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1058BF-C5E1-4B52-BD8A-FD1AD57793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FCD51F7-3CC3-4BB7-8291-B1789482E8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320447-D6C7-43E1-AE88-1FB66CC9C5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A76A3-ADC8-4477-8FC1-B9DD55D84908}" type="datetime1">
              <a:rPr lang="en-US" smtClean="0"/>
              <a:t>6/25/2021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5E17B6-E7FC-473A-8D5F-0E6B838EA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4AF4E0-FDDB-42B9-862C-7BBC501CDA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55316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8E922F-6166-4009-A42D-027DC71807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7791CF-167D-446D-9F99-6976C986E2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3CA422-E040-4DE1-9DA5-C8D37C116A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62538-DC4D-4667-96E5-B3278DDF8B12}" type="datetime1">
              <a:rPr lang="en-US" smtClean="0"/>
              <a:t>6/25/2021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813B0B-60E7-494E-91CB-055BC2690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48C554-7C1B-4D8F-9B6B-0449265690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022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EC66EF0-6ED8-49A7-BDAD-E20A143FAE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FCE9CD-90A9-44BA-B293-0662E077DD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57DAE0-05C4-460B-B96D-BD183ED030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80548-5C08-4BE3-B63E-F2BB63B0B00C}" type="datetime1">
              <a:rPr lang="en-US" smtClean="0"/>
              <a:t>6/25/2021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3CA93-55C9-4AA3-89A0-55490F745B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BFD820-FF26-4325-816F-310C30F80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7526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736C8-0B4F-4655-A630-0B1D2540B7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78B888-85E0-4D92-903E-C3FE7E870D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648916-250B-4232-BD7D-571FDE79F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F49BE-398D-479A-8A7E-5DDBCA61EDCB}" type="datetime1">
              <a:rPr lang="en-US" smtClean="0"/>
              <a:t>6/25/2021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A8BFB4-647C-4104-B6D4-3346051C36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0FA73F-2BE8-4370-AE90-58F4CE51F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31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B1446D-9FAC-4157-A41A-51675C8BE9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1709738"/>
            <a:ext cx="10570210" cy="275889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AF8D4A-8F93-4399-9546-64F286400D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77240" y="4589463"/>
            <a:ext cx="1057021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9C2FD4-BF96-470C-8247-20DFAE1CF8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0C193-4974-4A1F-9C63-07D595E30D66}" type="datetime1">
              <a:rPr lang="en-US" smtClean="0"/>
              <a:t>6/25/2021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175A2D-86C4-4467-BAB8-E9ED004D2C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442A4D-D9B2-4C82-95E4-B86F9F5F38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1989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E6B3AA-8C30-429E-B934-AF12204387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15834E-691F-4728-88F5-A0C4696695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77240" y="1825625"/>
            <a:ext cx="524256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876374-880F-4E25-9F88-79E3C1AB1F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19BD69-B509-4FCE-95A8-ED03FFC8CC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AA87F-28D4-4BF0-B81F-877A89DFD5AC}" type="datetime1">
              <a:rPr lang="en-US" smtClean="0"/>
              <a:t>6/25/2021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7C287B-AE5B-490B-BF81-A50D7A2E8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3C2246-303C-4A29-B6EA-E62CEDE6C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5056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42FE79-D5BE-43E8-B6C5-2675B7F4D8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365125"/>
            <a:ext cx="10578148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9D3A07-BA51-4113-902E-830A887D23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77240" y="1801812"/>
            <a:ext cx="5220335" cy="9350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E320A9-E274-4E1B-B02D-9A3F510A1F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77240" y="2825749"/>
            <a:ext cx="5220335" cy="33639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BE80D3A-C2A8-4B78-B7E2-4908C74B1C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801812"/>
            <a:ext cx="5183188" cy="9350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5D84DD-9460-4B08-86AD-27486A9400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825749"/>
            <a:ext cx="5183188" cy="33639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4B0B7F8-282C-4210-AE7D-F35228BAC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9F1F3-208B-49A3-B337-9C8ACEB3E0E1}" type="datetime1">
              <a:rPr lang="en-US" smtClean="0"/>
              <a:t>6/25/2021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AE343A9-1067-4DCF-BACC-1F7F38050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F84E471-04DB-4DB5-8CC5-16B3FC885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4164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6D87C0-272E-4E50-A316-78079B2B92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365125"/>
            <a:ext cx="1065911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06C1C9-1F69-432A-858C-D828B56E16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F6CA6-7293-4AA2-A0E0-A3BF4416E786}" type="datetime1">
              <a:rPr lang="en-US" smtClean="0"/>
              <a:t>6/25/2021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6D9A1B-D149-4B97-B161-3D7C9ADBCF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B3722F-8C88-4E54-8CD6-12D31A05F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0583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E1B4EE-6DFC-45F3-9174-D913EB57C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87016-7BCD-46FB-8EE3-AB6C369108B4}" type="datetime1">
              <a:rPr lang="en-US" smtClean="0"/>
              <a:t>6/25/2021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BF7F7DC-6DDE-4337-AD27-BBE7D5422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C58EA9-3AC4-421E-B133-1FA7757DF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5080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E035BB-74CC-43E9-B71F-A5C05D17EB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457200"/>
            <a:ext cx="3994785" cy="2501900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AADC9E-7845-4DB1-87E3-6FBFB2B03B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457201"/>
            <a:ext cx="6172200" cy="540385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C925A8-2A07-43B9-B549-061F368498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77240" y="3092450"/>
            <a:ext cx="3994785" cy="277653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1A9037-0564-43A1-8156-1D9932E1F8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47011-1FFC-4EF8-9A2E-53B4AD2ADBD4}" type="datetime1">
              <a:rPr lang="en-US" smtClean="0"/>
              <a:t>6/25/2021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FF0D40-D0E1-49C9-BE47-91BBC50AB2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D129BD-890D-412E-9805-D29F4A0D3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39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78ADB4-BA7B-42C2-9C6C-58B2763F86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457200"/>
            <a:ext cx="3994785" cy="2505456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9519B58-B546-4E6B-BE00-3D1D64DA869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AA0AB8-41A9-4548-9B83-3EFF79A007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77240" y="3081275"/>
            <a:ext cx="3994785" cy="2779776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BB33ED-A015-4992-A004-33D41CFFA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2EB47-45B4-4EF5-A743-B4885DD2F060}" type="datetime1">
              <a:rPr lang="en-US" smtClean="0"/>
              <a:t>6/25/2021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C29CDA-E85F-47D1-83B7-02A50DEBFD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49625F-5352-4136-8AC4-F8899D00A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9" name="Rectangle 38">
            <a:extLst>
              <a:ext uri="{FF2B5EF4-FFF2-40B4-BE49-F238E27FC236}">
                <a16:creationId xmlns:a16="http://schemas.microsoft.com/office/drawing/2014/main" id="{99B5B3C5-A599-465B-B2B9-866E8B2087CE}"/>
              </a:ext>
            </a:extLst>
          </p:cNvPr>
          <p:cNvSpPr/>
          <p:nvPr/>
        </p:nvSpPr>
        <p:spPr>
          <a:xfrm>
            <a:off x="-1" y="-1"/>
            <a:ext cx="12192001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25C84982-7DD0-43B1-8A2D-BFA4DF1B4E60}"/>
              </a:ext>
            </a:extLst>
          </p:cNvPr>
          <p:cNvSpPr/>
          <p:nvPr/>
        </p:nvSpPr>
        <p:spPr>
          <a:xfrm>
            <a:off x="-1" y="-1"/>
            <a:ext cx="12192001" cy="685800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bg1"/>
              </a:solidFill>
              <a:latin typeface="+mj-lt"/>
            </a:endParaRPr>
          </a:p>
        </p:txBody>
      </p:sp>
      <p:grpSp>
        <p:nvGrpSpPr>
          <p:cNvPr id="8" name="Decorative Circles">
            <a:extLst>
              <a:ext uri="{FF2B5EF4-FFF2-40B4-BE49-F238E27FC236}">
                <a16:creationId xmlns:a16="http://schemas.microsoft.com/office/drawing/2014/main" id="{1D912E1C-3BBA-42F0-A3EE-FEC382E7230A}"/>
              </a:ext>
            </a:extLst>
          </p:cNvPr>
          <p:cNvGrpSpPr/>
          <p:nvPr/>
        </p:nvGrpSpPr>
        <p:grpSpPr>
          <a:xfrm>
            <a:off x="-1" y="-1"/>
            <a:ext cx="12192001" cy="6858001"/>
            <a:chOff x="-1" y="-1"/>
            <a:chExt cx="12192001" cy="6858001"/>
          </a:xfrm>
        </p:grpSpPr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2FEEAC76-E273-46A8-8F8E-CE59860FE70D}"/>
                </a:ext>
              </a:extLst>
            </p:cNvPr>
            <p:cNvSpPr/>
            <p:nvPr/>
          </p:nvSpPr>
          <p:spPr>
            <a:xfrm>
              <a:off x="209098" y="727602"/>
              <a:ext cx="172408" cy="172408"/>
            </a:xfrm>
            <a:prstGeom prst="ellipse">
              <a:avLst/>
            </a:prstGeom>
            <a:solidFill>
              <a:schemeClr val="accent2">
                <a:lumMod val="40000"/>
                <a:lumOff val="60000"/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76594A0E-9400-45AD-A431-1DA1C0B28966}"/>
                </a:ext>
              </a:extLst>
            </p:cNvPr>
            <p:cNvSpPr/>
            <p:nvPr/>
          </p:nvSpPr>
          <p:spPr>
            <a:xfrm>
              <a:off x="949947" y="136523"/>
              <a:ext cx="113367" cy="113367"/>
            </a:xfrm>
            <a:prstGeom prst="ellipse">
              <a:avLst/>
            </a:prstGeom>
            <a:solidFill>
              <a:srgbClr val="F39E29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20916D6C-D32F-42B6-8512-CD5EDB8F2B9B}"/>
                </a:ext>
              </a:extLst>
            </p:cNvPr>
            <p:cNvSpPr/>
            <p:nvPr/>
          </p:nvSpPr>
          <p:spPr>
            <a:xfrm>
              <a:off x="11575290" y="5859047"/>
              <a:ext cx="305780" cy="305780"/>
            </a:xfrm>
            <a:prstGeom prst="ellipse">
              <a:avLst/>
            </a:prstGeom>
            <a:solidFill>
              <a:schemeClr val="accent1">
                <a:lumMod val="60000"/>
                <a:lumOff val="40000"/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3834846D-59C6-40F4-907C-F1A4689B58F1}"/>
                </a:ext>
              </a:extLst>
            </p:cNvPr>
            <p:cNvSpPr/>
            <p:nvPr/>
          </p:nvSpPr>
          <p:spPr>
            <a:xfrm>
              <a:off x="95730" y="1133938"/>
              <a:ext cx="226735" cy="226735"/>
            </a:xfrm>
            <a:prstGeom prst="ellipse">
              <a:avLst/>
            </a:prstGeom>
            <a:solidFill>
              <a:schemeClr val="accent3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5A257CDF-2E36-4DC7-8EE4-5CD8F8ECAC87}"/>
                </a:ext>
              </a:extLst>
            </p:cNvPr>
            <p:cNvSpPr/>
            <p:nvPr/>
          </p:nvSpPr>
          <p:spPr>
            <a:xfrm>
              <a:off x="11536830" y="554419"/>
              <a:ext cx="382700" cy="382700"/>
            </a:xfrm>
            <a:prstGeom prst="ellipse">
              <a:avLst/>
            </a:prstGeom>
            <a:solidFill>
              <a:schemeClr val="accent2">
                <a:lumMod val="60000"/>
                <a:lumOff val="40000"/>
                <a:alpha val="7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D5B26E0E-A115-4AE2-82D8-76BB93CC494F}"/>
                </a:ext>
              </a:extLst>
            </p:cNvPr>
            <p:cNvSpPr/>
            <p:nvPr/>
          </p:nvSpPr>
          <p:spPr>
            <a:xfrm>
              <a:off x="11224303" y="299808"/>
              <a:ext cx="113367" cy="113367"/>
            </a:xfrm>
            <a:prstGeom prst="ellipse">
              <a:avLst/>
            </a:prstGeom>
            <a:solidFill>
              <a:srgbClr val="F39E2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755058DB-7E01-4E95-BF59-983AA1BBB38E}"/>
                </a:ext>
              </a:extLst>
            </p:cNvPr>
            <p:cNvSpPr/>
            <p:nvPr/>
          </p:nvSpPr>
          <p:spPr>
            <a:xfrm>
              <a:off x="11629630" y="5482355"/>
              <a:ext cx="94160" cy="94160"/>
            </a:xfrm>
            <a:prstGeom prst="ellipse">
              <a:avLst/>
            </a:prstGeom>
            <a:solidFill>
              <a:srgbClr val="E3BEBE">
                <a:alpha val="28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A810F7E2-23F3-44D6-B09E-71E556536052}"/>
                </a:ext>
              </a:extLst>
            </p:cNvPr>
            <p:cNvSpPr/>
            <p:nvPr/>
          </p:nvSpPr>
          <p:spPr>
            <a:xfrm>
              <a:off x="10415328" y="6124958"/>
              <a:ext cx="113367" cy="113367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59D5C391-E1DB-410A-A78C-ED3BBDFF0758}"/>
                </a:ext>
              </a:extLst>
            </p:cNvPr>
            <p:cNvSpPr/>
            <p:nvPr/>
          </p:nvSpPr>
          <p:spPr>
            <a:xfrm>
              <a:off x="10120382" y="6255986"/>
              <a:ext cx="305780" cy="305780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77C4944D-9373-4283-BCAA-927A0316659E}"/>
                </a:ext>
              </a:extLst>
            </p:cNvPr>
            <p:cNvSpPr/>
            <p:nvPr/>
          </p:nvSpPr>
          <p:spPr>
            <a:xfrm>
              <a:off x="9934343" y="6204350"/>
              <a:ext cx="113367" cy="113367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6804C521-2D9F-4CE4-AFD3-D4F1551FEC6A}"/>
                </a:ext>
              </a:extLst>
            </p:cNvPr>
            <p:cNvSpPr/>
            <p:nvPr/>
          </p:nvSpPr>
          <p:spPr>
            <a:xfrm>
              <a:off x="11642244" y="6317718"/>
              <a:ext cx="549756" cy="540282"/>
            </a:xfrm>
            <a:custGeom>
              <a:avLst/>
              <a:gdLst>
                <a:gd name="connsiteX0" fmla="*/ 1224540 w 2115556"/>
                <a:gd name="connsiteY0" fmla="*/ 0 h 2079100"/>
                <a:gd name="connsiteX1" fmla="*/ 2090421 w 2115556"/>
                <a:gd name="connsiteY1" fmla="*/ 358660 h 2079100"/>
                <a:gd name="connsiteX2" fmla="*/ 2115556 w 2115556"/>
                <a:gd name="connsiteY2" fmla="*/ 386315 h 2079100"/>
                <a:gd name="connsiteX3" fmla="*/ 2115556 w 2115556"/>
                <a:gd name="connsiteY3" fmla="*/ 2062765 h 2079100"/>
                <a:gd name="connsiteX4" fmla="*/ 2100710 w 2115556"/>
                <a:gd name="connsiteY4" fmla="*/ 2079100 h 2079100"/>
                <a:gd name="connsiteX5" fmla="*/ 348370 w 2115556"/>
                <a:gd name="connsiteY5" fmla="*/ 2079100 h 2079100"/>
                <a:gd name="connsiteX6" fmla="*/ 279625 w 2115556"/>
                <a:gd name="connsiteY6" fmla="*/ 2003461 h 2079100"/>
                <a:gd name="connsiteX7" fmla="*/ 0 w 2115556"/>
                <a:gd name="connsiteY7" fmla="*/ 1224540 h 2079100"/>
                <a:gd name="connsiteX8" fmla="*/ 1224540 w 2115556"/>
                <a:gd name="connsiteY8" fmla="*/ 0 h 2079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15556" h="2079100">
                  <a:moveTo>
                    <a:pt x="1224540" y="0"/>
                  </a:moveTo>
                  <a:cubicBezTo>
                    <a:pt x="1562687" y="0"/>
                    <a:pt x="1868823" y="137062"/>
                    <a:pt x="2090421" y="358660"/>
                  </a:cubicBezTo>
                  <a:lnTo>
                    <a:pt x="2115556" y="386315"/>
                  </a:lnTo>
                  <a:lnTo>
                    <a:pt x="2115556" y="2062765"/>
                  </a:lnTo>
                  <a:lnTo>
                    <a:pt x="2100710" y="2079100"/>
                  </a:lnTo>
                  <a:lnTo>
                    <a:pt x="348370" y="2079100"/>
                  </a:lnTo>
                  <a:lnTo>
                    <a:pt x="279625" y="2003461"/>
                  </a:lnTo>
                  <a:cubicBezTo>
                    <a:pt x="104938" y="1791789"/>
                    <a:pt x="0" y="1520419"/>
                    <a:pt x="0" y="1224540"/>
                  </a:cubicBezTo>
                  <a:cubicBezTo>
                    <a:pt x="0" y="548245"/>
                    <a:pt x="548245" y="0"/>
                    <a:pt x="1224540" y="0"/>
                  </a:cubicBez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900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755AC65C-13EF-4182-AA3C-62BE165CC033}"/>
                </a:ext>
              </a:extLst>
            </p:cNvPr>
            <p:cNvSpPr/>
            <p:nvPr/>
          </p:nvSpPr>
          <p:spPr>
            <a:xfrm>
              <a:off x="-1" y="-1"/>
              <a:ext cx="510196" cy="538336"/>
            </a:xfrm>
            <a:custGeom>
              <a:avLst/>
              <a:gdLst>
                <a:gd name="connsiteX0" fmla="*/ 0 w 510196"/>
                <a:gd name="connsiteY0" fmla="*/ 0 h 538336"/>
                <a:gd name="connsiteX1" fmla="*/ 459276 w 510196"/>
                <a:gd name="connsiteY1" fmla="*/ 0 h 538336"/>
                <a:gd name="connsiteX2" fmla="*/ 482126 w 510196"/>
                <a:gd name="connsiteY2" fmla="*/ 42098 h 538336"/>
                <a:gd name="connsiteX3" fmla="*/ 510196 w 510196"/>
                <a:gd name="connsiteY3" fmla="*/ 181136 h 538336"/>
                <a:gd name="connsiteX4" fmla="*/ 152996 w 510196"/>
                <a:gd name="connsiteY4" fmla="*/ 538336 h 538336"/>
                <a:gd name="connsiteX5" fmla="*/ 13958 w 510196"/>
                <a:gd name="connsiteY5" fmla="*/ 510266 h 538336"/>
                <a:gd name="connsiteX6" fmla="*/ 0 w 510196"/>
                <a:gd name="connsiteY6" fmla="*/ 502690 h 538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10196" h="538336">
                  <a:moveTo>
                    <a:pt x="0" y="0"/>
                  </a:moveTo>
                  <a:lnTo>
                    <a:pt x="459276" y="0"/>
                  </a:lnTo>
                  <a:lnTo>
                    <a:pt x="482126" y="42098"/>
                  </a:lnTo>
                  <a:cubicBezTo>
                    <a:pt x="500201" y="84833"/>
                    <a:pt x="510196" y="131817"/>
                    <a:pt x="510196" y="181136"/>
                  </a:cubicBezTo>
                  <a:cubicBezTo>
                    <a:pt x="510196" y="378412"/>
                    <a:pt x="350272" y="538336"/>
                    <a:pt x="152996" y="538336"/>
                  </a:cubicBezTo>
                  <a:cubicBezTo>
                    <a:pt x="103677" y="538336"/>
                    <a:pt x="56693" y="528341"/>
                    <a:pt x="13958" y="510266"/>
                  </a:cubicBezTo>
                  <a:lnTo>
                    <a:pt x="0" y="502690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900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E40DA8D2-FA4B-4282-9D44-48C27B63A153}"/>
                </a:ext>
              </a:extLst>
            </p:cNvPr>
            <p:cNvSpPr/>
            <p:nvPr/>
          </p:nvSpPr>
          <p:spPr>
            <a:xfrm>
              <a:off x="10528695" y="1"/>
              <a:ext cx="554074" cy="282754"/>
            </a:xfrm>
            <a:custGeom>
              <a:avLst/>
              <a:gdLst>
                <a:gd name="connsiteX0" fmla="*/ 644 w 309162"/>
                <a:gd name="connsiteY0" fmla="*/ 0 h 157771"/>
                <a:gd name="connsiteX1" fmla="*/ 308518 w 309162"/>
                <a:gd name="connsiteY1" fmla="*/ 0 h 157771"/>
                <a:gd name="connsiteX2" fmla="*/ 309162 w 309162"/>
                <a:gd name="connsiteY2" fmla="*/ 3190 h 157771"/>
                <a:gd name="connsiteX3" fmla="*/ 154581 w 309162"/>
                <a:gd name="connsiteY3" fmla="*/ 157771 h 157771"/>
                <a:gd name="connsiteX4" fmla="*/ 0 w 309162"/>
                <a:gd name="connsiteY4" fmla="*/ 3190 h 1577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9162" h="157771">
                  <a:moveTo>
                    <a:pt x="644" y="0"/>
                  </a:moveTo>
                  <a:lnTo>
                    <a:pt x="308518" y="0"/>
                  </a:lnTo>
                  <a:lnTo>
                    <a:pt x="309162" y="3190"/>
                  </a:lnTo>
                  <a:cubicBezTo>
                    <a:pt x="309162" y="88563"/>
                    <a:pt x="239954" y="157771"/>
                    <a:pt x="154581" y="157771"/>
                  </a:cubicBezTo>
                  <a:cubicBezTo>
                    <a:pt x="69208" y="157771"/>
                    <a:pt x="0" y="88563"/>
                    <a:pt x="0" y="3190"/>
                  </a:cubicBez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900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99065014-CB18-414D-A527-31ECC45700AB}"/>
                </a:ext>
              </a:extLst>
            </p:cNvPr>
            <p:cNvSpPr/>
            <p:nvPr/>
          </p:nvSpPr>
          <p:spPr>
            <a:xfrm>
              <a:off x="504140" y="1132500"/>
              <a:ext cx="84680" cy="846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8F39E27A-56C1-4328-8DF1-2DA147C78483}"/>
                </a:ext>
              </a:extLst>
            </p:cNvPr>
            <p:cNvSpPr/>
            <p:nvPr/>
          </p:nvSpPr>
          <p:spPr>
            <a:xfrm>
              <a:off x="12051348" y="5576515"/>
              <a:ext cx="137603" cy="210490"/>
            </a:xfrm>
            <a:custGeom>
              <a:avLst/>
              <a:gdLst>
                <a:gd name="connsiteX0" fmla="*/ 105245 w 137603"/>
                <a:gd name="connsiteY0" fmla="*/ 0 h 210490"/>
                <a:gd name="connsiteX1" fmla="*/ 137603 w 137603"/>
                <a:gd name="connsiteY1" fmla="*/ 6533 h 210490"/>
                <a:gd name="connsiteX2" fmla="*/ 137603 w 137603"/>
                <a:gd name="connsiteY2" fmla="*/ 203957 h 210490"/>
                <a:gd name="connsiteX3" fmla="*/ 105245 w 137603"/>
                <a:gd name="connsiteY3" fmla="*/ 210490 h 210490"/>
                <a:gd name="connsiteX4" fmla="*/ 0 w 137603"/>
                <a:gd name="connsiteY4" fmla="*/ 105245 h 210490"/>
                <a:gd name="connsiteX5" fmla="*/ 105245 w 137603"/>
                <a:gd name="connsiteY5" fmla="*/ 0 h 2104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37603" h="210490">
                  <a:moveTo>
                    <a:pt x="105245" y="0"/>
                  </a:moveTo>
                  <a:lnTo>
                    <a:pt x="137603" y="6533"/>
                  </a:lnTo>
                  <a:lnTo>
                    <a:pt x="137603" y="203957"/>
                  </a:lnTo>
                  <a:lnTo>
                    <a:pt x="105245" y="210490"/>
                  </a:lnTo>
                  <a:cubicBezTo>
                    <a:pt x="47120" y="210490"/>
                    <a:pt x="0" y="163370"/>
                    <a:pt x="0" y="105245"/>
                  </a:cubicBezTo>
                  <a:cubicBezTo>
                    <a:pt x="0" y="47120"/>
                    <a:pt x="47120" y="0"/>
                    <a:pt x="105245" y="0"/>
                  </a:cubicBezTo>
                  <a:close/>
                </a:path>
              </a:pathLst>
            </a:cu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900" dirty="0">
                <a:solidFill>
                  <a:schemeClr val="bg1"/>
                </a:solidFill>
                <a:latin typeface="+mj-lt"/>
              </a:endParaRPr>
            </a:p>
          </p:txBody>
        </p:sp>
      </p:grp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2C5EC6-E331-4312-AC12-56D55F7D2B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77240" y="6488268"/>
            <a:ext cx="2743200" cy="2332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8D24A4-5FEC-4062-8995-EB21925B3B40}" type="datetime1">
              <a:rPr lang="en-US" smtClean="0"/>
              <a:t>6/25/2021</a:t>
            </a:fld>
            <a:endParaRPr lang="en-US" sz="100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37FC5D-92B2-4B4D-8111-6EDEF28069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88268"/>
            <a:ext cx="4114800" cy="2332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sz="100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3A104D-C777-4A6E-8A43-F94028E5E3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93150" y="6488268"/>
            <a:ext cx="2743200" cy="2332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747434-7036-48DB-A148-6B3D8EE75CDA}" type="slidenum">
              <a:rPr lang="en-US" smtClean="0"/>
              <a:pPr/>
              <a:t>‹#›</a:t>
            </a:fld>
            <a:endParaRPr lang="en-US" sz="1000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2D3A74F-6169-4D30-A245-B46D738BEA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365125"/>
            <a:ext cx="1065911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877E64-7A05-44DA-81FA-6EF4806BBF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77240" y="1825625"/>
            <a:ext cx="1065911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4417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2">
            <a:lumMod val="75000"/>
            <a:lumOff val="25000"/>
          </a:schemeClr>
        </a:buClr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>
            <a:lumMod val="75000"/>
            <a:lumOff val="25000"/>
          </a:schemeClr>
        </a:buClr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>
            <a:lumMod val="75000"/>
            <a:lumOff val="25000"/>
          </a:schemeClr>
        </a:buClr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>
            <a:lumMod val="75000"/>
            <a:lumOff val="25000"/>
          </a:schemeClr>
        </a:buClr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>
            <a:lumMod val="75000"/>
            <a:lumOff val="25000"/>
          </a:schemeClr>
        </a:buClr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33E0473-C315-42D8-A82A-A2FE49DC67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D23A251-68F2-43E5-812B-4BBAE1AF53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4" name="Picture 3" descr="Render of clear molecular structure">
            <a:extLst>
              <a:ext uri="{FF2B5EF4-FFF2-40B4-BE49-F238E27FC236}">
                <a16:creationId xmlns:a16="http://schemas.microsoft.com/office/drawing/2014/main" id="{80EEADC5-C3CA-4E88-B67E-0967384926A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40000"/>
          </a:blip>
          <a:srcRect r="25"/>
          <a:stretch/>
        </p:blipFill>
        <p:spPr>
          <a:xfrm>
            <a:off x="1525" y="10"/>
            <a:ext cx="12188951" cy="6857990"/>
          </a:xfrm>
          <a:prstGeom prst="rect">
            <a:avLst/>
          </a:prstGeom>
        </p:spPr>
      </p:pic>
      <p:grpSp>
        <p:nvGrpSpPr>
          <p:cNvPr id="13" name="decorative circle">
            <a:extLst>
              <a:ext uri="{FF2B5EF4-FFF2-40B4-BE49-F238E27FC236}">
                <a16:creationId xmlns:a16="http://schemas.microsoft.com/office/drawing/2014/main" id="{0350AF23-2606-421F-AB7B-23D9B48F3E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14102" y="236341"/>
            <a:ext cx="11340713" cy="5464029"/>
            <a:chOff x="314102" y="236341"/>
            <a:chExt cx="11340713" cy="5464029"/>
          </a:xfrm>
        </p:grpSpPr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526A544A-3C76-4502-A741-F4DB0E2CD2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760448" y="3803994"/>
              <a:ext cx="94160" cy="94160"/>
            </a:xfrm>
            <a:prstGeom prst="ellipse">
              <a:avLst/>
            </a:prstGeom>
            <a:solidFill>
              <a:srgbClr val="E3BEBE">
                <a:alpha val="28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017B8593-D171-47B5-8D1A-E34E7B1384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14102" y="3044381"/>
              <a:ext cx="226735" cy="226735"/>
            </a:xfrm>
            <a:prstGeom prst="ellipse">
              <a:avLst/>
            </a:prstGeom>
            <a:solidFill>
              <a:schemeClr val="tx2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1FEF60D4-64F6-450F-B86D-383EEA1C84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188374" y="386135"/>
              <a:ext cx="466441" cy="466441"/>
            </a:xfrm>
            <a:prstGeom prst="ellipse">
              <a:avLst/>
            </a:prstGeom>
            <a:solidFill>
              <a:schemeClr val="accent2">
                <a:lumMod val="60000"/>
                <a:lumOff val="40000"/>
                <a:alpha val="7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A97D4A7C-B520-46CB-9A94-711F53997B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065714" y="236341"/>
              <a:ext cx="113367" cy="113367"/>
            </a:xfrm>
            <a:prstGeom prst="ellipse">
              <a:avLst/>
            </a:prstGeom>
            <a:solidFill>
              <a:srgbClr val="F39E2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2B7B976F-E84B-4936-90D7-C8298A5E7B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51535" y="2516671"/>
              <a:ext cx="466441" cy="466441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DC91FFEC-59DF-4D22-A925-F515207692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230142" y="4588038"/>
              <a:ext cx="113367" cy="113367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58931E95-0847-47E4-8AEC-312312A032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02046" y="5394590"/>
              <a:ext cx="305780" cy="305780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3C094915-EF93-49A0-9B90-C44FB9B500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408287" y="5160714"/>
              <a:ext cx="113367" cy="113367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B9B8DEF-CEAA-4FF2-8A66-1FFBB641ED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3414" y="1322391"/>
            <a:ext cx="10212299" cy="2387600"/>
          </a:xfrm>
        </p:spPr>
        <p:txBody>
          <a:bodyPr>
            <a:noAutofit/>
          </a:bodyPr>
          <a:lstStyle/>
          <a:p>
            <a:r>
              <a:rPr lang="en-US" sz="6600" b="1" dirty="0">
                <a:solidFill>
                  <a:srgbClr val="FFFFFF"/>
                </a:solidFill>
              </a:rPr>
              <a:t>Monohybrid and Dihybrid Crosses Practice Problems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B52452-B5E4-4B75-A9B9-10B6CEB4FC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87366" y="4719599"/>
            <a:ext cx="7063739" cy="1655762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Basic Science 5 | SC23101 | First Term 2020-2021</a:t>
            </a:r>
          </a:p>
          <a:p>
            <a:r>
              <a:rPr lang="en-US" dirty="0">
                <a:solidFill>
                  <a:srgbClr val="FFFFFF"/>
                </a:solidFill>
              </a:rPr>
              <a:t>English Program, Rittiyawannalai School</a:t>
            </a:r>
          </a:p>
          <a:p>
            <a:r>
              <a:rPr lang="en-US" dirty="0">
                <a:solidFill>
                  <a:srgbClr val="FFFFFF"/>
                </a:solidFill>
              </a:rPr>
              <a:t>Teacher Michael Jhudz Jarin</a:t>
            </a:r>
          </a:p>
        </p:txBody>
      </p:sp>
    </p:spTree>
    <p:extLst>
      <p:ext uri="{BB962C8B-B14F-4D97-AF65-F5344CB8AC3E}">
        <p14:creationId xmlns:p14="http://schemas.microsoft.com/office/powerpoint/2010/main" val="3295402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62268-FFDC-48B8-8851-2837ADADA2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For each genotype, indicate whether it is heterozygous (HE) or homozygous (HO)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18D2D4-4894-4484-911A-2BBC8AEC78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80528" y="2016125"/>
            <a:ext cx="8852534" cy="4351338"/>
          </a:xfrm>
        </p:spPr>
        <p:txBody>
          <a:bodyPr numCol="2">
            <a:normAutofit/>
          </a:bodyPr>
          <a:lstStyle/>
          <a:p>
            <a:pPr marL="457200" indent="-457200">
              <a:buAutoNum type="arabicPeriod"/>
            </a:pPr>
            <a:r>
              <a:rPr lang="en-US" sz="2800" dirty="0"/>
              <a:t>AA</a:t>
            </a:r>
          </a:p>
          <a:p>
            <a:pPr marL="457200" indent="-457200">
              <a:buAutoNum type="arabicPeriod"/>
            </a:pPr>
            <a:r>
              <a:rPr lang="en-US" sz="2800" dirty="0"/>
              <a:t>Bb</a:t>
            </a:r>
          </a:p>
          <a:p>
            <a:pPr marL="457200" indent="-457200">
              <a:buAutoNum type="arabicPeriod"/>
            </a:pPr>
            <a:r>
              <a:rPr lang="en-US" sz="2800" dirty="0"/>
              <a:t>Cc</a:t>
            </a:r>
          </a:p>
          <a:p>
            <a:pPr marL="457200" indent="-457200">
              <a:buAutoNum type="arabicPeriod"/>
            </a:pPr>
            <a:r>
              <a:rPr lang="en-US" sz="2800" dirty="0"/>
              <a:t>Dd</a:t>
            </a:r>
          </a:p>
          <a:p>
            <a:pPr marL="457200" indent="-457200">
              <a:buAutoNum type="arabicPeriod"/>
            </a:pPr>
            <a:r>
              <a:rPr lang="en-US" sz="2800" dirty="0" err="1"/>
              <a:t>Ee</a:t>
            </a:r>
            <a:endParaRPr lang="en-US" sz="2800" dirty="0"/>
          </a:p>
          <a:p>
            <a:pPr marL="457200" indent="-457200">
              <a:buAutoNum type="arabicPeriod"/>
            </a:pPr>
            <a:endParaRPr lang="en-US" sz="2800" dirty="0"/>
          </a:p>
          <a:p>
            <a:pPr marL="457200" indent="-457200">
              <a:buAutoNum type="arabicPeriod"/>
            </a:pPr>
            <a:endParaRPr lang="en-US" sz="2800" dirty="0"/>
          </a:p>
          <a:p>
            <a:pPr marL="457200" indent="-457200">
              <a:buAutoNum type="arabicPeriod"/>
            </a:pPr>
            <a:endParaRPr lang="en-US" sz="2800" dirty="0"/>
          </a:p>
          <a:p>
            <a:pPr marL="457200" indent="-457200">
              <a:buAutoNum type="arabicPeriod"/>
            </a:pPr>
            <a:r>
              <a:rPr lang="en-US" sz="2800" dirty="0"/>
              <a:t>Ff</a:t>
            </a:r>
          </a:p>
          <a:p>
            <a:pPr marL="457200" indent="-457200">
              <a:buAutoNum type="arabicPeriod"/>
            </a:pPr>
            <a:r>
              <a:rPr lang="en-US" sz="2800" dirty="0"/>
              <a:t>GG</a:t>
            </a:r>
          </a:p>
          <a:p>
            <a:pPr marL="457200" indent="-457200">
              <a:buAutoNum type="arabicPeriod"/>
            </a:pPr>
            <a:r>
              <a:rPr lang="en-US" sz="2800" dirty="0"/>
              <a:t>HH</a:t>
            </a:r>
          </a:p>
          <a:p>
            <a:pPr marL="457200" indent="-457200">
              <a:buAutoNum type="arabicPeriod"/>
            </a:pPr>
            <a:r>
              <a:rPr lang="en-US" sz="2800" dirty="0" err="1"/>
              <a:t>Ii</a:t>
            </a:r>
            <a:endParaRPr lang="en-US" sz="2800" dirty="0"/>
          </a:p>
          <a:p>
            <a:pPr marL="457200" indent="-457200">
              <a:buAutoNum type="arabicPeriod"/>
            </a:pPr>
            <a:r>
              <a:rPr lang="en-US" sz="2800" dirty="0" err="1"/>
              <a:t>Jj</a:t>
            </a:r>
            <a:endParaRPr lang="en-US" sz="2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CD19869-9638-4241-9193-3B1F9B24B9EF}"/>
              </a:ext>
            </a:extLst>
          </p:cNvPr>
          <p:cNvSpPr txBox="1"/>
          <p:nvPr/>
        </p:nvSpPr>
        <p:spPr>
          <a:xfrm>
            <a:off x="3152776" y="1987550"/>
            <a:ext cx="8191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HO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ECBC7F3-E92E-4F2A-A4E8-C04635A8AB8A}"/>
              </a:ext>
            </a:extLst>
          </p:cNvPr>
          <p:cNvSpPr txBox="1"/>
          <p:nvPr/>
        </p:nvSpPr>
        <p:spPr>
          <a:xfrm>
            <a:off x="3152776" y="2510770"/>
            <a:ext cx="8191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HE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500C9A6-9A2D-4B9F-AADB-4242A5D1DAEA}"/>
              </a:ext>
            </a:extLst>
          </p:cNvPr>
          <p:cNvSpPr txBox="1"/>
          <p:nvPr/>
        </p:nvSpPr>
        <p:spPr>
          <a:xfrm>
            <a:off x="3152776" y="3033990"/>
            <a:ext cx="8191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HE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6D66E3B-E700-4803-BEC3-040929DE6379}"/>
              </a:ext>
            </a:extLst>
          </p:cNvPr>
          <p:cNvSpPr txBox="1"/>
          <p:nvPr/>
        </p:nvSpPr>
        <p:spPr>
          <a:xfrm>
            <a:off x="3152776" y="3528635"/>
            <a:ext cx="8191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HE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A89DB5A-CAE4-4423-BF8E-C9FE890E0653}"/>
              </a:ext>
            </a:extLst>
          </p:cNvPr>
          <p:cNvSpPr txBox="1"/>
          <p:nvPr/>
        </p:nvSpPr>
        <p:spPr>
          <a:xfrm>
            <a:off x="3152776" y="4023280"/>
            <a:ext cx="8191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HE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9CDBAA3-0768-4A3B-A00C-B64F85C0F28C}"/>
              </a:ext>
            </a:extLst>
          </p:cNvPr>
          <p:cNvSpPr txBox="1"/>
          <p:nvPr/>
        </p:nvSpPr>
        <p:spPr>
          <a:xfrm>
            <a:off x="7496176" y="1987550"/>
            <a:ext cx="8191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HE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0EEEDC7-5C4A-4DEE-863F-9E189410D990}"/>
              </a:ext>
            </a:extLst>
          </p:cNvPr>
          <p:cNvSpPr txBox="1"/>
          <p:nvPr/>
        </p:nvSpPr>
        <p:spPr>
          <a:xfrm>
            <a:off x="7496176" y="2510770"/>
            <a:ext cx="8191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HO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64E1D30-5658-4C7F-BFE0-8BE1F1A6EA4F}"/>
              </a:ext>
            </a:extLst>
          </p:cNvPr>
          <p:cNvSpPr txBox="1"/>
          <p:nvPr/>
        </p:nvSpPr>
        <p:spPr>
          <a:xfrm>
            <a:off x="7515226" y="3005415"/>
            <a:ext cx="8191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HO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871F837-B232-4E52-B42A-3C3F601BC014}"/>
              </a:ext>
            </a:extLst>
          </p:cNvPr>
          <p:cNvSpPr txBox="1"/>
          <p:nvPr/>
        </p:nvSpPr>
        <p:spPr>
          <a:xfrm>
            <a:off x="7515226" y="3520559"/>
            <a:ext cx="8191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HE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06FC73B-A093-4B9A-9EDE-35F828B056A6}"/>
              </a:ext>
            </a:extLst>
          </p:cNvPr>
          <p:cNvSpPr txBox="1"/>
          <p:nvPr/>
        </p:nvSpPr>
        <p:spPr>
          <a:xfrm>
            <a:off x="7515226" y="3988872"/>
            <a:ext cx="8191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HE</a:t>
            </a:r>
          </a:p>
        </p:txBody>
      </p:sp>
    </p:spTree>
    <p:extLst>
      <p:ext uri="{BB962C8B-B14F-4D97-AF65-F5344CB8AC3E}">
        <p14:creationId xmlns:p14="http://schemas.microsoft.com/office/powerpoint/2010/main" val="1092156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1FCA3A-E442-4589-AE28-E0133A8697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For each of the genotypes below, determine the phenotype.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B73E52-D18C-4E4C-9138-25C88B308B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7240" y="1825625"/>
            <a:ext cx="10005060" cy="4351338"/>
          </a:xfrm>
        </p:spPr>
        <p:txBody>
          <a:bodyPr numCol="2">
            <a:normAutofit/>
          </a:bodyPr>
          <a:lstStyle/>
          <a:p>
            <a:pPr marL="0" indent="0">
              <a:buNone/>
            </a:pPr>
            <a:r>
              <a:rPr lang="en-US" sz="3200" dirty="0"/>
              <a:t>1. Purple flowers are dominant to white flowers </a:t>
            </a:r>
          </a:p>
          <a:p>
            <a:pPr lvl="1"/>
            <a:r>
              <a:rPr lang="en-US" sz="3000" dirty="0"/>
              <a:t>PP </a:t>
            </a:r>
          </a:p>
          <a:p>
            <a:pPr lvl="1"/>
            <a:r>
              <a:rPr lang="en-US" sz="3000" dirty="0"/>
              <a:t>Pp</a:t>
            </a:r>
          </a:p>
          <a:p>
            <a:pPr lvl="1"/>
            <a:r>
              <a:rPr lang="en-US" sz="3000" dirty="0"/>
              <a:t>pp</a:t>
            </a:r>
            <a:endParaRPr lang="en-US" sz="3200" dirty="0"/>
          </a:p>
          <a:p>
            <a:pPr marL="0" indent="0">
              <a:buNone/>
            </a:pPr>
            <a:r>
              <a:rPr lang="en-US" sz="3200" dirty="0"/>
              <a:t> 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/>
              <a:t>2. Brown eyes are dominant to blue eyes </a:t>
            </a:r>
          </a:p>
          <a:p>
            <a:pPr lvl="1"/>
            <a:r>
              <a:rPr lang="en-US" sz="3000" dirty="0"/>
              <a:t>BB </a:t>
            </a:r>
          </a:p>
          <a:p>
            <a:pPr lvl="1"/>
            <a:r>
              <a:rPr lang="en-US" sz="3000" dirty="0"/>
              <a:t>Bb</a:t>
            </a:r>
          </a:p>
          <a:p>
            <a:pPr lvl="1"/>
            <a:r>
              <a:rPr lang="en-US" sz="3000" dirty="0"/>
              <a:t>bb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0EA9F3D-C7DB-45C1-8389-B6D00D82688D}"/>
              </a:ext>
            </a:extLst>
          </p:cNvPr>
          <p:cNvSpPr txBox="1"/>
          <p:nvPr/>
        </p:nvSpPr>
        <p:spPr>
          <a:xfrm>
            <a:off x="2390775" y="2743200"/>
            <a:ext cx="12763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Purple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14C07E5-D7C5-4716-8AC4-169B3F3AA0E9}"/>
              </a:ext>
            </a:extLst>
          </p:cNvPr>
          <p:cNvSpPr txBox="1"/>
          <p:nvPr/>
        </p:nvSpPr>
        <p:spPr>
          <a:xfrm>
            <a:off x="2390775" y="3228380"/>
            <a:ext cx="12763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Purple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84256AA-3611-49D0-AB4F-3B81B6EE5CC5}"/>
              </a:ext>
            </a:extLst>
          </p:cNvPr>
          <p:cNvSpPr txBox="1"/>
          <p:nvPr/>
        </p:nvSpPr>
        <p:spPr>
          <a:xfrm>
            <a:off x="2390775" y="3755826"/>
            <a:ext cx="12763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white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D8AF9D0-B75D-4059-8732-BE1B1E6CE066}"/>
              </a:ext>
            </a:extLst>
          </p:cNvPr>
          <p:cNvSpPr txBox="1"/>
          <p:nvPr/>
        </p:nvSpPr>
        <p:spPr>
          <a:xfrm>
            <a:off x="7124700" y="2743200"/>
            <a:ext cx="12763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Brown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98084C3-6713-49E9-BEC9-3BBF76FD0287}"/>
              </a:ext>
            </a:extLst>
          </p:cNvPr>
          <p:cNvSpPr txBox="1"/>
          <p:nvPr/>
        </p:nvSpPr>
        <p:spPr>
          <a:xfrm>
            <a:off x="7124700" y="3228380"/>
            <a:ext cx="12763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Brown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FC67AA6-F7C3-4049-84C7-EC383E1497C4}"/>
              </a:ext>
            </a:extLst>
          </p:cNvPr>
          <p:cNvSpPr txBox="1"/>
          <p:nvPr/>
        </p:nvSpPr>
        <p:spPr>
          <a:xfrm>
            <a:off x="7124700" y="3690045"/>
            <a:ext cx="12763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blue</a:t>
            </a:r>
          </a:p>
        </p:txBody>
      </p:sp>
    </p:spTree>
    <p:extLst>
      <p:ext uri="{BB962C8B-B14F-4D97-AF65-F5344CB8AC3E}">
        <p14:creationId xmlns:p14="http://schemas.microsoft.com/office/powerpoint/2010/main" val="933001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4A894C-6489-4AE7-AAEE-B5234A13FE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For each phenotype, write the genotypes. (Remember to use the letter of the dominant trait)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8DFCEB-3534-4EEF-B025-D89E8BF419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7240" y="2397125"/>
            <a:ext cx="10659110" cy="3736975"/>
          </a:xfrm>
        </p:spPr>
        <p:txBody>
          <a:bodyPr numCol="2">
            <a:normAutofit/>
          </a:bodyPr>
          <a:lstStyle/>
          <a:p>
            <a:r>
              <a:rPr lang="en-US" sz="3600" dirty="0"/>
              <a:t>Straight hair is dominant to curly.</a:t>
            </a:r>
          </a:p>
          <a:p>
            <a:pPr lvl="1"/>
            <a:r>
              <a:rPr lang="en-US" sz="3200" dirty="0"/>
              <a:t>Straight</a:t>
            </a:r>
          </a:p>
          <a:p>
            <a:pPr lvl="1"/>
            <a:r>
              <a:rPr lang="en-US" sz="3200" dirty="0"/>
              <a:t>straight </a:t>
            </a:r>
          </a:p>
          <a:p>
            <a:pPr lvl="1"/>
            <a:r>
              <a:rPr lang="en-US" sz="3200" dirty="0"/>
              <a:t>curly </a:t>
            </a:r>
          </a:p>
          <a:p>
            <a:pPr marL="0" indent="0">
              <a:buNone/>
            </a:pPr>
            <a:endParaRPr lang="en-US" sz="3600" dirty="0"/>
          </a:p>
          <a:p>
            <a:r>
              <a:rPr lang="en-US" sz="3600" dirty="0"/>
              <a:t>Pointed heads are dominant to round heads. </a:t>
            </a:r>
          </a:p>
          <a:p>
            <a:pPr lvl="1"/>
            <a:r>
              <a:rPr lang="en-US" sz="3200" dirty="0"/>
              <a:t>Pointed</a:t>
            </a:r>
          </a:p>
          <a:p>
            <a:pPr lvl="1"/>
            <a:r>
              <a:rPr lang="en-US" sz="3200" dirty="0"/>
              <a:t>pointed </a:t>
            </a:r>
          </a:p>
          <a:p>
            <a:pPr lvl="1"/>
            <a:r>
              <a:rPr lang="en-US" sz="3200" dirty="0"/>
              <a:t>round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4F24162-5260-4F25-B0FD-DB2670FB5E34}"/>
              </a:ext>
            </a:extLst>
          </p:cNvPr>
          <p:cNvSpPr txBox="1"/>
          <p:nvPr/>
        </p:nvSpPr>
        <p:spPr>
          <a:xfrm>
            <a:off x="3171825" y="3429000"/>
            <a:ext cx="6286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SS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0B04DD0-0E82-47CE-9BD4-FF01356B5E0A}"/>
              </a:ext>
            </a:extLst>
          </p:cNvPr>
          <p:cNvSpPr txBox="1"/>
          <p:nvPr/>
        </p:nvSpPr>
        <p:spPr>
          <a:xfrm>
            <a:off x="3190875" y="3973224"/>
            <a:ext cx="6286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Ss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1559A4D-EA47-4D74-96FC-6D574F7B4FD1}"/>
              </a:ext>
            </a:extLst>
          </p:cNvPr>
          <p:cNvSpPr txBox="1"/>
          <p:nvPr/>
        </p:nvSpPr>
        <p:spPr>
          <a:xfrm>
            <a:off x="3209925" y="4427824"/>
            <a:ext cx="6286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ss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A0807A0-D42E-4135-B67D-342CB36A1CA0}"/>
              </a:ext>
            </a:extLst>
          </p:cNvPr>
          <p:cNvSpPr txBox="1"/>
          <p:nvPr/>
        </p:nvSpPr>
        <p:spPr>
          <a:xfrm>
            <a:off x="8239125" y="3388449"/>
            <a:ext cx="6286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PP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DF51514-029A-4F95-B43F-69D90E495016}"/>
              </a:ext>
            </a:extLst>
          </p:cNvPr>
          <p:cNvSpPr txBox="1"/>
          <p:nvPr/>
        </p:nvSpPr>
        <p:spPr>
          <a:xfrm>
            <a:off x="8239125" y="3926898"/>
            <a:ext cx="6286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Pp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76791BE-95D1-423F-91CF-0C7C3303EE08}"/>
              </a:ext>
            </a:extLst>
          </p:cNvPr>
          <p:cNvSpPr txBox="1"/>
          <p:nvPr/>
        </p:nvSpPr>
        <p:spPr>
          <a:xfrm>
            <a:off x="8258175" y="4398823"/>
            <a:ext cx="6286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pp</a:t>
            </a:r>
          </a:p>
        </p:txBody>
      </p:sp>
    </p:spTree>
    <p:extLst>
      <p:ext uri="{BB962C8B-B14F-4D97-AF65-F5344CB8AC3E}">
        <p14:creationId xmlns:p14="http://schemas.microsoft.com/office/powerpoint/2010/main" val="566362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35F341-3AE2-44B8-B1C9-4030D22196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6445" y="441832"/>
            <a:ext cx="10659110" cy="1325563"/>
          </a:xfrm>
        </p:spPr>
        <p:txBody>
          <a:bodyPr>
            <a:noAutofit/>
          </a:bodyPr>
          <a:lstStyle/>
          <a:p>
            <a:r>
              <a:rPr lang="en-US" sz="4000" dirty="0"/>
              <a:t>A </a:t>
            </a:r>
            <a:r>
              <a:rPr lang="en-US" sz="4000" i="1" dirty="0"/>
              <a:t>TT</a:t>
            </a:r>
            <a:r>
              <a:rPr lang="en-US" sz="4000" dirty="0"/>
              <a:t> (tall) plant is crossed with a </a:t>
            </a:r>
            <a:r>
              <a:rPr lang="en-US" sz="4000" i="1" dirty="0" err="1"/>
              <a:t>tt</a:t>
            </a:r>
            <a:r>
              <a:rPr lang="en-US" sz="4000" dirty="0"/>
              <a:t> (short plant). Determine the genotypic and phenotypic ratio of the offspring? (Monohybrid cross)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BE1A4B76-2104-43DC-97B3-386EA341A0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6213614"/>
              </p:ext>
            </p:extLst>
          </p:nvPr>
        </p:nvGraphicFramePr>
        <p:xfrm>
          <a:off x="2508250" y="2415114"/>
          <a:ext cx="5568951" cy="327130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56317">
                  <a:extLst>
                    <a:ext uri="{9D8B030D-6E8A-4147-A177-3AD203B41FA5}">
                      <a16:colId xmlns:a16="http://schemas.microsoft.com/office/drawing/2014/main" val="3292867325"/>
                    </a:ext>
                  </a:extLst>
                </a:gridCol>
                <a:gridCol w="1856317">
                  <a:extLst>
                    <a:ext uri="{9D8B030D-6E8A-4147-A177-3AD203B41FA5}">
                      <a16:colId xmlns:a16="http://schemas.microsoft.com/office/drawing/2014/main" val="3291797069"/>
                    </a:ext>
                  </a:extLst>
                </a:gridCol>
                <a:gridCol w="1856317">
                  <a:extLst>
                    <a:ext uri="{9D8B030D-6E8A-4147-A177-3AD203B41FA5}">
                      <a16:colId xmlns:a16="http://schemas.microsoft.com/office/drawing/2014/main" val="1085503628"/>
                    </a:ext>
                  </a:extLst>
                </a:gridCol>
              </a:tblGrid>
              <a:tr h="109043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5203931"/>
                  </a:ext>
                </a:extLst>
              </a:tr>
              <a:tr h="109043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3425893"/>
                  </a:ext>
                </a:extLst>
              </a:tr>
              <a:tr h="1090436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2956894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49335E45-8C9D-4E57-8114-6FD77D401A4F}"/>
              </a:ext>
            </a:extLst>
          </p:cNvPr>
          <p:cNvSpPr txBox="1"/>
          <p:nvPr/>
        </p:nvSpPr>
        <p:spPr>
          <a:xfrm>
            <a:off x="5016501" y="2550549"/>
            <a:ext cx="55245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solidFill>
                  <a:srgbClr val="002060"/>
                </a:solidFill>
              </a:rPr>
              <a:t>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7B965FB-A5CC-4403-B438-32E095AC2EFD}"/>
              </a:ext>
            </a:extLst>
          </p:cNvPr>
          <p:cNvSpPr txBox="1"/>
          <p:nvPr/>
        </p:nvSpPr>
        <p:spPr>
          <a:xfrm>
            <a:off x="6858001" y="2528040"/>
            <a:ext cx="55245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solidFill>
                  <a:srgbClr val="002060"/>
                </a:solidFill>
              </a:rPr>
              <a:t>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DEBC677-3336-41BD-B539-46E941DF0722}"/>
              </a:ext>
            </a:extLst>
          </p:cNvPr>
          <p:cNvSpPr txBox="1"/>
          <p:nvPr/>
        </p:nvSpPr>
        <p:spPr>
          <a:xfrm>
            <a:off x="3127377" y="3666048"/>
            <a:ext cx="55245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solidFill>
                  <a:srgbClr val="002060"/>
                </a:solidFill>
              </a:rPr>
              <a:t>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E13D4A5-04B4-40F0-A09B-E1DEB6C52AE2}"/>
              </a:ext>
            </a:extLst>
          </p:cNvPr>
          <p:cNvSpPr txBox="1"/>
          <p:nvPr/>
        </p:nvSpPr>
        <p:spPr>
          <a:xfrm>
            <a:off x="3127377" y="4676235"/>
            <a:ext cx="55245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solidFill>
                  <a:srgbClr val="002060"/>
                </a:solidFill>
              </a:rPr>
              <a:t>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282D100-984C-4969-ABF8-01AB7B232DCC}"/>
              </a:ext>
            </a:extLst>
          </p:cNvPr>
          <p:cNvSpPr txBox="1"/>
          <p:nvPr/>
        </p:nvSpPr>
        <p:spPr>
          <a:xfrm>
            <a:off x="4864101" y="3659695"/>
            <a:ext cx="82232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solidFill>
                  <a:srgbClr val="FF0000"/>
                </a:solidFill>
              </a:rPr>
              <a:t>Tt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BE6A4F7-53F2-4DDA-88AD-4978FB035034}"/>
              </a:ext>
            </a:extLst>
          </p:cNvPr>
          <p:cNvSpPr txBox="1"/>
          <p:nvPr/>
        </p:nvSpPr>
        <p:spPr>
          <a:xfrm>
            <a:off x="4881563" y="4702113"/>
            <a:ext cx="82232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solidFill>
                  <a:srgbClr val="FF0000"/>
                </a:solidFill>
              </a:rPr>
              <a:t>Tt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53C4486-00B9-46C7-866C-219B5E8AAD23}"/>
              </a:ext>
            </a:extLst>
          </p:cNvPr>
          <p:cNvSpPr txBox="1"/>
          <p:nvPr/>
        </p:nvSpPr>
        <p:spPr>
          <a:xfrm>
            <a:off x="6723064" y="3659694"/>
            <a:ext cx="82232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solidFill>
                  <a:srgbClr val="FF0000"/>
                </a:solidFill>
              </a:rPr>
              <a:t>Tt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49D712E-6AEE-4451-B559-5591314ABFDB}"/>
              </a:ext>
            </a:extLst>
          </p:cNvPr>
          <p:cNvSpPr txBox="1"/>
          <p:nvPr/>
        </p:nvSpPr>
        <p:spPr>
          <a:xfrm>
            <a:off x="6723064" y="4768840"/>
            <a:ext cx="82232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solidFill>
                  <a:srgbClr val="FF0000"/>
                </a:solidFill>
              </a:rPr>
              <a:t>Tt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568AF17-600C-4FD1-8693-631A75FA9821}"/>
              </a:ext>
            </a:extLst>
          </p:cNvPr>
          <p:cNvSpPr txBox="1"/>
          <p:nvPr/>
        </p:nvSpPr>
        <p:spPr>
          <a:xfrm>
            <a:off x="8774115" y="2319716"/>
            <a:ext cx="22891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Genotypic ratio: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C031FA5-3FA3-40A8-A0BC-C969396CD330}"/>
              </a:ext>
            </a:extLst>
          </p:cNvPr>
          <p:cNvSpPr txBox="1"/>
          <p:nvPr/>
        </p:nvSpPr>
        <p:spPr>
          <a:xfrm>
            <a:off x="9359902" y="2867925"/>
            <a:ext cx="8270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4</a:t>
            </a:r>
            <a:r>
              <a:rPr lang="en-US" sz="3200" b="1" dirty="0">
                <a:solidFill>
                  <a:srgbClr val="00B050"/>
                </a:solidFill>
              </a:rPr>
              <a:t> Tt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5FC487C-B00B-410B-A550-27EEC02C4152}"/>
              </a:ext>
            </a:extLst>
          </p:cNvPr>
          <p:cNvSpPr txBox="1"/>
          <p:nvPr/>
        </p:nvSpPr>
        <p:spPr>
          <a:xfrm>
            <a:off x="8696327" y="3967470"/>
            <a:ext cx="26527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Phenotypic ratio: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A6AFED6-B0FD-4867-BDC0-B352A03C723B}"/>
              </a:ext>
            </a:extLst>
          </p:cNvPr>
          <p:cNvSpPr txBox="1"/>
          <p:nvPr/>
        </p:nvSpPr>
        <p:spPr>
          <a:xfrm>
            <a:off x="8277220" y="4502058"/>
            <a:ext cx="30718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</a:rPr>
              <a:t>100 % </a:t>
            </a:r>
            <a:r>
              <a:rPr lang="en-US" sz="3200" b="1" dirty="0">
                <a:solidFill>
                  <a:srgbClr val="00B050"/>
                </a:solidFill>
              </a:rPr>
              <a:t>Tall</a:t>
            </a:r>
          </a:p>
        </p:txBody>
      </p:sp>
    </p:spTree>
    <p:extLst>
      <p:ext uri="{BB962C8B-B14F-4D97-AF65-F5344CB8AC3E}">
        <p14:creationId xmlns:p14="http://schemas.microsoft.com/office/powerpoint/2010/main" val="3976676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9AB0D4-4FEF-4878-878B-FB87E799BF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/>
              <a:t>a </a:t>
            </a:r>
            <a:r>
              <a:rPr lang="en-US" sz="4000" i="1" dirty="0"/>
              <a:t>Tt</a:t>
            </a:r>
            <a:r>
              <a:rPr lang="en-US" sz="4000" dirty="0"/>
              <a:t> plant is crossed with a </a:t>
            </a:r>
            <a:r>
              <a:rPr lang="en-US" sz="4000" i="1" dirty="0"/>
              <a:t>Tt</a:t>
            </a:r>
            <a:r>
              <a:rPr lang="en-US" sz="4000" dirty="0"/>
              <a:t> plant. Determine the genotypic and phenotypic ratio of the offspring? T – Tall, t – short (Monohybrid cross)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A2E05D98-E5B8-46E2-9EF0-71EF0BD9BF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6286592"/>
              </p:ext>
            </p:extLst>
          </p:nvPr>
        </p:nvGraphicFramePr>
        <p:xfrm>
          <a:off x="2508250" y="2415114"/>
          <a:ext cx="5568951" cy="327130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56317">
                  <a:extLst>
                    <a:ext uri="{9D8B030D-6E8A-4147-A177-3AD203B41FA5}">
                      <a16:colId xmlns:a16="http://schemas.microsoft.com/office/drawing/2014/main" val="3292867325"/>
                    </a:ext>
                  </a:extLst>
                </a:gridCol>
                <a:gridCol w="1856317">
                  <a:extLst>
                    <a:ext uri="{9D8B030D-6E8A-4147-A177-3AD203B41FA5}">
                      <a16:colId xmlns:a16="http://schemas.microsoft.com/office/drawing/2014/main" val="3291797069"/>
                    </a:ext>
                  </a:extLst>
                </a:gridCol>
                <a:gridCol w="1856317">
                  <a:extLst>
                    <a:ext uri="{9D8B030D-6E8A-4147-A177-3AD203B41FA5}">
                      <a16:colId xmlns:a16="http://schemas.microsoft.com/office/drawing/2014/main" val="1085503628"/>
                    </a:ext>
                  </a:extLst>
                </a:gridCol>
              </a:tblGrid>
              <a:tr h="109043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5203931"/>
                  </a:ext>
                </a:extLst>
              </a:tr>
              <a:tr h="109043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3425893"/>
                  </a:ext>
                </a:extLst>
              </a:tr>
              <a:tr h="1090436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2956894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F2A6018F-F9D2-4323-B1DB-2DDAF2B98B4E}"/>
              </a:ext>
            </a:extLst>
          </p:cNvPr>
          <p:cNvSpPr txBox="1"/>
          <p:nvPr/>
        </p:nvSpPr>
        <p:spPr>
          <a:xfrm>
            <a:off x="4962526" y="2505075"/>
            <a:ext cx="4857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rgbClr val="002060"/>
                </a:solidFill>
              </a:rPr>
              <a:t>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0C24E29-EB49-4C9F-85D8-C16CF450EE4A}"/>
              </a:ext>
            </a:extLst>
          </p:cNvPr>
          <p:cNvSpPr txBox="1"/>
          <p:nvPr/>
        </p:nvSpPr>
        <p:spPr>
          <a:xfrm>
            <a:off x="6743702" y="2505074"/>
            <a:ext cx="4857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rgbClr val="002060"/>
                </a:solidFill>
              </a:rPr>
              <a:t>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72B40C3-8054-4CE1-90AD-5D45AD955ED0}"/>
              </a:ext>
            </a:extLst>
          </p:cNvPr>
          <p:cNvSpPr txBox="1"/>
          <p:nvPr/>
        </p:nvSpPr>
        <p:spPr>
          <a:xfrm>
            <a:off x="3162301" y="3635269"/>
            <a:ext cx="4857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rgbClr val="002060"/>
                </a:solidFill>
              </a:rPr>
              <a:t>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4A167DA-6830-41C8-9E8D-EB2368789B99}"/>
              </a:ext>
            </a:extLst>
          </p:cNvPr>
          <p:cNvSpPr txBox="1"/>
          <p:nvPr/>
        </p:nvSpPr>
        <p:spPr>
          <a:xfrm>
            <a:off x="3190877" y="4660845"/>
            <a:ext cx="4857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rgbClr val="002060"/>
                </a:solidFill>
              </a:rPr>
              <a:t>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7EC1E6B-DFF0-4B06-AA78-39A176691DC3}"/>
              </a:ext>
            </a:extLst>
          </p:cNvPr>
          <p:cNvSpPr txBox="1"/>
          <p:nvPr/>
        </p:nvSpPr>
        <p:spPr>
          <a:xfrm>
            <a:off x="4854576" y="3635268"/>
            <a:ext cx="8032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rgbClr val="FF0000"/>
                </a:solidFill>
              </a:rPr>
              <a:t>TT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C76ED88-2A5A-4CCA-8719-FFCADFCCBAEF}"/>
              </a:ext>
            </a:extLst>
          </p:cNvPr>
          <p:cNvSpPr txBox="1"/>
          <p:nvPr/>
        </p:nvSpPr>
        <p:spPr>
          <a:xfrm>
            <a:off x="6584952" y="3635267"/>
            <a:ext cx="8032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rgbClr val="FF0000"/>
                </a:solidFill>
              </a:rPr>
              <a:t>Tt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5407F2C-61D9-4E28-973B-3DF734B0EFAB}"/>
              </a:ext>
            </a:extLst>
          </p:cNvPr>
          <p:cNvSpPr txBox="1"/>
          <p:nvPr/>
        </p:nvSpPr>
        <p:spPr>
          <a:xfrm>
            <a:off x="4891088" y="4621940"/>
            <a:ext cx="8032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rgbClr val="FF0000"/>
                </a:solidFill>
              </a:rPr>
              <a:t>Tt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A3C6B75-81C3-4105-A823-2CDB37854CA7}"/>
              </a:ext>
            </a:extLst>
          </p:cNvPr>
          <p:cNvSpPr txBox="1"/>
          <p:nvPr/>
        </p:nvSpPr>
        <p:spPr>
          <a:xfrm>
            <a:off x="6623052" y="4659558"/>
            <a:ext cx="8032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>
                <a:solidFill>
                  <a:srgbClr val="FF0000"/>
                </a:solidFill>
              </a:rPr>
              <a:t>tt</a:t>
            </a:r>
            <a:endParaRPr lang="en-US" sz="4800" dirty="0">
              <a:solidFill>
                <a:srgbClr val="FF0000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A544341-6695-44C3-B3EB-381564CC96DE}"/>
              </a:ext>
            </a:extLst>
          </p:cNvPr>
          <p:cNvSpPr txBox="1"/>
          <p:nvPr/>
        </p:nvSpPr>
        <p:spPr>
          <a:xfrm>
            <a:off x="8774115" y="2319716"/>
            <a:ext cx="22891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Genotypic ratio: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BE6F6D3-BFFD-4FE0-AA5F-43996DE2915D}"/>
              </a:ext>
            </a:extLst>
          </p:cNvPr>
          <p:cNvSpPr txBox="1"/>
          <p:nvPr/>
        </p:nvSpPr>
        <p:spPr>
          <a:xfrm>
            <a:off x="8696327" y="3967470"/>
            <a:ext cx="26527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Phenotypic ratio: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B386769-730C-4474-B224-AA0DFE2536AC}"/>
              </a:ext>
            </a:extLst>
          </p:cNvPr>
          <p:cNvSpPr txBox="1"/>
          <p:nvPr/>
        </p:nvSpPr>
        <p:spPr>
          <a:xfrm>
            <a:off x="8524878" y="3050492"/>
            <a:ext cx="26543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1</a:t>
            </a:r>
            <a:r>
              <a:rPr lang="en-US" sz="3200" b="1" dirty="0">
                <a:solidFill>
                  <a:srgbClr val="00B050"/>
                </a:solidFill>
              </a:rPr>
              <a:t> TT: </a:t>
            </a:r>
            <a:r>
              <a:rPr lang="en-US" sz="3200" b="1" dirty="0">
                <a:solidFill>
                  <a:srgbClr val="FF0000"/>
                </a:solidFill>
              </a:rPr>
              <a:t>2</a:t>
            </a:r>
            <a:r>
              <a:rPr lang="en-US" sz="3200" b="1" dirty="0">
                <a:solidFill>
                  <a:srgbClr val="00B050"/>
                </a:solidFill>
              </a:rPr>
              <a:t> Tt: </a:t>
            </a:r>
            <a:r>
              <a:rPr lang="en-US" sz="3200" b="1" dirty="0">
                <a:solidFill>
                  <a:srgbClr val="FF0000"/>
                </a:solidFill>
              </a:rPr>
              <a:t>1</a:t>
            </a:r>
            <a:r>
              <a:rPr lang="en-US" sz="3200" b="1" dirty="0">
                <a:solidFill>
                  <a:srgbClr val="00B050"/>
                </a:solidFill>
              </a:rPr>
              <a:t> </a:t>
            </a:r>
            <a:r>
              <a:rPr lang="en-US" sz="3200" b="1" dirty="0" err="1">
                <a:solidFill>
                  <a:srgbClr val="00B050"/>
                </a:solidFill>
              </a:rPr>
              <a:t>tt</a:t>
            </a:r>
            <a:endParaRPr lang="en-US" sz="3200" b="1" dirty="0">
              <a:solidFill>
                <a:srgbClr val="00B050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B4B2869-B042-446C-9BAB-8EF21678C388}"/>
              </a:ext>
            </a:extLst>
          </p:cNvPr>
          <p:cNvSpPr txBox="1"/>
          <p:nvPr/>
        </p:nvSpPr>
        <p:spPr>
          <a:xfrm>
            <a:off x="8136731" y="4500027"/>
            <a:ext cx="37718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75% </a:t>
            </a:r>
            <a:r>
              <a:rPr lang="en-US" sz="3200" b="1" dirty="0">
                <a:solidFill>
                  <a:srgbClr val="00B050"/>
                </a:solidFill>
              </a:rPr>
              <a:t>Tall</a:t>
            </a:r>
            <a:r>
              <a:rPr lang="en-US" sz="3200" b="1" dirty="0">
                <a:solidFill>
                  <a:srgbClr val="FF0000"/>
                </a:solidFill>
              </a:rPr>
              <a:t> : 25% </a:t>
            </a:r>
            <a:r>
              <a:rPr lang="en-US" sz="3200" b="1" dirty="0">
                <a:solidFill>
                  <a:srgbClr val="00B050"/>
                </a:solidFill>
              </a:rPr>
              <a:t>short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endParaRPr lang="en-US" sz="32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3414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914D47-3C7A-4D6A-9E68-3E88FBC597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58722"/>
            <a:ext cx="10659110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 tall green pea plant (</a:t>
            </a:r>
            <a:r>
              <a:rPr lang="en-US" sz="36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TTGg</a:t>
            </a:r>
            <a:r>
              <a:rPr lang="en-US" sz="3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 is crossed with a tall green pea plant (</a:t>
            </a:r>
            <a:r>
              <a:rPr lang="en-US" sz="36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TtGg</a:t>
            </a:r>
            <a:r>
              <a:rPr lang="en-US" sz="3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 [Dihybrid Cross]</a:t>
            </a:r>
            <a:endParaRPr lang="en-US" sz="8800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3B06E0B5-8554-49DE-97E7-19419142FC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9343829"/>
              </p:ext>
            </p:extLst>
          </p:nvPr>
        </p:nvGraphicFramePr>
        <p:xfrm>
          <a:off x="1812925" y="2822059"/>
          <a:ext cx="6892925" cy="34549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78585">
                  <a:extLst>
                    <a:ext uri="{9D8B030D-6E8A-4147-A177-3AD203B41FA5}">
                      <a16:colId xmlns:a16="http://schemas.microsoft.com/office/drawing/2014/main" val="4038636239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3437500093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1735843345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3527959105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13727180"/>
                    </a:ext>
                  </a:extLst>
                </a:gridCol>
              </a:tblGrid>
              <a:tr h="690986">
                <a:tc>
                  <a:txBody>
                    <a:bodyPr/>
                    <a:lstStyle/>
                    <a:p>
                      <a:pPr algn="ctr"/>
                      <a:endParaRPr lang="en-US" sz="3600" dirty="0"/>
                    </a:p>
                  </a:txBody>
                  <a:tcPr>
                    <a:lnL w="12700" cmpd="sng">
                      <a:noFill/>
                    </a:lnL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5762244"/>
                  </a:ext>
                </a:extLst>
              </a:tr>
              <a:tr h="690986">
                <a:tc>
                  <a:txBody>
                    <a:bodyPr/>
                    <a:lstStyle/>
                    <a:p>
                      <a:pPr algn="ctr"/>
                      <a:endParaRPr lang="en-US" sz="3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0646303"/>
                  </a:ext>
                </a:extLst>
              </a:tr>
              <a:tr h="690986">
                <a:tc>
                  <a:txBody>
                    <a:bodyPr/>
                    <a:lstStyle/>
                    <a:p>
                      <a:pPr algn="ctr"/>
                      <a:endParaRPr lang="en-US" sz="3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1109977"/>
                  </a:ext>
                </a:extLst>
              </a:tr>
              <a:tr h="690986">
                <a:tc>
                  <a:txBody>
                    <a:bodyPr/>
                    <a:lstStyle/>
                    <a:p>
                      <a:pPr algn="ctr"/>
                      <a:endParaRPr lang="en-US" sz="3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23861"/>
                  </a:ext>
                </a:extLst>
              </a:tr>
              <a:tr h="690986">
                <a:tc>
                  <a:txBody>
                    <a:bodyPr/>
                    <a:lstStyle/>
                    <a:p>
                      <a:pPr algn="ctr"/>
                      <a:endParaRPr lang="en-US" sz="3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5586205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E1F7ECE9-9347-4DB2-A2FC-E2A356227982}"/>
              </a:ext>
            </a:extLst>
          </p:cNvPr>
          <p:cNvSpPr txBox="1"/>
          <p:nvPr/>
        </p:nvSpPr>
        <p:spPr>
          <a:xfrm>
            <a:off x="3409950" y="1600591"/>
            <a:ext cx="23241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T </a:t>
            </a:r>
            <a:r>
              <a:rPr lang="en-US" sz="4000" dirty="0" err="1"/>
              <a:t>T</a:t>
            </a:r>
            <a:r>
              <a:rPr lang="en-US" sz="4000" dirty="0"/>
              <a:t> G </a:t>
            </a:r>
            <a:r>
              <a:rPr lang="en-US" sz="4000" dirty="0" err="1"/>
              <a:t>g</a:t>
            </a:r>
            <a:r>
              <a:rPr lang="en-US" sz="4000" dirty="0"/>
              <a:t>    X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461AE79-8C71-4950-B75E-A769CAB6FE42}"/>
              </a:ext>
            </a:extLst>
          </p:cNvPr>
          <p:cNvSpPr txBox="1"/>
          <p:nvPr/>
        </p:nvSpPr>
        <p:spPr>
          <a:xfrm>
            <a:off x="6066472" y="1600591"/>
            <a:ext cx="21145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T </a:t>
            </a:r>
            <a:r>
              <a:rPr lang="en-US" sz="4000" dirty="0" err="1"/>
              <a:t>t</a:t>
            </a:r>
            <a:r>
              <a:rPr lang="en-US" sz="4000" dirty="0"/>
              <a:t> G </a:t>
            </a:r>
            <a:r>
              <a:rPr lang="en-US" sz="4000" dirty="0" err="1"/>
              <a:t>g</a:t>
            </a:r>
            <a:endParaRPr lang="en-US" sz="4000" dirty="0"/>
          </a:p>
        </p:txBody>
      </p:sp>
      <p:sp>
        <p:nvSpPr>
          <p:cNvPr id="9" name="Arrow: Curved Down 8">
            <a:extLst>
              <a:ext uri="{FF2B5EF4-FFF2-40B4-BE49-F238E27FC236}">
                <a16:creationId xmlns:a16="http://schemas.microsoft.com/office/drawing/2014/main" id="{769BF3FE-0131-4E80-85DD-A70723CC0CD2}"/>
              </a:ext>
            </a:extLst>
          </p:cNvPr>
          <p:cNvSpPr/>
          <p:nvPr/>
        </p:nvSpPr>
        <p:spPr>
          <a:xfrm>
            <a:off x="3562350" y="1423923"/>
            <a:ext cx="914400" cy="363969"/>
          </a:xfrm>
          <a:prstGeom prst="curvedDown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Arrow: Curved Down 9">
            <a:extLst>
              <a:ext uri="{FF2B5EF4-FFF2-40B4-BE49-F238E27FC236}">
                <a16:creationId xmlns:a16="http://schemas.microsoft.com/office/drawing/2014/main" id="{8A66EDA1-1872-4E7D-8B4B-8CBFCFBD6EC2}"/>
              </a:ext>
            </a:extLst>
          </p:cNvPr>
          <p:cNvSpPr/>
          <p:nvPr/>
        </p:nvSpPr>
        <p:spPr>
          <a:xfrm flipV="1">
            <a:off x="3562350" y="2209799"/>
            <a:ext cx="1181100" cy="363969"/>
          </a:xfrm>
          <a:prstGeom prst="curvedDown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Arrow: Curved Down 10">
            <a:extLst>
              <a:ext uri="{FF2B5EF4-FFF2-40B4-BE49-F238E27FC236}">
                <a16:creationId xmlns:a16="http://schemas.microsoft.com/office/drawing/2014/main" id="{2E8BE2A9-51DB-4117-8086-807F33CF1531}"/>
              </a:ext>
            </a:extLst>
          </p:cNvPr>
          <p:cNvSpPr/>
          <p:nvPr/>
        </p:nvSpPr>
        <p:spPr>
          <a:xfrm flipV="1">
            <a:off x="3890963" y="2179125"/>
            <a:ext cx="566737" cy="306020"/>
          </a:xfrm>
          <a:prstGeom prst="curvedDown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Arrow: Curved Down 11">
            <a:extLst>
              <a:ext uri="{FF2B5EF4-FFF2-40B4-BE49-F238E27FC236}">
                <a16:creationId xmlns:a16="http://schemas.microsoft.com/office/drawing/2014/main" id="{107E7AE4-37DA-4017-ABF5-BA7FC89987E9}"/>
              </a:ext>
            </a:extLst>
          </p:cNvPr>
          <p:cNvSpPr/>
          <p:nvPr/>
        </p:nvSpPr>
        <p:spPr>
          <a:xfrm>
            <a:off x="3962401" y="1223314"/>
            <a:ext cx="987423" cy="567842"/>
          </a:xfrm>
          <a:prstGeom prst="curvedDown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BBB5B8C-0FE9-4167-9500-1FF12E5A7D43}"/>
              </a:ext>
            </a:extLst>
          </p:cNvPr>
          <p:cNvSpPr txBox="1"/>
          <p:nvPr/>
        </p:nvSpPr>
        <p:spPr>
          <a:xfrm>
            <a:off x="3652838" y="2873115"/>
            <a:ext cx="6191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2060"/>
                </a:solidFill>
              </a:rPr>
              <a:t>TG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6194ED8-ADDE-414C-B5F3-29DA2B392452}"/>
              </a:ext>
            </a:extLst>
          </p:cNvPr>
          <p:cNvSpPr txBox="1"/>
          <p:nvPr/>
        </p:nvSpPr>
        <p:spPr>
          <a:xfrm>
            <a:off x="4949824" y="2877205"/>
            <a:ext cx="6191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002060"/>
                </a:solidFill>
              </a:rPr>
              <a:t>Tg</a:t>
            </a:r>
            <a:endParaRPr lang="en-US" sz="2800" dirty="0">
              <a:solidFill>
                <a:srgbClr val="002060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63E870B-7ABA-435C-A9E1-8A4203799F5D}"/>
              </a:ext>
            </a:extLst>
          </p:cNvPr>
          <p:cNvSpPr txBox="1"/>
          <p:nvPr/>
        </p:nvSpPr>
        <p:spPr>
          <a:xfrm>
            <a:off x="6246810" y="2873115"/>
            <a:ext cx="6191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2060"/>
                </a:solidFill>
              </a:rPr>
              <a:t>TG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95CA5F1-005A-4357-AA9A-F42F696219D3}"/>
              </a:ext>
            </a:extLst>
          </p:cNvPr>
          <p:cNvSpPr txBox="1"/>
          <p:nvPr/>
        </p:nvSpPr>
        <p:spPr>
          <a:xfrm>
            <a:off x="7610476" y="2878205"/>
            <a:ext cx="6191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002060"/>
                </a:solidFill>
              </a:rPr>
              <a:t>Tg</a:t>
            </a:r>
            <a:endParaRPr lang="en-US" sz="2800" dirty="0">
              <a:solidFill>
                <a:srgbClr val="002060"/>
              </a:solidFill>
            </a:endParaRPr>
          </a:p>
        </p:txBody>
      </p:sp>
      <p:sp>
        <p:nvSpPr>
          <p:cNvPr id="17" name="Arrow: Curved Down 16">
            <a:extLst>
              <a:ext uri="{FF2B5EF4-FFF2-40B4-BE49-F238E27FC236}">
                <a16:creationId xmlns:a16="http://schemas.microsoft.com/office/drawing/2014/main" id="{2E62A2EB-0FA5-4A11-8BBB-CC2B77715D1B}"/>
              </a:ext>
            </a:extLst>
          </p:cNvPr>
          <p:cNvSpPr/>
          <p:nvPr/>
        </p:nvSpPr>
        <p:spPr>
          <a:xfrm>
            <a:off x="6209347" y="1389582"/>
            <a:ext cx="914400" cy="363969"/>
          </a:xfrm>
          <a:prstGeom prst="curvedDown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8" name="Arrow: Curved Down 17">
            <a:extLst>
              <a:ext uri="{FF2B5EF4-FFF2-40B4-BE49-F238E27FC236}">
                <a16:creationId xmlns:a16="http://schemas.microsoft.com/office/drawing/2014/main" id="{859729B0-C969-4C8F-8540-9DFED3900EB5}"/>
              </a:ext>
            </a:extLst>
          </p:cNvPr>
          <p:cNvSpPr/>
          <p:nvPr/>
        </p:nvSpPr>
        <p:spPr>
          <a:xfrm flipV="1">
            <a:off x="6227760" y="2201298"/>
            <a:ext cx="1181100" cy="363969"/>
          </a:xfrm>
          <a:prstGeom prst="curvedDown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" name="Arrow: Curved Down 18">
            <a:extLst>
              <a:ext uri="{FF2B5EF4-FFF2-40B4-BE49-F238E27FC236}">
                <a16:creationId xmlns:a16="http://schemas.microsoft.com/office/drawing/2014/main" id="{1D156C04-AF70-4A34-9CCD-92E4EF9DD1F6}"/>
              </a:ext>
            </a:extLst>
          </p:cNvPr>
          <p:cNvSpPr/>
          <p:nvPr/>
        </p:nvSpPr>
        <p:spPr>
          <a:xfrm>
            <a:off x="6562089" y="1266632"/>
            <a:ext cx="914400" cy="491641"/>
          </a:xfrm>
          <a:prstGeom prst="curvedDown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Arrow: Curved Down 19">
            <a:extLst>
              <a:ext uri="{FF2B5EF4-FFF2-40B4-BE49-F238E27FC236}">
                <a16:creationId xmlns:a16="http://schemas.microsoft.com/office/drawing/2014/main" id="{06FB22D0-DEB8-4708-9537-E4B294A0BAEB}"/>
              </a:ext>
            </a:extLst>
          </p:cNvPr>
          <p:cNvSpPr/>
          <p:nvPr/>
        </p:nvSpPr>
        <p:spPr>
          <a:xfrm flipV="1">
            <a:off x="6557010" y="2136755"/>
            <a:ext cx="566737" cy="306020"/>
          </a:xfrm>
          <a:prstGeom prst="curvedDown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7F7D8F6-1B13-472D-AC72-52B287EFDB12}"/>
              </a:ext>
            </a:extLst>
          </p:cNvPr>
          <p:cNvSpPr txBox="1"/>
          <p:nvPr/>
        </p:nvSpPr>
        <p:spPr>
          <a:xfrm>
            <a:off x="2100263" y="3577965"/>
            <a:ext cx="6191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2060"/>
                </a:solidFill>
              </a:rPr>
              <a:t>TG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6A4AEBD-D0DA-4F00-B5C7-54F3F2BE45DD}"/>
              </a:ext>
            </a:extLst>
          </p:cNvPr>
          <p:cNvSpPr txBox="1"/>
          <p:nvPr/>
        </p:nvSpPr>
        <p:spPr>
          <a:xfrm>
            <a:off x="2100263" y="4320877"/>
            <a:ext cx="6191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002060"/>
                </a:solidFill>
              </a:rPr>
              <a:t>Tg</a:t>
            </a:r>
            <a:endParaRPr lang="en-US" sz="2800" dirty="0">
              <a:solidFill>
                <a:srgbClr val="002060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FC0D922-0B1D-4D70-8A19-12BDFB1659D9}"/>
              </a:ext>
            </a:extLst>
          </p:cNvPr>
          <p:cNvSpPr txBox="1"/>
          <p:nvPr/>
        </p:nvSpPr>
        <p:spPr>
          <a:xfrm>
            <a:off x="2100263" y="4970946"/>
            <a:ext cx="6191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002060"/>
                </a:solidFill>
              </a:rPr>
              <a:t>tG</a:t>
            </a:r>
            <a:endParaRPr lang="en-US" sz="2800" dirty="0">
              <a:solidFill>
                <a:srgbClr val="002060"/>
              </a:solidFill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E643925-53A6-46D5-9E80-D5F39A0F65C6}"/>
              </a:ext>
            </a:extLst>
          </p:cNvPr>
          <p:cNvSpPr txBox="1"/>
          <p:nvPr/>
        </p:nvSpPr>
        <p:spPr>
          <a:xfrm>
            <a:off x="2100263" y="5621015"/>
            <a:ext cx="6191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002060"/>
                </a:solidFill>
              </a:rPr>
              <a:t>tg</a:t>
            </a:r>
            <a:endParaRPr lang="en-US" sz="2800" dirty="0">
              <a:solidFill>
                <a:srgbClr val="002060"/>
              </a:solidFill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5BB8AB8-26C8-42CF-A371-CC1826B881F1}"/>
              </a:ext>
            </a:extLst>
          </p:cNvPr>
          <p:cNvSpPr txBox="1"/>
          <p:nvPr/>
        </p:nvSpPr>
        <p:spPr>
          <a:xfrm>
            <a:off x="3409951" y="3565005"/>
            <a:ext cx="10477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TTGG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4A22A369-452B-4009-AA9F-AF63CA41B7CE}"/>
              </a:ext>
            </a:extLst>
          </p:cNvPr>
          <p:cNvSpPr txBox="1"/>
          <p:nvPr/>
        </p:nvSpPr>
        <p:spPr>
          <a:xfrm>
            <a:off x="4743450" y="3577965"/>
            <a:ext cx="10477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</a:rPr>
              <a:t>TTGg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274C1A15-DDE2-4636-880F-235E608A82F2}"/>
              </a:ext>
            </a:extLst>
          </p:cNvPr>
          <p:cNvSpPr txBox="1"/>
          <p:nvPr/>
        </p:nvSpPr>
        <p:spPr>
          <a:xfrm>
            <a:off x="6083302" y="3577965"/>
            <a:ext cx="10477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TTGG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A4076F86-B498-48F2-ADFC-AB44F9055470}"/>
              </a:ext>
            </a:extLst>
          </p:cNvPr>
          <p:cNvSpPr txBox="1"/>
          <p:nvPr/>
        </p:nvSpPr>
        <p:spPr>
          <a:xfrm>
            <a:off x="7432043" y="3577965"/>
            <a:ext cx="10477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</a:rPr>
              <a:t>TTGg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0E272A5-AF65-441A-A15B-47CABA6D3D49}"/>
              </a:ext>
            </a:extLst>
          </p:cNvPr>
          <p:cNvSpPr txBox="1"/>
          <p:nvPr/>
        </p:nvSpPr>
        <p:spPr>
          <a:xfrm>
            <a:off x="3409951" y="4287914"/>
            <a:ext cx="10477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</a:rPr>
              <a:t>TTGg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35C61789-3A6C-4D9C-9846-28DC80319EA9}"/>
              </a:ext>
            </a:extLst>
          </p:cNvPr>
          <p:cNvSpPr txBox="1"/>
          <p:nvPr/>
        </p:nvSpPr>
        <p:spPr>
          <a:xfrm>
            <a:off x="4748213" y="4320877"/>
            <a:ext cx="10477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</a:rPr>
              <a:t>TTgg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74D7227C-57FE-4C30-B573-829229C1AE94}"/>
              </a:ext>
            </a:extLst>
          </p:cNvPr>
          <p:cNvSpPr txBox="1"/>
          <p:nvPr/>
        </p:nvSpPr>
        <p:spPr>
          <a:xfrm>
            <a:off x="6083302" y="4282815"/>
            <a:ext cx="10477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</a:rPr>
              <a:t>TTGg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3F12EDAD-DAA6-4A3B-8B7B-CB74CD18265B}"/>
              </a:ext>
            </a:extLst>
          </p:cNvPr>
          <p:cNvSpPr txBox="1"/>
          <p:nvPr/>
        </p:nvSpPr>
        <p:spPr>
          <a:xfrm>
            <a:off x="7440615" y="4227717"/>
            <a:ext cx="10477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</a:rPr>
              <a:t>TTgg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BCCE2701-0157-4746-993E-C725B913FF6D}"/>
              </a:ext>
            </a:extLst>
          </p:cNvPr>
          <p:cNvSpPr txBox="1"/>
          <p:nvPr/>
        </p:nvSpPr>
        <p:spPr>
          <a:xfrm>
            <a:off x="3409951" y="4938328"/>
            <a:ext cx="10477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</a:rPr>
              <a:t>TtGG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8FA42D11-09F9-4084-BD19-3C27B8B18341}"/>
              </a:ext>
            </a:extLst>
          </p:cNvPr>
          <p:cNvSpPr txBox="1"/>
          <p:nvPr/>
        </p:nvSpPr>
        <p:spPr>
          <a:xfrm>
            <a:off x="4743450" y="4938328"/>
            <a:ext cx="10477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</a:rPr>
              <a:t>TtGg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851F6055-D358-48CD-AF9B-977650E41707}"/>
              </a:ext>
            </a:extLst>
          </p:cNvPr>
          <p:cNvSpPr txBox="1"/>
          <p:nvPr/>
        </p:nvSpPr>
        <p:spPr>
          <a:xfrm>
            <a:off x="6083302" y="4937631"/>
            <a:ext cx="10477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</a:rPr>
              <a:t>TtGG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16C0020D-E0DD-44BB-AAF8-2DEE8A689120}"/>
              </a:ext>
            </a:extLst>
          </p:cNvPr>
          <p:cNvSpPr txBox="1"/>
          <p:nvPr/>
        </p:nvSpPr>
        <p:spPr>
          <a:xfrm>
            <a:off x="7423154" y="4970946"/>
            <a:ext cx="10477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</a:rPr>
              <a:t>TtGg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0C49BB38-8091-4567-A4D8-7FB22262F89F}"/>
              </a:ext>
            </a:extLst>
          </p:cNvPr>
          <p:cNvSpPr txBox="1"/>
          <p:nvPr/>
        </p:nvSpPr>
        <p:spPr>
          <a:xfrm>
            <a:off x="3438525" y="5592004"/>
            <a:ext cx="10477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</a:rPr>
              <a:t>TtGg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9102B310-C374-45BB-A44D-8FE9BDE840B3}"/>
              </a:ext>
            </a:extLst>
          </p:cNvPr>
          <p:cNvSpPr txBox="1"/>
          <p:nvPr/>
        </p:nvSpPr>
        <p:spPr>
          <a:xfrm>
            <a:off x="4743450" y="5620893"/>
            <a:ext cx="10477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</a:rPr>
              <a:t>Ttgg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56D6C8F0-BAAF-4C13-897F-40C6DFCB1558}"/>
              </a:ext>
            </a:extLst>
          </p:cNvPr>
          <p:cNvSpPr txBox="1"/>
          <p:nvPr/>
        </p:nvSpPr>
        <p:spPr>
          <a:xfrm>
            <a:off x="6106795" y="5626234"/>
            <a:ext cx="10477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</a:rPr>
              <a:t>TtGg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93E8BFCC-20A5-4F19-B5F3-9D9E3D6E535B}"/>
              </a:ext>
            </a:extLst>
          </p:cNvPr>
          <p:cNvSpPr txBox="1"/>
          <p:nvPr/>
        </p:nvSpPr>
        <p:spPr>
          <a:xfrm>
            <a:off x="7440615" y="5620893"/>
            <a:ext cx="10477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</a:rPr>
              <a:t>Ttgg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D2A2A450-AB89-4EC9-AF6B-BF07EBB9597C}"/>
              </a:ext>
            </a:extLst>
          </p:cNvPr>
          <p:cNvSpPr txBox="1"/>
          <p:nvPr/>
        </p:nvSpPr>
        <p:spPr>
          <a:xfrm>
            <a:off x="8894920" y="3511282"/>
            <a:ext cx="15773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Tall/Green: 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E878C5B7-2EC8-4A1E-975C-7B7EF5AFED0E}"/>
              </a:ext>
            </a:extLst>
          </p:cNvPr>
          <p:cNvSpPr txBox="1"/>
          <p:nvPr/>
        </p:nvSpPr>
        <p:spPr>
          <a:xfrm>
            <a:off x="8887299" y="4320877"/>
            <a:ext cx="15773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Tall/White: 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7F92DF21-6EDD-47DF-95C1-04C53114E9E9}"/>
              </a:ext>
            </a:extLst>
          </p:cNvPr>
          <p:cNvSpPr txBox="1"/>
          <p:nvPr/>
        </p:nvSpPr>
        <p:spPr>
          <a:xfrm>
            <a:off x="8887299" y="4968408"/>
            <a:ext cx="18426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short/green: 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76727DCD-8805-42E4-8069-9860A4BD6B1B}"/>
              </a:ext>
            </a:extLst>
          </p:cNvPr>
          <p:cNvSpPr txBox="1"/>
          <p:nvPr/>
        </p:nvSpPr>
        <p:spPr>
          <a:xfrm>
            <a:off x="8894920" y="5626234"/>
            <a:ext cx="18426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short/white: </a:t>
            </a: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678171D2-DCAC-4FED-9B05-A977BA57F47A}"/>
              </a:ext>
            </a:extLst>
          </p:cNvPr>
          <p:cNvSpPr/>
          <p:nvPr/>
        </p:nvSpPr>
        <p:spPr>
          <a:xfrm>
            <a:off x="3324699" y="3473241"/>
            <a:ext cx="1152051" cy="716435"/>
          </a:xfrm>
          <a:prstGeom prst="ellipse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3C84B404-C018-466F-A90A-7E7277784BDC}"/>
              </a:ext>
            </a:extLst>
          </p:cNvPr>
          <p:cNvSpPr/>
          <p:nvPr/>
        </p:nvSpPr>
        <p:spPr>
          <a:xfrm>
            <a:off x="3334224" y="4177205"/>
            <a:ext cx="1152051" cy="716435"/>
          </a:xfrm>
          <a:prstGeom prst="ellipse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2A43289B-7259-4DD8-B72C-0B07A868166B}"/>
              </a:ext>
            </a:extLst>
          </p:cNvPr>
          <p:cNvSpPr/>
          <p:nvPr/>
        </p:nvSpPr>
        <p:spPr>
          <a:xfrm>
            <a:off x="3305649" y="4861378"/>
            <a:ext cx="1152051" cy="716435"/>
          </a:xfrm>
          <a:prstGeom prst="ellipse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D03192E2-765B-474C-94BF-A0A334D8D08C}"/>
              </a:ext>
            </a:extLst>
          </p:cNvPr>
          <p:cNvSpPr/>
          <p:nvPr/>
        </p:nvSpPr>
        <p:spPr>
          <a:xfrm>
            <a:off x="3357800" y="5578547"/>
            <a:ext cx="1152051" cy="716435"/>
          </a:xfrm>
          <a:prstGeom prst="ellipse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64AA8119-5C00-4AEE-A44E-52BD9A77FC4C}"/>
              </a:ext>
            </a:extLst>
          </p:cNvPr>
          <p:cNvSpPr/>
          <p:nvPr/>
        </p:nvSpPr>
        <p:spPr>
          <a:xfrm>
            <a:off x="4674075" y="3463483"/>
            <a:ext cx="1152051" cy="716435"/>
          </a:xfrm>
          <a:prstGeom prst="ellipse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2730E853-8414-4A4E-8BD4-C73DE95C5273}"/>
              </a:ext>
            </a:extLst>
          </p:cNvPr>
          <p:cNvSpPr/>
          <p:nvPr/>
        </p:nvSpPr>
        <p:spPr>
          <a:xfrm>
            <a:off x="4614153" y="4873091"/>
            <a:ext cx="1152051" cy="716435"/>
          </a:xfrm>
          <a:prstGeom prst="ellipse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58B74915-BD47-4B85-94AF-B36506D78B0A}"/>
              </a:ext>
            </a:extLst>
          </p:cNvPr>
          <p:cNvSpPr/>
          <p:nvPr/>
        </p:nvSpPr>
        <p:spPr>
          <a:xfrm>
            <a:off x="6013926" y="3500099"/>
            <a:ext cx="1152051" cy="716435"/>
          </a:xfrm>
          <a:prstGeom prst="ellipse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BCFE641F-9AD6-4B3F-8A0C-773471BC96A1}"/>
              </a:ext>
            </a:extLst>
          </p:cNvPr>
          <p:cNvSpPr/>
          <p:nvPr/>
        </p:nvSpPr>
        <p:spPr>
          <a:xfrm>
            <a:off x="6031151" y="4156656"/>
            <a:ext cx="1152051" cy="716435"/>
          </a:xfrm>
          <a:prstGeom prst="ellipse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96FB3399-BF52-470C-A132-B4A2F4734F37}"/>
              </a:ext>
            </a:extLst>
          </p:cNvPr>
          <p:cNvSpPr/>
          <p:nvPr/>
        </p:nvSpPr>
        <p:spPr>
          <a:xfrm>
            <a:off x="6051553" y="4876772"/>
            <a:ext cx="1152051" cy="716435"/>
          </a:xfrm>
          <a:prstGeom prst="ellipse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F6AA065D-7BC8-4331-8F3C-4B99A4418020}"/>
              </a:ext>
            </a:extLst>
          </p:cNvPr>
          <p:cNvSpPr/>
          <p:nvPr/>
        </p:nvSpPr>
        <p:spPr>
          <a:xfrm>
            <a:off x="6041868" y="5571148"/>
            <a:ext cx="1152051" cy="716435"/>
          </a:xfrm>
          <a:prstGeom prst="ellipse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10CB8334-F941-4D24-91D7-55BD14DB1B57}"/>
              </a:ext>
            </a:extLst>
          </p:cNvPr>
          <p:cNvSpPr/>
          <p:nvPr/>
        </p:nvSpPr>
        <p:spPr>
          <a:xfrm>
            <a:off x="7379892" y="3471688"/>
            <a:ext cx="1152051" cy="716435"/>
          </a:xfrm>
          <a:prstGeom prst="ellipse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19B81A8D-59E8-4037-B2EE-DDFD0CAAE760}"/>
              </a:ext>
            </a:extLst>
          </p:cNvPr>
          <p:cNvSpPr/>
          <p:nvPr/>
        </p:nvSpPr>
        <p:spPr>
          <a:xfrm>
            <a:off x="7329644" y="4873090"/>
            <a:ext cx="1152051" cy="716435"/>
          </a:xfrm>
          <a:prstGeom prst="ellipse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E17903FF-81F1-40C1-978B-290E9082D5BB}"/>
              </a:ext>
            </a:extLst>
          </p:cNvPr>
          <p:cNvSpPr txBox="1"/>
          <p:nvPr/>
        </p:nvSpPr>
        <p:spPr>
          <a:xfrm>
            <a:off x="10435276" y="3511282"/>
            <a:ext cx="6045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12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C73F6A1B-8C4B-453D-9157-8B60455A85DB}"/>
              </a:ext>
            </a:extLst>
          </p:cNvPr>
          <p:cNvSpPr txBox="1"/>
          <p:nvPr/>
        </p:nvSpPr>
        <p:spPr>
          <a:xfrm>
            <a:off x="10558303" y="4321099"/>
            <a:ext cx="6045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4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D2A329AA-1EE0-4B07-81A3-307AB03AA11F}"/>
              </a:ext>
            </a:extLst>
          </p:cNvPr>
          <p:cNvSpPr txBox="1"/>
          <p:nvPr/>
        </p:nvSpPr>
        <p:spPr>
          <a:xfrm>
            <a:off x="10599579" y="4980136"/>
            <a:ext cx="6045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0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6868C657-1C15-4A41-AD8C-38831B10F4D8}"/>
              </a:ext>
            </a:extLst>
          </p:cNvPr>
          <p:cNvSpPr txBox="1"/>
          <p:nvPr/>
        </p:nvSpPr>
        <p:spPr>
          <a:xfrm>
            <a:off x="10624346" y="5637962"/>
            <a:ext cx="6045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0</a:t>
            </a:r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E0727299-08EE-4776-845A-08105F8151E2}"/>
              </a:ext>
            </a:extLst>
          </p:cNvPr>
          <p:cNvSpPr/>
          <p:nvPr/>
        </p:nvSpPr>
        <p:spPr>
          <a:xfrm>
            <a:off x="4661615" y="4165432"/>
            <a:ext cx="1152051" cy="716435"/>
          </a:xfrm>
          <a:prstGeom prst="ellipse">
            <a:avLst/>
          </a:prstGeom>
          <a:noFill/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493CE4E0-4468-4CEA-B746-B149B11C0C83}"/>
              </a:ext>
            </a:extLst>
          </p:cNvPr>
          <p:cNvSpPr/>
          <p:nvPr/>
        </p:nvSpPr>
        <p:spPr>
          <a:xfrm>
            <a:off x="4680834" y="5546068"/>
            <a:ext cx="1152051" cy="716435"/>
          </a:xfrm>
          <a:prstGeom prst="ellipse">
            <a:avLst/>
          </a:prstGeom>
          <a:noFill/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039FCA6E-E5B7-4A9C-939C-D0837188C2D5}"/>
              </a:ext>
            </a:extLst>
          </p:cNvPr>
          <p:cNvSpPr/>
          <p:nvPr/>
        </p:nvSpPr>
        <p:spPr>
          <a:xfrm>
            <a:off x="7363305" y="4156655"/>
            <a:ext cx="1152051" cy="716435"/>
          </a:xfrm>
          <a:prstGeom prst="ellipse">
            <a:avLst/>
          </a:prstGeom>
          <a:noFill/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4A97F873-2B7C-4DED-9E56-B7A91E4DE310}"/>
              </a:ext>
            </a:extLst>
          </p:cNvPr>
          <p:cNvSpPr/>
          <p:nvPr/>
        </p:nvSpPr>
        <p:spPr>
          <a:xfrm>
            <a:off x="7379892" y="5565851"/>
            <a:ext cx="1152051" cy="716435"/>
          </a:xfrm>
          <a:prstGeom prst="ellipse">
            <a:avLst/>
          </a:prstGeom>
          <a:noFill/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0E66B2DB-C02D-497D-9B92-2A81F067323C}"/>
              </a:ext>
            </a:extLst>
          </p:cNvPr>
          <p:cNvSpPr txBox="1"/>
          <p:nvPr/>
        </p:nvSpPr>
        <p:spPr>
          <a:xfrm>
            <a:off x="8263572" y="1266632"/>
            <a:ext cx="370141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Dominant allele for tall plants : T </a:t>
            </a:r>
          </a:p>
          <a:p>
            <a:r>
              <a:rPr lang="en-US" sz="1600" dirty="0"/>
              <a:t>Recessive allele for short plants: g</a:t>
            </a:r>
            <a:br>
              <a:rPr lang="en-US" sz="1600" dirty="0"/>
            </a:br>
            <a:r>
              <a:rPr lang="en-US" sz="1600" dirty="0"/>
              <a:t>Recessive allele for green pea plants = T</a:t>
            </a:r>
            <a:br>
              <a:rPr lang="en-US" sz="1600" dirty="0"/>
            </a:br>
            <a:r>
              <a:rPr lang="en-US" sz="1600" dirty="0"/>
              <a:t>Recessive allele for white pea plants = g</a:t>
            </a:r>
          </a:p>
        </p:txBody>
      </p:sp>
    </p:spTree>
    <p:extLst>
      <p:ext uri="{BB962C8B-B14F-4D97-AF65-F5344CB8AC3E}">
        <p14:creationId xmlns:p14="http://schemas.microsoft.com/office/powerpoint/2010/main" val="3088603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>
                      <p:stCondLst>
                        <p:cond delay="indefinite"/>
                      </p:stCondLst>
                      <p:childTnLst>
                        <p:par>
                          <p:cTn id="239" fill="hold">
                            <p:stCondLst>
                              <p:cond delay="0"/>
                            </p:stCondLst>
                            <p:childTnLst>
                              <p:par>
                                <p:cTn id="2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>
                      <p:stCondLst>
                        <p:cond delay="indefinite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>
                      <p:stCondLst>
                        <p:cond delay="indefinite"/>
                      </p:stCondLst>
                      <p:childTnLst>
                        <p:par>
                          <p:cTn id="249" fill="hold">
                            <p:stCondLst>
                              <p:cond delay="0"/>
                            </p:stCondLst>
                            <p:childTnLst>
                              <p:par>
                                <p:cTn id="2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>
                      <p:stCondLst>
                        <p:cond delay="indefinite"/>
                      </p:stCondLst>
                      <p:childTnLst>
                        <p:par>
                          <p:cTn id="254" fill="hold">
                            <p:stCondLst>
                              <p:cond delay="0"/>
                            </p:stCondLst>
                            <p:childTnLst>
                              <p:par>
                                <p:cTn id="2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8" fill="hold">
                      <p:stCondLst>
                        <p:cond delay="indefinite"/>
                      </p:stCondLst>
                      <p:childTnLst>
                        <p:par>
                          <p:cTn id="259" fill="hold">
                            <p:stCondLst>
                              <p:cond delay="0"/>
                            </p:stCondLst>
                            <p:childTnLst>
                              <p:par>
                                <p:cTn id="2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/>
      <p:bldP spid="14" grpId="0"/>
      <p:bldP spid="15" grpId="0"/>
      <p:bldP spid="16" grpId="0"/>
      <p:bldP spid="17" grpId="0" animBg="1"/>
      <p:bldP spid="18" grpId="0" animBg="1"/>
      <p:bldP spid="19" grpId="0" animBg="1"/>
      <p:bldP spid="20" grpId="0" animBg="1"/>
      <p:bldP spid="21" grpId="0"/>
      <p:bldP spid="22" grpId="0"/>
      <p:bldP spid="23" grpId="0"/>
      <p:bldP spid="24" grpId="0"/>
      <p:bldP spid="26" grpId="0"/>
      <p:bldP spid="27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/>
      <p:bldP spid="59" grpId="0"/>
      <p:bldP spid="60" grpId="0"/>
      <p:bldP spid="61" grpId="0"/>
      <p:bldP spid="62" grpId="0" animBg="1"/>
      <p:bldP spid="63" grpId="0" animBg="1"/>
      <p:bldP spid="64" grpId="0" animBg="1"/>
      <p:bldP spid="6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2064A3-F6F3-4B57-9604-5DFCFB640E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000" dirty="0"/>
              <a:t>Set up a </a:t>
            </a:r>
            <a:r>
              <a:rPr lang="en-US" sz="2000" dirty="0" err="1"/>
              <a:t>punnett</a:t>
            </a:r>
            <a:r>
              <a:rPr lang="en-US" sz="2000" dirty="0"/>
              <a:t> square using the following information </a:t>
            </a:r>
            <a:r>
              <a:rPr lang="en-US" sz="2000" b="1" dirty="0">
                <a:latin typeface="Times New Roman" panose="02020603050405020304" pitchFamily="18" charset="0"/>
                <a:ea typeface="Calibri" panose="020F0502020204030204" pitchFamily="34" charset="0"/>
              </a:rPr>
              <a:t>[Dihybrid Cross]</a:t>
            </a:r>
            <a:r>
              <a:rPr lang="en-US" sz="2000" dirty="0"/>
              <a:t> </a:t>
            </a:r>
            <a:br>
              <a:rPr lang="en-US" sz="2000" dirty="0"/>
            </a:br>
            <a:r>
              <a:rPr lang="en-US" sz="2000" dirty="0"/>
              <a:t>• Dominate allele for tall plants = D </a:t>
            </a:r>
            <a:br>
              <a:rPr lang="en-US" sz="2000" dirty="0"/>
            </a:br>
            <a:r>
              <a:rPr lang="en-US" sz="2000" dirty="0"/>
              <a:t>• Recessive allele for dwarf plants = d </a:t>
            </a:r>
            <a:br>
              <a:rPr lang="en-US" sz="2000" dirty="0"/>
            </a:br>
            <a:r>
              <a:rPr lang="en-US" sz="2000" dirty="0"/>
              <a:t>• Dominate allele for purple flowers = W </a:t>
            </a:r>
            <a:br>
              <a:rPr lang="en-US" sz="2000" dirty="0"/>
            </a:br>
            <a:r>
              <a:rPr lang="en-US" sz="2000" dirty="0"/>
              <a:t>• Recessive allele for white flowers = w  </a:t>
            </a:r>
            <a:br>
              <a:rPr lang="en-US" sz="2000" dirty="0"/>
            </a:br>
            <a:r>
              <a:rPr lang="en-US" sz="2000" dirty="0"/>
              <a:t>Cross a homozygous dominate parent (DDWW) with a homozygous recessive parent (</a:t>
            </a:r>
            <a:r>
              <a:rPr lang="en-US" sz="2000" dirty="0" err="1"/>
              <a:t>ddww</a:t>
            </a:r>
            <a:r>
              <a:rPr lang="en-US" sz="2000" dirty="0"/>
              <a:t>)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64EBC0-BEEC-4603-B867-A487CAFA94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9065" y="1949450"/>
            <a:ext cx="3718560" cy="4351338"/>
          </a:xfrm>
        </p:spPr>
        <p:txBody>
          <a:bodyPr>
            <a:normAutofit fontScale="92500" lnSpcReduction="20000"/>
          </a:bodyPr>
          <a:lstStyle/>
          <a:p>
            <a:pPr marL="457200" indent="-457200">
              <a:buAutoNum type="alphaLcPeriod"/>
            </a:pPr>
            <a:r>
              <a:rPr lang="en-US" dirty="0"/>
              <a:t>What is the probability of producing tall plants with purple flowers? </a:t>
            </a:r>
          </a:p>
          <a:p>
            <a:pPr marL="0" indent="0">
              <a:buNone/>
            </a:pPr>
            <a:r>
              <a:rPr lang="en-US" dirty="0"/>
              <a:t>	Possible genotype(s)? </a:t>
            </a:r>
          </a:p>
          <a:p>
            <a:pPr marL="457200" indent="-457200">
              <a:buAutoNum type="alphaLcPeriod"/>
            </a:pPr>
            <a:r>
              <a:rPr lang="en-US" dirty="0"/>
              <a:t>What is the probability of producing dwarf plants with white flowers? </a:t>
            </a:r>
          </a:p>
          <a:p>
            <a:pPr marL="457200" lvl="1" indent="0">
              <a:buNone/>
            </a:pPr>
            <a:r>
              <a:rPr lang="en-US" dirty="0"/>
              <a:t>	Possible genotype(s)? </a:t>
            </a:r>
          </a:p>
          <a:p>
            <a:pPr marL="457200" indent="-457200">
              <a:buAutoNum type="alphaLcPeriod"/>
            </a:pPr>
            <a:r>
              <a:rPr lang="en-US" dirty="0"/>
              <a:t>What is the probability of producing tall plants with white flowers? </a:t>
            </a:r>
          </a:p>
          <a:p>
            <a:pPr marL="0" indent="0">
              <a:buNone/>
            </a:pPr>
            <a:r>
              <a:rPr lang="en-US" dirty="0"/>
              <a:t>	Possible genotype(s)?</a:t>
            </a:r>
          </a:p>
          <a:p>
            <a:pPr marL="457200" indent="-457200">
              <a:buAutoNum type="alphaLcPeriod"/>
            </a:pPr>
            <a:r>
              <a:rPr lang="en-US" dirty="0"/>
              <a:t>What is the probability of producing dwarf plants with purple flowers? </a:t>
            </a:r>
          </a:p>
          <a:p>
            <a:pPr marL="0" indent="0">
              <a:buNone/>
            </a:pPr>
            <a:r>
              <a:rPr lang="en-US" dirty="0"/>
              <a:t>	Possible genotype(s)? 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2DBB7BF-2142-447E-9694-13F42E2707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5157026"/>
              </p:ext>
            </p:extLst>
          </p:nvPr>
        </p:nvGraphicFramePr>
        <p:xfrm>
          <a:off x="4887914" y="2136259"/>
          <a:ext cx="6892925" cy="34549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78585">
                  <a:extLst>
                    <a:ext uri="{9D8B030D-6E8A-4147-A177-3AD203B41FA5}">
                      <a16:colId xmlns:a16="http://schemas.microsoft.com/office/drawing/2014/main" val="4038636239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3437500093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1735843345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3527959105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13727180"/>
                    </a:ext>
                  </a:extLst>
                </a:gridCol>
              </a:tblGrid>
              <a:tr h="690986">
                <a:tc>
                  <a:txBody>
                    <a:bodyPr/>
                    <a:lstStyle/>
                    <a:p>
                      <a:pPr algn="ctr"/>
                      <a:endParaRPr lang="en-US" sz="3600" dirty="0"/>
                    </a:p>
                  </a:txBody>
                  <a:tcPr>
                    <a:lnL w="12700" cmpd="sng">
                      <a:noFill/>
                    </a:lnL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5762244"/>
                  </a:ext>
                </a:extLst>
              </a:tr>
              <a:tr h="690986">
                <a:tc>
                  <a:txBody>
                    <a:bodyPr/>
                    <a:lstStyle/>
                    <a:p>
                      <a:pPr algn="ctr"/>
                      <a:endParaRPr lang="en-US" sz="3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0646303"/>
                  </a:ext>
                </a:extLst>
              </a:tr>
              <a:tr h="690986">
                <a:tc>
                  <a:txBody>
                    <a:bodyPr/>
                    <a:lstStyle/>
                    <a:p>
                      <a:pPr algn="ctr"/>
                      <a:endParaRPr lang="en-US" sz="3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1109977"/>
                  </a:ext>
                </a:extLst>
              </a:tr>
              <a:tr h="690986">
                <a:tc>
                  <a:txBody>
                    <a:bodyPr/>
                    <a:lstStyle/>
                    <a:p>
                      <a:pPr algn="ctr"/>
                      <a:endParaRPr lang="en-US" sz="3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23861"/>
                  </a:ext>
                </a:extLst>
              </a:tr>
              <a:tr h="690986">
                <a:tc>
                  <a:txBody>
                    <a:bodyPr/>
                    <a:lstStyle/>
                    <a:p>
                      <a:pPr algn="ctr"/>
                      <a:endParaRPr lang="en-US" sz="3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5586205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5191E618-46CA-4A35-9163-4BC64DA3EE81}"/>
              </a:ext>
            </a:extLst>
          </p:cNvPr>
          <p:cNvSpPr txBox="1"/>
          <p:nvPr/>
        </p:nvSpPr>
        <p:spPr>
          <a:xfrm>
            <a:off x="5953125" y="581025"/>
            <a:ext cx="20859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D </a:t>
            </a:r>
            <a:r>
              <a:rPr lang="en-US" sz="3600" dirty="0" err="1"/>
              <a:t>D</a:t>
            </a:r>
            <a:r>
              <a:rPr lang="en-US" sz="3600" dirty="0"/>
              <a:t> W </a:t>
            </a:r>
            <a:r>
              <a:rPr lang="en-US" sz="3600" dirty="0" err="1"/>
              <a:t>W</a:t>
            </a:r>
            <a:r>
              <a:rPr lang="en-US" sz="3600" dirty="0"/>
              <a:t>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E3BF830-5D8C-4FF8-97DE-F1FEDF150855}"/>
              </a:ext>
            </a:extLst>
          </p:cNvPr>
          <p:cNvSpPr txBox="1"/>
          <p:nvPr/>
        </p:nvSpPr>
        <p:spPr>
          <a:xfrm>
            <a:off x="8867775" y="581025"/>
            <a:ext cx="18002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d </a:t>
            </a:r>
            <a:r>
              <a:rPr lang="en-US" sz="3600" dirty="0" err="1"/>
              <a:t>d</a:t>
            </a:r>
            <a:r>
              <a:rPr lang="en-US" sz="3600" dirty="0"/>
              <a:t> w </a:t>
            </a:r>
            <a:r>
              <a:rPr lang="en-US" sz="3600" dirty="0" err="1"/>
              <a:t>w</a:t>
            </a:r>
            <a:r>
              <a:rPr lang="en-US" sz="3600" dirty="0"/>
              <a:t>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49A2FC8-56AF-438A-98F4-7D22A51100A0}"/>
              </a:ext>
            </a:extLst>
          </p:cNvPr>
          <p:cNvSpPr txBox="1"/>
          <p:nvPr/>
        </p:nvSpPr>
        <p:spPr>
          <a:xfrm>
            <a:off x="8139113" y="581024"/>
            <a:ext cx="3905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x</a:t>
            </a:r>
          </a:p>
        </p:txBody>
      </p:sp>
      <p:sp>
        <p:nvSpPr>
          <p:cNvPr id="8" name="Arrow: Curved Down 7">
            <a:extLst>
              <a:ext uri="{FF2B5EF4-FFF2-40B4-BE49-F238E27FC236}">
                <a16:creationId xmlns:a16="http://schemas.microsoft.com/office/drawing/2014/main" id="{F60FD844-039D-4977-BE22-72561E61BB59}"/>
              </a:ext>
            </a:extLst>
          </p:cNvPr>
          <p:cNvSpPr/>
          <p:nvPr/>
        </p:nvSpPr>
        <p:spPr>
          <a:xfrm>
            <a:off x="6106795" y="284163"/>
            <a:ext cx="914400" cy="363969"/>
          </a:xfrm>
          <a:prstGeom prst="curvedDown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Arrow: Curved Down 8">
            <a:extLst>
              <a:ext uri="{FF2B5EF4-FFF2-40B4-BE49-F238E27FC236}">
                <a16:creationId xmlns:a16="http://schemas.microsoft.com/office/drawing/2014/main" id="{B961A48F-FCAD-4D4E-BC8D-15BD18985CD9}"/>
              </a:ext>
            </a:extLst>
          </p:cNvPr>
          <p:cNvSpPr/>
          <p:nvPr/>
        </p:nvSpPr>
        <p:spPr>
          <a:xfrm flipV="1">
            <a:off x="6106795" y="1131802"/>
            <a:ext cx="1427480" cy="327218"/>
          </a:xfrm>
          <a:prstGeom prst="curvedDown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Arrow: Curved Down 9">
            <a:extLst>
              <a:ext uri="{FF2B5EF4-FFF2-40B4-BE49-F238E27FC236}">
                <a16:creationId xmlns:a16="http://schemas.microsoft.com/office/drawing/2014/main" id="{AC763213-499E-47CC-80EF-D984CB94D301}"/>
              </a:ext>
            </a:extLst>
          </p:cNvPr>
          <p:cNvSpPr/>
          <p:nvPr/>
        </p:nvSpPr>
        <p:spPr>
          <a:xfrm flipV="1">
            <a:off x="6473508" y="1040697"/>
            <a:ext cx="632142" cy="327217"/>
          </a:xfrm>
          <a:prstGeom prst="curvedDown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Arrow: Curved Down 10">
            <a:extLst>
              <a:ext uri="{FF2B5EF4-FFF2-40B4-BE49-F238E27FC236}">
                <a16:creationId xmlns:a16="http://schemas.microsoft.com/office/drawing/2014/main" id="{9261E703-6C8D-472D-A010-BAD935EAFE88}"/>
              </a:ext>
            </a:extLst>
          </p:cNvPr>
          <p:cNvSpPr/>
          <p:nvPr/>
        </p:nvSpPr>
        <p:spPr>
          <a:xfrm>
            <a:off x="6517005" y="273277"/>
            <a:ext cx="1141095" cy="393904"/>
          </a:xfrm>
          <a:prstGeom prst="curvedDown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Arrow: Curved Down 11">
            <a:extLst>
              <a:ext uri="{FF2B5EF4-FFF2-40B4-BE49-F238E27FC236}">
                <a16:creationId xmlns:a16="http://schemas.microsoft.com/office/drawing/2014/main" id="{0469555D-547D-4DA4-B5EA-8C189269E0CA}"/>
              </a:ext>
            </a:extLst>
          </p:cNvPr>
          <p:cNvSpPr/>
          <p:nvPr/>
        </p:nvSpPr>
        <p:spPr>
          <a:xfrm>
            <a:off x="9055418" y="317716"/>
            <a:ext cx="914400" cy="363969"/>
          </a:xfrm>
          <a:prstGeom prst="curvedDownArrow">
            <a:avLst>
              <a:gd name="adj1" fmla="val 25000"/>
              <a:gd name="adj2" fmla="val 50000"/>
              <a:gd name="adj3" fmla="val 11915"/>
            </a:avLst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Arrow: Curved Down 12">
            <a:extLst>
              <a:ext uri="{FF2B5EF4-FFF2-40B4-BE49-F238E27FC236}">
                <a16:creationId xmlns:a16="http://schemas.microsoft.com/office/drawing/2014/main" id="{3EA23EAD-C17A-404D-B7C2-3C7C2CC1CD1E}"/>
              </a:ext>
            </a:extLst>
          </p:cNvPr>
          <p:cNvSpPr/>
          <p:nvPr/>
        </p:nvSpPr>
        <p:spPr>
          <a:xfrm>
            <a:off x="9364345" y="287780"/>
            <a:ext cx="1017905" cy="474219"/>
          </a:xfrm>
          <a:prstGeom prst="curvedDown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Arrow: Curved Down 13">
            <a:extLst>
              <a:ext uri="{FF2B5EF4-FFF2-40B4-BE49-F238E27FC236}">
                <a16:creationId xmlns:a16="http://schemas.microsoft.com/office/drawing/2014/main" id="{933679D8-296D-48D5-97B2-2F79377186ED}"/>
              </a:ext>
            </a:extLst>
          </p:cNvPr>
          <p:cNvSpPr/>
          <p:nvPr/>
        </p:nvSpPr>
        <p:spPr>
          <a:xfrm flipV="1">
            <a:off x="9341645" y="1074627"/>
            <a:ext cx="632142" cy="327217"/>
          </a:xfrm>
          <a:prstGeom prst="curvedDown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Arrow: Curved Down 14">
            <a:extLst>
              <a:ext uri="{FF2B5EF4-FFF2-40B4-BE49-F238E27FC236}">
                <a16:creationId xmlns:a16="http://schemas.microsoft.com/office/drawing/2014/main" id="{730D9193-78E8-4791-B331-94A174486C95}"/>
              </a:ext>
            </a:extLst>
          </p:cNvPr>
          <p:cNvSpPr/>
          <p:nvPr/>
        </p:nvSpPr>
        <p:spPr>
          <a:xfrm flipV="1">
            <a:off x="8983345" y="1113588"/>
            <a:ext cx="1427480" cy="327218"/>
          </a:xfrm>
          <a:prstGeom prst="curvedDown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0314B23-6668-4F6B-A9E2-D3A079FF4943}"/>
              </a:ext>
            </a:extLst>
          </p:cNvPr>
          <p:cNvSpPr txBox="1"/>
          <p:nvPr/>
        </p:nvSpPr>
        <p:spPr>
          <a:xfrm>
            <a:off x="6530657" y="2243760"/>
            <a:ext cx="9810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2060"/>
                </a:solidFill>
              </a:rPr>
              <a:t>DW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491AC54-8525-414E-A1B3-ED49F22CF984}"/>
              </a:ext>
            </a:extLst>
          </p:cNvPr>
          <p:cNvSpPr txBox="1"/>
          <p:nvPr/>
        </p:nvSpPr>
        <p:spPr>
          <a:xfrm>
            <a:off x="7886700" y="2243760"/>
            <a:ext cx="9810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2060"/>
                </a:solidFill>
              </a:rPr>
              <a:t>DW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C866D81-6252-43B2-8567-65FB0ACFA16E}"/>
              </a:ext>
            </a:extLst>
          </p:cNvPr>
          <p:cNvSpPr txBox="1"/>
          <p:nvPr/>
        </p:nvSpPr>
        <p:spPr>
          <a:xfrm>
            <a:off x="9206547" y="2243760"/>
            <a:ext cx="9810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2060"/>
                </a:solidFill>
              </a:rPr>
              <a:t>DW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A28B654-4AE0-4398-9940-BA9DA06E6B1B}"/>
              </a:ext>
            </a:extLst>
          </p:cNvPr>
          <p:cNvSpPr txBox="1"/>
          <p:nvPr/>
        </p:nvSpPr>
        <p:spPr>
          <a:xfrm>
            <a:off x="10668000" y="2243760"/>
            <a:ext cx="9810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2060"/>
                </a:solidFill>
              </a:rPr>
              <a:t>DW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935F046-9D08-47D5-8DD1-FE3CC74C1601}"/>
              </a:ext>
            </a:extLst>
          </p:cNvPr>
          <p:cNvSpPr txBox="1"/>
          <p:nvPr/>
        </p:nvSpPr>
        <p:spPr>
          <a:xfrm>
            <a:off x="5125720" y="2905780"/>
            <a:ext cx="9810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002060"/>
                </a:solidFill>
              </a:rPr>
              <a:t>dw</a:t>
            </a:r>
            <a:endParaRPr lang="en-US" sz="2800" b="1" dirty="0">
              <a:solidFill>
                <a:srgbClr val="002060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8756033-68D0-4E74-AAFE-C8A03BAFB2E8}"/>
              </a:ext>
            </a:extLst>
          </p:cNvPr>
          <p:cNvSpPr txBox="1"/>
          <p:nvPr/>
        </p:nvSpPr>
        <p:spPr>
          <a:xfrm>
            <a:off x="5125720" y="3601899"/>
            <a:ext cx="9810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002060"/>
                </a:solidFill>
              </a:rPr>
              <a:t>dw</a:t>
            </a:r>
            <a:endParaRPr lang="en-US" sz="2800" b="1" dirty="0">
              <a:solidFill>
                <a:srgbClr val="002060"/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F0748DB-EFE1-487D-A442-3CEE2CF3D9D4}"/>
              </a:ext>
            </a:extLst>
          </p:cNvPr>
          <p:cNvSpPr txBox="1"/>
          <p:nvPr/>
        </p:nvSpPr>
        <p:spPr>
          <a:xfrm>
            <a:off x="5125720" y="4298018"/>
            <a:ext cx="9810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002060"/>
                </a:solidFill>
              </a:rPr>
              <a:t>dw</a:t>
            </a:r>
            <a:endParaRPr lang="en-US" sz="2800" b="1" dirty="0">
              <a:solidFill>
                <a:srgbClr val="002060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AC6B499-8CDC-47C4-AAF0-EC1D4DE01F45}"/>
              </a:ext>
            </a:extLst>
          </p:cNvPr>
          <p:cNvSpPr txBox="1"/>
          <p:nvPr/>
        </p:nvSpPr>
        <p:spPr>
          <a:xfrm>
            <a:off x="5125720" y="4914896"/>
            <a:ext cx="9810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002060"/>
                </a:solidFill>
              </a:rPr>
              <a:t>dw</a:t>
            </a:r>
            <a:endParaRPr lang="en-US" sz="2800" b="1" dirty="0">
              <a:solidFill>
                <a:srgbClr val="002060"/>
              </a:solidFill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504FAE6-AB26-4440-9B50-7DB7A760240B}"/>
              </a:ext>
            </a:extLst>
          </p:cNvPr>
          <p:cNvSpPr txBox="1"/>
          <p:nvPr/>
        </p:nvSpPr>
        <p:spPr>
          <a:xfrm>
            <a:off x="6344602" y="2933700"/>
            <a:ext cx="11671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</a:rPr>
              <a:t>DdWw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4688639-4B9C-4E16-A22C-5B84BCC68906}"/>
              </a:ext>
            </a:extLst>
          </p:cNvPr>
          <p:cNvSpPr txBox="1"/>
          <p:nvPr/>
        </p:nvSpPr>
        <p:spPr>
          <a:xfrm>
            <a:off x="6367145" y="3581135"/>
            <a:ext cx="11671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</a:rPr>
              <a:t>DdWw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4463FC7-591E-4FC3-A5D5-141650D493BC}"/>
              </a:ext>
            </a:extLst>
          </p:cNvPr>
          <p:cNvSpPr txBox="1"/>
          <p:nvPr/>
        </p:nvSpPr>
        <p:spPr>
          <a:xfrm>
            <a:off x="6344602" y="4297488"/>
            <a:ext cx="11671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</a:rPr>
              <a:t>DdWw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431EA1D-8252-40AB-8AA8-1F090F237710}"/>
              </a:ext>
            </a:extLst>
          </p:cNvPr>
          <p:cNvSpPr txBox="1"/>
          <p:nvPr/>
        </p:nvSpPr>
        <p:spPr>
          <a:xfrm>
            <a:off x="6344602" y="4914896"/>
            <a:ext cx="11671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</a:rPr>
              <a:t>DdWw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0620172-CC58-4535-BC66-20C809063DB9}"/>
              </a:ext>
            </a:extLst>
          </p:cNvPr>
          <p:cNvSpPr txBox="1"/>
          <p:nvPr/>
        </p:nvSpPr>
        <p:spPr>
          <a:xfrm>
            <a:off x="7749539" y="2915926"/>
            <a:ext cx="11671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</a:rPr>
              <a:t>DdWw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8F5E377E-074C-4727-94C8-21773E8727B8}"/>
              </a:ext>
            </a:extLst>
          </p:cNvPr>
          <p:cNvSpPr txBox="1"/>
          <p:nvPr/>
        </p:nvSpPr>
        <p:spPr>
          <a:xfrm>
            <a:off x="7749539" y="3581135"/>
            <a:ext cx="11671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</a:rPr>
              <a:t>DdWw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81D7248A-A4E2-4A71-B668-6C023948B8AA}"/>
              </a:ext>
            </a:extLst>
          </p:cNvPr>
          <p:cNvSpPr txBox="1"/>
          <p:nvPr/>
        </p:nvSpPr>
        <p:spPr>
          <a:xfrm>
            <a:off x="7749539" y="4297488"/>
            <a:ext cx="11671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</a:rPr>
              <a:t>DdWw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75B006CB-FAD1-4625-9F6B-B63961190ED5}"/>
              </a:ext>
            </a:extLst>
          </p:cNvPr>
          <p:cNvSpPr txBox="1"/>
          <p:nvPr/>
        </p:nvSpPr>
        <p:spPr>
          <a:xfrm>
            <a:off x="7749539" y="4907826"/>
            <a:ext cx="11671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</a:rPr>
              <a:t>DdWw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68D482A8-0E5C-4FA8-B2D8-B194E87E58BA}"/>
              </a:ext>
            </a:extLst>
          </p:cNvPr>
          <p:cNvSpPr txBox="1"/>
          <p:nvPr/>
        </p:nvSpPr>
        <p:spPr>
          <a:xfrm>
            <a:off x="9154476" y="2928640"/>
            <a:ext cx="11671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</a:rPr>
              <a:t>DdWw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C7BFDE2B-A7E3-4196-9DE5-DD75BF59582C}"/>
              </a:ext>
            </a:extLst>
          </p:cNvPr>
          <p:cNvSpPr txBox="1"/>
          <p:nvPr/>
        </p:nvSpPr>
        <p:spPr>
          <a:xfrm>
            <a:off x="9181624" y="3559361"/>
            <a:ext cx="11671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</a:rPr>
              <a:t>DdWw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E46DA027-132A-4677-A28E-4DFC958A53C9}"/>
              </a:ext>
            </a:extLst>
          </p:cNvPr>
          <p:cNvSpPr txBox="1"/>
          <p:nvPr/>
        </p:nvSpPr>
        <p:spPr>
          <a:xfrm>
            <a:off x="9181624" y="4297487"/>
            <a:ext cx="11671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</a:rPr>
              <a:t>DdWw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9841BFF-0936-4E18-8F47-F2D2CFF4B1FE}"/>
              </a:ext>
            </a:extLst>
          </p:cNvPr>
          <p:cNvSpPr txBox="1"/>
          <p:nvPr/>
        </p:nvSpPr>
        <p:spPr>
          <a:xfrm>
            <a:off x="9154476" y="4914896"/>
            <a:ext cx="11671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</a:rPr>
              <a:t>DdWw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11BE4788-327F-4702-B9A5-DE947669313D}"/>
              </a:ext>
            </a:extLst>
          </p:cNvPr>
          <p:cNvSpPr txBox="1"/>
          <p:nvPr/>
        </p:nvSpPr>
        <p:spPr>
          <a:xfrm>
            <a:off x="10559413" y="2913585"/>
            <a:ext cx="11671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</a:rPr>
              <a:t>DdWw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A88C6F55-0D43-4A5C-88CC-E8B450862654}"/>
              </a:ext>
            </a:extLst>
          </p:cNvPr>
          <p:cNvSpPr txBox="1"/>
          <p:nvPr/>
        </p:nvSpPr>
        <p:spPr>
          <a:xfrm>
            <a:off x="10559413" y="3581134"/>
            <a:ext cx="11671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</a:rPr>
              <a:t>DdWw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CB7D1AA0-6CBC-49F6-8142-F88F5E33B2AB}"/>
              </a:ext>
            </a:extLst>
          </p:cNvPr>
          <p:cNvSpPr txBox="1"/>
          <p:nvPr/>
        </p:nvSpPr>
        <p:spPr>
          <a:xfrm>
            <a:off x="10553384" y="4297486"/>
            <a:ext cx="11671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</a:rPr>
              <a:t>DdWw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FC820FFF-23F0-4A25-B864-7733C104DA5C}"/>
              </a:ext>
            </a:extLst>
          </p:cNvPr>
          <p:cNvSpPr txBox="1"/>
          <p:nvPr/>
        </p:nvSpPr>
        <p:spPr>
          <a:xfrm>
            <a:off x="10553384" y="4928207"/>
            <a:ext cx="11671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</a:rPr>
              <a:t>DdWw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C0ADE35A-CBAE-490F-98C5-DE24E5197454}"/>
              </a:ext>
            </a:extLst>
          </p:cNvPr>
          <p:cNvSpPr txBox="1"/>
          <p:nvPr/>
        </p:nvSpPr>
        <p:spPr>
          <a:xfrm>
            <a:off x="3287714" y="2043705"/>
            <a:ext cx="19700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100 % or 16/16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47746CD9-28E6-4173-8EAA-EEF28D0D44ED}"/>
              </a:ext>
            </a:extLst>
          </p:cNvPr>
          <p:cNvSpPr txBox="1"/>
          <p:nvPr/>
        </p:nvSpPr>
        <p:spPr>
          <a:xfrm>
            <a:off x="3439479" y="2608322"/>
            <a:ext cx="11096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/>
              <a:t>DdWw</a:t>
            </a:r>
            <a:endParaRPr lang="en-US" sz="2000" b="1" dirty="0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B1A9E415-C0B5-4064-8F18-06F64AAB2EBB}"/>
              </a:ext>
            </a:extLst>
          </p:cNvPr>
          <p:cNvSpPr txBox="1"/>
          <p:nvPr/>
        </p:nvSpPr>
        <p:spPr>
          <a:xfrm>
            <a:off x="3611247" y="3144417"/>
            <a:ext cx="5470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0%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DFCF092B-2198-46BD-8265-DEE893FD3CF8}"/>
              </a:ext>
            </a:extLst>
          </p:cNvPr>
          <p:cNvSpPr txBox="1"/>
          <p:nvPr/>
        </p:nvSpPr>
        <p:spPr>
          <a:xfrm>
            <a:off x="3626172" y="4097431"/>
            <a:ext cx="5470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0%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B790D38A-1B25-4EB0-A468-09D8D7EDE00B}"/>
              </a:ext>
            </a:extLst>
          </p:cNvPr>
          <p:cNvSpPr txBox="1"/>
          <p:nvPr/>
        </p:nvSpPr>
        <p:spPr>
          <a:xfrm>
            <a:off x="3611247" y="5202889"/>
            <a:ext cx="5470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0%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2E940C24-F415-4A58-95CF-292C9037E52A}"/>
              </a:ext>
            </a:extLst>
          </p:cNvPr>
          <p:cNvSpPr txBox="1"/>
          <p:nvPr/>
        </p:nvSpPr>
        <p:spPr>
          <a:xfrm>
            <a:off x="3485513" y="3590138"/>
            <a:ext cx="9204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None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A3F1077E-6E2D-4E8F-9B43-F703E26E4301}"/>
              </a:ext>
            </a:extLst>
          </p:cNvPr>
          <p:cNvSpPr txBox="1"/>
          <p:nvPr/>
        </p:nvSpPr>
        <p:spPr>
          <a:xfrm>
            <a:off x="3476945" y="4621183"/>
            <a:ext cx="9204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None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2007FC36-65EE-42D1-8501-CCAC960B6CE7}"/>
              </a:ext>
            </a:extLst>
          </p:cNvPr>
          <p:cNvSpPr txBox="1"/>
          <p:nvPr/>
        </p:nvSpPr>
        <p:spPr>
          <a:xfrm>
            <a:off x="3445199" y="5717482"/>
            <a:ext cx="9204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None</a:t>
            </a:r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27286445-6F1B-4F6A-A47B-463BBE7AEBA1}"/>
              </a:ext>
            </a:extLst>
          </p:cNvPr>
          <p:cNvSpPr/>
          <p:nvPr/>
        </p:nvSpPr>
        <p:spPr>
          <a:xfrm>
            <a:off x="6333330" y="2823233"/>
            <a:ext cx="1167130" cy="688314"/>
          </a:xfrm>
          <a:prstGeom prst="ellipse">
            <a:avLst/>
          </a:prstGeom>
          <a:noFill/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699BD167-462C-4C17-9C88-CE42E5B4DEF8}"/>
              </a:ext>
            </a:extLst>
          </p:cNvPr>
          <p:cNvSpPr/>
          <p:nvPr/>
        </p:nvSpPr>
        <p:spPr>
          <a:xfrm>
            <a:off x="6342300" y="3487919"/>
            <a:ext cx="1167130" cy="688314"/>
          </a:xfrm>
          <a:prstGeom prst="ellipse">
            <a:avLst/>
          </a:prstGeom>
          <a:noFill/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2B15B9C0-7CEF-4823-90C9-EFE138F4D8EE}"/>
              </a:ext>
            </a:extLst>
          </p:cNvPr>
          <p:cNvSpPr/>
          <p:nvPr/>
        </p:nvSpPr>
        <p:spPr>
          <a:xfrm>
            <a:off x="6317454" y="4195397"/>
            <a:ext cx="1167130" cy="688314"/>
          </a:xfrm>
          <a:prstGeom prst="ellipse">
            <a:avLst/>
          </a:prstGeom>
          <a:noFill/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C4D9582D-E341-4F9C-A9F9-DD9FF0579544}"/>
              </a:ext>
            </a:extLst>
          </p:cNvPr>
          <p:cNvSpPr/>
          <p:nvPr/>
        </p:nvSpPr>
        <p:spPr>
          <a:xfrm>
            <a:off x="6333330" y="4891061"/>
            <a:ext cx="1167130" cy="688314"/>
          </a:xfrm>
          <a:prstGeom prst="ellipse">
            <a:avLst/>
          </a:prstGeom>
          <a:noFill/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2FBA658F-6975-4795-87A6-706DFBF1F804}"/>
              </a:ext>
            </a:extLst>
          </p:cNvPr>
          <p:cNvSpPr/>
          <p:nvPr/>
        </p:nvSpPr>
        <p:spPr>
          <a:xfrm>
            <a:off x="7742077" y="2766980"/>
            <a:ext cx="1167130" cy="688314"/>
          </a:xfrm>
          <a:prstGeom prst="ellipse">
            <a:avLst/>
          </a:prstGeom>
          <a:noFill/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6E22DFA7-07A9-4591-A8EE-AEE788578076}"/>
              </a:ext>
            </a:extLst>
          </p:cNvPr>
          <p:cNvSpPr/>
          <p:nvPr/>
        </p:nvSpPr>
        <p:spPr>
          <a:xfrm>
            <a:off x="7720089" y="3487919"/>
            <a:ext cx="1167130" cy="688314"/>
          </a:xfrm>
          <a:prstGeom prst="ellipse">
            <a:avLst/>
          </a:prstGeom>
          <a:noFill/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0C2B5A5F-B501-4ED4-8BD2-3966BA81C7F3}"/>
              </a:ext>
            </a:extLst>
          </p:cNvPr>
          <p:cNvSpPr/>
          <p:nvPr/>
        </p:nvSpPr>
        <p:spPr>
          <a:xfrm>
            <a:off x="7730327" y="4202747"/>
            <a:ext cx="1167130" cy="688314"/>
          </a:xfrm>
          <a:prstGeom prst="ellipse">
            <a:avLst/>
          </a:prstGeom>
          <a:noFill/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9E15A30A-ACF5-4D86-B9B5-C97C8150EA60}"/>
              </a:ext>
            </a:extLst>
          </p:cNvPr>
          <p:cNvSpPr/>
          <p:nvPr/>
        </p:nvSpPr>
        <p:spPr>
          <a:xfrm>
            <a:off x="7720089" y="4877782"/>
            <a:ext cx="1167130" cy="688314"/>
          </a:xfrm>
          <a:prstGeom prst="ellipse">
            <a:avLst/>
          </a:prstGeom>
          <a:noFill/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58A06913-F171-4D1C-BFCB-E42E4CAF3600}"/>
              </a:ext>
            </a:extLst>
          </p:cNvPr>
          <p:cNvSpPr/>
          <p:nvPr/>
        </p:nvSpPr>
        <p:spPr>
          <a:xfrm>
            <a:off x="9083828" y="2812319"/>
            <a:ext cx="1167130" cy="688314"/>
          </a:xfrm>
          <a:prstGeom prst="ellipse">
            <a:avLst/>
          </a:prstGeom>
          <a:noFill/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F0A8EFB6-63A3-4A49-BDE3-97B21AC25BF9}"/>
              </a:ext>
            </a:extLst>
          </p:cNvPr>
          <p:cNvSpPr/>
          <p:nvPr/>
        </p:nvSpPr>
        <p:spPr>
          <a:xfrm>
            <a:off x="9062718" y="3517835"/>
            <a:ext cx="1167130" cy="688314"/>
          </a:xfrm>
          <a:prstGeom prst="ellipse">
            <a:avLst/>
          </a:prstGeom>
          <a:noFill/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6A3C6DE9-1EDA-4C32-B6B1-5CDF3178D579}"/>
              </a:ext>
            </a:extLst>
          </p:cNvPr>
          <p:cNvSpPr/>
          <p:nvPr/>
        </p:nvSpPr>
        <p:spPr>
          <a:xfrm>
            <a:off x="9110341" y="4182997"/>
            <a:ext cx="1167130" cy="688314"/>
          </a:xfrm>
          <a:prstGeom prst="ellipse">
            <a:avLst/>
          </a:prstGeom>
          <a:noFill/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87A4A7AB-9987-4245-AB88-441757EC9134}"/>
              </a:ext>
            </a:extLst>
          </p:cNvPr>
          <p:cNvSpPr/>
          <p:nvPr/>
        </p:nvSpPr>
        <p:spPr>
          <a:xfrm>
            <a:off x="9100650" y="4871311"/>
            <a:ext cx="1167130" cy="688314"/>
          </a:xfrm>
          <a:prstGeom prst="ellipse">
            <a:avLst/>
          </a:prstGeom>
          <a:noFill/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C83FD2DD-8B0D-410C-B92C-079E2D3F7D54}"/>
              </a:ext>
            </a:extLst>
          </p:cNvPr>
          <p:cNvSpPr/>
          <p:nvPr/>
        </p:nvSpPr>
        <p:spPr>
          <a:xfrm>
            <a:off x="10470587" y="2803897"/>
            <a:ext cx="1167130" cy="688314"/>
          </a:xfrm>
          <a:prstGeom prst="ellipse">
            <a:avLst/>
          </a:prstGeom>
          <a:noFill/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B484D26C-D793-4B10-B471-0DDDDFBAC0F7}"/>
              </a:ext>
            </a:extLst>
          </p:cNvPr>
          <p:cNvSpPr/>
          <p:nvPr/>
        </p:nvSpPr>
        <p:spPr>
          <a:xfrm>
            <a:off x="10491067" y="3500633"/>
            <a:ext cx="1167130" cy="688314"/>
          </a:xfrm>
          <a:prstGeom prst="ellipse">
            <a:avLst/>
          </a:prstGeom>
          <a:noFill/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0E715E43-8596-4599-A550-B20FD9CC0B74}"/>
              </a:ext>
            </a:extLst>
          </p:cNvPr>
          <p:cNvSpPr/>
          <p:nvPr/>
        </p:nvSpPr>
        <p:spPr>
          <a:xfrm>
            <a:off x="10508687" y="4195930"/>
            <a:ext cx="1167130" cy="688314"/>
          </a:xfrm>
          <a:prstGeom prst="ellipse">
            <a:avLst/>
          </a:prstGeom>
          <a:noFill/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0809F352-BCC1-4147-8C23-2A8722B48B04}"/>
              </a:ext>
            </a:extLst>
          </p:cNvPr>
          <p:cNvSpPr/>
          <p:nvPr/>
        </p:nvSpPr>
        <p:spPr>
          <a:xfrm>
            <a:off x="10489234" y="4868257"/>
            <a:ext cx="1167130" cy="688314"/>
          </a:xfrm>
          <a:prstGeom prst="ellipse">
            <a:avLst/>
          </a:prstGeom>
          <a:noFill/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794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2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7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7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>
                      <p:stCondLst>
                        <p:cond delay="indefinite"/>
                      </p:stCondLst>
                      <p:childTnLst>
                        <p:par>
                          <p:cTn id="239" fill="hold">
                            <p:stCondLst>
                              <p:cond delay="0"/>
                            </p:stCondLst>
                            <p:childTnLst>
                              <p:par>
                                <p:cTn id="2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>
                      <p:stCondLst>
                        <p:cond delay="indefinite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>
                      <p:stCondLst>
                        <p:cond delay="indefinite"/>
                      </p:stCondLst>
                      <p:childTnLst>
                        <p:par>
                          <p:cTn id="249" fill="hold">
                            <p:stCondLst>
                              <p:cond delay="0"/>
                            </p:stCondLst>
                            <p:childTnLst>
                              <p:par>
                                <p:cTn id="2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>
                      <p:stCondLst>
                        <p:cond delay="indefinite"/>
                      </p:stCondLst>
                      <p:childTnLst>
                        <p:par>
                          <p:cTn id="254" fill="hold">
                            <p:stCondLst>
                              <p:cond delay="0"/>
                            </p:stCondLst>
                            <p:childTnLst>
                              <p:par>
                                <p:cTn id="2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8" fill="hold">
                      <p:stCondLst>
                        <p:cond delay="indefinite"/>
                      </p:stCondLst>
                      <p:childTnLst>
                        <p:par>
                          <p:cTn id="259" fill="hold">
                            <p:stCondLst>
                              <p:cond delay="0"/>
                            </p:stCondLst>
                            <p:childTnLst>
                              <p:par>
                                <p:cTn id="2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3" fill="hold">
                      <p:stCondLst>
                        <p:cond delay="indefinite"/>
                      </p:stCondLst>
                      <p:childTnLst>
                        <p:par>
                          <p:cTn id="264" fill="hold">
                            <p:stCondLst>
                              <p:cond delay="0"/>
                            </p:stCondLst>
                            <p:childTnLst>
                              <p:par>
                                <p:cTn id="2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8" fill="hold">
                      <p:stCondLst>
                        <p:cond delay="indefinite"/>
                      </p:stCondLst>
                      <p:childTnLst>
                        <p:par>
                          <p:cTn id="269" fill="hold">
                            <p:stCondLst>
                              <p:cond delay="0"/>
                            </p:stCondLst>
                            <p:childTnLst>
                              <p:par>
                                <p:cTn id="2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3" fill="hold">
                      <p:stCondLst>
                        <p:cond delay="indefinite"/>
                      </p:stCondLst>
                      <p:childTnLst>
                        <p:par>
                          <p:cTn id="274" fill="hold">
                            <p:stCondLst>
                              <p:cond delay="0"/>
                            </p:stCondLst>
                            <p:childTnLst>
                              <p:par>
                                <p:cTn id="2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8" fill="hold">
                      <p:stCondLst>
                        <p:cond delay="indefinite"/>
                      </p:stCondLst>
                      <p:childTnLst>
                        <p:par>
                          <p:cTn id="279" fill="hold">
                            <p:stCondLst>
                              <p:cond delay="0"/>
                            </p:stCondLst>
                            <p:childTnLst>
                              <p:par>
                                <p:cTn id="2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8" grpId="0"/>
      <p:bldP spid="29" grpId="0"/>
      <p:bldP spid="31" grpId="0"/>
      <p:bldP spid="32" grpId="0"/>
      <p:bldP spid="33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</p:bldLst>
  </p:timing>
</p:sld>
</file>

<file path=ppt/theme/theme1.xml><?xml version="1.0" encoding="utf-8"?>
<a:theme xmlns:a="http://schemas.openxmlformats.org/drawingml/2006/main" name="ConfettiVTI">
  <a:themeElements>
    <a:clrScheme name="AnalogousFromDarkSeedLeftStep">
      <a:dk1>
        <a:srgbClr val="000000"/>
      </a:dk1>
      <a:lt1>
        <a:srgbClr val="FFFFFF"/>
      </a:lt1>
      <a:dk2>
        <a:srgbClr val="1C2F32"/>
      </a:dk2>
      <a:lt2>
        <a:srgbClr val="F2F3F0"/>
      </a:lt2>
      <a:accent1>
        <a:srgbClr val="8E29E7"/>
      </a:accent1>
      <a:accent2>
        <a:srgbClr val="4F3DDC"/>
      </a:accent2>
      <a:accent3>
        <a:srgbClr val="2962E7"/>
      </a:accent3>
      <a:accent4>
        <a:srgbClr val="179FD5"/>
      </a:accent4>
      <a:accent5>
        <a:srgbClr val="22C1AC"/>
      </a:accent5>
      <a:accent6>
        <a:srgbClr val="15C564"/>
      </a:accent6>
      <a:hlink>
        <a:srgbClr val="34999D"/>
      </a:hlink>
      <a:folHlink>
        <a:srgbClr val="7F7F7F"/>
      </a:folHlink>
    </a:clrScheme>
    <a:fontScheme name="Custom 10">
      <a:majorFont>
        <a:latin typeface="Gill Sans Nova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nfettiVTI" id="{B5618F7C-B4F0-4D28-83B4-440D0519681F}" vid="{5F84EFDF-E14E-48C6-955C-990A32085A7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365</TotalTime>
  <Words>550</Words>
  <Application>Microsoft Office PowerPoint</Application>
  <PresentationFormat>Widescreen</PresentationFormat>
  <Paragraphs>169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Gill Sans Nova</vt:lpstr>
      <vt:lpstr>Times New Roman</vt:lpstr>
      <vt:lpstr>ConfettiVTI</vt:lpstr>
      <vt:lpstr>Monohybrid and Dihybrid Crosses Practice Problems</vt:lpstr>
      <vt:lpstr>For each genotype, indicate whether it is heterozygous (HE) or homozygous (HO)</vt:lpstr>
      <vt:lpstr>For each of the genotypes below, determine the phenotype. </vt:lpstr>
      <vt:lpstr>For each phenotype, write the genotypes. (Remember to use the letter of the dominant trait) </vt:lpstr>
      <vt:lpstr>A TT (tall) plant is crossed with a tt (short plant). Determine the genotypic and phenotypic ratio of the offspring? (Monohybrid cross)</vt:lpstr>
      <vt:lpstr>a Tt plant is crossed with a Tt plant. Determine the genotypic and phenotypic ratio of the offspring? T – Tall, t – short (Monohybrid cross)</vt:lpstr>
      <vt:lpstr>A tall green pea plant (TTGg) is crossed with a tall green pea plant (TtGg) [Dihybrid Cross]</vt:lpstr>
      <vt:lpstr>Set up a punnett square using the following information [Dihybrid Cross]  • Dominate allele for tall plants = D  • Recessive allele for dwarf plants = d  • Dominate allele for purple flowers = W  • Recessive allele for white flowers = w   Cross a homozygous dominate parent (DDWW) with a homozygous recessive parent (ddww)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Monohybrid and Dihybrid Crosses Practice Problems</dc:title>
  <dc:creator>7036</dc:creator>
  <cp:lastModifiedBy>7036</cp:lastModifiedBy>
  <cp:revision>29</cp:revision>
  <dcterms:created xsi:type="dcterms:W3CDTF">2021-06-24T09:43:51Z</dcterms:created>
  <dcterms:modified xsi:type="dcterms:W3CDTF">2021-06-25T03:33:11Z</dcterms:modified>
</cp:coreProperties>
</file>