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6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y="6858000" cx="9144000"/>
  <p:notesSz cx="6858000" cy="9144000"/>
  <p:embeddedFontLst>
    <p:embeddedFont>
      <p:font typeface="Arial Black"/>
      <p:regular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7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:go="http://customooxmlschemas.google.com/" r:id="rId25" roundtripDataSignature="AMtx7mgvlYeUdXBVLMU7RU+3ALFWFD8+0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5E77974-17B9-4E70-80E3-8395DB880993}">
  <a:tblStyle styleId="{15E77974-17B9-4E70-80E3-8395DB880993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7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font" Target="fonts/ArialBlack-regular.fntdata"/><Relationship Id="rId23" Type="http://schemas.openxmlformats.org/officeDocument/2006/relationships/slide" Target="slides/slide1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5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1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46" name="Google Shape;146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7" name="Google Shape;147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2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54" name="Google Shape;154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5" name="Google Shape;155;p4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67" name="Google Shape;6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8" name="Google Shape;68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74" name="Google Shape;7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Google Shape;75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1" name="Google Shape;8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9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94" name="Google Shape;9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5" name="Google Shape;95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01" name="Google Shape;10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6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15" name="Google Shape;115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5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lvl="1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2pPr>
            <a:lvl3pPr lvl="2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3pPr>
            <a:lvl4pPr lvl="3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4pPr>
            <a:lvl5pPr lvl="4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lvl5pPr>
            <a:lvl6pPr lvl="5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lvl6pPr>
            <a:lvl7pPr lvl="6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lvl7pPr>
            <a:lvl8pPr lvl="7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lvl8pPr>
            <a:lvl9pPr lvl="8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9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6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6"/>
          <p:cNvSpPr txBox="1"/>
          <p:nvPr>
            <p:ph idx="1" type="body"/>
          </p:nvPr>
        </p:nvSpPr>
        <p:spPr>
          <a:xfrm>
            <a:off x="571500" y="1981200"/>
            <a:ext cx="80518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/>
            </a:lvl1pPr>
            <a:lvl2pPr indent="-3810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/>
            </a:lvl2pPr>
            <a:lvl3pPr indent="-355600" lvl="2" marL="1371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4pPr>
            <a:lvl5pPr indent="-330200" lvl="4" marL="22860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7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7"/>
          <p:cNvSpPr txBox="1"/>
          <p:nvPr>
            <p:ph idx="1" type="body"/>
          </p:nvPr>
        </p:nvSpPr>
        <p:spPr>
          <a:xfrm>
            <a:off x="571500" y="1981200"/>
            <a:ext cx="39497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1" name="Google Shape;21;p47"/>
          <p:cNvSpPr txBox="1"/>
          <p:nvPr>
            <p:ph idx="2" type="body"/>
          </p:nvPr>
        </p:nvSpPr>
        <p:spPr>
          <a:xfrm>
            <a:off x="4673600" y="1981200"/>
            <a:ext cx="39497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0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1"/>
          <p:cNvSpPr txBox="1"/>
          <p:nvPr>
            <p:ph type="title"/>
          </p:nvPr>
        </p:nvSpPr>
        <p:spPr>
          <a:xfrm rot="5400000">
            <a:off x="4870450" y="2330450"/>
            <a:ext cx="580390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1"/>
          <p:cNvSpPr txBox="1"/>
          <p:nvPr>
            <p:ph idx="1" type="body"/>
          </p:nvPr>
        </p:nvSpPr>
        <p:spPr>
          <a:xfrm rot="5400000">
            <a:off x="527050" y="273050"/>
            <a:ext cx="5803900" cy="6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2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2"/>
          <p:cNvSpPr txBox="1"/>
          <p:nvPr>
            <p:ph idx="1" type="body"/>
          </p:nvPr>
        </p:nvSpPr>
        <p:spPr>
          <a:xfrm rot="5400000">
            <a:off x="2438400" y="114300"/>
            <a:ext cx="4318000" cy="80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5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2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2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2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2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37" name="Google Shape;37;p5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1" name="Google Shape;41;p5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2" name="Google Shape;42;p5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3" name="Google Shape;43;p5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</p:spTree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wrpnt_orange" id="10" name="Google Shape;10;p4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44"/>
          <p:cNvSpPr/>
          <p:nvPr/>
        </p:nvSpPr>
        <p:spPr>
          <a:xfrm>
            <a:off x="288925" y="355600"/>
            <a:ext cx="8556625" cy="6100762"/>
          </a:xfrm>
          <a:prstGeom prst="roundRect">
            <a:avLst>
              <a:gd fmla="val 634" name="adj"/>
            </a:avLst>
          </a:prstGeom>
          <a:gradFill>
            <a:gsLst>
              <a:gs pos="0">
                <a:srgbClr val="DDDDDD"/>
              </a:gs>
              <a:gs pos="100000">
                <a:schemeClr val="lt1"/>
              </a:gs>
            </a:gsLst>
            <a:lin ang="5400000" scaled="0"/>
          </a:gradFill>
          <a:ln cap="flat" cmpd="dbl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44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4"/>
          <p:cNvSpPr txBox="1"/>
          <p:nvPr>
            <p:ph idx="1" type="body"/>
          </p:nvPr>
        </p:nvSpPr>
        <p:spPr>
          <a:xfrm>
            <a:off x="571500" y="1981200"/>
            <a:ext cx="80518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>
    <p:split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wrpnt_orange" id="51" name="Google Shape;51;p4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48"/>
          <p:cNvSpPr/>
          <p:nvPr/>
        </p:nvSpPr>
        <p:spPr>
          <a:xfrm>
            <a:off x="288925" y="355600"/>
            <a:ext cx="8556625" cy="6100762"/>
          </a:xfrm>
          <a:prstGeom prst="roundRect">
            <a:avLst>
              <a:gd fmla="val 634" name="adj"/>
            </a:avLst>
          </a:prstGeom>
          <a:gradFill>
            <a:gsLst>
              <a:gs pos="0">
                <a:srgbClr val="DDDDDD"/>
              </a:gs>
              <a:gs pos="100000">
                <a:schemeClr val="lt1"/>
              </a:gs>
            </a:gsLst>
            <a:lin ang="5400000" scaled="0"/>
          </a:gradFill>
          <a:ln cap="flat" cmpd="dbl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48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48"/>
          <p:cNvSpPr txBox="1"/>
          <p:nvPr>
            <p:ph idx="1" type="body"/>
          </p:nvPr>
        </p:nvSpPr>
        <p:spPr>
          <a:xfrm>
            <a:off x="571500" y="1981200"/>
            <a:ext cx="80518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</p:sldLayoutIdLst>
  <p:transition spd="slow">
    <p:wipe dir="d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"/>
          <p:cNvSpPr txBox="1"/>
          <p:nvPr>
            <p:ph idx="4294967295" type="title"/>
          </p:nvPr>
        </p:nvSpPr>
        <p:spPr>
          <a:xfrm>
            <a:off x="288925" y="6070600"/>
            <a:ext cx="8534400" cy="338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D2DB9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2D2DB9"/>
                </a:solidFill>
                <a:latin typeface="Arial"/>
                <a:ea typeface="Arial"/>
                <a:cs typeface="Arial"/>
                <a:sym typeface="Arial"/>
              </a:rPr>
              <a:t>Chapter 1: Welcome to Sport and Exercise Psychology</a:t>
            </a:r>
            <a:endParaRPr/>
          </a:p>
        </p:txBody>
      </p:sp>
      <p:sp>
        <p:nvSpPr>
          <p:cNvPr id="62" name="Google Shape;62;p1"/>
          <p:cNvSpPr/>
          <p:nvPr/>
        </p:nvSpPr>
        <p:spPr>
          <a:xfrm>
            <a:off x="293700" y="378600"/>
            <a:ext cx="8556600" cy="6100800"/>
          </a:xfrm>
          <a:prstGeom prst="roundRect">
            <a:avLst>
              <a:gd fmla="val 634" name="adj"/>
            </a:avLst>
          </a:prstGeom>
          <a:gradFill>
            <a:gsLst>
              <a:gs pos="0">
                <a:srgbClr val="955528"/>
              </a:gs>
              <a:gs pos="100000">
                <a:srgbClr val="F5CC84"/>
              </a:gs>
            </a:gsLst>
            <a:lin ang="5400000" scaled="0"/>
          </a:gradFill>
          <a:ln cap="flat" cmpd="dbl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546100" y="2574925"/>
            <a:ext cx="8042400" cy="13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 Black"/>
              <a:buNone/>
            </a:pPr>
            <a:r>
              <a:rPr b="0" i="0" lang="en-US" sz="48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Sport </a:t>
            </a:r>
            <a:r>
              <a:rPr lang="en-US" sz="48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&amp;</a:t>
            </a:r>
            <a:r>
              <a:rPr b="0" i="0" lang="en-US" sz="4800" u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 Exercise Psychology</a:t>
            </a:r>
            <a:endParaRPr/>
          </a:p>
        </p:txBody>
      </p:sp>
      <p:sp>
        <p:nvSpPr>
          <p:cNvPr id="64" name="Google Shape;64;p1"/>
          <p:cNvSpPr txBox="1"/>
          <p:nvPr/>
        </p:nvSpPr>
        <p:spPr>
          <a:xfrm>
            <a:off x="504825" y="900112"/>
            <a:ext cx="8115300" cy="42862"/>
          </a:xfrm>
          <a:prstGeom prst="rect">
            <a:avLst/>
          </a:prstGeom>
          <a:gradFill>
            <a:gsLst>
              <a:gs pos="0">
                <a:srgbClr val="FFD87C"/>
              </a:gs>
              <a:gs pos="50000">
                <a:srgbClr val="FFFFFF"/>
              </a:gs>
              <a:gs pos="100000">
                <a:srgbClr val="FFD87C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3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Three Approaches to Sport </a:t>
            </a:r>
            <a:r>
              <a:rPr lang="en-US"/>
              <a:t>&amp;</a:t>
            </a: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 Exercise Psychology</a:t>
            </a:r>
            <a:endParaRPr/>
          </a:p>
        </p:txBody>
      </p:sp>
      <p:sp>
        <p:nvSpPr>
          <p:cNvPr id="125" name="Google Shape;125;p33"/>
          <p:cNvSpPr txBox="1"/>
          <p:nvPr>
            <p:ph idx="1" type="body"/>
          </p:nvPr>
        </p:nvSpPr>
        <p:spPr>
          <a:xfrm>
            <a:off x="654050" y="1955800"/>
            <a:ext cx="8051700" cy="43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Psychophysiological </a:t>
            </a:r>
            <a:r>
              <a:rPr lang="en-US"/>
              <a:t>O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rientation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Social–</a:t>
            </a:r>
            <a:r>
              <a:rPr lang="en-US"/>
              <a:t>P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sychological </a:t>
            </a:r>
            <a:r>
              <a:rPr lang="en-US"/>
              <a:t>O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rientation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Cognitive–</a:t>
            </a:r>
            <a:r>
              <a:rPr lang="en-US"/>
              <a:t>B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ehavioral </a:t>
            </a:r>
            <a:r>
              <a:rPr lang="en-US"/>
              <a:t>O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rientation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4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Psychophysiological Orientation</a:t>
            </a:r>
            <a:endParaRPr/>
          </a:p>
        </p:txBody>
      </p:sp>
      <p:sp>
        <p:nvSpPr>
          <p:cNvPr id="131" name="Google Shape;131;p34"/>
          <p:cNvSpPr txBox="1"/>
          <p:nvPr>
            <p:ph idx="1" type="body"/>
          </p:nvPr>
        </p:nvSpPr>
        <p:spPr>
          <a:xfrm>
            <a:off x="571500" y="1981200"/>
            <a:ext cx="80518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Examines underlying psychophysiological processes of the brain in terms of primary causes of behavior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 Biofeedback to a trained </a:t>
            </a:r>
            <a:r>
              <a:rPr lang="en-US"/>
              <a:t>marksman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5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Social–Psychological Orientation</a:t>
            </a:r>
            <a:endParaRPr/>
          </a:p>
        </p:txBody>
      </p:sp>
      <p:sp>
        <p:nvSpPr>
          <p:cNvPr id="137" name="Google Shape;137;p35"/>
          <p:cNvSpPr txBox="1"/>
          <p:nvPr>
            <p:ph idx="1" type="body"/>
          </p:nvPr>
        </p:nvSpPr>
        <p:spPr>
          <a:xfrm>
            <a:off x="571500" y="1981200"/>
            <a:ext cx="80518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Behavior is determined by a complex interaction of the social environment and the personal makeup of the athlete or exerciser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 How a leader’s style and strategies foster group cohesion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6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Cognitive–Behavioral Orientation</a:t>
            </a:r>
            <a:endParaRPr/>
          </a:p>
        </p:txBody>
      </p:sp>
      <p:sp>
        <p:nvSpPr>
          <p:cNvPr id="143" name="Google Shape;143;p36"/>
          <p:cNvSpPr txBox="1"/>
          <p:nvPr>
            <p:ph idx="1" type="body"/>
          </p:nvPr>
        </p:nvSpPr>
        <p:spPr>
          <a:xfrm>
            <a:off x="571500" y="1981200"/>
            <a:ext cx="80518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Behavior is determined by both the environment and thoughts (cognitions)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 Studying differences in confidence and anxiety among tennis players with or without burnout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1"/>
          <p:cNvSpPr txBox="1"/>
          <p:nvPr>
            <p:ph type="title"/>
          </p:nvPr>
        </p:nvSpPr>
        <p:spPr>
          <a:xfrm>
            <a:off x="304800" y="6477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Ethical Standards for Sport</a:t>
            </a:r>
            <a:b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/>
              <a:t>&amp;</a:t>
            </a: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 Exercise Psychologists</a:t>
            </a:r>
            <a:endParaRPr/>
          </a:p>
        </p:txBody>
      </p:sp>
      <p:sp>
        <p:nvSpPr>
          <p:cNvPr id="150" name="Google Shape;150;p41"/>
          <p:cNvSpPr txBox="1"/>
          <p:nvPr>
            <p:ph idx="1" type="body"/>
          </p:nvPr>
        </p:nvSpPr>
        <p:spPr>
          <a:xfrm>
            <a:off x="546150" y="1728887"/>
            <a:ext cx="8051700" cy="43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33400" lvl="0" marL="533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Competence.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Maintain the highest standards in your work and recognize the limits of your expertise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Integrity.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Clarify roles and do not falsely advertise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Professional and scientific responsibility. 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Always place the interests of clients first</a:t>
            </a:r>
            <a:endParaRPr/>
          </a:p>
        </p:txBody>
      </p:sp>
      <p:sp>
        <p:nvSpPr>
          <p:cNvPr id="151" name="Google Shape;151;p41"/>
          <p:cNvSpPr txBox="1"/>
          <p:nvPr/>
        </p:nvSpPr>
        <p:spPr>
          <a:xfrm>
            <a:off x="7515225" y="6046787"/>
            <a:ext cx="10795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1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(continued)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2"/>
          <p:cNvSpPr txBox="1"/>
          <p:nvPr>
            <p:ph type="title"/>
          </p:nvPr>
        </p:nvSpPr>
        <p:spPr>
          <a:xfrm>
            <a:off x="190500" y="48895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Ethical Standards for Sport</a:t>
            </a:r>
            <a:b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/>
              <a:t>&amp;</a:t>
            </a: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 Exercise Psychologists </a:t>
            </a:r>
            <a:r>
              <a:rPr b="0" i="1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(continued)</a:t>
            </a:r>
            <a:endParaRPr/>
          </a:p>
        </p:txBody>
      </p:sp>
      <p:sp>
        <p:nvSpPr>
          <p:cNvPr id="158" name="Google Shape;158;p42"/>
          <p:cNvSpPr txBox="1"/>
          <p:nvPr>
            <p:ph idx="1" type="body"/>
          </p:nvPr>
        </p:nvSpPr>
        <p:spPr>
          <a:xfrm>
            <a:off x="546100" y="1911350"/>
            <a:ext cx="8051700" cy="43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33400" lvl="0" marL="533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 startAt="4"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Respect for people’s rights and dignity.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Respect such fundamental rights as privacy and confidentiality among clients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33400" lvl="0" marL="5334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 startAt="4"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Concern for the welfare of others.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Always contribute to the welfare of those with whom you work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33400" lvl="0" marL="5334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 startAt="4"/>
            </a:pP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Social responsibility.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Contribute to knowledge and human welfare while always protecting participants’ interests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3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Sport Psychology</a:t>
            </a:r>
            <a:r>
              <a:rPr lang="en-US"/>
              <a:t> &amp; </a:t>
            </a: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Business Linkage</a:t>
            </a:r>
            <a:endParaRPr/>
          </a:p>
        </p:txBody>
      </p:sp>
      <p:sp>
        <p:nvSpPr>
          <p:cNvPr id="164" name="Google Shape;164;p43"/>
          <p:cNvSpPr txBox="1"/>
          <p:nvPr>
            <p:ph idx="1" type="body"/>
          </p:nvPr>
        </p:nvSpPr>
        <p:spPr>
          <a:xfrm>
            <a:off x="546100" y="1638300"/>
            <a:ext cx="8051700" cy="43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Lessons learned in high-performance sport can be applied to business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corporate athlete notion focuses on helping people in business reach their ideal performance states through use of principles of sport psychology and training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 high business performance through leadership development seminars, team-building activities, and one-on-one coaching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Objectives of Sport</a:t>
            </a:r>
            <a:b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/>
              <a:t>&amp;</a:t>
            </a: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 Exercise Psychology</a:t>
            </a:r>
            <a:endParaRPr/>
          </a:p>
        </p:txBody>
      </p:sp>
      <p:sp>
        <p:nvSpPr>
          <p:cNvPr id="71" name="Google Shape;71;p7"/>
          <p:cNvSpPr txBox="1"/>
          <p:nvPr>
            <p:ph idx="1" type="body"/>
          </p:nvPr>
        </p:nvSpPr>
        <p:spPr>
          <a:xfrm>
            <a:off x="571500" y="1981200"/>
            <a:ext cx="80518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33400" lvl="0" marL="533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Understand the effects of psychological factors on physical and motor performance.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Understand the effects of participation in physical activity on psychological development, health, and well-being.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500"/>
              <a:buFont typeface="Arial"/>
              <a:buNone/>
            </a:pPr>
            <a:r>
              <a:rPr b="1" i="0" lang="en-US" sz="35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Objective 1: Sport </a:t>
            </a:r>
            <a:r>
              <a:rPr lang="en-US" sz="3500"/>
              <a:t>&amp;</a:t>
            </a:r>
            <a:r>
              <a:rPr b="1" i="0" lang="en-US" sz="35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 Exercise Psychology </a:t>
            </a:r>
            <a:r>
              <a:rPr lang="en-US" sz="3500"/>
              <a:t>Topics </a:t>
            </a:r>
            <a:endParaRPr/>
          </a:p>
        </p:txBody>
      </p:sp>
      <p:sp>
        <p:nvSpPr>
          <p:cNvPr id="78" name="Google Shape;78;p8"/>
          <p:cNvSpPr txBox="1"/>
          <p:nvPr>
            <p:ph idx="1" type="body"/>
          </p:nvPr>
        </p:nvSpPr>
        <p:spPr>
          <a:xfrm>
            <a:off x="585787" y="2043112"/>
            <a:ext cx="8051800" cy="428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does anxiety affect a basketball player’s accuracy in free-throw shooting?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Does lacking self-confidence influence a child’s ability to learn to swim?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does a coach’s reinforcement and punishment influence a team’s cohesion?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9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500"/>
              <a:buFont typeface="Arial"/>
              <a:buNone/>
            </a:pPr>
            <a:r>
              <a:rPr b="1" i="0" lang="en-US" sz="35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Objective 2: Sport </a:t>
            </a:r>
            <a:r>
              <a:rPr lang="en-US" sz="3500"/>
              <a:t>&amp;</a:t>
            </a:r>
            <a:r>
              <a:rPr b="1" i="0" lang="en-US" sz="35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 Exercise Psychology </a:t>
            </a:r>
            <a:r>
              <a:rPr lang="en-US" sz="3500"/>
              <a:t>Topics </a:t>
            </a:r>
            <a:endParaRPr/>
          </a:p>
        </p:txBody>
      </p:sp>
      <p:sp>
        <p:nvSpPr>
          <p:cNvPr id="85" name="Google Shape;85;p9"/>
          <p:cNvSpPr txBox="1"/>
          <p:nvPr>
            <p:ph idx="1" type="body"/>
          </p:nvPr>
        </p:nvSpPr>
        <p:spPr>
          <a:xfrm>
            <a:off x="546100" y="1739900"/>
            <a:ext cx="8051700" cy="43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Does running reduce anxiety and depression?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young athletes learn to be overly aggressive from participation in youth sports?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Does participation in daily physical education classes improve a child’s self-esteem?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Sport Psychology Specialties</a:t>
            </a:r>
            <a:endParaRPr/>
          </a:p>
        </p:txBody>
      </p:sp>
      <p:sp>
        <p:nvSpPr>
          <p:cNvPr id="91" name="Google Shape;91;p13"/>
          <p:cNvSpPr txBox="1"/>
          <p:nvPr>
            <p:ph idx="1" type="body"/>
          </p:nvPr>
        </p:nvSpPr>
        <p:spPr>
          <a:xfrm>
            <a:off x="546150" y="1930400"/>
            <a:ext cx="8051700" cy="43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Clinical </a:t>
            </a:r>
            <a:r>
              <a:rPr lang="en-US"/>
              <a:t>S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 </a:t>
            </a:r>
            <a:r>
              <a:rPr lang="en-US"/>
              <a:t>P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sychologists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Educational </a:t>
            </a:r>
            <a:r>
              <a:rPr lang="en-US"/>
              <a:t>S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 </a:t>
            </a:r>
            <a:r>
              <a:rPr lang="en-US"/>
              <a:t>P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sychology </a:t>
            </a:r>
            <a:r>
              <a:rPr lang="en-US"/>
              <a:t>S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pecialists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Clinical Sport Psychologists</a:t>
            </a:r>
            <a:endParaRPr/>
          </a:p>
        </p:txBody>
      </p:sp>
      <p:sp>
        <p:nvSpPr>
          <p:cNvPr id="98" name="Google Shape;98;p14"/>
          <p:cNvSpPr txBox="1"/>
          <p:nvPr>
            <p:ph idx="1" type="body"/>
          </p:nvPr>
        </p:nvSpPr>
        <p:spPr>
          <a:xfrm>
            <a:off x="571500" y="1981200"/>
            <a:ext cx="80518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licensed psychologists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trained to work with people with severe emotional disorders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are trained to help athletes with problems such as eating disorders and substance abuse.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>
            <p:ph type="title"/>
          </p:nvPr>
        </p:nvSpPr>
        <p:spPr>
          <a:xfrm>
            <a:off x="304800" y="7112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Educational Sport Psychology Specialists</a:t>
            </a:r>
            <a:endParaRPr/>
          </a:p>
        </p:txBody>
      </p:sp>
      <p:sp>
        <p:nvSpPr>
          <p:cNvPr id="105" name="Google Shape;105;p15"/>
          <p:cNvSpPr txBox="1"/>
          <p:nvPr>
            <p:ph idx="1" type="body"/>
          </p:nvPr>
        </p:nvSpPr>
        <p:spPr>
          <a:xfrm>
            <a:off x="546100" y="1854200"/>
            <a:ext cx="8051700" cy="43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mental coach approach—understand psychology of human movement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have training in physical education, kinesiology, or exercise and sport science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educate and increase athlete and coach awareness of issues such as anxiety management and confidence development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Figure 1.2</a:t>
            </a:r>
            <a:endParaRPr/>
          </a:p>
        </p:txBody>
      </p:sp>
      <p:pic>
        <p:nvPicPr>
          <p:cNvPr descr="fig01_02.jpg" id="112" name="Google Shape;11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676400"/>
            <a:ext cx="8229600" cy="4198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spli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>
            <p:ph type="title"/>
          </p:nvPr>
        </p:nvSpPr>
        <p:spPr>
          <a:xfrm>
            <a:off x="304800" y="495300"/>
            <a:ext cx="853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55528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Historical Periods in Sport</a:t>
            </a:r>
            <a:b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/>
              <a:t>&amp;</a:t>
            </a:r>
            <a:r>
              <a:rPr b="1" i="0" lang="en-US" sz="3600" u="none">
                <a:solidFill>
                  <a:srgbClr val="955528"/>
                </a:solidFill>
                <a:latin typeface="Arial"/>
                <a:ea typeface="Arial"/>
                <a:cs typeface="Arial"/>
                <a:sym typeface="Arial"/>
              </a:rPr>
              <a:t> Exercise Psychology</a:t>
            </a:r>
            <a:endParaRPr/>
          </a:p>
        </p:txBody>
      </p:sp>
      <p:graphicFrame>
        <p:nvGraphicFramePr>
          <p:cNvPr id="119" name="Google Shape;119;p18"/>
          <p:cNvGraphicFramePr/>
          <p:nvPr/>
        </p:nvGraphicFramePr>
        <p:xfrm>
          <a:off x="571500" y="1981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{15E77974-17B9-4E70-80E3-8395DB880993}</a:tableStyleId>
              </a:tblPr>
              <a:tblGrid>
                <a:gridCol w="1355725"/>
                <a:gridCol w="4203700"/>
                <a:gridCol w="2555875"/>
              </a:tblGrid>
              <a:tr h="4114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Period 1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Period 2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Period 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Period 4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Period 5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Period 6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early years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Griffith era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Preparation for the future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Establishment of academic sport psychology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Multidisciplinary science and practice in sport and exercise psychology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Contemporary sport and exercise psychology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1893 to 1920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1921 to 1938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1939 to 1965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1966 to 1967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1978 to 2000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2001 to present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xmlns:r="http://schemas.openxmlformats.org/officeDocument/2006/relationships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2010-09-27T19:31:09Z</dcterms:created>
  <dc:creator>lynnd</dc:creator>
</cp:coreProperties>
</file>