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Kanit" panose="020B0604020202020204" charset="-34"/>
      <p:regular r:id="rId15"/>
    </p:embeddedFont>
    <p:embeddedFont>
      <p:font typeface="Martel Sans Ligh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0" d="100"/>
          <a:sy n="50"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15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F29B-40BB-7513-E373-E68EA0085A17}"/>
              </a:ext>
            </a:extLst>
          </p:cNvPr>
          <p:cNvSpPr>
            <a:spLocks noGrp="1"/>
          </p:cNvSpPr>
          <p:nvPr>
            <p:ph type="title"/>
          </p:nvPr>
        </p:nvSpPr>
        <p:spPr>
          <a:xfrm>
            <a:off x="1006475" y="438150"/>
            <a:ext cx="12617450" cy="159067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8318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txBody>
          <a:bodyPr/>
          <a:lstStyle/>
          <a:p>
            <a:endParaRPr lang="en-GB"/>
          </a:p>
        </p:txBody>
      </p:sp>
      <p:sp>
        <p:nvSpPr>
          <p:cNvPr id="3" name="Shape 1"/>
          <p:cNvSpPr/>
          <p:nvPr/>
        </p:nvSpPr>
        <p:spPr>
          <a:xfrm>
            <a:off x="0" y="0"/>
            <a:ext cx="14630400" cy="8229600"/>
          </a:xfrm>
          <a:prstGeom prst="rect">
            <a:avLst/>
          </a:prstGeom>
          <a:solidFill>
            <a:srgbClr val="100C35"/>
          </a:solidFill>
          <a:ln/>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txBody>
          <a:bodyPr/>
          <a:lstStyle/>
          <a:p>
            <a:endParaRPr lang="en-GB"/>
          </a:p>
        </p:txBody>
      </p:sp>
      <p:sp>
        <p:nvSpPr>
          <p:cNvPr id="3" name="Shape 1"/>
          <p:cNvSpPr/>
          <p:nvPr/>
        </p:nvSpPr>
        <p:spPr>
          <a:xfrm>
            <a:off x="0" y="0"/>
            <a:ext cx="14630400" cy="8229600"/>
          </a:xfrm>
          <a:prstGeom prst="rect">
            <a:avLst/>
          </a:prstGeom>
          <a:solidFill>
            <a:srgbClr val="100C35"/>
          </a:solidFill>
          <a:ln/>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txBody>
          <a:bodyPr/>
          <a:lstStyle/>
          <a:p>
            <a:endParaRPr lang="en-GB"/>
          </a:p>
        </p:txBody>
      </p:sp>
      <p:sp>
        <p:nvSpPr>
          <p:cNvPr id="3" name="Shape 1"/>
          <p:cNvSpPr/>
          <p:nvPr/>
        </p:nvSpPr>
        <p:spPr>
          <a:xfrm>
            <a:off x="0" y="0"/>
            <a:ext cx="14630400" cy="8229600"/>
          </a:xfrm>
          <a:prstGeom prst="rect">
            <a:avLst/>
          </a:prstGeom>
          <a:solidFill>
            <a:srgbClr val="100C35"/>
          </a:solidFill>
          <a:ln/>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txBody>
          <a:bodyPr/>
          <a:lstStyle/>
          <a:p>
            <a:endParaRPr lang="en-GB"/>
          </a:p>
        </p:txBody>
      </p:sp>
      <p:sp>
        <p:nvSpPr>
          <p:cNvPr id="3" name="Shape 1"/>
          <p:cNvSpPr/>
          <p:nvPr/>
        </p:nvSpPr>
        <p:spPr>
          <a:xfrm>
            <a:off x="0" y="0"/>
            <a:ext cx="14630400" cy="8229600"/>
          </a:xfrm>
          <a:prstGeom prst="rect">
            <a:avLst/>
          </a:prstGeom>
          <a:solidFill>
            <a:srgbClr val="100C35"/>
          </a:solidFill>
          <a:ln/>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txBody>
          <a:bodyPr/>
          <a:lstStyle/>
          <a:p>
            <a:endParaRPr lang="en-GB"/>
          </a:p>
        </p:txBody>
      </p:sp>
      <p:sp>
        <p:nvSpPr>
          <p:cNvPr id="3" name="Shape 1"/>
          <p:cNvSpPr/>
          <p:nvPr/>
        </p:nvSpPr>
        <p:spPr>
          <a:xfrm>
            <a:off x="0" y="0"/>
            <a:ext cx="14630400" cy="8229600"/>
          </a:xfrm>
          <a:prstGeom prst="rect">
            <a:avLst/>
          </a:prstGeom>
          <a:solidFill>
            <a:srgbClr val="100C35"/>
          </a:solidFill>
          <a:ln/>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txBody>
          <a:bodyPr/>
          <a:lstStyle/>
          <a:p>
            <a:endParaRPr lang="en-GB"/>
          </a:p>
        </p:txBody>
      </p:sp>
      <p:sp>
        <p:nvSpPr>
          <p:cNvPr id="3" name="Shape 1"/>
          <p:cNvSpPr/>
          <p:nvPr/>
        </p:nvSpPr>
        <p:spPr>
          <a:xfrm>
            <a:off x="0" y="0"/>
            <a:ext cx="14630400" cy="8229600"/>
          </a:xfrm>
          <a:prstGeom prst="rect">
            <a:avLst/>
          </a:prstGeom>
          <a:solidFill>
            <a:srgbClr val="100C35"/>
          </a:solidFill>
          <a:ln/>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4" r:id="rId11"/>
    <p:sldLayoutId id="2147483659" r:id="rId12"/>
    <p:sldLayoutId id="2147483660" r:id="rId13"/>
    <p:sldLayoutId id="2147483661" r:id="rId14"/>
    <p:sldLayoutId id="2147483662" r:id="rId15"/>
    <p:sldLayoutId id="2147483663"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2100" y="1651000"/>
            <a:ext cx="2836333" cy="4254500"/>
          </a:xfrm>
          <a:prstGeom prst="rect">
            <a:avLst/>
          </a:prstGeom>
        </p:spPr>
      </p:pic>
      <p:sp>
        <p:nvSpPr>
          <p:cNvPr id="3" name="Text 0"/>
          <p:cNvSpPr/>
          <p:nvPr/>
        </p:nvSpPr>
        <p:spPr>
          <a:xfrm>
            <a:off x="5066824" y="1706285"/>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FFFF"/>
                </a:solidFill>
                <a:latin typeface="Kanit" pitchFamily="34" charset="0"/>
                <a:ea typeface="Kanit" pitchFamily="34" charset="-122"/>
                <a:cs typeface="Kanit" pitchFamily="34" charset="-120"/>
              </a:rPr>
              <a:t>Understanding Von Neumann Architecture</a:t>
            </a:r>
            <a:endParaRPr lang="en-US" sz="4400" dirty="0"/>
          </a:p>
        </p:txBody>
      </p:sp>
      <p:sp>
        <p:nvSpPr>
          <p:cNvPr id="4" name="Text 1"/>
          <p:cNvSpPr/>
          <p:nvPr/>
        </p:nvSpPr>
        <p:spPr>
          <a:xfrm>
            <a:off x="5155724" y="3395226"/>
            <a:ext cx="7468553" cy="383024"/>
          </a:xfrm>
          <a:prstGeom prst="rect">
            <a:avLst/>
          </a:prstGeom>
          <a:noFill/>
          <a:ln/>
        </p:spPr>
        <p:txBody>
          <a:bodyPr wrap="none" lIns="0" tIns="0" rIns="0" bIns="0" rtlCol="0" anchor="t"/>
          <a:lstStyle/>
          <a:p>
            <a:pPr marL="0" indent="0" algn="l">
              <a:lnSpc>
                <a:spcPts val="3000"/>
              </a:lnSpc>
              <a:buNone/>
            </a:pPr>
            <a:r>
              <a:rPr lang="en-US" sz="1850" i="1" dirty="0">
                <a:solidFill>
                  <a:srgbClr val="D9E1FF"/>
                </a:solidFill>
                <a:latin typeface="Martel Sans Light" pitchFamily="34" charset="0"/>
                <a:ea typeface="Martel Sans Light" pitchFamily="34" charset="-122"/>
                <a:cs typeface="Martel Sans Light" pitchFamily="34" charset="-120"/>
              </a:rPr>
              <a:t>IGCSE Computer Science </a:t>
            </a:r>
            <a:endParaRPr lang="en-US" sz="1850" dirty="0"/>
          </a:p>
        </p:txBody>
      </p:sp>
      <p:sp>
        <p:nvSpPr>
          <p:cNvPr id="5" name="Text 1">
            <a:extLst>
              <a:ext uri="{FF2B5EF4-FFF2-40B4-BE49-F238E27FC236}">
                <a16:creationId xmlns:a16="http://schemas.microsoft.com/office/drawing/2014/main" id="{F8AA37E3-A136-5BB0-2C24-B57037A8D3B6}"/>
              </a:ext>
            </a:extLst>
          </p:cNvPr>
          <p:cNvSpPr/>
          <p:nvPr/>
        </p:nvSpPr>
        <p:spPr>
          <a:xfrm>
            <a:off x="11277124" y="7471926"/>
            <a:ext cx="7468553"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Dr. Jyotsna Sharma</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311473" y="547807"/>
            <a:ext cx="5120045" cy="543758"/>
          </a:xfrm>
          <a:prstGeom prst="rect">
            <a:avLst/>
          </a:prstGeom>
          <a:noFill/>
          <a:ln/>
        </p:spPr>
        <p:txBody>
          <a:bodyPr wrap="none" lIns="0" tIns="0" rIns="0" bIns="0" rtlCol="0" anchor="t"/>
          <a:lstStyle/>
          <a:p>
            <a:pPr marL="0" indent="0" algn="l">
              <a:lnSpc>
                <a:spcPts val="4250"/>
              </a:lnSpc>
              <a:buNone/>
            </a:pPr>
            <a:r>
              <a:rPr lang="en-US" sz="3400" dirty="0">
                <a:solidFill>
                  <a:srgbClr val="FFFFFF"/>
                </a:solidFill>
                <a:latin typeface="Kanit" pitchFamily="34" charset="0"/>
                <a:ea typeface="Kanit" pitchFamily="34" charset="-122"/>
                <a:cs typeface="Kanit" pitchFamily="34" charset="-120"/>
              </a:rPr>
              <a:t>System Bus (The Highway)</a:t>
            </a:r>
            <a:endParaRPr lang="en-US" sz="3400" dirty="0"/>
          </a:p>
        </p:txBody>
      </p:sp>
      <p:sp>
        <p:nvSpPr>
          <p:cNvPr id="3" name="Text 1"/>
          <p:cNvSpPr/>
          <p:nvPr/>
        </p:nvSpPr>
        <p:spPr>
          <a:xfrm>
            <a:off x="1311473" y="1377077"/>
            <a:ext cx="12007453" cy="1048683"/>
          </a:xfrm>
          <a:prstGeom prst="rect">
            <a:avLst/>
          </a:prstGeom>
          <a:noFill/>
          <a:ln/>
        </p:spPr>
        <p:txBody>
          <a:bodyPr wrap="square" lIns="0" tIns="0" rIns="0" bIns="0" rtlCol="0" anchor="t"/>
          <a:lstStyle/>
          <a:p>
            <a:pPr marL="342900" indent="-342900" algn="l">
              <a:lnSpc>
                <a:spcPts val="2050"/>
              </a:lnSpc>
              <a:buSzPct val="100000"/>
              <a:buChar char="•"/>
            </a:pPr>
            <a:r>
              <a:rPr lang="en-US" sz="1450" b="1" dirty="0">
                <a:solidFill>
                  <a:srgbClr val="D9E1FF"/>
                </a:solidFill>
                <a:latin typeface="Martel Sans Light" pitchFamily="34" charset="0"/>
                <a:ea typeface="Martel Sans Light" pitchFamily="34" charset="-122"/>
                <a:cs typeface="Martel Sans Light" pitchFamily="34" charset="-120"/>
              </a:rPr>
              <a:t>Address Bus:</a:t>
            </a:r>
            <a:r>
              <a:rPr lang="en-US" sz="1450" dirty="0">
                <a:solidFill>
                  <a:srgbClr val="D9E1FF"/>
                </a:solidFill>
                <a:latin typeface="Martel Sans Light" pitchFamily="34" charset="0"/>
                <a:ea typeface="Martel Sans Light" pitchFamily="34" charset="-122"/>
                <a:cs typeface="Martel Sans Light" pitchFamily="34" charset="-120"/>
              </a:rPr>
              <a:t> (Unidirectional) Like </a:t>
            </a:r>
            <a:r>
              <a:rPr lang="en-US" sz="1450" b="1" dirty="0">
                <a:solidFill>
                  <a:srgbClr val="D9E1FF"/>
                </a:solidFill>
                <a:latin typeface="Martel Sans Light" pitchFamily="34" charset="0"/>
                <a:ea typeface="Martel Sans Light" pitchFamily="34" charset="-122"/>
                <a:cs typeface="Martel Sans Light" pitchFamily="34" charset="-120"/>
              </a:rPr>
              <a:t>Sheikh Zayed Road</a:t>
            </a:r>
            <a:r>
              <a:rPr lang="en-US" sz="1450" dirty="0">
                <a:solidFill>
                  <a:srgbClr val="D9E1FF"/>
                </a:solidFill>
                <a:latin typeface="Martel Sans Light" pitchFamily="34" charset="0"/>
                <a:ea typeface="Martel Sans Light" pitchFamily="34" charset="-122"/>
                <a:cs typeface="Martel Sans Light" pitchFamily="34" charset="-120"/>
              </a:rPr>
              <a:t> signs—they only tell you </a:t>
            </a:r>
            <a:r>
              <a:rPr lang="en-US" sz="1450" i="1" dirty="0">
                <a:solidFill>
                  <a:srgbClr val="D9E1FF"/>
                </a:solidFill>
                <a:latin typeface="Martel Sans Light" pitchFamily="34" charset="0"/>
                <a:ea typeface="Martel Sans Light" pitchFamily="34" charset="-122"/>
                <a:cs typeface="Martel Sans Light" pitchFamily="34" charset="-120"/>
              </a:rPr>
              <a:t>where</a:t>
            </a:r>
            <a:r>
              <a:rPr lang="en-US" sz="1450" dirty="0">
                <a:solidFill>
                  <a:srgbClr val="D9E1FF"/>
                </a:solidFill>
                <a:latin typeface="Martel Sans Light" pitchFamily="34" charset="0"/>
                <a:ea typeface="Martel Sans Light" pitchFamily="34" charset="-122"/>
                <a:cs typeface="Martel Sans Light" pitchFamily="34" charset="-120"/>
              </a:rPr>
              <a:t> to go.</a:t>
            </a:r>
            <a:endParaRPr lang="en-US" sz="1450" dirty="0"/>
          </a:p>
          <a:p>
            <a:pPr marL="342900" indent="-342900" algn="l">
              <a:lnSpc>
                <a:spcPts val="2050"/>
              </a:lnSpc>
              <a:buSzPct val="100000"/>
              <a:buChar char="•"/>
            </a:pPr>
            <a:r>
              <a:rPr lang="en-US" sz="1450" b="1" dirty="0">
                <a:solidFill>
                  <a:srgbClr val="D9E1FF"/>
                </a:solidFill>
                <a:latin typeface="Martel Sans Light" pitchFamily="34" charset="0"/>
                <a:ea typeface="Martel Sans Light" pitchFamily="34" charset="-122"/>
                <a:cs typeface="Martel Sans Light" pitchFamily="34" charset="-120"/>
              </a:rPr>
              <a:t>Data Bus:</a:t>
            </a:r>
            <a:r>
              <a:rPr lang="en-US" sz="1450" dirty="0">
                <a:solidFill>
                  <a:srgbClr val="D9E1FF"/>
                </a:solidFill>
                <a:latin typeface="Martel Sans Light" pitchFamily="34" charset="0"/>
                <a:ea typeface="Martel Sans Light" pitchFamily="34" charset="-122"/>
                <a:cs typeface="Martel Sans Light" pitchFamily="34" charset="-120"/>
              </a:rPr>
              <a:t> (Bidirectional) Like the actual cars and trucks carrying goods back and forth between the Warehouse (RAM) and the Shop (CPU).</a:t>
            </a:r>
            <a:endParaRPr lang="en-US" sz="1450" dirty="0"/>
          </a:p>
          <a:p>
            <a:pPr marL="342900" indent="-342900" algn="l">
              <a:lnSpc>
                <a:spcPts val="2050"/>
              </a:lnSpc>
              <a:buSzPct val="100000"/>
              <a:buChar char="•"/>
            </a:pPr>
            <a:r>
              <a:rPr lang="en-US" sz="1450" b="1" dirty="0">
                <a:solidFill>
                  <a:srgbClr val="D9E1FF"/>
                </a:solidFill>
                <a:latin typeface="Martel Sans Light" pitchFamily="34" charset="0"/>
                <a:ea typeface="Martel Sans Light" pitchFamily="34" charset="-122"/>
                <a:cs typeface="Martel Sans Light" pitchFamily="34" charset="-120"/>
              </a:rPr>
              <a:t>Control Bus:</a:t>
            </a:r>
            <a:r>
              <a:rPr lang="en-US" sz="1450" dirty="0">
                <a:solidFill>
                  <a:srgbClr val="D9E1FF"/>
                </a:solidFill>
                <a:latin typeface="Martel Sans Light" pitchFamily="34" charset="0"/>
                <a:ea typeface="Martel Sans Light" pitchFamily="34" charset="-122"/>
                <a:cs typeface="Martel Sans Light" pitchFamily="34" charset="-120"/>
              </a:rPr>
              <a:t> (Bidirectional) Like the traffic lights and police directing the flow so no crashes occur.</a:t>
            </a:r>
            <a:endParaRPr lang="en-US" sz="1450" dirty="0"/>
          </a:p>
        </p:txBody>
      </p:sp>
      <p:pic>
        <p:nvPicPr>
          <p:cNvPr id="4"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473" y="2586375"/>
            <a:ext cx="12007453" cy="49956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1714976" y="1342549"/>
            <a:ext cx="1443038" cy="293251"/>
          </a:xfrm>
          <a:prstGeom prst="roundRect">
            <a:avLst>
              <a:gd name="adj" fmla="val 7058"/>
            </a:avLst>
          </a:prstGeom>
          <a:solidFill>
            <a:srgbClr val="4C0107"/>
          </a:solidFill>
          <a:ln/>
        </p:spPr>
        <p:txBody>
          <a:bodyPr/>
          <a:lstStyle/>
          <a:p>
            <a:endParaRPr lang="en-GB"/>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8442" y="1420178"/>
            <a:ext cx="137874" cy="137874"/>
          </a:xfrm>
          <a:prstGeom prst="rect">
            <a:avLst/>
          </a:prstGeom>
        </p:spPr>
      </p:pic>
      <p:sp>
        <p:nvSpPr>
          <p:cNvPr id="4" name="Text 1"/>
          <p:cNvSpPr/>
          <p:nvPr/>
        </p:nvSpPr>
        <p:spPr>
          <a:xfrm>
            <a:off x="2025253" y="1394222"/>
            <a:ext cx="1029295" cy="189905"/>
          </a:xfrm>
          <a:prstGeom prst="rect">
            <a:avLst/>
          </a:prstGeom>
          <a:noFill/>
          <a:ln/>
        </p:spPr>
        <p:txBody>
          <a:bodyPr wrap="none" lIns="0" tIns="0" rIns="0" bIns="0" rtlCol="0" anchor="t"/>
          <a:lstStyle/>
          <a:p>
            <a:pPr marL="0" indent="0" algn="l">
              <a:lnSpc>
                <a:spcPts val="1450"/>
              </a:lnSpc>
              <a:buNone/>
            </a:pPr>
            <a:r>
              <a:rPr lang="en-US" sz="1050" dirty="0">
                <a:solidFill>
                  <a:srgbClr val="D9E1FF"/>
                </a:solidFill>
                <a:latin typeface="Martel Sans Light" pitchFamily="34" charset="0"/>
                <a:ea typeface="Martel Sans Light" pitchFamily="34" charset="-122"/>
                <a:cs typeface="Martel Sans Light" pitchFamily="34" charset="-120"/>
              </a:rPr>
              <a:t>CORE PROCESS</a:t>
            </a:r>
            <a:endParaRPr lang="en-US" sz="1050" dirty="0"/>
          </a:p>
        </p:txBody>
      </p:sp>
      <p:sp>
        <p:nvSpPr>
          <p:cNvPr id="5" name="Text 2"/>
          <p:cNvSpPr/>
          <p:nvPr/>
        </p:nvSpPr>
        <p:spPr>
          <a:xfrm>
            <a:off x="1714976" y="1685449"/>
            <a:ext cx="7895392" cy="507206"/>
          </a:xfrm>
          <a:prstGeom prst="rect">
            <a:avLst/>
          </a:prstGeom>
          <a:noFill/>
          <a:ln/>
        </p:spPr>
        <p:txBody>
          <a:bodyPr wrap="none" lIns="0" tIns="0" rIns="0" bIns="0" rtlCol="0" anchor="t"/>
          <a:lstStyle/>
          <a:p>
            <a:pPr marL="0" indent="0" algn="l">
              <a:lnSpc>
                <a:spcPts val="3950"/>
              </a:lnSpc>
              <a:buNone/>
            </a:pPr>
            <a:r>
              <a:rPr lang="en-US" sz="3150" dirty="0">
                <a:solidFill>
                  <a:srgbClr val="FFFFFF"/>
                </a:solidFill>
                <a:latin typeface="Kanit" pitchFamily="34" charset="0"/>
                <a:ea typeface="Kanit" pitchFamily="34" charset="-122"/>
                <a:cs typeface="Kanit" pitchFamily="34" charset="-120"/>
              </a:rPr>
              <a:t>The Fetch-Decode-Execute Cycle Explained</a:t>
            </a:r>
            <a:endParaRPr lang="en-US" sz="3150" dirty="0"/>
          </a:p>
        </p:txBody>
      </p:sp>
      <p:sp>
        <p:nvSpPr>
          <p:cNvPr id="15" name="Shape 7"/>
          <p:cNvSpPr/>
          <p:nvPr/>
        </p:nvSpPr>
        <p:spPr>
          <a:xfrm>
            <a:off x="3930491" y="2518767"/>
            <a:ext cx="2914650" cy="3485912"/>
          </a:xfrm>
          <a:prstGeom prst="roundRect">
            <a:avLst>
              <a:gd name="adj" fmla="val 888"/>
            </a:avLst>
          </a:prstGeom>
          <a:solidFill>
            <a:srgbClr val="100C35"/>
          </a:solidFill>
          <a:ln w="22860">
            <a:solidFill>
              <a:srgbClr val="48446D"/>
            </a:solidFill>
            <a:prstDash val="solid"/>
          </a:ln>
        </p:spPr>
        <p:txBody>
          <a:bodyPr/>
          <a:lstStyle/>
          <a:p>
            <a:endParaRPr lang="en-GB"/>
          </a:p>
        </p:txBody>
      </p:sp>
      <p:sp>
        <p:nvSpPr>
          <p:cNvPr id="16" name="Shape 8"/>
          <p:cNvSpPr/>
          <p:nvPr/>
        </p:nvSpPr>
        <p:spPr>
          <a:xfrm>
            <a:off x="3953351" y="2541627"/>
            <a:ext cx="2868930" cy="517327"/>
          </a:xfrm>
          <a:prstGeom prst="rect">
            <a:avLst/>
          </a:prstGeom>
          <a:solidFill>
            <a:srgbClr val="2F2B54"/>
          </a:solidFill>
          <a:ln/>
        </p:spPr>
        <p:txBody>
          <a:bodyPr/>
          <a:lstStyle/>
          <a:p>
            <a:endParaRPr lang="en-GB"/>
          </a:p>
        </p:txBody>
      </p:sp>
      <p:sp>
        <p:nvSpPr>
          <p:cNvPr id="17" name="Text 9"/>
          <p:cNvSpPr/>
          <p:nvPr/>
        </p:nvSpPr>
        <p:spPr>
          <a:xfrm>
            <a:off x="5258514" y="2638544"/>
            <a:ext cx="258604" cy="323374"/>
          </a:xfrm>
          <a:prstGeom prst="rect">
            <a:avLst/>
          </a:prstGeom>
          <a:noFill/>
          <a:ln/>
        </p:spPr>
        <p:txBody>
          <a:bodyPr wrap="none" lIns="0" tIns="0" rIns="0" bIns="0" rtlCol="0" anchor="t"/>
          <a:lstStyle/>
          <a:p>
            <a:pPr marL="0" indent="0" algn="l">
              <a:lnSpc>
                <a:spcPts val="2000"/>
              </a:lnSpc>
              <a:buNone/>
            </a:pPr>
            <a:r>
              <a:rPr lang="en-US" sz="2000" dirty="0">
                <a:solidFill>
                  <a:srgbClr val="D9E1FF"/>
                </a:solidFill>
                <a:latin typeface="Kanit" pitchFamily="34" charset="0"/>
                <a:ea typeface="Kanit" pitchFamily="34" charset="-122"/>
                <a:cs typeface="Kanit" pitchFamily="34" charset="-120"/>
              </a:rPr>
              <a:t>1</a:t>
            </a:r>
            <a:endParaRPr lang="en-US" sz="2000" dirty="0"/>
          </a:p>
        </p:txBody>
      </p:sp>
      <p:sp>
        <p:nvSpPr>
          <p:cNvPr id="18" name="Text 10"/>
          <p:cNvSpPr/>
          <p:nvPr/>
        </p:nvSpPr>
        <p:spPr>
          <a:xfrm>
            <a:off x="4125754" y="3183136"/>
            <a:ext cx="2028944" cy="253603"/>
          </a:xfrm>
          <a:prstGeom prst="rect">
            <a:avLst/>
          </a:prstGeom>
          <a:noFill/>
          <a:ln/>
        </p:spPr>
        <p:txBody>
          <a:bodyPr wrap="none" lIns="0" tIns="0" rIns="0" bIns="0" rtlCol="0" anchor="t"/>
          <a:lstStyle/>
          <a:p>
            <a:pPr marL="0" indent="0" algn="l">
              <a:lnSpc>
                <a:spcPts val="1950"/>
              </a:lnSpc>
              <a:buNone/>
            </a:pPr>
            <a:r>
              <a:rPr lang="en-US" sz="1550" dirty="0">
                <a:solidFill>
                  <a:srgbClr val="D9E1FF"/>
                </a:solidFill>
                <a:latin typeface="Kanit" pitchFamily="34" charset="0"/>
                <a:ea typeface="Kanit" pitchFamily="34" charset="-122"/>
                <a:cs typeface="Kanit" pitchFamily="34" charset="-120"/>
              </a:rPr>
              <a:t>Fetch Phase</a:t>
            </a:r>
            <a:endParaRPr lang="en-US" sz="1550" dirty="0"/>
          </a:p>
        </p:txBody>
      </p:sp>
      <p:sp>
        <p:nvSpPr>
          <p:cNvPr id="19" name="Text 11"/>
          <p:cNvSpPr/>
          <p:nvPr/>
        </p:nvSpPr>
        <p:spPr>
          <a:xfrm>
            <a:off x="4125754" y="3560921"/>
            <a:ext cx="2524125" cy="1187053"/>
          </a:xfrm>
          <a:prstGeom prst="rect">
            <a:avLst/>
          </a:prstGeom>
          <a:noFill/>
          <a:ln/>
        </p:spPr>
        <p:txBody>
          <a:bodyPr wrap="square" lIns="0" tIns="0" rIns="0" bIns="0" rtlCol="0" anchor="t"/>
          <a:lstStyle/>
          <a:p>
            <a:pPr marL="0" indent="0" algn="l">
              <a:lnSpc>
                <a:spcPts val="1850"/>
              </a:lnSpc>
              <a:buNone/>
            </a:pPr>
            <a:r>
              <a:rPr lang="en-US" sz="1350" dirty="0">
                <a:solidFill>
                  <a:srgbClr val="D9E1FF"/>
                </a:solidFill>
                <a:latin typeface="Martel Sans Light" pitchFamily="34" charset="0"/>
                <a:ea typeface="Martel Sans Light" pitchFamily="34" charset="-122"/>
                <a:cs typeface="Martel Sans Light" pitchFamily="34" charset="-120"/>
              </a:rPr>
              <a:t>The CPU retrieves the next instruction from main memory using the Program Counter (PC) and Memory Address Register (MAR).</a:t>
            </a:r>
            <a:endParaRPr lang="en-US" sz="1350" dirty="0"/>
          </a:p>
        </p:txBody>
      </p:sp>
      <p:sp>
        <p:nvSpPr>
          <p:cNvPr id="20" name="Text 12"/>
          <p:cNvSpPr/>
          <p:nvPr/>
        </p:nvSpPr>
        <p:spPr>
          <a:xfrm>
            <a:off x="4125754" y="4859774"/>
            <a:ext cx="2524125" cy="949642"/>
          </a:xfrm>
          <a:prstGeom prst="rect">
            <a:avLst/>
          </a:prstGeom>
          <a:noFill/>
          <a:ln/>
        </p:spPr>
        <p:txBody>
          <a:bodyPr wrap="square" lIns="0" tIns="0" rIns="0" bIns="0" rtlCol="0" anchor="t"/>
          <a:lstStyle/>
          <a:p>
            <a:pPr marL="0" indent="0" algn="l">
              <a:lnSpc>
                <a:spcPts val="1850"/>
              </a:lnSpc>
              <a:buNone/>
            </a:pPr>
            <a:r>
              <a:rPr lang="en-US" sz="1350" dirty="0">
                <a:solidFill>
                  <a:srgbClr val="D9E1FF"/>
                </a:solidFill>
                <a:latin typeface="Martel Sans Light" pitchFamily="34" charset="0"/>
                <a:ea typeface="Martel Sans Light" pitchFamily="34" charset="-122"/>
                <a:cs typeface="Martel Sans Light" pitchFamily="34" charset="-120"/>
              </a:rPr>
              <a:t>The CU gets the address from the </a:t>
            </a:r>
            <a:r>
              <a:rPr lang="en-US" sz="1350" b="1" dirty="0">
                <a:solidFill>
                  <a:srgbClr val="D9E1FF"/>
                </a:solidFill>
                <a:latin typeface="Martel Sans Light" pitchFamily="34" charset="0"/>
                <a:ea typeface="Martel Sans Light" pitchFamily="34" charset="-122"/>
                <a:cs typeface="Martel Sans Light" pitchFamily="34" charset="-120"/>
              </a:rPr>
              <a:t>PC</a:t>
            </a:r>
            <a:r>
              <a:rPr lang="en-US" sz="1350" dirty="0">
                <a:solidFill>
                  <a:srgbClr val="D9E1FF"/>
                </a:solidFill>
                <a:latin typeface="Martel Sans Light" pitchFamily="34" charset="0"/>
                <a:ea typeface="Martel Sans Light" pitchFamily="34" charset="-122"/>
                <a:cs typeface="Martel Sans Light" pitchFamily="34" charset="-120"/>
              </a:rPr>
              <a:t>, tells the </a:t>
            </a:r>
            <a:r>
              <a:rPr lang="en-US" sz="1350" b="1" dirty="0">
                <a:solidFill>
                  <a:srgbClr val="D9E1FF"/>
                </a:solidFill>
                <a:latin typeface="Martel Sans Light" pitchFamily="34" charset="0"/>
                <a:ea typeface="Martel Sans Light" pitchFamily="34" charset="-122"/>
                <a:cs typeface="Martel Sans Light" pitchFamily="34" charset="-120"/>
              </a:rPr>
              <a:t>MAR</a:t>
            </a:r>
            <a:r>
              <a:rPr lang="en-US" sz="1350" dirty="0">
                <a:solidFill>
                  <a:srgbClr val="D9E1FF"/>
                </a:solidFill>
                <a:latin typeface="Martel Sans Light" pitchFamily="34" charset="0"/>
                <a:ea typeface="Martel Sans Light" pitchFamily="34" charset="-122"/>
                <a:cs typeface="Martel Sans Light" pitchFamily="34" charset="-120"/>
              </a:rPr>
              <a:t> where to look, and the </a:t>
            </a:r>
            <a:r>
              <a:rPr lang="en-US" sz="1350" b="1" dirty="0">
                <a:solidFill>
                  <a:srgbClr val="D9E1FF"/>
                </a:solidFill>
                <a:latin typeface="Martel Sans Light" pitchFamily="34" charset="0"/>
                <a:ea typeface="Martel Sans Light" pitchFamily="34" charset="-122"/>
                <a:cs typeface="Martel Sans Light" pitchFamily="34" charset="-120"/>
              </a:rPr>
              <a:t>Data Bus</a:t>
            </a:r>
            <a:r>
              <a:rPr lang="en-US" sz="1350" dirty="0">
                <a:solidFill>
                  <a:srgbClr val="D9E1FF"/>
                </a:solidFill>
                <a:latin typeface="Martel Sans Light" pitchFamily="34" charset="0"/>
                <a:ea typeface="Martel Sans Light" pitchFamily="34" charset="-122"/>
                <a:cs typeface="Martel Sans Light" pitchFamily="34" charset="-120"/>
              </a:rPr>
              <a:t> brings the instruction to the </a:t>
            </a:r>
            <a:r>
              <a:rPr lang="en-US" sz="1350" b="1" dirty="0">
                <a:solidFill>
                  <a:srgbClr val="D9E1FF"/>
                </a:solidFill>
                <a:latin typeface="Martel Sans Light" pitchFamily="34" charset="0"/>
                <a:ea typeface="Martel Sans Light" pitchFamily="34" charset="-122"/>
                <a:cs typeface="Martel Sans Light" pitchFamily="34" charset="-120"/>
              </a:rPr>
              <a:t>MDR</a:t>
            </a:r>
            <a:r>
              <a:rPr lang="en-US" sz="1350" dirty="0">
                <a:solidFill>
                  <a:srgbClr val="D9E1FF"/>
                </a:solidFill>
                <a:latin typeface="Martel Sans Light" pitchFamily="34" charset="0"/>
                <a:ea typeface="Martel Sans Light" pitchFamily="34" charset="-122"/>
                <a:cs typeface="Martel Sans Light" pitchFamily="34" charset="-120"/>
              </a:rPr>
              <a:t>.</a:t>
            </a:r>
            <a:endParaRPr lang="en-US" sz="1350" dirty="0"/>
          </a:p>
        </p:txBody>
      </p:sp>
      <p:sp>
        <p:nvSpPr>
          <p:cNvPr id="21" name="Shape 13"/>
          <p:cNvSpPr/>
          <p:nvPr/>
        </p:nvSpPr>
        <p:spPr>
          <a:xfrm>
            <a:off x="6969323" y="2518767"/>
            <a:ext cx="2914650" cy="3485912"/>
          </a:xfrm>
          <a:prstGeom prst="roundRect">
            <a:avLst>
              <a:gd name="adj" fmla="val 888"/>
            </a:avLst>
          </a:prstGeom>
          <a:solidFill>
            <a:srgbClr val="100C35"/>
          </a:solidFill>
          <a:ln w="22860">
            <a:solidFill>
              <a:srgbClr val="48446D"/>
            </a:solidFill>
            <a:prstDash val="solid"/>
          </a:ln>
        </p:spPr>
        <p:txBody>
          <a:bodyPr/>
          <a:lstStyle/>
          <a:p>
            <a:endParaRPr lang="en-GB"/>
          </a:p>
        </p:txBody>
      </p:sp>
      <p:sp>
        <p:nvSpPr>
          <p:cNvPr id="22" name="Shape 14"/>
          <p:cNvSpPr/>
          <p:nvPr/>
        </p:nvSpPr>
        <p:spPr>
          <a:xfrm>
            <a:off x="6992183" y="2541627"/>
            <a:ext cx="2868930" cy="517327"/>
          </a:xfrm>
          <a:prstGeom prst="rect">
            <a:avLst/>
          </a:prstGeom>
          <a:solidFill>
            <a:srgbClr val="2F2B54"/>
          </a:solidFill>
          <a:ln/>
        </p:spPr>
        <p:txBody>
          <a:bodyPr/>
          <a:lstStyle/>
          <a:p>
            <a:endParaRPr lang="en-GB"/>
          </a:p>
        </p:txBody>
      </p:sp>
      <p:sp>
        <p:nvSpPr>
          <p:cNvPr id="23" name="Text 15"/>
          <p:cNvSpPr/>
          <p:nvPr/>
        </p:nvSpPr>
        <p:spPr>
          <a:xfrm>
            <a:off x="8297347" y="2638544"/>
            <a:ext cx="258604" cy="323374"/>
          </a:xfrm>
          <a:prstGeom prst="rect">
            <a:avLst/>
          </a:prstGeom>
          <a:noFill/>
          <a:ln/>
        </p:spPr>
        <p:txBody>
          <a:bodyPr wrap="none" lIns="0" tIns="0" rIns="0" bIns="0" rtlCol="0" anchor="t"/>
          <a:lstStyle/>
          <a:p>
            <a:pPr marL="0" indent="0" algn="l">
              <a:lnSpc>
                <a:spcPts val="2000"/>
              </a:lnSpc>
              <a:buNone/>
            </a:pPr>
            <a:r>
              <a:rPr lang="en-US" sz="2000" dirty="0">
                <a:solidFill>
                  <a:srgbClr val="D9E1FF"/>
                </a:solidFill>
                <a:latin typeface="Kanit" pitchFamily="34" charset="0"/>
                <a:ea typeface="Kanit" pitchFamily="34" charset="-122"/>
                <a:cs typeface="Kanit" pitchFamily="34" charset="-120"/>
              </a:rPr>
              <a:t>2</a:t>
            </a:r>
            <a:endParaRPr lang="en-US" sz="2000" dirty="0"/>
          </a:p>
        </p:txBody>
      </p:sp>
      <p:sp>
        <p:nvSpPr>
          <p:cNvPr id="24" name="Text 16"/>
          <p:cNvSpPr/>
          <p:nvPr/>
        </p:nvSpPr>
        <p:spPr>
          <a:xfrm>
            <a:off x="7164586" y="3183136"/>
            <a:ext cx="2028944" cy="253603"/>
          </a:xfrm>
          <a:prstGeom prst="rect">
            <a:avLst/>
          </a:prstGeom>
          <a:noFill/>
          <a:ln/>
        </p:spPr>
        <p:txBody>
          <a:bodyPr wrap="none" lIns="0" tIns="0" rIns="0" bIns="0" rtlCol="0" anchor="t"/>
          <a:lstStyle/>
          <a:p>
            <a:pPr marL="0" indent="0" algn="l">
              <a:lnSpc>
                <a:spcPts val="1950"/>
              </a:lnSpc>
              <a:buNone/>
            </a:pPr>
            <a:r>
              <a:rPr lang="en-US" sz="1550" dirty="0">
                <a:solidFill>
                  <a:srgbClr val="D9E1FF"/>
                </a:solidFill>
                <a:latin typeface="Kanit" pitchFamily="34" charset="0"/>
                <a:ea typeface="Kanit" pitchFamily="34" charset="-122"/>
                <a:cs typeface="Kanit" pitchFamily="34" charset="-120"/>
              </a:rPr>
              <a:t>Decode Phase</a:t>
            </a:r>
            <a:endParaRPr lang="en-US" sz="1550" dirty="0"/>
          </a:p>
        </p:txBody>
      </p:sp>
      <p:sp>
        <p:nvSpPr>
          <p:cNvPr id="25" name="Text 17"/>
          <p:cNvSpPr/>
          <p:nvPr/>
        </p:nvSpPr>
        <p:spPr>
          <a:xfrm>
            <a:off x="7164586" y="3560921"/>
            <a:ext cx="2524125" cy="949642"/>
          </a:xfrm>
          <a:prstGeom prst="rect">
            <a:avLst/>
          </a:prstGeom>
          <a:noFill/>
          <a:ln/>
        </p:spPr>
        <p:txBody>
          <a:bodyPr wrap="square" lIns="0" tIns="0" rIns="0" bIns="0" rtlCol="0" anchor="t"/>
          <a:lstStyle/>
          <a:p>
            <a:pPr marL="0" indent="0" algn="l">
              <a:lnSpc>
                <a:spcPts val="1850"/>
              </a:lnSpc>
              <a:buNone/>
            </a:pPr>
            <a:r>
              <a:rPr lang="en-US" sz="1350" dirty="0">
                <a:solidFill>
                  <a:srgbClr val="D9E1FF"/>
                </a:solidFill>
                <a:latin typeface="Martel Sans Light" pitchFamily="34" charset="0"/>
                <a:ea typeface="Martel Sans Light" pitchFamily="34" charset="-122"/>
                <a:cs typeface="Martel Sans Light" pitchFamily="34" charset="-120"/>
              </a:rPr>
              <a:t>The Control Unit interprets and decodes the instruction stored in the Current Instruction Register (CIR).</a:t>
            </a:r>
            <a:endParaRPr lang="en-US" sz="1350" dirty="0"/>
          </a:p>
        </p:txBody>
      </p:sp>
      <p:sp>
        <p:nvSpPr>
          <p:cNvPr id="26" name="Text 18"/>
          <p:cNvSpPr/>
          <p:nvPr/>
        </p:nvSpPr>
        <p:spPr>
          <a:xfrm>
            <a:off x="7164586" y="4622363"/>
            <a:ext cx="2524125" cy="237411"/>
          </a:xfrm>
          <a:prstGeom prst="rect">
            <a:avLst/>
          </a:prstGeom>
          <a:noFill/>
          <a:ln/>
        </p:spPr>
        <p:txBody>
          <a:bodyPr wrap="none" lIns="0" tIns="0" rIns="0" bIns="0" rtlCol="0" anchor="t"/>
          <a:lstStyle/>
          <a:p>
            <a:pPr marL="0" indent="0" algn="l">
              <a:lnSpc>
                <a:spcPts val="1850"/>
              </a:lnSpc>
              <a:buNone/>
            </a:pPr>
            <a:r>
              <a:rPr lang="en-US" sz="1350" dirty="0">
                <a:solidFill>
                  <a:srgbClr val="D9E1FF"/>
                </a:solidFill>
                <a:latin typeface="Martel Sans Light" pitchFamily="34" charset="0"/>
                <a:ea typeface="Martel Sans Light" pitchFamily="34" charset="-122"/>
                <a:cs typeface="Martel Sans Light" pitchFamily="34" charset="-120"/>
              </a:rPr>
              <a:t>(e.g., "Add these numbers").</a:t>
            </a:r>
            <a:endParaRPr lang="en-US" sz="1350" dirty="0"/>
          </a:p>
        </p:txBody>
      </p:sp>
      <p:sp>
        <p:nvSpPr>
          <p:cNvPr id="27" name="Shape 19"/>
          <p:cNvSpPr/>
          <p:nvPr/>
        </p:nvSpPr>
        <p:spPr>
          <a:xfrm>
            <a:off x="10008156" y="2518767"/>
            <a:ext cx="2914650" cy="3485912"/>
          </a:xfrm>
          <a:prstGeom prst="roundRect">
            <a:avLst>
              <a:gd name="adj" fmla="val 888"/>
            </a:avLst>
          </a:prstGeom>
          <a:solidFill>
            <a:srgbClr val="100C35"/>
          </a:solidFill>
          <a:ln w="22860">
            <a:solidFill>
              <a:srgbClr val="48446D"/>
            </a:solidFill>
            <a:prstDash val="solid"/>
          </a:ln>
        </p:spPr>
        <p:txBody>
          <a:bodyPr/>
          <a:lstStyle/>
          <a:p>
            <a:endParaRPr lang="en-GB"/>
          </a:p>
        </p:txBody>
      </p:sp>
      <p:sp>
        <p:nvSpPr>
          <p:cNvPr id="28" name="Shape 20"/>
          <p:cNvSpPr/>
          <p:nvPr/>
        </p:nvSpPr>
        <p:spPr>
          <a:xfrm>
            <a:off x="10031016" y="2541627"/>
            <a:ext cx="2868930" cy="517327"/>
          </a:xfrm>
          <a:prstGeom prst="rect">
            <a:avLst/>
          </a:prstGeom>
          <a:solidFill>
            <a:srgbClr val="2F2B54"/>
          </a:solidFill>
          <a:ln/>
        </p:spPr>
        <p:txBody>
          <a:bodyPr/>
          <a:lstStyle/>
          <a:p>
            <a:endParaRPr lang="en-GB"/>
          </a:p>
        </p:txBody>
      </p:sp>
      <p:sp>
        <p:nvSpPr>
          <p:cNvPr id="29" name="Text 21"/>
          <p:cNvSpPr/>
          <p:nvPr/>
        </p:nvSpPr>
        <p:spPr>
          <a:xfrm>
            <a:off x="11336179" y="2638544"/>
            <a:ext cx="258604" cy="323374"/>
          </a:xfrm>
          <a:prstGeom prst="rect">
            <a:avLst/>
          </a:prstGeom>
          <a:noFill/>
          <a:ln/>
        </p:spPr>
        <p:txBody>
          <a:bodyPr wrap="none" lIns="0" tIns="0" rIns="0" bIns="0" rtlCol="0" anchor="t"/>
          <a:lstStyle/>
          <a:p>
            <a:pPr marL="0" indent="0" algn="l">
              <a:lnSpc>
                <a:spcPts val="2000"/>
              </a:lnSpc>
              <a:buNone/>
            </a:pPr>
            <a:r>
              <a:rPr lang="en-US" sz="2000" dirty="0">
                <a:solidFill>
                  <a:srgbClr val="D9E1FF"/>
                </a:solidFill>
                <a:latin typeface="Kanit" pitchFamily="34" charset="0"/>
                <a:ea typeface="Kanit" pitchFamily="34" charset="-122"/>
                <a:cs typeface="Kanit" pitchFamily="34" charset="-120"/>
              </a:rPr>
              <a:t>3</a:t>
            </a:r>
            <a:endParaRPr lang="en-US" sz="2000" dirty="0"/>
          </a:p>
        </p:txBody>
      </p:sp>
      <p:sp>
        <p:nvSpPr>
          <p:cNvPr id="30" name="Text 22"/>
          <p:cNvSpPr/>
          <p:nvPr/>
        </p:nvSpPr>
        <p:spPr>
          <a:xfrm>
            <a:off x="10203418" y="3183136"/>
            <a:ext cx="2028944" cy="253603"/>
          </a:xfrm>
          <a:prstGeom prst="rect">
            <a:avLst/>
          </a:prstGeom>
          <a:noFill/>
          <a:ln/>
        </p:spPr>
        <p:txBody>
          <a:bodyPr wrap="none" lIns="0" tIns="0" rIns="0" bIns="0" rtlCol="0" anchor="t"/>
          <a:lstStyle/>
          <a:p>
            <a:pPr marL="0" indent="0" algn="l">
              <a:lnSpc>
                <a:spcPts val="1950"/>
              </a:lnSpc>
              <a:buNone/>
            </a:pPr>
            <a:r>
              <a:rPr lang="en-US" sz="1550" dirty="0">
                <a:solidFill>
                  <a:srgbClr val="D9E1FF"/>
                </a:solidFill>
                <a:latin typeface="Kanit" pitchFamily="34" charset="0"/>
                <a:ea typeface="Kanit" pitchFamily="34" charset="-122"/>
                <a:cs typeface="Kanit" pitchFamily="34" charset="-120"/>
              </a:rPr>
              <a:t>Execute Phase</a:t>
            </a:r>
            <a:endParaRPr lang="en-US" sz="1550" dirty="0"/>
          </a:p>
        </p:txBody>
      </p:sp>
      <p:sp>
        <p:nvSpPr>
          <p:cNvPr id="31" name="Text 23"/>
          <p:cNvSpPr/>
          <p:nvPr/>
        </p:nvSpPr>
        <p:spPr>
          <a:xfrm>
            <a:off x="10203418" y="3560921"/>
            <a:ext cx="2524125" cy="949642"/>
          </a:xfrm>
          <a:prstGeom prst="rect">
            <a:avLst/>
          </a:prstGeom>
          <a:noFill/>
          <a:ln/>
        </p:spPr>
        <p:txBody>
          <a:bodyPr wrap="square" lIns="0" tIns="0" rIns="0" bIns="0" rtlCol="0" anchor="t"/>
          <a:lstStyle/>
          <a:p>
            <a:pPr marL="0" indent="0" algn="l">
              <a:lnSpc>
                <a:spcPts val="1850"/>
              </a:lnSpc>
              <a:buNone/>
            </a:pPr>
            <a:r>
              <a:rPr lang="en-US" sz="1350" dirty="0">
                <a:solidFill>
                  <a:srgbClr val="D9E1FF"/>
                </a:solidFill>
                <a:latin typeface="Martel Sans Light" pitchFamily="34" charset="0"/>
                <a:ea typeface="Martel Sans Light" pitchFamily="34" charset="-122"/>
                <a:cs typeface="Martel Sans Light" pitchFamily="34" charset="-120"/>
              </a:rPr>
              <a:t>The ALU or CU performs the instruction's operation—whether calculation, data movement, or logical decision.</a:t>
            </a:r>
            <a:endParaRPr lang="en-US" sz="1350" dirty="0"/>
          </a:p>
        </p:txBody>
      </p:sp>
      <p:sp>
        <p:nvSpPr>
          <p:cNvPr id="32" name="Text 24"/>
          <p:cNvSpPr/>
          <p:nvPr/>
        </p:nvSpPr>
        <p:spPr>
          <a:xfrm>
            <a:off x="10203418" y="4622363"/>
            <a:ext cx="2524125" cy="474821"/>
          </a:xfrm>
          <a:prstGeom prst="rect">
            <a:avLst/>
          </a:prstGeom>
          <a:noFill/>
          <a:ln/>
        </p:spPr>
        <p:txBody>
          <a:bodyPr wrap="square" lIns="0" tIns="0" rIns="0" bIns="0" rtlCol="0" anchor="t"/>
          <a:lstStyle/>
          <a:p>
            <a:pPr marL="0" indent="0" algn="l">
              <a:lnSpc>
                <a:spcPts val="1850"/>
              </a:lnSpc>
              <a:buNone/>
            </a:pPr>
            <a:r>
              <a:rPr lang="en-US" sz="1350" dirty="0">
                <a:solidFill>
                  <a:srgbClr val="D9E1FF"/>
                </a:solidFill>
                <a:latin typeface="Martel Sans Light" pitchFamily="34" charset="0"/>
                <a:ea typeface="Martel Sans Light" pitchFamily="34" charset="-122"/>
                <a:cs typeface="Martel Sans Light" pitchFamily="34" charset="-120"/>
              </a:rPr>
              <a:t>And  the result is saved in the </a:t>
            </a:r>
            <a:r>
              <a:rPr lang="en-US" sz="1350" b="1" dirty="0">
                <a:solidFill>
                  <a:srgbClr val="D9E1FF"/>
                </a:solidFill>
                <a:latin typeface="Martel Sans Light" pitchFamily="34" charset="0"/>
                <a:ea typeface="Martel Sans Light" pitchFamily="34" charset="-122"/>
                <a:cs typeface="Martel Sans Light" pitchFamily="34" charset="-120"/>
              </a:rPr>
              <a:t>Accumulator</a:t>
            </a:r>
            <a:r>
              <a:rPr lang="en-US" sz="1350" dirty="0">
                <a:solidFill>
                  <a:srgbClr val="D9E1FF"/>
                </a:solidFill>
                <a:latin typeface="Martel Sans Light" pitchFamily="34" charset="0"/>
                <a:ea typeface="Martel Sans Light" pitchFamily="34" charset="-122"/>
                <a:cs typeface="Martel Sans Light" pitchFamily="34" charset="-120"/>
              </a:rPr>
              <a:t>.</a:t>
            </a:r>
            <a:endParaRPr lang="en-US" sz="1350" dirty="0"/>
          </a:p>
        </p:txBody>
      </p:sp>
      <p:sp>
        <p:nvSpPr>
          <p:cNvPr id="33" name="Shape 25"/>
          <p:cNvSpPr/>
          <p:nvPr/>
        </p:nvSpPr>
        <p:spPr>
          <a:xfrm>
            <a:off x="3930491" y="6144458"/>
            <a:ext cx="8992314" cy="602694"/>
          </a:xfrm>
          <a:prstGeom prst="roundRect">
            <a:avLst>
              <a:gd name="adj" fmla="val 4292"/>
            </a:avLst>
          </a:prstGeom>
          <a:solidFill>
            <a:srgbClr val="4C0107"/>
          </a:solidFill>
          <a:ln/>
        </p:spPr>
        <p:txBody>
          <a:bodyPr/>
          <a:lstStyle/>
          <a:p>
            <a:endParaRPr lang="en-GB" dirty="0"/>
          </a:p>
        </p:txBody>
      </p:sp>
      <p:pic>
        <p:nvPicPr>
          <p:cNvPr id="34" name="Image 6"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2894" y="6369129"/>
            <a:ext cx="215503" cy="172403"/>
          </a:xfrm>
          <a:prstGeom prst="rect">
            <a:avLst/>
          </a:prstGeom>
        </p:spPr>
      </p:pic>
      <p:sp>
        <p:nvSpPr>
          <p:cNvPr id="35" name="Text 26"/>
          <p:cNvSpPr/>
          <p:nvPr/>
        </p:nvSpPr>
        <p:spPr>
          <a:xfrm>
            <a:off x="4490799" y="6311741"/>
            <a:ext cx="8259604" cy="237411"/>
          </a:xfrm>
          <a:prstGeom prst="rect">
            <a:avLst/>
          </a:prstGeom>
          <a:noFill/>
          <a:ln/>
        </p:spPr>
        <p:txBody>
          <a:bodyPr wrap="none" lIns="0" tIns="0" rIns="0" bIns="0" rtlCol="0" anchor="t"/>
          <a:lstStyle/>
          <a:p>
            <a:pPr marL="0" indent="0" algn="l">
              <a:lnSpc>
                <a:spcPts val="1850"/>
              </a:lnSpc>
              <a:buNone/>
            </a:pPr>
            <a:r>
              <a:rPr lang="en-US" sz="1350" dirty="0">
                <a:solidFill>
                  <a:srgbClr val="FFFFFF"/>
                </a:solidFill>
                <a:latin typeface="Martel Sans Light" pitchFamily="34" charset="0"/>
                <a:ea typeface="Martel Sans Light" pitchFamily="34" charset="-122"/>
                <a:cs typeface="Martel Sans Light" pitchFamily="34" charset="-120"/>
              </a:rPr>
              <a:t>This cycle repeats continuously at incredible speeds until the programme completes execution.</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7724" y="1289923"/>
            <a:ext cx="7107198" cy="563285"/>
          </a:xfrm>
          <a:prstGeom prst="rect">
            <a:avLst/>
          </a:prstGeom>
          <a:noFill/>
          <a:ln/>
        </p:spPr>
        <p:txBody>
          <a:bodyPr wrap="none" lIns="0" tIns="0" rIns="0" bIns="0" rtlCol="0" anchor="t"/>
          <a:lstStyle/>
          <a:p>
            <a:pPr marL="0" indent="0" algn="l">
              <a:lnSpc>
                <a:spcPts val="4400"/>
              </a:lnSpc>
              <a:buNone/>
            </a:pPr>
            <a:r>
              <a:rPr lang="en-US" sz="3500" b="1" dirty="0">
                <a:solidFill>
                  <a:srgbClr val="FFFFFF"/>
                </a:solidFill>
                <a:latin typeface="Kanit" pitchFamily="34" charset="0"/>
                <a:ea typeface="Kanit" pitchFamily="34" charset="-122"/>
                <a:cs typeface="Kanit" pitchFamily="34" charset="-120"/>
              </a:rPr>
              <a:t>The "Bottleneck" (The Traffic Jam)</a:t>
            </a:r>
            <a:endParaRPr lang="en-US" sz="3500" dirty="0"/>
          </a:p>
        </p:txBody>
      </p:sp>
      <p:sp>
        <p:nvSpPr>
          <p:cNvPr id="3" name="Text 1"/>
          <p:cNvSpPr/>
          <p:nvPr/>
        </p:nvSpPr>
        <p:spPr>
          <a:xfrm>
            <a:off x="837724" y="2331958"/>
            <a:ext cx="12954952" cy="766019"/>
          </a:xfrm>
          <a:prstGeom prst="rect">
            <a:avLst/>
          </a:prstGeom>
          <a:noFill/>
          <a:ln/>
        </p:spPr>
        <p:txBody>
          <a:bodyPr wrap="square" lIns="0" tIns="0" rIns="0" bIns="0" rtlCol="0" anchor="t"/>
          <a:lstStyle/>
          <a:p>
            <a:pPr marL="342900" indent="-342900" algn="l">
              <a:lnSpc>
                <a:spcPts val="3000"/>
              </a:lnSpc>
              <a:buSzPct val="100000"/>
              <a:buChar char="•"/>
            </a:pPr>
            <a:r>
              <a:rPr lang="en-US" sz="1850" b="1" dirty="0">
                <a:solidFill>
                  <a:srgbClr val="D9E1FF"/>
                </a:solidFill>
                <a:latin typeface="Martel Sans Light" pitchFamily="34" charset="0"/>
                <a:ea typeface="Martel Sans Light" pitchFamily="34" charset="-122"/>
                <a:cs typeface="Martel Sans Light" pitchFamily="34" charset="-120"/>
              </a:rPr>
              <a:t>The Problem:</a:t>
            </a:r>
            <a:r>
              <a:rPr lang="en-US" sz="1850" dirty="0">
                <a:solidFill>
                  <a:srgbClr val="D9E1FF"/>
                </a:solidFill>
                <a:latin typeface="Martel Sans Light" pitchFamily="34" charset="0"/>
                <a:ea typeface="Martel Sans Light" pitchFamily="34" charset="-122"/>
                <a:cs typeface="Martel Sans Light" pitchFamily="34" charset="-120"/>
              </a:rPr>
              <a:t> The CPU is incredibly fast, but the </a:t>
            </a:r>
            <a:r>
              <a:rPr lang="en-US" sz="1850" b="1" dirty="0">
                <a:solidFill>
                  <a:srgbClr val="D9E1FF"/>
                </a:solidFill>
                <a:latin typeface="Martel Sans Light" pitchFamily="34" charset="0"/>
                <a:ea typeface="Martel Sans Light" pitchFamily="34" charset="-122"/>
                <a:cs typeface="Martel Sans Light" pitchFamily="34" charset="-120"/>
              </a:rPr>
              <a:t>Data Bus</a:t>
            </a:r>
            <a:r>
              <a:rPr lang="en-US" sz="1850" dirty="0">
                <a:solidFill>
                  <a:srgbClr val="D9E1FF"/>
                </a:solidFill>
                <a:latin typeface="Martel Sans Light" pitchFamily="34" charset="0"/>
                <a:ea typeface="Martel Sans Light" pitchFamily="34" charset="-122"/>
                <a:cs typeface="Martel Sans Light" pitchFamily="34" charset="-120"/>
              </a:rPr>
              <a:t> is slower.</a:t>
            </a:r>
            <a:endParaRPr lang="en-US" sz="1850" dirty="0"/>
          </a:p>
          <a:p>
            <a:pPr marL="342900" indent="-342900" algn="l">
              <a:lnSpc>
                <a:spcPts val="3000"/>
              </a:lnSpc>
              <a:buSzPct val="100000"/>
              <a:buChar char="•"/>
            </a:pPr>
            <a:r>
              <a:rPr lang="en-US" sz="1850" b="1" dirty="0">
                <a:solidFill>
                  <a:srgbClr val="D9E1FF"/>
                </a:solidFill>
                <a:latin typeface="Martel Sans Light" pitchFamily="34" charset="0"/>
                <a:ea typeface="Martel Sans Light" pitchFamily="34" charset="-122"/>
                <a:cs typeface="Martel Sans Light" pitchFamily="34" charset="-120"/>
              </a:rPr>
              <a:t>The Result:</a:t>
            </a:r>
            <a:r>
              <a:rPr lang="en-US" sz="1850" dirty="0">
                <a:solidFill>
                  <a:srgbClr val="D9E1FF"/>
                </a:solidFill>
                <a:latin typeface="Martel Sans Light" pitchFamily="34" charset="0"/>
                <a:ea typeface="Martel Sans Light" pitchFamily="34" charset="-122"/>
                <a:cs typeface="Martel Sans Light" pitchFamily="34" charset="-120"/>
              </a:rPr>
              <a:t> The CPU often has to wait for data to arrive from the RAM.</a:t>
            </a:r>
            <a:endParaRPr lang="en-US" sz="1850" dirty="0"/>
          </a:p>
        </p:txBody>
      </p:sp>
      <p:sp>
        <p:nvSpPr>
          <p:cNvPr id="4" name="Text 2"/>
          <p:cNvSpPr/>
          <p:nvPr/>
        </p:nvSpPr>
        <p:spPr>
          <a:xfrm>
            <a:off x="837724" y="3367177"/>
            <a:ext cx="12954952" cy="1149072"/>
          </a:xfrm>
          <a:prstGeom prst="rect">
            <a:avLst/>
          </a:prstGeom>
          <a:noFill/>
          <a:ln/>
        </p:spPr>
        <p:txBody>
          <a:bodyPr wrap="square" lIns="0" tIns="0" rIns="0" bIns="0" rtlCol="0" anchor="t"/>
          <a:lstStyle/>
          <a:p>
            <a:pPr marL="0" indent="0" algn="l">
              <a:lnSpc>
                <a:spcPts val="3000"/>
              </a:lnSpc>
              <a:buNone/>
            </a:pPr>
            <a:r>
              <a:rPr lang="en-US" sz="1850" b="1" dirty="0">
                <a:solidFill>
                  <a:srgbClr val="D9E1FF"/>
                </a:solidFill>
                <a:latin typeface="Martel Sans Light" pitchFamily="34" charset="0"/>
                <a:ea typeface="Martel Sans Light" pitchFamily="34" charset="-122"/>
                <a:cs typeface="Martel Sans Light" pitchFamily="34" charset="-120"/>
              </a:rPr>
              <a:t>Example </a:t>
            </a:r>
            <a:r>
              <a:rPr lang="en-US" sz="1850" dirty="0">
                <a:solidFill>
                  <a:srgbClr val="D9E1FF"/>
                </a:solidFill>
                <a:latin typeface="Martel Sans Light" pitchFamily="34" charset="0"/>
                <a:ea typeface="Martel Sans Light" pitchFamily="34" charset="-122"/>
                <a:cs typeface="Martel Sans Light" pitchFamily="34" charset="-120"/>
              </a:rPr>
              <a:t>Even if you have the fastest Ferrari in the world (The CPU), you can only go as fast as the traffic on the road (The Bus) allows during rush hour (speed limit 100-120 kmph, even if Sachin Tendulkar would want to drive  his Ferrari 360 Modena at its top speed of </a:t>
            </a:r>
            <a:r>
              <a:rPr lang="en-US" sz="1850" b="1" dirty="0">
                <a:solidFill>
                  <a:srgbClr val="D9E1FF"/>
                </a:solidFill>
                <a:latin typeface="Martel Sans Light" pitchFamily="34" charset="0"/>
                <a:ea typeface="Martel Sans Light" pitchFamily="34" charset="-122"/>
                <a:cs typeface="Martel Sans Light" pitchFamily="34" charset="-120"/>
              </a:rPr>
              <a:t>296 km/h</a:t>
            </a:r>
            <a:endParaRPr lang="en-US" sz="1850" dirty="0"/>
          </a:p>
        </p:txBody>
      </p:sp>
      <p:sp>
        <p:nvSpPr>
          <p:cNvPr id="5" name="Text 3"/>
          <p:cNvSpPr/>
          <p:nvPr/>
        </p:nvSpPr>
        <p:spPr>
          <a:xfrm>
            <a:off x="837724" y="4785450"/>
            <a:ext cx="12954952" cy="383024"/>
          </a:xfrm>
          <a:prstGeom prst="rect">
            <a:avLst/>
          </a:prstGeom>
          <a:noFill/>
          <a:ln/>
        </p:spPr>
        <p:txBody>
          <a:bodyPr wrap="none" lIns="0" tIns="0" rIns="0" bIns="0" rtlCol="0" anchor="t"/>
          <a:lstStyle/>
          <a:p>
            <a:pPr marL="0" indent="0" algn="l">
              <a:lnSpc>
                <a:spcPts val="3000"/>
              </a:lnSpc>
              <a:buNone/>
            </a:pPr>
            <a:r>
              <a:rPr lang="en-US" sz="1850" b="1" dirty="0">
                <a:solidFill>
                  <a:srgbClr val="D9E1FF"/>
                </a:solidFill>
                <a:latin typeface="Martel Sans Light" pitchFamily="34" charset="0"/>
                <a:ea typeface="Martel Sans Light" pitchFamily="34" charset="-122"/>
                <a:cs typeface="Martel Sans Light" pitchFamily="34" charset="-120"/>
              </a:rPr>
              <a:t>Solution : </a:t>
            </a:r>
            <a:r>
              <a:rPr lang="en-US" sz="1850" dirty="0">
                <a:solidFill>
                  <a:srgbClr val="D9E1FF"/>
                </a:solidFill>
                <a:latin typeface="Martel Sans Light" pitchFamily="34" charset="0"/>
                <a:ea typeface="Martel Sans Light" pitchFamily="34" charset="-122"/>
                <a:cs typeface="Martel Sans Light" pitchFamily="34" charset="-120"/>
              </a:rPr>
              <a:t>Cache Memory  </a:t>
            </a:r>
            <a:endParaRPr lang="en-US" sz="1850" dirty="0"/>
          </a:p>
        </p:txBody>
      </p:sp>
      <p:sp>
        <p:nvSpPr>
          <p:cNvPr id="6" name="Text 4"/>
          <p:cNvSpPr/>
          <p:nvPr/>
        </p:nvSpPr>
        <p:spPr>
          <a:xfrm>
            <a:off x="837724" y="5437674"/>
            <a:ext cx="12954952"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Cache is a small, incredibly fast type of memory located inside or very close to the CPU.</a:t>
            </a:r>
            <a:endParaRPr lang="en-US" sz="1850" dirty="0"/>
          </a:p>
        </p:txBody>
      </p:sp>
      <p:sp>
        <p:nvSpPr>
          <p:cNvPr id="7" name="Text 5"/>
          <p:cNvSpPr/>
          <p:nvPr/>
        </p:nvSpPr>
        <p:spPr>
          <a:xfrm>
            <a:off x="837724" y="6089898"/>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How it works: It stores frequently used data and instructions so the CPU doesn't have to go all the way back to the RAM via the slow system bus every time.</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736163" y="660321"/>
            <a:ext cx="1976080" cy="378976"/>
          </a:xfrm>
          <a:prstGeom prst="roundRect">
            <a:avLst>
              <a:gd name="adj" fmla="val 6661"/>
            </a:avLst>
          </a:prstGeom>
          <a:solidFill>
            <a:srgbClr val="4C0107"/>
          </a:solidFill>
          <a:ln/>
        </p:spPr>
        <p:txBody>
          <a:bodyPr/>
          <a:lstStyle/>
          <a:p>
            <a:endParaRPr lang="en-GB"/>
          </a:p>
        </p:txBody>
      </p:sp>
      <p:sp>
        <p:nvSpPr>
          <p:cNvPr id="3" name="Text 1"/>
          <p:cNvSpPr/>
          <p:nvPr/>
        </p:nvSpPr>
        <p:spPr>
          <a:xfrm>
            <a:off x="862370" y="723424"/>
            <a:ext cx="1723668" cy="252770"/>
          </a:xfrm>
          <a:prstGeom prst="rect">
            <a:avLst/>
          </a:prstGeom>
          <a:noFill/>
          <a:ln/>
        </p:spPr>
        <p:txBody>
          <a:bodyPr wrap="none" lIns="0" tIns="0" rIns="0" bIns="0" rtlCol="0" anchor="t"/>
          <a:lstStyle/>
          <a:p>
            <a:pPr marL="0" indent="0" algn="l">
              <a:lnSpc>
                <a:spcPts val="1950"/>
              </a:lnSpc>
              <a:buNone/>
            </a:pPr>
            <a:r>
              <a:rPr lang="en-US" sz="1300" dirty="0">
                <a:solidFill>
                  <a:srgbClr val="D9E1FF"/>
                </a:solidFill>
                <a:latin typeface="Martel Sans Light" pitchFamily="34" charset="0"/>
                <a:ea typeface="Martel Sans Light" pitchFamily="34" charset="-122"/>
                <a:cs typeface="Martel Sans Light" pitchFamily="34" charset="-120"/>
              </a:rPr>
              <a:t>CHAPTER 1: HISTORY</a:t>
            </a:r>
            <a:endParaRPr lang="en-US" sz="1300" dirty="0"/>
          </a:p>
        </p:txBody>
      </p:sp>
      <p:sp>
        <p:nvSpPr>
          <p:cNvPr id="4" name="Text 2"/>
          <p:cNvSpPr/>
          <p:nvPr/>
        </p:nvSpPr>
        <p:spPr>
          <a:xfrm>
            <a:off x="736163" y="1113234"/>
            <a:ext cx="8981123" cy="618649"/>
          </a:xfrm>
          <a:prstGeom prst="rect">
            <a:avLst/>
          </a:prstGeom>
          <a:noFill/>
          <a:ln/>
        </p:spPr>
        <p:txBody>
          <a:bodyPr wrap="none" lIns="0" tIns="0" rIns="0" bIns="0" rtlCol="0" anchor="t"/>
          <a:lstStyle/>
          <a:p>
            <a:pPr marL="0" indent="0" algn="l">
              <a:lnSpc>
                <a:spcPts val="4850"/>
              </a:lnSpc>
              <a:buNone/>
            </a:pPr>
            <a:r>
              <a:rPr lang="en-US" sz="3850" dirty="0">
                <a:solidFill>
                  <a:srgbClr val="FFFFFF"/>
                </a:solidFill>
                <a:latin typeface="Kanit" pitchFamily="34" charset="0"/>
                <a:ea typeface="Kanit" pitchFamily="34" charset="-122"/>
                <a:cs typeface="Kanit" pitchFamily="34" charset="-120"/>
              </a:rPr>
              <a:t>The Origin of Von Neumann Architecture</a:t>
            </a:r>
            <a:endParaRPr lang="en-US" sz="3850" dirty="0"/>
          </a:p>
        </p:txBody>
      </p:sp>
      <p:pic>
        <p:nvPicPr>
          <p:cNvPr id="5"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1463" y="233512"/>
            <a:ext cx="1825704" cy="2738556"/>
          </a:xfrm>
          <a:prstGeom prst="rect">
            <a:avLst/>
          </a:prstGeom>
        </p:spPr>
      </p:pic>
      <p:sp>
        <p:nvSpPr>
          <p:cNvPr id="6" name="Text 3"/>
          <p:cNvSpPr/>
          <p:nvPr/>
        </p:nvSpPr>
        <p:spPr>
          <a:xfrm>
            <a:off x="736163" y="7086838"/>
            <a:ext cx="3724870" cy="316111"/>
          </a:xfrm>
          <a:prstGeom prst="rect">
            <a:avLst/>
          </a:prstGeom>
          <a:noFill/>
          <a:ln/>
        </p:spPr>
        <p:txBody>
          <a:bodyPr wrap="none" lIns="0" tIns="0" rIns="0" bIns="0" rtlCol="0" anchor="t"/>
          <a:lstStyle/>
          <a:p>
            <a:pPr marL="0" indent="0" algn="l">
              <a:lnSpc>
                <a:spcPts val="2450"/>
              </a:lnSpc>
              <a:buNone/>
            </a:pPr>
            <a:endParaRPr lang="en-US" sz="1650" dirty="0"/>
          </a:p>
        </p:txBody>
      </p:sp>
      <p:sp>
        <p:nvSpPr>
          <p:cNvPr id="7" name="Text 4"/>
          <p:cNvSpPr/>
          <p:nvPr/>
        </p:nvSpPr>
        <p:spPr>
          <a:xfrm>
            <a:off x="977900" y="2946172"/>
            <a:ext cx="12065000" cy="824448"/>
          </a:xfrm>
          <a:prstGeom prst="rect">
            <a:avLst/>
          </a:prstGeom>
          <a:noFill/>
          <a:ln/>
        </p:spPr>
        <p:txBody>
          <a:bodyPr wrap="square" lIns="0" tIns="0" rIns="0" bIns="0" rtlCol="0" anchor="t"/>
          <a:lstStyle/>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Designed by the brilliant Hungarian-American mathematician </a:t>
            </a:r>
            <a:r>
              <a:rPr lang="en-US" sz="1650" b="1" dirty="0">
                <a:solidFill>
                  <a:srgbClr val="D9E1FF"/>
                </a:solidFill>
                <a:latin typeface="Martel Sans Light" pitchFamily="34" charset="0"/>
                <a:ea typeface="Martel Sans Light" pitchFamily="34" charset="-122"/>
                <a:cs typeface="Martel Sans Light" pitchFamily="34" charset="-120"/>
              </a:rPr>
              <a:t>John von Neumann</a:t>
            </a:r>
            <a:r>
              <a:rPr lang="en-US" sz="1650" dirty="0">
                <a:solidFill>
                  <a:srgbClr val="D9E1FF"/>
                </a:solidFill>
                <a:latin typeface="Martel Sans Light" pitchFamily="34" charset="0"/>
                <a:ea typeface="Martel Sans Light" pitchFamily="34" charset="-122"/>
                <a:cs typeface="Martel Sans Light" pitchFamily="34" charset="-120"/>
              </a:rPr>
              <a:t> in the 1940s, this revolutionary architecture transformed computing forever.</a:t>
            </a:r>
            <a:endParaRPr lang="en-US" sz="1650" dirty="0"/>
          </a:p>
        </p:txBody>
      </p:sp>
      <p:sp>
        <p:nvSpPr>
          <p:cNvPr id="8" name="Text 5"/>
          <p:cNvSpPr/>
          <p:nvPr/>
        </p:nvSpPr>
        <p:spPr>
          <a:xfrm>
            <a:off x="977900" y="3744724"/>
            <a:ext cx="12065000" cy="824448"/>
          </a:xfrm>
          <a:prstGeom prst="rect">
            <a:avLst/>
          </a:prstGeom>
          <a:noFill/>
          <a:ln/>
        </p:spPr>
        <p:txBody>
          <a:bodyPr wrap="square" lIns="0" tIns="0" rIns="0" bIns="0" rtlCol="0" anchor="t"/>
          <a:lstStyle/>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It was the </a:t>
            </a:r>
            <a:r>
              <a:rPr lang="en-US" sz="1650" dirty="0">
                <a:solidFill>
                  <a:srgbClr val="000000"/>
                </a:solidFill>
                <a:highlight>
                  <a:srgbClr val="FD505F"/>
                </a:highlight>
                <a:latin typeface="Martel Sans Light" pitchFamily="34" charset="0"/>
                <a:ea typeface="Martel Sans Light" pitchFamily="34" charset="-122"/>
                <a:cs typeface="Martel Sans Light" pitchFamily="34" charset="-120"/>
              </a:rPr>
              <a:t>first architecture to store both programs and data in the same memory</a:t>
            </a:r>
            <a:r>
              <a:rPr lang="en-US" sz="1650" dirty="0">
                <a:solidFill>
                  <a:srgbClr val="D9E1FF"/>
                </a:solidFill>
                <a:latin typeface="Martel Sans Light" pitchFamily="34" charset="0"/>
                <a:ea typeface="Martel Sans Light" pitchFamily="34" charset="-122"/>
                <a:cs typeface="Martel Sans Light" pitchFamily="34" charset="-120"/>
              </a:rPr>
              <a:t>, fundamentally changing how computers operated. </a:t>
            </a:r>
            <a:endParaRPr lang="en-US" sz="1650" dirty="0"/>
          </a:p>
        </p:txBody>
      </p:sp>
      <p:sp>
        <p:nvSpPr>
          <p:cNvPr id="9" name="Text 6"/>
          <p:cNvSpPr/>
          <p:nvPr/>
        </p:nvSpPr>
        <p:spPr>
          <a:xfrm>
            <a:off x="977900" y="4543276"/>
            <a:ext cx="12065000" cy="824448"/>
          </a:xfrm>
          <a:prstGeom prst="rect">
            <a:avLst/>
          </a:prstGeom>
          <a:noFill/>
          <a:ln/>
        </p:spPr>
        <p:txBody>
          <a:bodyPr wrap="square" lIns="0" tIns="0" rIns="0" bIns="0" rtlCol="0" anchor="t"/>
          <a:lstStyle/>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Before this, computers had to be physically rewired to change tasks. Von Neumann proposed storing instructions and data in the same memory (RAM).</a:t>
            </a:r>
            <a:endParaRPr lang="en-US" sz="1650" dirty="0"/>
          </a:p>
        </p:txBody>
      </p:sp>
      <p:sp>
        <p:nvSpPr>
          <p:cNvPr id="10" name="Text 7"/>
          <p:cNvSpPr/>
          <p:nvPr/>
        </p:nvSpPr>
        <p:spPr>
          <a:xfrm>
            <a:off x="977900" y="5341828"/>
            <a:ext cx="12065000" cy="824448"/>
          </a:xfrm>
          <a:prstGeom prst="rect">
            <a:avLst/>
          </a:prstGeom>
          <a:noFill/>
          <a:ln/>
        </p:spPr>
        <p:txBody>
          <a:bodyPr wrap="square" lIns="0" tIns="0" rIns="0" bIns="0" rtlCol="0" anchor="t"/>
          <a:lstStyle/>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 from fixed-program machines—which required physical rewiring for different tasks—to flexible stored-program machines</a:t>
            </a:r>
            <a:endParaRPr lang="en-US" sz="1650" dirty="0"/>
          </a:p>
        </p:txBody>
      </p:sp>
      <p:sp>
        <p:nvSpPr>
          <p:cNvPr id="11" name="Text 8"/>
          <p:cNvSpPr/>
          <p:nvPr/>
        </p:nvSpPr>
        <p:spPr>
          <a:xfrm>
            <a:off x="977900" y="6140381"/>
            <a:ext cx="12065000" cy="1648896"/>
          </a:xfrm>
          <a:prstGeom prst="rect">
            <a:avLst/>
          </a:prstGeom>
          <a:noFill/>
          <a:ln/>
        </p:spPr>
        <p:txBody>
          <a:bodyPr wrap="square" lIns="0" tIns="0" rIns="0" bIns="0" rtlCol="0" anchor="t"/>
          <a:lstStyle/>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Example : World Trade Centre</a:t>
            </a:r>
            <a:endParaRPr lang="en-US" sz="1650" dirty="0"/>
          </a:p>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The building (Hardware) stays the same, but the exhibitions (Programs/Data) inside can be changed whenever they want without rebuilding the walls.</a:t>
            </a:r>
            <a:endParaRPr lang="en-US" sz="1650" dirty="0"/>
          </a:p>
          <a:p>
            <a:pPr marL="0" indent="0" algn="l">
              <a:lnSpc>
                <a:spcPts val="2450"/>
              </a:lnSpc>
              <a:buNone/>
            </a:pPr>
            <a:r>
              <a:rPr lang="en-US" sz="1650" dirty="0">
                <a:solidFill>
                  <a:srgbClr val="D9E1FF"/>
                </a:solidFill>
                <a:latin typeface="Martel Sans Light" pitchFamily="34" charset="0"/>
                <a:ea typeface="Martel Sans Light" pitchFamily="34" charset="-122"/>
                <a:cs typeface="Martel Sans Light" pitchFamily="34" charset="-120"/>
              </a:rPr>
              <a:t>sometimes it is The Gulf Food Exhibition, another time, GITEX</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837724" y="1858208"/>
            <a:ext cx="1934408" cy="465058"/>
          </a:xfrm>
          <a:prstGeom prst="roundRect">
            <a:avLst>
              <a:gd name="adj" fmla="val 6177"/>
            </a:avLst>
          </a:prstGeom>
          <a:noFill/>
          <a:ln w="7620">
            <a:solidFill>
              <a:srgbClr val="FD505F"/>
            </a:solidFill>
            <a:prstDash val="solid"/>
          </a:ln>
        </p:spPr>
        <p:txBody>
          <a:bodyPr/>
          <a:lstStyle/>
          <a:p>
            <a:endParaRPr lang="en-GB"/>
          </a:p>
        </p:txBody>
      </p:sp>
      <p:sp>
        <p:nvSpPr>
          <p:cNvPr id="3" name="Text 1"/>
          <p:cNvSpPr/>
          <p:nvPr/>
        </p:nvSpPr>
        <p:spPr>
          <a:xfrm>
            <a:off x="988933" y="1937623"/>
            <a:ext cx="1631990" cy="306229"/>
          </a:xfrm>
          <a:prstGeom prst="rect">
            <a:avLst/>
          </a:prstGeom>
          <a:noFill/>
          <a:ln/>
        </p:spPr>
        <p:txBody>
          <a:bodyPr wrap="none" lIns="0" tIns="0" rIns="0" bIns="0" rtlCol="0" anchor="t"/>
          <a:lstStyle/>
          <a:p>
            <a:pPr marL="0" indent="0" algn="l">
              <a:lnSpc>
                <a:spcPts val="2400"/>
              </a:lnSpc>
              <a:buNone/>
            </a:pPr>
            <a:r>
              <a:rPr lang="en-US" sz="1500" dirty="0">
                <a:solidFill>
                  <a:srgbClr val="FD505F"/>
                </a:solidFill>
                <a:latin typeface="Martel Sans Light" pitchFamily="34" charset="0"/>
                <a:ea typeface="Martel Sans Light" pitchFamily="34" charset="-122"/>
                <a:cs typeface="Martel Sans Light" pitchFamily="34" charset="-120"/>
              </a:rPr>
              <a:t>KEY INNOVATION</a:t>
            </a:r>
            <a:endParaRPr lang="en-US" sz="1500" dirty="0"/>
          </a:p>
        </p:txBody>
      </p:sp>
      <p:sp>
        <p:nvSpPr>
          <p:cNvPr id="4" name="Text 2"/>
          <p:cNvSpPr/>
          <p:nvPr/>
        </p:nvSpPr>
        <p:spPr>
          <a:xfrm>
            <a:off x="837724" y="2418993"/>
            <a:ext cx="11311176" cy="704017"/>
          </a:xfrm>
          <a:prstGeom prst="rect">
            <a:avLst/>
          </a:prstGeom>
          <a:noFill/>
          <a:ln/>
        </p:spPr>
        <p:txBody>
          <a:bodyPr wrap="none" lIns="0" tIns="0" rIns="0" bIns="0" rtlCol="0" anchor="t"/>
          <a:lstStyle/>
          <a:p>
            <a:pPr marL="0" indent="0" algn="l">
              <a:lnSpc>
                <a:spcPts val="5500"/>
              </a:lnSpc>
              <a:buNone/>
            </a:pPr>
            <a:r>
              <a:rPr lang="en-US" sz="4400" dirty="0">
                <a:solidFill>
                  <a:srgbClr val="FFFFFF"/>
                </a:solidFill>
                <a:latin typeface="Kanit" pitchFamily="34" charset="0"/>
                <a:ea typeface="Kanit" pitchFamily="34" charset="-122"/>
                <a:cs typeface="Kanit" pitchFamily="34" charset="-120"/>
              </a:rPr>
              <a:t>Key Concept: Stored Programme Architecture</a:t>
            </a:r>
            <a:endParaRPr lang="en-US" sz="4400" dirty="0"/>
          </a:p>
        </p:txBody>
      </p:sp>
      <p:sp>
        <p:nvSpPr>
          <p:cNvPr id="5" name="Shape 3"/>
          <p:cNvSpPr/>
          <p:nvPr/>
        </p:nvSpPr>
        <p:spPr>
          <a:xfrm>
            <a:off x="837724" y="3481983"/>
            <a:ext cx="4158734" cy="2889290"/>
          </a:xfrm>
          <a:prstGeom prst="roundRect">
            <a:avLst>
              <a:gd name="adj" fmla="val 1243"/>
            </a:avLst>
          </a:prstGeom>
          <a:solidFill>
            <a:srgbClr val="2F2B54"/>
          </a:solidFill>
          <a:ln/>
        </p:spPr>
        <p:txBody>
          <a:bodyPr/>
          <a:lstStyle/>
          <a:p>
            <a:endParaRPr lang="en-GB"/>
          </a:p>
        </p:txBody>
      </p:sp>
      <p:sp>
        <p:nvSpPr>
          <p:cNvPr id="6" name="Text 4"/>
          <p:cNvSpPr/>
          <p:nvPr/>
        </p:nvSpPr>
        <p:spPr>
          <a:xfrm>
            <a:off x="1077039" y="3721298"/>
            <a:ext cx="3035856"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Unified Memory Storage</a:t>
            </a:r>
            <a:endParaRPr lang="en-US" sz="2200" dirty="0"/>
          </a:p>
        </p:txBody>
      </p:sp>
      <p:sp>
        <p:nvSpPr>
          <p:cNvPr id="7" name="Text 5"/>
          <p:cNvSpPr/>
          <p:nvPr/>
        </p:nvSpPr>
        <p:spPr>
          <a:xfrm>
            <a:off x="1077039" y="4216837"/>
            <a:ext cx="3680103" cy="1915120"/>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Both instructions and data are stored together in main memory as binary code, eliminating the need for separate storage systems.</a:t>
            </a:r>
            <a:endParaRPr lang="en-US" sz="1850" dirty="0"/>
          </a:p>
        </p:txBody>
      </p:sp>
      <p:sp>
        <p:nvSpPr>
          <p:cNvPr id="8" name="Shape 6"/>
          <p:cNvSpPr/>
          <p:nvPr/>
        </p:nvSpPr>
        <p:spPr>
          <a:xfrm>
            <a:off x="5235773" y="3481983"/>
            <a:ext cx="4158734" cy="2889290"/>
          </a:xfrm>
          <a:prstGeom prst="roundRect">
            <a:avLst>
              <a:gd name="adj" fmla="val 1243"/>
            </a:avLst>
          </a:prstGeom>
          <a:solidFill>
            <a:srgbClr val="2F2B54"/>
          </a:solidFill>
          <a:ln/>
        </p:spPr>
        <p:txBody>
          <a:bodyPr/>
          <a:lstStyle/>
          <a:p>
            <a:endParaRPr lang="en-GB"/>
          </a:p>
        </p:txBody>
      </p:sp>
      <p:sp>
        <p:nvSpPr>
          <p:cNvPr id="9" name="Text 7"/>
          <p:cNvSpPr/>
          <p:nvPr/>
        </p:nvSpPr>
        <p:spPr>
          <a:xfrm>
            <a:off x="5475089" y="372129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Sequential Execution</a:t>
            </a:r>
            <a:endParaRPr lang="en-US" sz="2200" dirty="0"/>
          </a:p>
        </p:txBody>
      </p:sp>
      <p:sp>
        <p:nvSpPr>
          <p:cNvPr id="10" name="Text 8"/>
          <p:cNvSpPr/>
          <p:nvPr/>
        </p:nvSpPr>
        <p:spPr>
          <a:xfrm>
            <a:off x="5475089" y="4216837"/>
            <a:ext cx="3680103" cy="1532096"/>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The CPU fetches instructions one at a time from memory and executes them sequentially, following a predictable pattern.</a:t>
            </a:r>
            <a:endParaRPr lang="en-US" sz="1850" dirty="0"/>
          </a:p>
        </p:txBody>
      </p:sp>
      <p:sp>
        <p:nvSpPr>
          <p:cNvPr id="11" name="Shape 9"/>
          <p:cNvSpPr/>
          <p:nvPr/>
        </p:nvSpPr>
        <p:spPr>
          <a:xfrm>
            <a:off x="9633823" y="3481983"/>
            <a:ext cx="4158853" cy="2889290"/>
          </a:xfrm>
          <a:prstGeom prst="roundRect">
            <a:avLst>
              <a:gd name="adj" fmla="val 1243"/>
            </a:avLst>
          </a:prstGeom>
          <a:solidFill>
            <a:srgbClr val="2F2B54"/>
          </a:solidFill>
          <a:ln/>
        </p:spPr>
        <p:txBody>
          <a:bodyPr/>
          <a:lstStyle/>
          <a:p>
            <a:endParaRPr lang="en-GB"/>
          </a:p>
        </p:txBody>
      </p:sp>
      <p:sp>
        <p:nvSpPr>
          <p:cNvPr id="12" name="Text 10"/>
          <p:cNvSpPr/>
          <p:nvPr/>
        </p:nvSpPr>
        <p:spPr>
          <a:xfrm>
            <a:off x="9873139" y="372129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Ultimate Flexibility</a:t>
            </a:r>
            <a:endParaRPr lang="en-US" sz="2200" dirty="0"/>
          </a:p>
        </p:txBody>
      </p:sp>
      <p:sp>
        <p:nvSpPr>
          <p:cNvPr id="13" name="Text 11"/>
          <p:cNvSpPr/>
          <p:nvPr/>
        </p:nvSpPr>
        <p:spPr>
          <a:xfrm>
            <a:off x="9873139" y="4216837"/>
            <a:ext cx="3680222" cy="1532096"/>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Programmes can be changed, updated, or replaced simply by modifying memory contents—no physical rewiring required.</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 name="Shape 0"/>
          <p:cNvSpPr/>
          <p:nvPr/>
        </p:nvSpPr>
        <p:spPr>
          <a:xfrm>
            <a:off x="2270879" y="860941"/>
            <a:ext cx="2660452" cy="428506"/>
          </a:xfrm>
          <a:prstGeom prst="roundRect">
            <a:avLst>
              <a:gd name="adj" fmla="val 6464"/>
            </a:avLst>
          </a:prstGeom>
          <a:solidFill>
            <a:srgbClr val="4C0107"/>
          </a:solidFill>
          <a:ln/>
        </p:spPr>
        <p:txBody>
          <a:bodyPr/>
          <a:lstStyle/>
          <a:p>
            <a:endParaRPr lang="en-GB"/>
          </a:p>
        </p:txBody>
      </p:sp>
      <p:sp>
        <p:nvSpPr>
          <p:cNvPr id="5" name="Text 1"/>
          <p:cNvSpPr/>
          <p:nvPr/>
        </p:nvSpPr>
        <p:spPr>
          <a:xfrm>
            <a:off x="2409349" y="930116"/>
            <a:ext cx="2383512" cy="290155"/>
          </a:xfrm>
          <a:prstGeom prst="rect">
            <a:avLst/>
          </a:prstGeom>
          <a:noFill/>
          <a:ln/>
        </p:spPr>
        <p:txBody>
          <a:bodyPr wrap="none" lIns="0" tIns="0" rIns="0" bIns="0" rtlCol="0" anchor="t"/>
          <a:lstStyle/>
          <a:p>
            <a:pPr marL="0" indent="0" algn="l">
              <a:lnSpc>
                <a:spcPts val="2250"/>
              </a:lnSpc>
              <a:buNone/>
            </a:pPr>
            <a:r>
              <a:rPr lang="en-US" sz="1450" dirty="0">
                <a:solidFill>
                  <a:srgbClr val="D9E1FF"/>
                </a:solidFill>
                <a:latin typeface="Martel Sans Light" pitchFamily="34" charset="0"/>
                <a:ea typeface="Martel Sans Light" pitchFamily="34" charset="-122"/>
                <a:cs typeface="Martel Sans Light" pitchFamily="34" charset="-120"/>
              </a:rPr>
              <a:t>CHAPTER 2: COMPONENTS</a:t>
            </a:r>
            <a:endParaRPr lang="en-US" sz="1450" dirty="0"/>
          </a:p>
        </p:txBody>
      </p:sp>
      <p:sp>
        <p:nvSpPr>
          <p:cNvPr id="6" name="Text 2"/>
          <p:cNvSpPr/>
          <p:nvPr/>
        </p:nvSpPr>
        <p:spPr>
          <a:xfrm>
            <a:off x="2270879" y="1378387"/>
            <a:ext cx="4683085" cy="407313"/>
          </a:xfrm>
          <a:prstGeom prst="rect">
            <a:avLst/>
          </a:prstGeom>
          <a:noFill/>
          <a:ln/>
        </p:spPr>
        <p:txBody>
          <a:bodyPr wrap="none" lIns="0" tIns="0" rIns="0" bIns="0" rtlCol="0" anchor="t"/>
          <a:lstStyle/>
          <a:p>
            <a:pPr marL="0" indent="0" algn="l">
              <a:lnSpc>
                <a:spcPts val="3200"/>
              </a:lnSpc>
              <a:buNone/>
            </a:pPr>
            <a:r>
              <a:rPr lang="en-US" sz="2550" dirty="0">
                <a:solidFill>
                  <a:srgbClr val="FFFFFF"/>
                </a:solidFill>
                <a:latin typeface="Kanit" pitchFamily="34" charset="0"/>
                <a:ea typeface="Kanit" pitchFamily="34" charset="-122"/>
                <a:cs typeface="Kanit" pitchFamily="34" charset="-120"/>
              </a:rPr>
              <a:t>Main Components of the CPU in </a:t>
            </a:r>
            <a:endParaRPr lang="en-US" sz="2550" dirty="0"/>
          </a:p>
        </p:txBody>
      </p:sp>
      <p:sp>
        <p:nvSpPr>
          <p:cNvPr id="7" name="Text 3"/>
          <p:cNvSpPr/>
          <p:nvPr/>
        </p:nvSpPr>
        <p:spPr>
          <a:xfrm>
            <a:off x="2270879" y="1874639"/>
            <a:ext cx="3946208" cy="407313"/>
          </a:xfrm>
          <a:prstGeom prst="rect">
            <a:avLst/>
          </a:prstGeom>
          <a:noFill/>
          <a:ln/>
        </p:spPr>
        <p:txBody>
          <a:bodyPr wrap="none" lIns="0" tIns="0" rIns="0" bIns="0" rtlCol="0" anchor="t"/>
          <a:lstStyle/>
          <a:p>
            <a:pPr marL="0" indent="0" algn="l">
              <a:lnSpc>
                <a:spcPts val="3200"/>
              </a:lnSpc>
              <a:buNone/>
            </a:pPr>
            <a:r>
              <a:rPr lang="en-US" sz="2550" dirty="0">
                <a:solidFill>
                  <a:srgbClr val="FFFFFF"/>
                </a:solidFill>
                <a:latin typeface="Kanit" pitchFamily="34" charset="0"/>
                <a:ea typeface="Kanit" pitchFamily="34" charset="-122"/>
                <a:cs typeface="Kanit" pitchFamily="34" charset="-120"/>
              </a:rPr>
              <a:t>Von Neumann Architecture</a:t>
            </a:r>
            <a:endParaRPr lang="en-US" sz="2550" dirty="0"/>
          </a:p>
        </p:txBody>
      </p:sp>
      <p:sp>
        <p:nvSpPr>
          <p:cNvPr id="8" name="Shape 4"/>
          <p:cNvSpPr/>
          <p:nvPr/>
        </p:nvSpPr>
        <p:spPr>
          <a:xfrm>
            <a:off x="2270879" y="2615803"/>
            <a:ext cx="5664518" cy="2446496"/>
          </a:xfrm>
          <a:prstGeom prst="roundRect">
            <a:avLst>
              <a:gd name="adj" fmla="val 5980"/>
            </a:avLst>
          </a:prstGeom>
          <a:solidFill>
            <a:srgbClr val="100C35"/>
          </a:solidFill>
          <a:ln w="30480">
            <a:solidFill>
              <a:srgbClr val="48446D"/>
            </a:solidFill>
            <a:prstDash val="solid"/>
          </a:ln>
        </p:spPr>
        <p:txBody>
          <a:bodyPr/>
          <a:lstStyle/>
          <a:p>
            <a:endParaRPr lang="en-GB"/>
          </a:p>
        </p:txBody>
      </p:sp>
      <p:pic>
        <p:nvPicPr>
          <p:cNvPr id="9" name="Image 2"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0399" y="2615803"/>
            <a:ext cx="121920" cy="2446496"/>
          </a:xfrm>
          <a:prstGeom prst="rect">
            <a:avLst/>
          </a:prstGeom>
        </p:spPr>
      </p:pic>
      <p:sp>
        <p:nvSpPr>
          <p:cNvPr id="10" name="Text 5"/>
          <p:cNvSpPr/>
          <p:nvPr/>
        </p:nvSpPr>
        <p:spPr>
          <a:xfrm>
            <a:off x="2623542" y="2877026"/>
            <a:ext cx="2715578" cy="339447"/>
          </a:xfrm>
          <a:prstGeom prst="rect">
            <a:avLst/>
          </a:prstGeom>
          <a:noFill/>
          <a:ln/>
        </p:spPr>
        <p:txBody>
          <a:bodyPr wrap="none" lIns="0" tIns="0" rIns="0" bIns="0" rtlCol="0" anchor="t"/>
          <a:lstStyle/>
          <a:p>
            <a:pPr marL="0" indent="0" algn="l">
              <a:lnSpc>
                <a:spcPts val="2650"/>
              </a:lnSpc>
              <a:buNone/>
            </a:pPr>
            <a:r>
              <a:rPr lang="en-US" sz="2100" dirty="0">
                <a:solidFill>
                  <a:srgbClr val="D9E1FF"/>
                </a:solidFill>
                <a:latin typeface="Kanit" pitchFamily="34" charset="0"/>
                <a:ea typeface="Kanit" pitchFamily="34" charset="-122"/>
                <a:cs typeface="Kanit" pitchFamily="34" charset="-120"/>
              </a:rPr>
              <a:t>Control Unit (CU)</a:t>
            </a:r>
            <a:endParaRPr lang="en-US" sz="2100" dirty="0"/>
          </a:p>
        </p:txBody>
      </p:sp>
      <p:sp>
        <p:nvSpPr>
          <p:cNvPr id="11" name="Text 6"/>
          <p:cNvSpPr/>
          <p:nvPr/>
        </p:nvSpPr>
        <p:spPr>
          <a:xfrm>
            <a:off x="2623542" y="3349943"/>
            <a:ext cx="5050631" cy="1088350"/>
          </a:xfrm>
          <a:prstGeom prst="rect">
            <a:avLst/>
          </a:prstGeom>
          <a:noFill/>
          <a:ln/>
        </p:spPr>
        <p:txBody>
          <a:bodyPr wrap="square" lIns="0" tIns="0" rIns="0" bIns="0" rtlCol="0" anchor="t"/>
          <a:lstStyle/>
          <a:p>
            <a:pPr marL="0" indent="0" algn="l">
              <a:lnSpc>
                <a:spcPts val="2850"/>
              </a:lnSpc>
              <a:buNone/>
            </a:pPr>
            <a:r>
              <a:rPr lang="en-US" sz="1800" dirty="0">
                <a:solidFill>
                  <a:srgbClr val="D9E1FF"/>
                </a:solidFill>
                <a:latin typeface="Martel Sans Light" pitchFamily="34" charset="0"/>
                <a:ea typeface="Martel Sans Light" pitchFamily="34" charset="-122"/>
                <a:cs typeface="Martel Sans Light" pitchFamily="34" charset="-120"/>
              </a:rPr>
              <a:t>CPU's command centre that coordinates all operations, decodes instructions, and directs data flow throughout the system.</a:t>
            </a:r>
            <a:endParaRPr lang="en-US" sz="1800" dirty="0"/>
          </a:p>
        </p:txBody>
      </p:sp>
      <p:sp>
        <p:nvSpPr>
          <p:cNvPr id="12" name="Shape 7"/>
          <p:cNvSpPr/>
          <p:nvPr/>
        </p:nvSpPr>
        <p:spPr>
          <a:xfrm>
            <a:off x="8157924" y="2615803"/>
            <a:ext cx="5664637" cy="2446496"/>
          </a:xfrm>
          <a:prstGeom prst="roundRect">
            <a:avLst>
              <a:gd name="adj" fmla="val 5980"/>
            </a:avLst>
          </a:prstGeom>
          <a:solidFill>
            <a:srgbClr val="100C35"/>
          </a:solidFill>
          <a:ln w="30480">
            <a:solidFill>
              <a:srgbClr val="48446D"/>
            </a:solidFill>
            <a:prstDash val="solid"/>
          </a:ln>
        </p:spPr>
        <p:txBody>
          <a:bodyPr/>
          <a:lstStyle/>
          <a:p>
            <a:endParaRPr lang="en-GB"/>
          </a:p>
        </p:txBody>
      </p:sp>
      <p:pic>
        <p:nvPicPr>
          <p:cNvPr id="13" name="Image 3"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7444" y="2615803"/>
            <a:ext cx="121920" cy="2446496"/>
          </a:xfrm>
          <a:prstGeom prst="rect">
            <a:avLst/>
          </a:prstGeom>
        </p:spPr>
      </p:pic>
      <p:sp>
        <p:nvSpPr>
          <p:cNvPr id="14" name="Text 8"/>
          <p:cNvSpPr/>
          <p:nvPr/>
        </p:nvSpPr>
        <p:spPr>
          <a:xfrm>
            <a:off x="8510588" y="2877026"/>
            <a:ext cx="3335298" cy="339447"/>
          </a:xfrm>
          <a:prstGeom prst="rect">
            <a:avLst/>
          </a:prstGeom>
          <a:noFill/>
          <a:ln/>
        </p:spPr>
        <p:txBody>
          <a:bodyPr wrap="none" lIns="0" tIns="0" rIns="0" bIns="0" rtlCol="0" anchor="t"/>
          <a:lstStyle/>
          <a:p>
            <a:pPr marL="0" indent="0" algn="l">
              <a:lnSpc>
                <a:spcPts val="2650"/>
              </a:lnSpc>
              <a:buNone/>
            </a:pPr>
            <a:r>
              <a:rPr lang="en-US" sz="2100" dirty="0">
                <a:solidFill>
                  <a:srgbClr val="D9E1FF"/>
                </a:solidFill>
                <a:latin typeface="Kanit" pitchFamily="34" charset="0"/>
                <a:ea typeface="Kanit" pitchFamily="34" charset="-122"/>
                <a:cs typeface="Kanit" pitchFamily="34" charset="-120"/>
              </a:rPr>
              <a:t>Arithmetic Logic Unit (ALU)</a:t>
            </a:r>
            <a:endParaRPr lang="en-US" sz="2100" dirty="0"/>
          </a:p>
        </p:txBody>
      </p:sp>
      <p:sp>
        <p:nvSpPr>
          <p:cNvPr id="15" name="Text 9"/>
          <p:cNvSpPr/>
          <p:nvPr/>
        </p:nvSpPr>
        <p:spPr>
          <a:xfrm>
            <a:off x="8510588" y="3349943"/>
            <a:ext cx="5050750" cy="1451134"/>
          </a:xfrm>
          <a:prstGeom prst="rect">
            <a:avLst/>
          </a:prstGeom>
          <a:noFill/>
          <a:ln/>
        </p:spPr>
        <p:txBody>
          <a:bodyPr wrap="square" lIns="0" tIns="0" rIns="0" bIns="0" rtlCol="0" anchor="t"/>
          <a:lstStyle/>
          <a:p>
            <a:pPr marL="0" indent="0" algn="l">
              <a:lnSpc>
                <a:spcPts val="2850"/>
              </a:lnSpc>
              <a:buNone/>
            </a:pPr>
            <a:r>
              <a:rPr lang="en-US" sz="1800" dirty="0">
                <a:solidFill>
                  <a:srgbClr val="D9E1FF"/>
                </a:solidFill>
                <a:latin typeface="Martel Sans Light" pitchFamily="34" charset="0"/>
                <a:ea typeface="Martel Sans Light" pitchFamily="34" charset="-122"/>
                <a:cs typeface="Martel Sans Light" pitchFamily="34" charset="-120"/>
              </a:rPr>
              <a:t>The mathematical brain that performs all calculations (addition, subtraction, multiplication, division) and logical decisions (comparisons and Boolean operations)</a:t>
            </a:r>
            <a:endParaRPr lang="en-US" sz="1800" dirty="0"/>
          </a:p>
        </p:txBody>
      </p:sp>
      <p:sp>
        <p:nvSpPr>
          <p:cNvPr id="16" name="Shape 10"/>
          <p:cNvSpPr/>
          <p:nvPr/>
        </p:nvSpPr>
        <p:spPr>
          <a:xfrm>
            <a:off x="2270879" y="5284827"/>
            <a:ext cx="5664518" cy="2083713"/>
          </a:xfrm>
          <a:prstGeom prst="roundRect">
            <a:avLst>
              <a:gd name="adj" fmla="val 7021"/>
            </a:avLst>
          </a:prstGeom>
          <a:solidFill>
            <a:srgbClr val="100C35"/>
          </a:solidFill>
          <a:ln w="30480">
            <a:solidFill>
              <a:srgbClr val="48446D"/>
            </a:solidFill>
            <a:prstDash val="solid"/>
          </a:ln>
        </p:spPr>
        <p:txBody>
          <a:bodyPr/>
          <a:lstStyle/>
          <a:p>
            <a:endParaRPr lang="en-GB"/>
          </a:p>
        </p:txBody>
      </p:sp>
      <p:pic>
        <p:nvPicPr>
          <p:cNvPr id="17" name="Image 4"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0399" y="5284827"/>
            <a:ext cx="121920" cy="2083713"/>
          </a:xfrm>
          <a:prstGeom prst="rect">
            <a:avLst/>
          </a:prstGeom>
        </p:spPr>
      </p:pic>
      <p:sp>
        <p:nvSpPr>
          <p:cNvPr id="18" name="Text 11"/>
          <p:cNvSpPr/>
          <p:nvPr/>
        </p:nvSpPr>
        <p:spPr>
          <a:xfrm>
            <a:off x="2623542" y="5546050"/>
            <a:ext cx="2715578" cy="339447"/>
          </a:xfrm>
          <a:prstGeom prst="rect">
            <a:avLst/>
          </a:prstGeom>
          <a:noFill/>
          <a:ln/>
        </p:spPr>
        <p:txBody>
          <a:bodyPr wrap="none" lIns="0" tIns="0" rIns="0" bIns="0" rtlCol="0" anchor="t"/>
          <a:lstStyle/>
          <a:p>
            <a:pPr marL="0" indent="0" algn="l">
              <a:lnSpc>
                <a:spcPts val="2650"/>
              </a:lnSpc>
              <a:buNone/>
            </a:pPr>
            <a:r>
              <a:rPr lang="en-US" sz="2100" dirty="0">
                <a:solidFill>
                  <a:srgbClr val="D9E1FF"/>
                </a:solidFill>
                <a:latin typeface="Kanit" pitchFamily="34" charset="0"/>
                <a:ea typeface="Kanit" pitchFamily="34" charset="-122"/>
                <a:cs typeface="Kanit" pitchFamily="34" charset="-120"/>
              </a:rPr>
              <a:t>Registers</a:t>
            </a:r>
            <a:endParaRPr lang="en-US" sz="2100" dirty="0"/>
          </a:p>
        </p:txBody>
      </p:sp>
      <p:sp>
        <p:nvSpPr>
          <p:cNvPr id="19" name="Text 12"/>
          <p:cNvSpPr/>
          <p:nvPr/>
        </p:nvSpPr>
        <p:spPr>
          <a:xfrm>
            <a:off x="2623542" y="6018967"/>
            <a:ext cx="5050631" cy="1088350"/>
          </a:xfrm>
          <a:prstGeom prst="rect">
            <a:avLst/>
          </a:prstGeom>
          <a:noFill/>
          <a:ln/>
        </p:spPr>
        <p:txBody>
          <a:bodyPr wrap="square" lIns="0" tIns="0" rIns="0" bIns="0" rtlCol="0" anchor="t"/>
          <a:lstStyle/>
          <a:p>
            <a:pPr marL="0" indent="0" algn="l">
              <a:lnSpc>
                <a:spcPts val="2850"/>
              </a:lnSpc>
              <a:buNone/>
            </a:pPr>
            <a:r>
              <a:rPr lang="en-US" sz="1800" dirty="0">
                <a:solidFill>
                  <a:srgbClr val="D9E1FF"/>
                </a:solidFill>
                <a:latin typeface="Martel Sans Light" pitchFamily="34" charset="0"/>
                <a:ea typeface="Martel Sans Light" pitchFamily="34" charset="-122"/>
                <a:cs typeface="Martel Sans Light" pitchFamily="34" charset="-120"/>
              </a:rPr>
              <a:t>Tiny, ultra-fast memory locations inside the CPU to store data and instructions currently being processed for immediate access</a:t>
            </a:r>
            <a:endParaRPr lang="en-US" sz="1800" dirty="0"/>
          </a:p>
        </p:txBody>
      </p:sp>
      <p:sp>
        <p:nvSpPr>
          <p:cNvPr id="20" name="Shape 13"/>
          <p:cNvSpPr/>
          <p:nvPr/>
        </p:nvSpPr>
        <p:spPr>
          <a:xfrm>
            <a:off x="8157924" y="5284827"/>
            <a:ext cx="5664637" cy="2083713"/>
          </a:xfrm>
          <a:prstGeom prst="roundRect">
            <a:avLst>
              <a:gd name="adj" fmla="val 7021"/>
            </a:avLst>
          </a:prstGeom>
          <a:solidFill>
            <a:srgbClr val="100C35"/>
          </a:solidFill>
          <a:ln w="30480">
            <a:solidFill>
              <a:srgbClr val="48446D"/>
            </a:solidFill>
            <a:prstDash val="solid"/>
          </a:ln>
        </p:spPr>
        <p:txBody>
          <a:bodyPr/>
          <a:lstStyle/>
          <a:p>
            <a:endParaRPr lang="en-GB"/>
          </a:p>
        </p:txBody>
      </p:sp>
      <p:pic>
        <p:nvPicPr>
          <p:cNvPr id="21" name="Image 5"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7444" y="5284827"/>
            <a:ext cx="121920" cy="2083713"/>
          </a:xfrm>
          <a:prstGeom prst="rect">
            <a:avLst/>
          </a:prstGeom>
        </p:spPr>
      </p:pic>
      <p:sp>
        <p:nvSpPr>
          <p:cNvPr id="22" name="Text 14"/>
          <p:cNvSpPr/>
          <p:nvPr/>
        </p:nvSpPr>
        <p:spPr>
          <a:xfrm>
            <a:off x="8510588" y="5546050"/>
            <a:ext cx="2715578" cy="339447"/>
          </a:xfrm>
          <a:prstGeom prst="rect">
            <a:avLst/>
          </a:prstGeom>
          <a:noFill/>
          <a:ln/>
        </p:spPr>
        <p:txBody>
          <a:bodyPr wrap="none" lIns="0" tIns="0" rIns="0" bIns="0" rtlCol="0" anchor="t"/>
          <a:lstStyle/>
          <a:p>
            <a:pPr marL="0" indent="0" algn="l">
              <a:lnSpc>
                <a:spcPts val="2650"/>
              </a:lnSpc>
              <a:buNone/>
            </a:pPr>
            <a:r>
              <a:rPr lang="en-US" sz="2100" dirty="0">
                <a:solidFill>
                  <a:srgbClr val="D9E1FF"/>
                </a:solidFill>
                <a:latin typeface="Kanit" pitchFamily="34" charset="0"/>
                <a:ea typeface="Kanit" pitchFamily="34" charset="-122"/>
                <a:cs typeface="Kanit" pitchFamily="34" charset="-120"/>
              </a:rPr>
              <a:t>Buses</a:t>
            </a:r>
            <a:endParaRPr lang="en-US" sz="2100" dirty="0"/>
          </a:p>
        </p:txBody>
      </p:sp>
      <p:sp>
        <p:nvSpPr>
          <p:cNvPr id="23" name="Text 15"/>
          <p:cNvSpPr/>
          <p:nvPr/>
        </p:nvSpPr>
        <p:spPr>
          <a:xfrm>
            <a:off x="8510588" y="6018967"/>
            <a:ext cx="5050750" cy="1088350"/>
          </a:xfrm>
          <a:prstGeom prst="rect">
            <a:avLst/>
          </a:prstGeom>
          <a:noFill/>
          <a:ln/>
        </p:spPr>
        <p:txBody>
          <a:bodyPr wrap="square" lIns="0" tIns="0" rIns="0" bIns="0" rtlCol="0" anchor="t"/>
          <a:lstStyle/>
          <a:p>
            <a:pPr marL="0" indent="0" algn="l">
              <a:lnSpc>
                <a:spcPts val="2850"/>
              </a:lnSpc>
              <a:buNone/>
            </a:pPr>
            <a:r>
              <a:rPr lang="en-US" sz="1800" dirty="0">
                <a:solidFill>
                  <a:srgbClr val="D9E1FF"/>
                </a:solidFill>
                <a:latin typeface="Martel Sans Light" pitchFamily="34" charset="0"/>
                <a:ea typeface="Martel Sans Light" pitchFamily="34" charset="-122"/>
                <a:cs typeface="Martel Sans Light" pitchFamily="34" charset="-120"/>
              </a:rPr>
              <a:t>Electronic pathways (wires) that transfer data, memory addresses, and control signals between CPU components and main memory.</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4383" y="608409"/>
            <a:ext cx="8270438" cy="650796"/>
          </a:xfrm>
          <a:prstGeom prst="rect">
            <a:avLst/>
          </a:prstGeom>
          <a:noFill/>
          <a:ln/>
        </p:spPr>
        <p:txBody>
          <a:bodyPr wrap="none" lIns="0" tIns="0" rIns="0" bIns="0" rtlCol="0" anchor="t"/>
          <a:lstStyle/>
          <a:p>
            <a:pPr marL="0" indent="0" algn="l">
              <a:lnSpc>
                <a:spcPts val="5100"/>
              </a:lnSpc>
              <a:buNone/>
            </a:pPr>
            <a:r>
              <a:rPr lang="en-US" sz="4050" dirty="0">
                <a:solidFill>
                  <a:srgbClr val="FFFFFF"/>
                </a:solidFill>
                <a:latin typeface="Kanit" pitchFamily="34" charset="0"/>
                <a:ea typeface="Kanit" pitchFamily="34" charset="-122"/>
                <a:cs typeface="Kanit" pitchFamily="34" charset="-120"/>
              </a:rPr>
              <a:t>The Control Unit (CU) : The Manager</a:t>
            </a:r>
            <a:endParaRPr lang="en-US" sz="4050" dirty="0"/>
          </a:p>
        </p:txBody>
      </p:sp>
      <p:pic>
        <p:nvPicPr>
          <p:cNvPr id="3"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443" y="1795939"/>
            <a:ext cx="6205895" cy="3683198"/>
          </a:xfrm>
          <a:prstGeom prst="rect">
            <a:avLst/>
          </a:prstGeom>
        </p:spPr>
      </p:pic>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8515" y="2696174"/>
            <a:ext cx="528300" cy="528300"/>
          </a:xfrm>
          <a:prstGeom prst="rect">
            <a:avLst/>
          </a:prstGeom>
        </p:spPr>
      </p:pic>
      <p:sp>
        <p:nvSpPr>
          <p:cNvPr id="5" name="Text 1"/>
          <p:cNvSpPr/>
          <p:nvPr/>
        </p:nvSpPr>
        <p:spPr>
          <a:xfrm>
            <a:off x="6147832" y="4633548"/>
            <a:ext cx="1542636" cy="279503"/>
          </a:xfrm>
          <a:prstGeom prst="rect">
            <a:avLst/>
          </a:prstGeom>
          <a:noFill/>
          <a:ln/>
        </p:spPr>
        <p:txBody>
          <a:bodyPr wrap="none" lIns="0" tIns="0" rIns="0" bIns="0" rtlCol="0" anchor="t"/>
          <a:lstStyle/>
          <a:p>
            <a:pPr marL="0" indent="0" algn="ctr">
              <a:lnSpc>
                <a:spcPts val="2200"/>
              </a:lnSpc>
              <a:buNone/>
            </a:pPr>
            <a:r>
              <a:rPr lang="en-US" sz="1750" dirty="0">
                <a:solidFill>
                  <a:srgbClr val="D9E1FF"/>
                </a:solidFill>
                <a:latin typeface="Kanit" pitchFamily="34" charset="0"/>
                <a:ea typeface="Kanit" pitchFamily="34" charset="-122"/>
                <a:cs typeface="Kanit" pitchFamily="34" charset="-120"/>
              </a:rPr>
              <a:t>Syncs Clock</a:t>
            </a:r>
            <a:endParaRPr lang="en-US" sz="1750" dirty="0"/>
          </a:p>
        </p:txBody>
      </p:sp>
      <p:pic>
        <p:nvPicPr>
          <p:cNvPr id="6"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84442" y="2697164"/>
            <a:ext cx="528300" cy="528300"/>
          </a:xfrm>
          <a:prstGeom prst="rect">
            <a:avLst/>
          </a:prstGeom>
        </p:spPr>
      </p:pic>
      <p:sp>
        <p:nvSpPr>
          <p:cNvPr id="7" name="Text 2"/>
          <p:cNvSpPr/>
          <p:nvPr/>
        </p:nvSpPr>
        <p:spPr>
          <a:xfrm>
            <a:off x="4203689" y="4493879"/>
            <a:ext cx="1542636" cy="559007"/>
          </a:xfrm>
          <a:prstGeom prst="rect">
            <a:avLst/>
          </a:prstGeom>
          <a:noFill/>
          <a:ln/>
        </p:spPr>
        <p:txBody>
          <a:bodyPr wrap="square" lIns="0" tIns="0" rIns="0" bIns="0" rtlCol="0" anchor="t"/>
          <a:lstStyle/>
          <a:p>
            <a:pPr marL="0" indent="0" algn="ctr">
              <a:lnSpc>
                <a:spcPts val="2200"/>
              </a:lnSpc>
              <a:buNone/>
            </a:pPr>
            <a:r>
              <a:rPr lang="en-US" sz="1750" dirty="0">
                <a:solidFill>
                  <a:srgbClr val="D9E1FF"/>
                </a:solidFill>
                <a:latin typeface="Kanit" pitchFamily="34" charset="0"/>
                <a:ea typeface="Kanit" pitchFamily="34" charset="-122"/>
                <a:cs typeface="Kanit" pitchFamily="34" charset="-120"/>
              </a:rPr>
              <a:t>Decodes Instruction</a:t>
            </a:r>
            <a:endParaRPr lang="en-US" sz="1750" dirty="0"/>
          </a:p>
        </p:txBody>
      </p:sp>
      <p:pic>
        <p:nvPicPr>
          <p:cNvPr id="8"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40298" y="2697164"/>
            <a:ext cx="528300" cy="528300"/>
          </a:xfrm>
          <a:prstGeom prst="rect">
            <a:avLst/>
          </a:prstGeom>
        </p:spPr>
      </p:pic>
      <p:sp>
        <p:nvSpPr>
          <p:cNvPr id="9" name="Text 3"/>
          <p:cNvSpPr/>
          <p:nvPr/>
        </p:nvSpPr>
        <p:spPr>
          <a:xfrm>
            <a:off x="2227847" y="4633548"/>
            <a:ext cx="1542636" cy="279503"/>
          </a:xfrm>
          <a:prstGeom prst="rect">
            <a:avLst/>
          </a:prstGeom>
          <a:noFill/>
          <a:ln/>
        </p:spPr>
        <p:txBody>
          <a:bodyPr wrap="none" lIns="0" tIns="0" rIns="0" bIns="0" rtlCol="0" anchor="t"/>
          <a:lstStyle/>
          <a:p>
            <a:pPr marL="0" indent="0" algn="ctr">
              <a:lnSpc>
                <a:spcPts val="2200"/>
              </a:lnSpc>
              <a:buNone/>
            </a:pPr>
            <a:r>
              <a:rPr lang="en-US" sz="1750" dirty="0">
                <a:solidFill>
                  <a:srgbClr val="D9E1FF"/>
                </a:solidFill>
                <a:latin typeface="Kanit" pitchFamily="34" charset="0"/>
                <a:ea typeface="Kanit" pitchFamily="34" charset="-122"/>
                <a:cs typeface="Kanit" pitchFamily="34" charset="-120"/>
              </a:rPr>
              <a:t>Sends Signals</a:t>
            </a:r>
            <a:endParaRPr lang="en-US" sz="1750" dirty="0"/>
          </a:p>
        </p:txBody>
      </p:sp>
      <p:sp>
        <p:nvSpPr>
          <p:cNvPr id="10" name="Text 4"/>
          <p:cNvSpPr/>
          <p:nvPr/>
        </p:nvSpPr>
        <p:spPr>
          <a:xfrm>
            <a:off x="774383" y="5709166"/>
            <a:ext cx="8314015" cy="681038"/>
          </a:xfrm>
          <a:prstGeom prst="rect">
            <a:avLst/>
          </a:prstGeom>
          <a:noFill/>
          <a:ln/>
        </p:spPr>
        <p:txBody>
          <a:bodyPr wrap="square" lIns="0" tIns="0" rIns="0" bIns="0" rtlCol="0" anchor="t"/>
          <a:lstStyle/>
          <a:p>
            <a:pPr marL="0" indent="0" algn="l">
              <a:lnSpc>
                <a:spcPts val="2650"/>
              </a:lnSpc>
              <a:buNone/>
            </a:pPr>
            <a:r>
              <a:rPr lang="en-US" sz="1700" dirty="0">
                <a:solidFill>
                  <a:srgbClr val="D9E1FF"/>
                </a:solidFill>
                <a:latin typeface="Martel Sans Light" pitchFamily="34" charset="0"/>
                <a:ea typeface="Martel Sans Light" pitchFamily="34" charset="-122"/>
                <a:cs typeface="Martel Sans Light" pitchFamily="34" charset="-120"/>
              </a:rPr>
              <a:t>The Control Unit orchestrates the entire CPU's operation cycle with precision timing.</a:t>
            </a:r>
            <a:endParaRPr lang="en-US" sz="1700" dirty="0"/>
          </a:p>
        </p:txBody>
      </p:sp>
      <p:sp>
        <p:nvSpPr>
          <p:cNvPr id="11" name="Text 5"/>
          <p:cNvSpPr/>
          <p:nvPr/>
        </p:nvSpPr>
        <p:spPr>
          <a:xfrm>
            <a:off x="774383" y="6574274"/>
            <a:ext cx="8314015" cy="340519"/>
          </a:xfrm>
          <a:prstGeom prst="rect">
            <a:avLst/>
          </a:prstGeom>
          <a:noFill/>
          <a:ln/>
        </p:spPr>
        <p:txBody>
          <a:bodyPr wrap="none" lIns="0" tIns="0" rIns="0" bIns="0" rtlCol="0" anchor="t"/>
          <a:lstStyle/>
          <a:p>
            <a:pPr marL="0" indent="0" algn="l">
              <a:lnSpc>
                <a:spcPts val="2650"/>
              </a:lnSpc>
              <a:buNone/>
            </a:pPr>
            <a:endParaRPr lang="en-US" sz="1700" dirty="0"/>
          </a:p>
        </p:txBody>
      </p:sp>
      <p:sp>
        <p:nvSpPr>
          <p:cNvPr id="12" name="Text 6"/>
          <p:cNvSpPr/>
          <p:nvPr/>
        </p:nvSpPr>
        <p:spPr>
          <a:xfrm>
            <a:off x="774383" y="6885812"/>
            <a:ext cx="8314015" cy="340519"/>
          </a:xfrm>
          <a:prstGeom prst="rect">
            <a:avLst/>
          </a:prstGeom>
          <a:noFill/>
          <a:ln/>
        </p:spPr>
        <p:txBody>
          <a:bodyPr wrap="none" lIns="0" tIns="0" rIns="0" bIns="0" rtlCol="0" anchor="t"/>
          <a:lstStyle/>
          <a:p>
            <a:pPr marL="0" indent="0" algn="l">
              <a:lnSpc>
                <a:spcPts val="2650"/>
              </a:lnSpc>
              <a:buNone/>
            </a:pPr>
            <a:endParaRPr lang="en-US" sz="1700" dirty="0"/>
          </a:p>
        </p:txBody>
      </p:sp>
      <p:sp>
        <p:nvSpPr>
          <p:cNvPr id="13" name="Shape 7"/>
          <p:cNvSpPr/>
          <p:nvPr/>
        </p:nvSpPr>
        <p:spPr>
          <a:xfrm>
            <a:off x="9476542" y="1565910"/>
            <a:ext cx="4546283" cy="6057543"/>
          </a:xfrm>
          <a:prstGeom prst="roundRect">
            <a:avLst>
              <a:gd name="adj" fmla="val 730"/>
            </a:avLst>
          </a:prstGeom>
          <a:solidFill>
            <a:srgbClr val="FD505F"/>
          </a:solidFill>
          <a:ln/>
        </p:spPr>
        <p:txBody>
          <a:bodyPr/>
          <a:lstStyle/>
          <a:p>
            <a:endParaRPr lang="en-GB"/>
          </a:p>
        </p:txBody>
      </p:sp>
      <p:sp>
        <p:nvSpPr>
          <p:cNvPr id="14" name="Text 8"/>
          <p:cNvSpPr/>
          <p:nvPr/>
        </p:nvSpPr>
        <p:spPr>
          <a:xfrm>
            <a:off x="9697760" y="2245757"/>
            <a:ext cx="2603183" cy="325279"/>
          </a:xfrm>
          <a:prstGeom prst="rect">
            <a:avLst/>
          </a:prstGeom>
          <a:noFill/>
          <a:ln/>
        </p:spPr>
        <p:txBody>
          <a:bodyPr wrap="none" lIns="0" tIns="0" rIns="0" bIns="0" rtlCol="0" anchor="t"/>
          <a:lstStyle/>
          <a:p>
            <a:pPr marL="0" indent="0" algn="l">
              <a:lnSpc>
                <a:spcPts val="2550"/>
              </a:lnSpc>
              <a:buNone/>
            </a:pPr>
            <a:r>
              <a:rPr lang="en-US" sz="2000" dirty="0">
                <a:solidFill>
                  <a:srgbClr val="000000"/>
                </a:solidFill>
                <a:latin typeface="Kanit" pitchFamily="34" charset="0"/>
                <a:ea typeface="Kanit" pitchFamily="34" charset="-122"/>
                <a:cs typeface="Kanit" pitchFamily="34" charset="-120"/>
              </a:rPr>
              <a:t>Key Functions</a:t>
            </a:r>
            <a:endParaRPr lang="en-US" sz="2000" dirty="0"/>
          </a:p>
        </p:txBody>
      </p:sp>
      <p:sp>
        <p:nvSpPr>
          <p:cNvPr id="15" name="Text 9"/>
          <p:cNvSpPr/>
          <p:nvPr/>
        </p:nvSpPr>
        <p:spPr>
          <a:xfrm>
            <a:off x="9697760" y="2775466"/>
            <a:ext cx="4103846" cy="4087843"/>
          </a:xfrm>
          <a:prstGeom prst="rect">
            <a:avLst/>
          </a:prstGeom>
          <a:noFill/>
          <a:ln/>
        </p:spPr>
        <p:txBody>
          <a:bodyPr wrap="square" lIns="0" tIns="0" rIns="0" bIns="0" rtlCol="0" anchor="t"/>
          <a:lstStyle/>
          <a:p>
            <a:pPr marL="342900" indent="-342900" algn="l">
              <a:lnSpc>
                <a:spcPts val="2650"/>
              </a:lnSpc>
              <a:buSzPct val="100000"/>
              <a:buChar char="•"/>
            </a:pPr>
            <a:r>
              <a:rPr lang="en-US" sz="1700" dirty="0">
                <a:solidFill>
                  <a:srgbClr val="000000"/>
                </a:solidFill>
                <a:latin typeface="Martel Sans Light" pitchFamily="34" charset="0"/>
                <a:ea typeface="Martel Sans Light" pitchFamily="34" charset="-122"/>
                <a:cs typeface="Martel Sans Light" pitchFamily="34" charset="-120"/>
              </a:rPr>
              <a:t>Sends control signals to other CPU parts to manage and direct data flow throughout the system using the Control Bus</a:t>
            </a:r>
            <a:endParaRPr lang="en-US" sz="1700" dirty="0"/>
          </a:p>
          <a:p>
            <a:pPr marL="342900" indent="-342900" algn="l">
              <a:lnSpc>
                <a:spcPts val="2650"/>
              </a:lnSpc>
              <a:buSzPct val="100000"/>
              <a:buChar char="•"/>
            </a:pPr>
            <a:r>
              <a:rPr lang="en-US" sz="1700" dirty="0">
                <a:solidFill>
                  <a:srgbClr val="000000"/>
                </a:solidFill>
                <a:latin typeface="Martel Sans Light" pitchFamily="34" charset="0"/>
                <a:ea typeface="Martel Sans Light" pitchFamily="34" charset="-122"/>
                <a:cs typeface="Martel Sans Light" pitchFamily="34" charset="-120"/>
              </a:rPr>
              <a:t>Decodes instructions fetched from memory into executable operations</a:t>
            </a:r>
            <a:endParaRPr lang="en-US" sz="1700" dirty="0"/>
          </a:p>
          <a:p>
            <a:pPr marL="342900" indent="-342900" algn="l">
              <a:lnSpc>
                <a:spcPts val="2650"/>
              </a:lnSpc>
              <a:buSzPct val="100000"/>
              <a:buChar char="•"/>
            </a:pPr>
            <a:r>
              <a:rPr lang="en-US" sz="1700" dirty="0">
                <a:solidFill>
                  <a:srgbClr val="000000"/>
                </a:solidFill>
                <a:latin typeface="Martel Sans Light" pitchFamily="34" charset="0"/>
                <a:ea typeface="Martel Sans Light" pitchFamily="34" charset="-122"/>
                <a:cs typeface="Martel Sans Light" pitchFamily="34" charset="-120"/>
              </a:rPr>
              <a:t>Works with the system clock to synchronise all CPU activities and maintain timing</a:t>
            </a:r>
            <a:endParaRPr lang="en-US" sz="1700" dirty="0"/>
          </a:p>
          <a:p>
            <a:pPr marL="342900" indent="-342900" algn="l">
              <a:lnSpc>
                <a:spcPts val="2650"/>
              </a:lnSpc>
              <a:buSzPct val="100000"/>
              <a:buChar char="•"/>
            </a:pPr>
            <a:r>
              <a:rPr lang="en-US" sz="1700" dirty="0">
                <a:solidFill>
                  <a:srgbClr val="000000"/>
                </a:solidFill>
                <a:latin typeface="Martel Sans Light" pitchFamily="34" charset="0"/>
                <a:ea typeface="Martel Sans Light" pitchFamily="34" charset="-122"/>
                <a:cs typeface="Martel Sans Light" pitchFamily="34" charset="-120"/>
              </a:rPr>
              <a:t>Ensures each component performs its task at precisely the right moment</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877253"/>
            <a:ext cx="12014002" cy="704017"/>
          </a:xfrm>
          <a:prstGeom prst="rect">
            <a:avLst/>
          </a:prstGeom>
          <a:noFill/>
          <a:ln/>
        </p:spPr>
        <p:txBody>
          <a:bodyPr wrap="none" lIns="0" tIns="0" rIns="0" bIns="0" rtlCol="0" anchor="t"/>
          <a:lstStyle/>
          <a:p>
            <a:pPr marL="0" indent="0" algn="l">
              <a:lnSpc>
                <a:spcPts val="5500"/>
              </a:lnSpc>
              <a:buNone/>
            </a:pPr>
            <a:r>
              <a:rPr lang="en-US" sz="4400" dirty="0">
                <a:solidFill>
                  <a:srgbClr val="FFFFFF"/>
                </a:solidFill>
                <a:latin typeface="Kanit" pitchFamily="34" charset="0"/>
                <a:ea typeface="Kanit" pitchFamily="34" charset="-122"/>
                <a:cs typeface="Kanit" pitchFamily="34" charset="-120"/>
              </a:rPr>
              <a:t>The Arithmetic Logic Unit (ALU) : The Calculator</a:t>
            </a:r>
            <a:endParaRPr lang="en-US" sz="4400" dirty="0"/>
          </a:p>
        </p:txBody>
      </p:sp>
      <p:sp>
        <p:nvSpPr>
          <p:cNvPr id="4" name="Text 1"/>
          <p:cNvSpPr/>
          <p:nvPr/>
        </p:nvSpPr>
        <p:spPr>
          <a:xfrm>
            <a:off x="837724" y="532471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Arithmetic Operations</a:t>
            </a:r>
            <a:endParaRPr lang="en-US" sz="2200" dirty="0"/>
          </a:p>
        </p:txBody>
      </p:sp>
      <p:sp>
        <p:nvSpPr>
          <p:cNvPr id="5" name="Text 2"/>
          <p:cNvSpPr/>
          <p:nvPr/>
        </p:nvSpPr>
        <p:spPr>
          <a:xfrm>
            <a:off x="837724" y="5820251"/>
            <a:ext cx="4118848" cy="1532096"/>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Executes all mathematical calculations including addition, subtraction, multiplication, and division on numeric data.</a:t>
            </a:r>
            <a:endParaRPr lang="en-US" sz="1850" dirty="0"/>
          </a:p>
        </p:txBody>
      </p:sp>
      <p:sp>
        <p:nvSpPr>
          <p:cNvPr id="7" name="Text 3"/>
          <p:cNvSpPr/>
          <p:nvPr/>
        </p:nvSpPr>
        <p:spPr>
          <a:xfrm>
            <a:off x="5255776" y="532471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Logical Operations</a:t>
            </a:r>
            <a:endParaRPr lang="en-US" sz="2200" dirty="0"/>
          </a:p>
        </p:txBody>
      </p:sp>
      <p:sp>
        <p:nvSpPr>
          <p:cNvPr id="8" name="Text 4"/>
          <p:cNvSpPr/>
          <p:nvPr/>
        </p:nvSpPr>
        <p:spPr>
          <a:xfrm>
            <a:off x="5255776" y="5820251"/>
            <a:ext cx="4118848" cy="1532096"/>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Performs comparisons (greater than, less than, equal to) and Boolean logic operations (AND, OR, NOT) for decision-making.</a:t>
            </a:r>
            <a:endParaRPr lang="en-US" sz="1850" dirty="0"/>
          </a:p>
        </p:txBody>
      </p:sp>
      <p:sp>
        <p:nvSpPr>
          <p:cNvPr id="10" name="Text 5"/>
          <p:cNvSpPr/>
          <p:nvPr/>
        </p:nvSpPr>
        <p:spPr>
          <a:xfrm>
            <a:off x="9673828" y="532471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Practical Example</a:t>
            </a:r>
            <a:endParaRPr lang="en-US" sz="2200" dirty="0"/>
          </a:p>
        </p:txBody>
      </p:sp>
      <p:sp>
        <p:nvSpPr>
          <p:cNvPr id="11" name="Text 6"/>
          <p:cNvSpPr/>
          <p:nvPr/>
        </p:nvSpPr>
        <p:spPr>
          <a:xfrm>
            <a:off x="9673828" y="5820251"/>
            <a:ext cx="4118848" cy="1149072"/>
          </a:xfrm>
          <a:prstGeom prst="rect">
            <a:avLst/>
          </a:prstGeom>
          <a:noFill/>
          <a:ln/>
        </p:spPr>
        <p:txBody>
          <a:bodyPr wrap="square" lIns="0" tIns="0" rIns="0" bIns="0" rtlCol="0" anchor="t"/>
          <a:lstStyle/>
          <a:p>
            <a:pPr marL="0" indent="0" algn="l">
              <a:lnSpc>
                <a:spcPts val="3000"/>
              </a:lnSpc>
              <a:buNone/>
            </a:pPr>
            <a:r>
              <a:rPr lang="en-US" sz="1850" b="1" dirty="0">
                <a:solidFill>
                  <a:srgbClr val="D9E1FF"/>
                </a:solidFill>
                <a:latin typeface="Martel Sans Light" pitchFamily="34" charset="0"/>
                <a:ea typeface="Martel Sans Light" pitchFamily="34" charset="-122"/>
                <a:cs typeface="Martel Sans Light" pitchFamily="34" charset="-120"/>
              </a:rPr>
              <a:t>IF X &gt; 5 THEN</a:t>
            </a:r>
            <a:r>
              <a:rPr lang="en-US" sz="1850" dirty="0">
                <a:solidFill>
                  <a:srgbClr val="D9E1FF"/>
                </a:solidFill>
                <a:latin typeface="Martel Sans Light" pitchFamily="34" charset="0"/>
                <a:ea typeface="Martel Sans Light" pitchFamily="34" charset="-122"/>
                <a:cs typeface="Martel Sans Light" pitchFamily="34" charset="-120"/>
              </a:rPr>
              <a:t> execute specific instruction—the ALU compares X to 5 and determines the program flow.</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715804" y="862727"/>
            <a:ext cx="2433042" cy="365284"/>
          </a:xfrm>
          <a:prstGeom prst="roundRect">
            <a:avLst>
              <a:gd name="adj" fmla="val 6719"/>
            </a:avLst>
          </a:prstGeom>
          <a:solidFill>
            <a:srgbClr val="4C0107"/>
          </a:solidFill>
          <a:ln/>
        </p:spPr>
        <p:txBody>
          <a:bodyPr/>
          <a:lstStyle/>
          <a:p>
            <a:endParaRPr lang="en-GB"/>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438" y="963573"/>
            <a:ext cx="163592" cy="163592"/>
          </a:xfrm>
          <a:prstGeom prst="rect">
            <a:avLst/>
          </a:prstGeom>
        </p:spPr>
      </p:pic>
      <p:sp>
        <p:nvSpPr>
          <p:cNvPr id="4" name="Text 1"/>
          <p:cNvSpPr/>
          <p:nvPr/>
        </p:nvSpPr>
        <p:spPr>
          <a:xfrm>
            <a:off x="1083826" y="924044"/>
            <a:ext cx="1942386" cy="242649"/>
          </a:xfrm>
          <a:prstGeom prst="rect">
            <a:avLst/>
          </a:prstGeom>
          <a:noFill/>
          <a:ln/>
        </p:spPr>
        <p:txBody>
          <a:bodyPr wrap="none" lIns="0" tIns="0" rIns="0" bIns="0" rtlCol="0" anchor="t"/>
          <a:lstStyle/>
          <a:p>
            <a:pPr marL="0" indent="0" algn="l">
              <a:lnSpc>
                <a:spcPts val="1900"/>
              </a:lnSpc>
              <a:buNone/>
            </a:pPr>
            <a:r>
              <a:rPr lang="en-US" sz="1250" dirty="0">
                <a:solidFill>
                  <a:srgbClr val="D9E1FF"/>
                </a:solidFill>
                <a:latin typeface="Martel Sans Light" pitchFamily="34" charset="0"/>
                <a:ea typeface="Martel Sans Light" pitchFamily="34" charset="-122"/>
                <a:cs typeface="Martel Sans Light" pitchFamily="34" charset="-120"/>
              </a:rPr>
              <a:t>ESSENTIAL KNOWLEDGE</a:t>
            </a:r>
            <a:endParaRPr lang="en-US" sz="1250" dirty="0"/>
          </a:p>
        </p:txBody>
      </p:sp>
      <p:sp>
        <p:nvSpPr>
          <p:cNvPr id="5" name="Text 2"/>
          <p:cNvSpPr/>
          <p:nvPr/>
        </p:nvSpPr>
        <p:spPr>
          <a:xfrm>
            <a:off x="715804" y="1302306"/>
            <a:ext cx="6310074" cy="601504"/>
          </a:xfrm>
          <a:prstGeom prst="rect">
            <a:avLst/>
          </a:prstGeom>
          <a:noFill/>
          <a:ln/>
        </p:spPr>
        <p:txBody>
          <a:bodyPr wrap="none" lIns="0" tIns="0" rIns="0" bIns="0" rtlCol="0" anchor="t"/>
          <a:lstStyle/>
          <a:p>
            <a:pPr marL="0" indent="0" algn="l">
              <a:lnSpc>
                <a:spcPts val="4700"/>
              </a:lnSpc>
              <a:buNone/>
            </a:pPr>
            <a:r>
              <a:rPr lang="en-US" sz="3750" dirty="0">
                <a:solidFill>
                  <a:srgbClr val="FFFFFF"/>
                </a:solidFill>
                <a:latin typeface="Kanit" pitchFamily="34" charset="0"/>
                <a:ea typeface="Kanit" pitchFamily="34" charset="-122"/>
                <a:cs typeface="Kanit" pitchFamily="34" charset="-120"/>
              </a:rPr>
              <a:t>Key Registers and Their Roles</a:t>
            </a:r>
            <a:endParaRPr lang="en-US" sz="3750" dirty="0"/>
          </a:p>
        </p:txBody>
      </p:sp>
      <p:sp>
        <p:nvSpPr>
          <p:cNvPr id="6" name="Text 3"/>
          <p:cNvSpPr/>
          <p:nvPr/>
        </p:nvSpPr>
        <p:spPr>
          <a:xfrm>
            <a:off x="715804" y="2165866"/>
            <a:ext cx="13198793" cy="303371"/>
          </a:xfrm>
          <a:prstGeom prst="rect">
            <a:avLst/>
          </a:prstGeom>
          <a:noFill/>
          <a:ln/>
        </p:spPr>
        <p:txBody>
          <a:bodyPr wrap="non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Registers are the CPU's fastest tiny memory locations, each with a specialised purpose in the instruction cycle:</a:t>
            </a:r>
            <a:endParaRPr lang="en-US" sz="1600" dirty="0"/>
          </a:p>
        </p:txBody>
      </p:sp>
      <p:sp>
        <p:nvSpPr>
          <p:cNvPr id="7" name="Shape 4"/>
          <p:cNvSpPr/>
          <p:nvPr/>
        </p:nvSpPr>
        <p:spPr>
          <a:xfrm>
            <a:off x="715804" y="2665809"/>
            <a:ext cx="13198793" cy="4701064"/>
          </a:xfrm>
          <a:prstGeom prst="roundRect">
            <a:avLst>
              <a:gd name="adj" fmla="val 653"/>
            </a:avLst>
          </a:prstGeom>
          <a:noFill/>
          <a:ln w="7620">
            <a:solidFill>
              <a:srgbClr val="FFFFFF">
                <a:alpha val="24000"/>
              </a:srgbClr>
            </a:solidFill>
            <a:prstDash val="solid"/>
          </a:ln>
        </p:spPr>
        <p:txBody>
          <a:bodyPr/>
          <a:lstStyle/>
          <a:p>
            <a:endParaRPr lang="en-GB"/>
          </a:p>
        </p:txBody>
      </p:sp>
      <p:sp>
        <p:nvSpPr>
          <p:cNvPr id="8" name="Shape 5"/>
          <p:cNvSpPr/>
          <p:nvPr/>
        </p:nvSpPr>
        <p:spPr>
          <a:xfrm>
            <a:off x="723424" y="2673429"/>
            <a:ext cx="13183552" cy="528161"/>
          </a:xfrm>
          <a:prstGeom prst="rect">
            <a:avLst/>
          </a:prstGeom>
          <a:solidFill>
            <a:srgbClr val="FFFFFF">
              <a:alpha val="4000"/>
            </a:srgbClr>
          </a:solidFill>
          <a:ln/>
        </p:spPr>
        <p:txBody>
          <a:bodyPr/>
          <a:lstStyle/>
          <a:p>
            <a:endParaRPr lang="en-GB"/>
          </a:p>
        </p:txBody>
      </p:sp>
      <p:sp>
        <p:nvSpPr>
          <p:cNvPr id="9" name="Text 6"/>
          <p:cNvSpPr/>
          <p:nvPr/>
        </p:nvSpPr>
        <p:spPr>
          <a:xfrm>
            <a:off x="927973" y="2785824"/>
            <a:ext cx="3542347" cy="303371"/>
          </a:xfrm>
          <a:prstGeom prst="rect">
            <a:avLst/>
          </a:prstGeom>
          <a:noFill/>
          <a:ln/>
        </p:spPr>
        <p:txBody>
          <a:bodyPr wrap="none" lIns="0" tIns="0" rIns="0" bIns="0" rtlCol="0" anchor="t"/>
          <a:lstStyle/>
          <a:p>
            <a:pPr marL="0" indent="0" algn="l">
              <a:lnSpc>
                <a:spcPts val="2350"/>
              </a:lnSpc>
              <a:buNone/>
            </a:pPr>
            <a:r>
              <a:rPr lang="en-US" sz="1600" b="1" dirty="0">
                <a:solidFill>
                  <a:srgbClr val="D9E1FF"/>
                </a:solidFill>
                <a:latin typeface="Martel Sans Light" pitchFamily="34" charset="0"/>
                <a:ea typeface="Martel Sans Light" pitchFamily="34" charset="-122"/>
                <a:cs typeface="Martel Sans Light" pitchFamily="34" charset="-120"/>
              </a:rPr>
              <a:t>Register Name</a:t>
            </a:r>
            <a:endParaRPr lang="en-US" sz="1600" dirty="0"/>
          </a:p>
        </p:txBody>
      </p:sp>
      <p:sp>
        <p:nvSpPr>
          <p:cNvPr id="10" name="Text 7"/>
          <p:cNvSpPr/>
          <p:nvPr/>
        </p:nvSpPr>
        <p:spPr>
          <a:xfrm>
            <a:off x="4886801" y="2785824"/>
            <a:ext cx="1561028" cy="303371"/>
          </a:xfrm>
          <a:prstGeom prst="rect">
            <a:avLst/>
          </a:prstGeom>
          <a:noFill/>
          <a:ln/>
        </p:spPr>
        <p:txBody>
          <a:bodyPr wrap="none" lIns="0" tIns="0" rIns="0" bIns="0" rtlCol="0" anchor="t"/>
          <a:lstStyle/>
          <a:p>
            <a:pPr marL="0" indent="0" algn="l">
              <a:lnSpc>
                <a:spcPts val="2350"/>
              </a:lnSpc>
              <a:buNone/>
            </a:pPr>
            <a:r>
              <a:rPr lang="en-US" sz="1600" b="1" dirty="0">
                <a:solidFill>
                  <a:srgbClr val="D9E1FF"/>
                </a:solidFill>
                <a:latin typeface="Martel Sans Light" pitchFamily="34" charset="0"/>
                <a:ea typeface="Martel Sans Light" pitchFamily="34" charset="-122"/>
                <a:cs typeface="Martel Sans Light" pitchFamily="34" charset="-120"/>
              </a:rPr>
              <a:t>Acronym</a:t>
            </a:r>
            <a:endParaRPr lang="en-US" sz="1600" dirty="0"/>
          </a:p>
        </p:txBody>
      </p:sp>
      <p:sp>
        <p:nvSpPr>
          <p:cNvPr id="11" name="Text 8"/>
          <p:cNvSpPr/>
          <p:nvPr/>
        </p:nvSpPr>
        <p:spPr>
          <a:xfrm>
            <a:off x="6864310" y="2785824"/>
            <a:ext cx="6838236" cy="303371"/>
          </a:xfrm>
          <a:prstGeom prst="rect">
            <a:avLst/>
          </a:prstGeom>
          <a:noFill/>
          <a:ln/>
        </p:spPr>
        <p:txBody>
          <a:bodyPr wrap="none" lIns="0" tIns="0" rIns="0" bIns="0" rtlCol="0" anchor="t"/>
          <a:lstStyle/>
          <a:p>
            <a:pPr marL="0" indent="0" algn="l">
              <a:lnSpc>
                <a:spcPts val="2350"/>
              </a:lnSpc>
              <a:buNone/>
            </a:pPr>
            <a:r>
              <a:rPr lang="en-US" sz="1600" b="1" dirty="0">
                <a:solidFill>
                  <a:srgbClr val="D9E1FF"/>
                </a:solidFill>
                <a:latin typeface="Martel Sans Light" pitchFamily="34" charset="0"/>
                <a:ea typeface="Martel Sans Light" pitchFamily="34" charset="-122"/>
                <a:cs typeface="Martel Sans Light" pitchFamily="34" charset="-120"/>
              </a:rPr>
              <a:t>Purpose</a:t>
            </a:r>
            <a:endParaRPr lang="en-US" sz="1600" dirty="0"/>
          </a:p>
        </p:txBody>
      </p:sp>
      <p:sp>
        <p:nvSpPr>
          <p:cNvPr id="12" name="Shape 9"/>
          <p:cNvSpPr/>
          <p:nvPr/>
        </p:nvSpPr>
        <p:spPr>
          <a:xfrm>
            <a:off x="723424" y="3201591"/>
            <a:ext cx="13183552" cy="831532"/>
          </a:xfrm>
          <a:prstGeom prst="rect">
            <a:avLst/>
          </a:prstGeom>
          <a:solidFill>
            <a:srgbClr val="000000">
              <a:alpha val="4000"/>
            </a:srgbClr>
          </a:solidFill>
          <a:ln/>
        </p:spPr>
        <p:txBody>
          <a:bodyPr/>
          <a:lstStyle/>
          <a:p>
            <a:endParaRPr lang="en-GB"/>
          </a:p>
        </p:txBody>
      </p:sp>
      <p:sp>
        <p:nvSpPr>
          <p:cNvPr id="13" name="Text 10"/>
          <p:cNvSpPr/>
          <p:nvPr/>
        </p:nvSpPr>
        <p:spPr>
          <a:xfrm>
            <a:off x="927973" y="3313986"/>
            <a:ext cx="3542347" cy="303371"/>
          </a:xfrm>
          <a:prstGeom prst="rect">
            <a:avLst/>
          </a:prstGeom>
          <a:noFill/>
          <a:ln/>
        </p:spPr>
        <p:txBody>
          <a:bodyPr wrap="non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Program Counter</a:t>
            </a:r>
            <a:endParaRPr lang="en-US" sz="1600" dirty="0"/>
          </a:p>
        </p:txBody>
      </p:sp>
      <p:sp>
        <p:nvSpPr>
          <p:cNvPr id="14" name="Text 11"/>
          <p:cNvSpPr/>
          <p:nvPr/>
        </p:nvSpPr>
        <p:spPr>
          <a:xfrm>
            <a:off x="4886801" y="3313986"/>
            <a:ext cx="1561028" cy="303371"/>
          </a:xfrm>
          <a:prstGeom prst="rect">
            <a:avLst/>
          </a:prstGeom>
          <a:noFill/>
          <a:ln/>
        </p:spPr>
        <p:txBody>
          <a:bodyPr wrap="none" lIns="0" tIns="0" rIns="0" bIns="0" rtlCol="0" anchor="t"/>
          <a:lstStyle/>
          <a:p>
            <a:pPr marL="0" indent="0" algn="l">
              <a:lnSpc>
                <a:spcPts val="2350"/>
              </a:lnSpc>
              <a:buNone/>
            </a:pPr>
            <a:r>
              <a:rPr lang="en-US" sz="1600" dirty="0">
                <a:solidFill>
                  <a:srgbClr val="FD505F"/>
                </a:solidFill>
                <a:latin typeface="Martel Sans Light" pitchFamily="34" charset="0"/>
                <a:ea typeface="Martel Sans Light" pitchFamily="34" charset="-122"/>
                <a:cs typeface="Martel Sans Light" pitchFamily="34" charset="-120"/>
              </a:rPr>
              <a:t>PC</a:t>
            </a:r>
            <a:endParaRPr lang="en-US" sz="1600" dirty="0"/>
          </a:p>
        </p:txBody>
      </p:sp>
      <p:sp>
        <p:nvSpPr>
          <p:cNvPr id="15" name="Text 12"/>
          <p:cNvSpPr/>
          <p:nvPr/>
        </p:nvSpPr>
        <p:spPr>
          <a:xfrm>
            <a:off x="6864310" y="3313986"/>
            <a:ext cx="6838236" cy="606743"/>
          </a:xfrm>
          <a:prstGeom prst="rect">
            <a:avLst/>
          </a:prstGeom>
          <a:noFill/>
          <a:ln/>
        </p:spPr>
        <p:txBody>
          <a:bodyPr wrap="squar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Holds the memory address of the next instruction to be fetched; automatically increments after each cycle</a:t>
            </a:r>
            <a:endParaRPr lang="en-US" sz="1600" dirty="0"/>
          </a:p>
        </p:txBody>
      </p:sp>
      <p:sp>
        <p:nvSpPr>
          <p:cNvPr id="16" name="Shape 13"/>
          <p:cNvSpPr/>
          <p:nvPr/>
        </p:nvSpPr>
        <p:spPr>
          <a:xfrm>
            <a:off x="723424" y="4033123"/>
            <a:ext cx="13183552" cy="831532"/>
          </a:xfrm>
          <a:prstGeom prst="rect">
            <a:avLst/>
          </a:prstGeom>
          <a:solidFill>
            <a:srgbClr val="FFFFFF">
              <a:alpha val="4000"/>
            </a:srgbClr>
          </a:solidFill>
          <a:ln/>
        </p:spPr>
        <p:txBody>
          <a:bodyPr/>
          <a:lstStyle/>
          <a:p>
            <a:endParaRPr lang="en-GB"/>
          </a:p>
        </p:txBody>
      </p:sp>
      <p:sp>
        <p:nvSpPr>
          <p:cNvPr id="17" name="Text 14"/>
          <p:cNvSpPr/>
          <p:nvPr/>
        </p:nvSpPr>
        <p:spPr>
          <a:xfrm>
            <a:off x="927973" y="4145518"/>
            <a:ext cx="3542347" cy="303371"/>
          </a:xfrm>
          <a:prstGeom prst="rect">
            <a:avLst/>
          </a:prstGeom>
          <a:noFill/>
          <a:ln/>
        </p:spPr>
        <p:txBody>
          <a:bodyPr wrap="non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Memory Address Register</a:t>
            </a:r>
            <a:endParaRPr lang="en-US" sz="1600" dirty="0"/>
          </a:p>
        </p:txBody>
      </p:sp>
      <p:sp>
        <p:nvSpPr>
          <p:cNvPr id="18" name="Text 15"/>
          <p:cNvSpPr/>
          <p:nvPr/>
        </p:nvSpPr>
        <p:spPr>
          <a:xfrm>
            <a:off x="4886801" y="4145518"/>
            <a:ext cx="1561028" cy="303371"/>
          </a:xfrm>
          <a:prstGeom prst="rect">
            <a:avLst/>
          </a:prstGeom>
          <a:noFill/>
          <a:ln/>
        </p:spPr>
        <p:txBody>
          <a:bodyPr wrap="none" lIns="0" tIns="0" rIns="0" bIns="0" rtlCol="0" anchor="t"/>
          <a:lstStyle/>
          <a:p>
            <a:pPr marL="0" indent="0" algn="l">
              <a:lnSpc>
                <a:spcPts val="2350"/>
              </a:lnSpc>
              <a:buNone/>
            </a:pPr>
            <a:r>
              <a:rPr lang="en-US" sz="1600" dirty="0">
                <a:solidFill>
                  <a:srgbClr val="FD505F"/>
                </a:solidFill>
                <a:latin typeface="Martel Sans Light" pitchFamily="34" charset="0"/>
                <a:ea typeface="Martel Sans Light" pitchFamily="34" charset="-122"/>
                <a:cs typeface="Martel Sans Light" pitchFamily="34" charset="-120"/>
              </a:rPr>
              <a:t>MAR</a:t>
            </a:r>
            <a:endParaRPr lang="en-US" sz="1600" dirty="0"/>
          </a:p>
        </p:txBody>
      </p:sp>
      <p:sp>
        <p:nvSpPr>
          <p:cNvPr id="19" name="Text 16"/>
          <p:cNvSpPr/>
          <p:nvPr/>
        </p:nvSpPr>
        <p:spPr>
          <a:xfrm>
            <a:off x="6864310" y="4145518"/>
            <a:ext cx="6838236" cy="606743"/>
          </a:xfrm>
          <a:prstGeom prst="rect">
            <a:avLst/>
          </a:prstGeom>
          <a:noFill/>
          <a:ln/>
        </p:spPr>
        <p:txBody>
          <a:bodyPr wrap="squar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Stores the address of the data or instruction that needs to be fetched from main memory (like the GPS)</a:t>
            </a:r>
            <a:endParaRPr lang="en-US" sz="1600" dirty="0"/>
          </a:p>
        </p:txBody>
      </p:sp>
      <p:sp>
        <p:nvSpPr>
          <p:cNvPr id="20" name="Shape 17"/>
          <p:cNvSpPr/>
          <p:nvPr/>
        </p:nvSpPr>
        <p:spPr>
          <a:xfrm>
            <a:off x="723424" y="4864656"/>
            <a:ext cx="13183552" cy="831532"/>
          </a:xfrm>
          <a:prstGeom prst="rect">
            <a:avLst/>
          </a:prstGeom>
          <a:solidFill>
            <a:srgbClr val="000000">
              <a:alpha val="4000"/>
            </a:srgbClr>
          </a:solidFill>
          <a:ln/>
        </p:spPr>
        <p:txBody>
          <a:bodyPr/>
          <a:lstStyle/>
          <a:p>
            <a:endParaRPr lang="en-GB"/>
          </a:p>
        </p:txBody>
      </p:sp>
      <p:sp>
        <p:nvSpPr>
          <p:cNvPr id="21" name="Text 18"/>
          <p:cNvSpPr/>
          <p:nvPr/>
        </p:nvSpPr>
        <p:spPr>
          <a:xfrm>
            <a:off x="927973" y="4977051"/>
            <a:ext cx="3542347" cy="303371"/>
          </a:xfrm>
          <a:prstGeom prst="rect">
            <a:avLst/>
          </a:prstGeom>
          <a:noFill/>
          <a:ln/>
        </p:spPr>
        <p:txBody>
          <a:bodyPr wrap="non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Memory Data Register</a:t>
            </a:r>
            <a:endParaRPr lang="en-US" sz="1600" dirty="0"/>
          </a:p>
        </p:txBody>
      </p:sp>
      <p:sp>
        <p:nvSpPr>
          <p:cNvPr id="22" name="Text 19"/>
          <p:cNvSpPr/>
          <p:nvPr/>
        </p:nvSpPr>
        <p:spPr>
          <a:xfrm>
            <a:off x="4886801" y="4977051"/>
            <a:ext cx="1561028" cy="303371"/>
          </a:xfrm>
          <a:prstGeom prst="rect">
            <a:avLst/>
          </a:prstGeom>
          <a:noFill/>
          <a:ln/>
        </p:spPr>
        <p:txBody>
          <a:bodyPr wrap="none" lIns="0" tIns="0" rIns="0" bIns="0" rtlCol="0" anchor="t"/>
          <a:lstStyle/>
          <a:p>
            <a:pPr marL="0" indent="0" algn="l">
              <a:lnSpc>
                <a:spcPts val="2350"/>
              </a:lnSpc>
              <a:buNone/>
            </a:pPr>
            <a:r>
              <a:rPr lang="en-US" sz="1600" dirty="0">
                <a:solidFill>
                  <a:srgbClr val="FD505F"/>
                </a:solidFill>
                <a:latin typeface="Martel Sans Light" pitchFamily="34" charset="0"/>
                <a:ea typeface="Martel Sans Light" pitchFamily="34" charset="-122"/>
                <a:cs typeface="Martel Sans Light" pitchFamily="34" charset="-120"/>
              </a:rPr>
              <a:t>MDR</a:t>
            </a:r>
            <a:endParaRPr lang="en-US" sz="1600" dirty="0"/>
          </a:p>
        </p:txBody>
      </p:sp>
      <p:sp>
        <p:nvSpPr>
          <p:cNvPr id="23" name="Text 20"/>
          <p:cNvSpPr/>
          <p:nvPr/>
        </p:nvSpPr>
        <p:spPr>
          <a:xfrm>
            <a:off x="6864310" y="4977051"/>
            <a:ext cx="6838236" cy="606743"/>
          </a:xfrm>
          <a:prstGeom prst="rect">
            <a:avLst/>
          </a:prstGeom>
          <a:noFill/>
          <a:ln/>
        </p:spPr>
        <p:txBody>
          <a:bodyPr wrap="squar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Temporarily holds the actual data or instruction that has been fetched from memory</a:t>
            </a:r>
            <a:endParaRPr lang="en-US" sz="1600" dirty="0"/>
          </a:p>
        </p:txBody>
      </p:sp>
      <p:sp>
        <p:nvSpPr>
          <p:cNvPr id="24" name="Shape 21"/>
          <p:cNvSpPr/>
          <p:nvPr/>
        </p:nvSpPr>
        <p:spPr>
          <a:xfrm>
            <a:off x="723424" y="5696188"/>
            <a:ext cx="13183552" cy="831532"/>
          </a:xfrm>
          <a:prstGeom prst="rect">
            <a:avLst/>
          </a:prstGeom>
          <a:solidFill>
            <a:srgbClr val="FFFFFF">
              <a:alpha val="4000"/>
            </a:srgbClr>
          </a:solidFill>
          <a:ln/>
        </p:spPr>
        <p:txBody>
          <a:bodyPr/>
          <a:lstStyle/>
          <a:p>
            <a:endParaRPr lang="en-GB"/>
          </a:p>
        </p:txBody>
      </p:sp>
      <p:sp>
        <p:nvSpPr>
          <p:cNvPr id="25" name="Text 22"/>
          <p:cNvSpPr/>
          <p:nvPr/>
        </p:nvSpPr>
        <p:spPr>
          <a:xfrm>
            <a:off x="927973" y="5808583"/>
            <a:ext cx="3542347" cy="303371"/>
          </a:xfrm>
          <a:prstGeom prst="rect">
            <a:avLst/>
          </a:prstGeom>
          <a:noFill/>
          <a:ln/>
        </p:spPr>
        <p:txBody>
          <a:bodyPr wrap="non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Current Instruction Register</a:t>
            </a:r>
            <a:endParaRPr lang="en-US" sz="1600" dirty="0"/>
          </a:p>
        </p:txBody>
      </p:sp>
      <p:sp>
        <p:nvSpPr>
          <p:cNvPr id="26" name="Text 23"/>
          <p:cNvSpPr/>
          <p:nvPr/>
        </p:nvSpPr>
        <p:spPr>
          <a:xfrm>
            <a:off x="4886801" y="5808583"/>
            <a:ext cx="1561028" cy="303371"/>
          </a:xfrm>
          <a:prstGeom prst="rect">
            <a:avLst/>
          </a:prstGeom>
          <a:noFill/>
          <a:ln/>
        </p:spPr>
        <p:txBody>
          <a:bodyPr wrap="none" lIns="0" tIns="0" rIns="0" bIns="0" rtlCol="0" anchor="t"/>
          <a:lstStyle/>
          <a:p>
            <a:pPr marL="0" indent="0" algn="l">
              <a:lnSpc>
                <a:spcPts val="2350"/>
              </a:lnSpc>
              <a:buNone/>
            </a:pPr>
            <a:r>
              <a:rPr lang="en-US" sz="1600" dirty="0">
                <a:solidFill>
                  <a:srgbClr val="FD505F"/>
                </a:solidFill>
                <a:latin typeface="Martel Sans Light" pitchFamily="34" charset="0"/>
                <a:ea typeface="Martel Sans Light" pitchFamily="34" charset="-122"/>
                <a:cs typeface="Martel Sans Light" pitchFamily="34" charset="-120"/>
              </a:rPr>
              <a:t>CIR</a:t>
            </a:r>
            <a:endParaRPr lang="en-US" sz="1600" dirty="0"/>
          </a:p>
        </p:txBody>
      </p:sp>
      <p:sp>
        <p:nvSpPr>
          <p:cNvPr id="27" name="Text 24"/>
          <p:cNvSpPr/>
          <p:nvPr/>
        </p:nvSpPr>
        <p:spPr>
          <a:xfrm>
            <a:off x="6864310" y="5808583"/>
            <a:ext cx="6838236" cy="606743"/>
          </a:xfrm>
          <a:prstGeom prst="rect">
            <a:avLst/>
          </a:prstGeom>
          <a:noFill/>
          <a:ln/>
        </p:spPr>
        <p:txBody>
          <a:bodyPr wrap="squar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Contains the instruction currently being decoded and executed by the Control Unit</a:t>
            </a:r>
            <a:endParaRPr lang="en-US" sz="1600" dirty="0"/>
          </a:p>
        </p:txBody>
      </p:sp>
      <p:sp>
        <p:nvSpPr>
          <p:cNvPr id="28" name="Shape 25"/>
          <p:cNvSpPr/>
          <p:nvPr/>
        </p:nvSpPr>
        <p:spPr>
          <a:xfrm>
            <a:off x="723424" y="6527721"/>
            <a:ext cx="13183552" cy="831532"/>
          </a:xfrm>
          <a:prstGeom prst="rect">
            <a:avLst/>
          </a:prstGeom>
          <a:solidFill>
            <a:srgbClr val="000000">
              <a:alpha val="4000"/>
            </a:srgbClr>
          </a:solidFill>
          <a:ln/>
        </p:spPr>
        <p:txBody>
          <a:bodyPr/>
          <a:lstStyle/>
          <a:p>
            <a:endParaRPr lang="en-GB"/>
          </a:p>
        </p:txBody>
      </p:sp>
      <p:sp>
        <p:nvSpPr>
          <p:cNvPr id="29" name="Text 26"/>
          <p:cNvSpPr/>
          <p:nvPr/>
        </p:nvSpPr>
        <p:spPr>
          <a:xfrm>
            <a:off x="927973" y="6640116"/>
            <a:ext cx="3542347" cy="303371"/>
          </a:xfrm>
          <a:prstGeom prst="rect">
            <a:avLst/>
          </a:prstGeom>
          <a:noFill/>
          <a:ln/>
        </p:spPr>
        <p:txBody>
          <a:bodyPr wrap="non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Accumulator</a:t>
            </a:r>
            <a:endParaRPr lang="en-US" sz="1600" dirty="0"/>
          </a:p>
        </p:txBody>
      </p:sp>
      <p:sp>
        <p:nvSpPr>
          <p:cNvPr id="30" name="Text 27"/>
          <p:cNvSpPr/>
          <p:nvPr/>
        </p:nvSpPr>
        <p:spPr>
          <a:xfrm>
            <a:off x="4886801" y="6640116"/>
            <a:ext cx="1561028" cy="303371"/>
          </a:xfrm>
          <a:prstGeom prst="rect">
            <a:avLst/>
          </a:prstGeom>
          <a:noFill/>
          <a:ln/>
        </p:spPr>
        <p:txBody>
          <a:bodyPr wrap="none" lIns="0" tIns="0" rIns="0" bIns="0" rtlCol="0" anchor="t"/>
          <a:lstStyle/>
          <a:p>
            <a:pPr marL="0" indent="0" algn="l">
              <a:lnSpc>
                <a:spcPts val="2350"/>
              </a:lnSpc>
              <a:buNone/>
            </a:pPr>
            <a:r>
              <a:rPr lang="en-US" sz="1600" dirty="0">
                <a:solidFill>
                  <a:srgbClr val="FD505F"/>
                </a:solidFill>
                <a:latin typeface="Martel Sans Light" pitchFamily="34" charset="0"/>
                <a:ea typeface="Martel Sans Light" pitchFamily="34" charset="-122"/>
                <a:cs typeface="Martel Sans Light" pitchFamily="34" charset="-120"/>
              </a:rPr>
              <a:t>ACC</a:t>
            </a:r>
            <a:endParaRPr lang="en-US" sz="1600" dirty="0"/>
          </a:p>
        </p:txBody>
      </p:sp>
      <p:sp>
        <p:nvSpPr>
          <p:cNvPr id="31" name="Text 28"/>
          <p:cNvSpPr/>
          <p:nvPr/>
        </p:nvSpPr>
        <p:spPr>
          <a:xfrm>
            <a:off x="6864310" y="6640116"/>
            <a:ext cx="6838236" cy="606743"/>
          </a:xfrm>
          <a:prstGeom prst="rect">
            <a:avLst/>
          </a:prstGeom>
          <a:noFill/>
          <a:ln/>
        </p:spPr>
        <p:txBody>
          <a:bodyPr wrap="square" lIns="0" tIns="0" rIns="0" bIns="0" rtlCol="0" anchor="t"/>
          <a:lstStyle/>
          <a:p>
            <a:pPr marL="0" indent="0" algn="l">
              <a:lnSpc>
                <a:spcPts val="2350"/>
              </a:lnSpc>
              <a:buNone/>
            </a:pPr>
            <a:r>
              <a:rPr lang="en-US" sz="1600" dirty="0">
                <a:solidFill>
                  <a:srgbClr val="D9E1FF"/>
                </a:solidFill>
                <a:latin typeface="Martel Sans Light" pitchFamily="34" charset="0"/>
                <a:ea typeface="Martel Sans Light" pitchFamily="34" charset="-122"/>
                <a:cs typeface="Martel Sans Light" pitchFamily="34" charset="-120"/>
              </a:rPr>
              <a:t>Stores intermediate results from ALU calculations for use in the next operation cycle</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807244"/>
            <a:ext cx="10490121" cy="704017"/>
          </a:xfrm>
          <a:prstGeom prst="rect">
            <a:avLst/>
          </a:prstGeom>
          <a:noFill/>
          <a:ln/>
        </p:spPr>
        <p:txBody>
          <a:bodyPr wrap="none" lIns="0" tIns="0" rIns="0" bIns="0" rtlCol="0" anchor="t"/>
          <a:lstStyle/>
          <a:p>
            <a:pPr marL="0" indent="0" algn="l">
              <a:lnSpc>
                <a:spcPts val="5500"/>
              </a:lnSpc>
              <a:buNone/>
            </a:pPr>
            <a:r>
              <a:rPr lang="en-US" sz="4400" dirty="0">
                <a:solidFill>
                  <a:srgbClr val="FFFFFF"/>
                </a:solidFill>
                <a:latin typeface="Kanit" pitchFamily="34" charset="0"/>
                <a:ea typeface="Kanit" pitchFamily="34" charset="-122"/>
                <a:cs typeface="Kanit" pitchFamily="34" charset="-120"/>
              </a:rPr>
              <a:t>Registers explained with simple examples</a:t>
            </a:r>
            <a:endParaRPr lang="en-US" sz="4400" dirty="0"/>
          </a:p>
        </p:txBody>
      </p:sp>
      <p:sp>
        <p:nvSpPr>
          <p:cNvPr id="3" name="Shape 1"/>
          <p:cNvSpPr/>
          <p:nvPr/>
        </p:nvSpPr>
        <p:spPr>
          <a:xfrm>
            <a:off x="837724" y="1990011"/>
            <a:ext cx="12954952" cy="4127897"/>
          </a:xfrm>
          <a:prstGeom prst="roundRect">
            <a:avLst>
              <a:gd name="adj" fmla="val 870"/>
            </a:avLst>
          </a:prstGeom>
          <a:noFill/>
          <a:ln w="7620">
            <a:solidFill>
              <a:srgbClr val="FFFFFF">
                <a:alpha val="24000"/>
              </a:srgbClr>
            </a:solidFill>
            <a:prstDash val="solid"/>
          </a:ln>
        </p:spPr>
        <p:txBody>
          <a:bodyPr/>
          <a:lstStyle/>
          <a:p>
            <a:endParaRPr lang="en-GB"/>
          </a:p>
        </p:txBody>
      </p:sp>
      <p:sp>
        <p:nvSpPr>
          <p:cNvPr id="4" name="Shape 2"/>
          <p:cNvSpPr/>
          <p:nvPr/>
        </p:nvSpPr>
        <p:spPr>
          <a:xfrm>
            <a:off x="845344" y="1997631"/>
            <a:ext cx="12939713" cy="685443"/>
          </a:xfrm>
          <a:prstGeom prst="rect">
            <a:avLst/>
          </a:prstGeom>
          <a:solidFill>
            <a:srgbClr val="FFFFFF">
              <a:alpha val="4000"/>
            </a:srgbClr>
          </a:solidFill>
          <a:ln/>
        </p:spPr>
        <p:txBody>
          <a:bodyPr/>
          <a:lstStyle/>
          <a:p>
            <a:endParaRPr lang="en-GB"/>
          </a:p>
        </p:txBody>
      </p:sp>
      <p:sp>
        <p:nvSpPr>
          <p:cNvPr id="5" name="Text 3"/>
          <p:cNvSpPr/>
          <p:nvPr/>
        </p:nvSpPr>
        <p:spPr>
          <a:xfrm>
            <a:off x="1084778" y="2148840"/>
            <a:ext cx="1251466"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Register </a:t>
            </a:r>
            <a:endParaRPr lang="en-US" sz="1850" dirty="0"/>
          </a:p>
        </p:txBody>
      </p:sp>
      <p:sp>
        <p:nvSpPr>
          <p:cNvPr id="6" name="Text 4"/>
          <p:cNvSpPr/>
          <p:nvPr/>
        </p:nvSpPr>
        <p:spPr>
          <a:xfrm>
            <a:off x="2822496" y="2148840"/>
            <a:ext cx="10723245"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Function </a:t>
            </a:r>
            <a:endParaRPr lang="en-US" sz="1850" dirty="0"/>
          </a:p>
        </p:txBody>
      </p:sp>
      <p:sp>
        <p:nvSpPr>
          <p:cNvPr id="7" name="Shape 5"/>
          <p:cNvSpPr/>
          <p:nvPr/>
        </p:nvSpPr>
        <p:spPr>
          <a:xfrm>
            <a:off x="845344" y="2683073"/>
            <a:ext cx="12939713" cy="685443"/>
          </a:xfrm>
          <a:prstGeom prst="rect">
            <a:avLst/>
          </a:prstGeom>
          <a:solidFill>
            <a:srgbClr val="000000">
              <a:alpha val="4000"/>
            </a:srgbClr>
          </a:solidFill>
          <a:ln/>
        </p:spPr>
        <p:txBody>
          <a:bodyPr/>
          <a:lstStyle/>
          <a:p>
            <a:endParaRPr lang="en-GB"/>
          </a:p>
        </p:txBody>
      </p:sp>
      <p:sp>
        <p:nvSpPr>
          <p:cNvPr id="8" name="Text 6"/>
          <p:cNvSpPr/>
          <p:nvPr/>
        </p:nvSpPr>
        <p:spPr>
          <a:xfrm>
            <a:off x="1084778" y="2834283"/>
            <a:ext cx="1251466"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PC</a:t>
            </a:r>
            <a:endParaRPr lang="en-US" sz="1850" dirty="0"/>
          </a:p>
        </p:txBody>
      </p:sp>
      <p:sp>
        <p:nvSpPr>
          <p:cNvPr id="9" name="Text 7"/>
          <p:cNvSpPr/>
          <p:nvPr/>
        </p:nvSpPr>
        <p:spPr>
          <a:xfrm>
            <a:off x="2822496" y="2834283"/>
            <a:ext cx="10723245"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Points to the next "Address" in line</a:t>
            </a:r>
            <a:endParaRPr lang="en-US" sz="1850" dirty="0"/>
          </a:p>
        </p:txBody>
      </p:sp>
      <p:sp>
        <p:nvSpPr>
          <p:cNvPr id="10" name="Shape 8"/>
          <p:cNvSpPr/>
          <p:nvPr/>
        </p:nvSpPr>
        <p:spPr>
          <a:xfrm>
            <a:off x="845344" y="3368516"/>
            <a:ext cx="12939713" cy="685443"/>
          </a:xfrm>
          <a:prstGeom prst="rect">
            <a:avLst/>
          </a:prstGeom>
          <a:solidFill>
            <a:srgbClr val="FFFFFF">
              <a:alpha val="4000"/>
            </a:srgbClr>
          </a:solidFill>
          <a:ln/>
        </p:spPr>
        <p:txBody>
          <a:bodyPr/>
          <a:lstStyle/>
          <a:p>
            <a:endParaRPr lang="en-GB"/>
          </a:p>
        </p:txBody>
      </p:sp>
      <p:sp>
        <p:nvSpPr>
          <p:cNvPr id="11" name="Text 9"/>
          <p:cNvSpPr/>
          <p:nvPr/>
        </p:nvSpPr>
        <p:spPr>
          <a:xfrm>
            <a:off x="1084778" y="3519726"/>
            <a:ext cx="1251466"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MAR</a:t>
            </a:r>
            <a:endParaRPr lang="en-US" sz="1850" dirty="0"/>
          </a:p>
        </p:txBody>
      </p:sp>
      <p:sp>
        <p:nvSpPr>
          <p:cNvPr id="12" name="Text 10"/>
          <p:cNvSpPr/>
          <p:nvPr/>
        </p:nvSpPr>
        <p:spPr>
          <a:xfrm>
            <a:off x="2822496" y="3519726"/>
            <a:ext cx="10723245"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The "GPS" – it holds the address of where to go in RAM</a:t>
            </a:r>
            <a:endParaRPr lang="en-US" sz="1850" dirty="0"/>
          </a:p>
        </p:txBody>
      </p:sp>
      <p:sp>
        <p:nvSpPr>
          <p:cNvPr id="13" name="Shape 11"/>
          <p:cNvSpPr/>
          <p:nvPr/>
        </p:nvSpPr>
        <p:spPr>
          <a:xfrm>
            <a:off x="845344" y="4053959"/>
            <a:ext cx="12939713" cy="685443"/>
          </a:xfrm>
          <a:prstGeom prst="rect">
            <a:avLst/>
          </a:prstGeom>
          <a:solidFill>
            <a:srgbClr val="000000">
              <a:alpha val="4000"/>
            </a:srgbClr>
          </a:solidFill>
          <a:ln/>
        </p:spPr>
        <p:txBody>
          <a:bodyPr/>
          <a:lstStyle/>
          <a:p>
            <a:endParaRPr lang="en-GB"/>
          </a:p>
        </p:txBody>
      </p:sp>
      <p:sp>
        <p:nvSpPr>
          <p:cNvPr id="14" name="Text 12"/>
          <p:cNvSpPr/>
          <p:nvPr/>
        </p:nvSpPr>
        <p:spPr>
          <a:xfrm>
            <a:off x="1084778" y="4205168"/>
            <a:ext cx="1251466"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MDR</a:t>
            </a:r>
            <a:endParaRPr lang="en-US" sz="1850" dirty="0"/>
          </a:p>
        </p:txBody>
      </p:sp>
      <p:sp>
        <p:nvSpPr>
          <p:cNvPr id="15" name="Text 13"/>
          <p:cNvSpPr/>
          <p:nvPr/>
        </p:nvSpPr>
        <p:spPr>
          <a:xfrm>
            <a:off x="2822496" y="4205168"/>
            <a:ext cx="10723245"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The "Delivery Truck" – it holds the actual data being moved.</a:t>
            </a:r>
            <a:endParaRPr lang="en-US" sz="1850" dirty="0"/>
          </a:p>
        </p:txBody>
      </p:sp>
      <p:sp>
        <p:nvSpPr>
          <p:cNvPr id="16" name="Shape 14"/>
          <p:cNvSpPr/>
          <p:nvPr/>
        </p:nvSpPr>
        <p:spPr>
          <a:xfrm>
            <a:off x="845344" y="4739402"/>
            <a:ext cx="12939713" cy="685443"/>
          </a:xfrm>
          <a:prstGeom prst="rect">
            <a:avLst/>
          </a:prstGeom>
          <a:solidFill>
            <a:srgbClr val="FFFFFF">
              <a:alpha val="4000"/>
            </a:srgbClr>
          </a:solidFill>
          <a:ln/>
        </p:spPr>
        <p:txBody>
          <a:bodyPr/>
          <a:lstStyle/>
          <a:p>
            <a:endParaRPr lang="en-GB"/>
          </a:p>
        </p:txBody>
      </p:sp>
      <p:sp>
        <p:nvSpPr>
          <p:cNvPr id="17" name="Text 15"/>
          <p:cNvSpPr/>
          <p:nvPr/>
        </p:nvSpPr>
        <p:spPr>
          <a:xfrm>
            <a:off x="1084778" y="4890611"/>
            <a:ext cx="1251466"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CIR</a:t>
            </a:r>
            <a:endParaRPr lang="en-US" sz="1850" dirty="0"/>
          </a:p>
        </p:txBody>
      </p:sp>
      <p:sp>
        <p:nvSpPr>
          <p:cNvPr id="18" name="Text 16"/>
          <p:cNvSpPr/>
          <p:nvPr/>
        </p:nvSpPr>
        <p:spPr>
          <a:xfrm>
            <a:off x="2822496" y="4890611"/>
            <a:ext cx="10723245"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The "Instruction Manual" – holds the current command being decoded.</a:t>
            </a:r>
            <a:endParaRPr lang="en-US" sz="1850" dirty="0"/>
          </a:p>
        </p:txBody>
      </p:sp>
      <p:sp>
        <p:nvSpPr>
          <p:cNvPr id="19" name="Shape 17"/>
          <p:cNvSpPr/>
          <p:nvPr/>
        </p:nvSpPr>
        <p:spPr>
          <a:xfrm>
            <a:off x="845344" y="5424845"/>
            <a:ext cx="12939713" cy="685443"/>
          </a:xfrm>
          <a:prstGeom prst="rect">
            <a:avLst/>
          </a:prstGeom>
          <a:solidFill>
            <a:srgbClr val="000000">
              <a:alpha val="4000"/>
            </a:srgbClr>
          </a:solidFill>
          <a:ln/>
        </p:spPr>
        <p:txBody>
          <a:bodyPr/>
          <a:lstStyle/>
          <a:p>
            <a:endParaRPr lang="en-GB"/>
          </a:p>
        </p:txBody>
      </p:sp>
      <p:sp>
        <p:nvSpPr>
          <p:cNvPr id="20" name="Text 18"/>
          <p:cNvSpPr/>
          <p:nvPr/>
        </p:nvSpPr>
        <p:spPr>
          <a:xfrm>
            <a:off x="1084778" y="5576054"/>
            <a:ext cx="1251466"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ACC</a:t>
            </a:r>
            <a:endParaRPr lang="en-US" sz="1850" dirty="0"/>
          </a:p>
        </p:txBody>
      </p:sp>
      <p:sp>
        <p:nvSpPr>
          <p:cNvPr id="21" name="Text 19"/>
          <p:cNvSpPr/>
          <p:nvPr/>
        </p:nvSpPr>
        <p:spPr>
          <a:xfrm>
            <a:off x="2822496" y="5576054"/>
            <a:ext cx="10723245" cy="38302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The "Working Total" – holds the result of the last calculation.</a:t>
            </a:r>
            <a:endParaRPr lang="en-US" sz="1850" dirty="0"/>
          </a:p>
        </p:txBody>
      </p:sp>
      <p:sp>
        <p:nvSpPr>
          <p:cNvPr id="22" name="Text 20"/>
          <p:cNvSpPr/>
          <p:nvPr/>
        </p:nvSpPr>
        <p:spPr>
          <a:xfrm>
            <a:off x="837724" y="6387108"/>
            <a:ext cx="12954952" cy="383024"/>
          </a:xfrm>
          <a:prstGeom prst="rect">
            <a:avLst/>
          </a:prstGeom>
          <a:noFill/>
          <a:ln/>
        </p:spPr>
        <p:txBody>
          <a:bodyPr wrap="none" lIns="0" tIns="0" rIns="0" bIns="0" rtlCol="0" anchor="t"/>
          <a:lstStyle/>
          <a:p>
            <a:pPr marL="0" indent="0" algn="l">
              <a:lnSpc>
                <a:spcPts val="3000"/>
              </a:lnSpc>
              <a:buNone/>
            </a:pPr>
            <a:endParaRPr lang="en-US" sz="1850" dirty="0"/>
          </a:p>
        </p:txBody>
      </p:sp>
      <p:sp>
        <p:nvSpPr>
          <p:cNvPr id="23" name="Text 21"/>
          <p:cNvSpPr/>
          <p:nvPr/>
        </p:nvSpPr>
        <p:spPr>
          <a:xfrm>
            <a:off x="837724" y="7039332"/>
            <a:ext cx="12954952" cy="383024"/>
          </a:xfrm>
          <a:prstGeom prst="rect">
            <a:avLst/>
          </a:prstGeom>
          <a:noFill/>
          <a:ln/>
        </p:spPr>
        <p:txBody>
          <a:bodyPr wrap="none" lIns="0" tIns="0" rIns="0" bIns="0" rtlCol="0" anchor="t"/>
          <a:lstStyle/>
          <a:p>
            <a:pPr marL="0" indent="0" algn="l">
              <a:lnSpc>
                <a:spcPts val="3000"/>
              </a:lnSpc>
              <a:buNone/>
            </a:pP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862251"/>
            <a:ext cx="12954952" cy="1408033"/>
          </a:xfrm>
          <a:prstGeom prst="rect">
            <a:avLst/>
          </a:prstGeom>
          <a:noFill/>
          <a:ln/>
        </p:spPr>
        <p:txBody>
          <a:bodyPr wrap="square" lIns="0" tIns="0" rIns="0" bIns="0" rtlCol="0" anchor="t"/>
          <a:lstStyle/>
          <a:p>
            <a:pPr marL="0" indent="0" algn="l">
              <a:lnSpc>
                <a:spcPts val="5500"/>
              </a:lnSpc>
              <a:buNone/>
            </a:pPr>
            <a:r>
              <a:rPr lang="en-US" sz="4400" dirty="0">
                <a:solidFill>
                  <a:srgbClr val="FFFFFF"/>
                </a:solidFill>
                <a:latin typeface="Kanit" pitchFamily="34" charset="0"/>
                <a:ea typeface="Kanit" pitchFamily="34" charset="-122"/>
                <a:cs typeface="Kanit" pitchFamily="34" charset="-120"/>
              </a:rPr>
              <a:t>How Registers Work in the Fetch-Decode-Execute Cycle</a:t>
            </a:r>
            <a:endParaRPr lang="en-US" sz="4400" dirty="0"/>
          </a:p>
        </p:txBody>
      </p:sp>
      <p:sp>
        <p:nvSpPr>
          <p:cNvPr id="3" name="Text 1"/>
          <p:cNvSpPr/>
          <p:nvPr/>
        </p:nvSpPr>
        <p:spPr>
          <a:xfrm>
            <a:off x="837724" y="2749034"/>
            <a:ext cx="239316" cy="29920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Kanit Light" pitchFamily="34" charset="0"/>
                <a:ea typeface="Kanit Light" pitchFamily="34" charset="-122"/>
                <a:cs typeface="Kanit Light" pitchFamily="34" charset="-120"/>
              </a:rPr>
              <a:t>01</a:t>
            </a:r>
            <a:endParaRPr lang="en-US" sz="1850" dirty="0"/>
          </a:p>
        </p:txBody>
      </p:sp>
      <p:pic>
        <p:nvPicPr>
          <p:cNvPr id="4"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724" y="3125391"/>
            <a:ext cx="4158734" cy="30480"/>
          </a:xfrm>
          <a:prstGeom prst="rect">
            <a:avLst/>
          </a:prstGeom>
        </p:spPr>
      </p:pic>
      <p:sp>
        <p:nvSpPr>
          <p:cNvPr id="5" name="Text 2"/>
          <p:cNvSpPr/>
          <p:nvPr/>
        </p:nvSpPr>
        <p:spPr>
          <a:xfrm>
            <a:off x="837724" y="3306008"/>
            <a:ext cx="3225879"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Program Counter Initiates</a:t>
            </a:r>
            <a:endParaRPr lang="en-US" sz="2200" dirty="0"/>
          </a:p>
        </p:txBody>
      </p:sp>
      <p:sp>
        <p:nvSpPr>
          <p:cNvPr id="6" name="Text 3"/>
          <p:cNvSpPr/>
          <p:nvPr/>
        </p:nvSpPr>
        <p:spPr>
          <a:xfrm>
            <a:off x="837724" y="3801547"/>
            <a:ext cx="4158734" cy="1149072"/>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PC points to the next instruction's memory address, which is then copied to the MAR</a:t>
            </a:r>
            <a:endParaRPr lang="en-US" sz="1850" dirty="0"/>
          </a:p>
        </p:txBody>
      </p:sp>
      <p:sp>
        <p:nvSpPr>
          <p:cNvPr id="7" name="Text 4"/>
          <p:cNvSpPr/>
          <p:nvPr/>
        </p:nvSpPr>
        <p:spPr>
          <a:xfrm>
            <a:off x="5235773" y="2749034"/>
            <a:ext cx="239316" cy="29920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Kanit Light" pitchFamily="34" charset="0"/>
                <a:ea typeface="Kanit Light" pitchFamily="34" charset="-122"/>
                <a:cs typeface="Kanit Light" pitchFamily="34" charset="-120"/>
              </a:rPr>
              <a:t>02</a:t>
            </a:r>
            <a:endParaRPr lang="en-US" sz="1850" dirty="0"/>
          </a:p>
        </p:txBody>
      </p:sp>
      <p:pic>
        <p:nvPicPr>
          <p:cNvPr id="8" name="Image 1"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5773" y="3125391"/>
            <a:ext cx="4158734" cy="30480"/>
          </a:xfrm>
          <a:prstGeom prst="rect">
            <a:avLst/>
          </a:prstGeom>
        </p:spPr>
      </p:pic>
      <p:sp>
        <p:nvSpPr>
          <p:cNvPr id="9" name="Text 5"/>
          <p:cNvSpPr/>
          <p:nvPr/>
        </p:nvSpPr>
        <p:spPr>
          <a:xfrm>
            <a:off x="5235773" y="3306008"/>
            <a:ext cx="2861667"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Memory Data Retrieval</a:t>
            </a:r>
            <a:endParaRPr lang="en-US" sz="2200" dirty="0"/>
          </a:p>
        </p:txBody>
      </p:sp>
      <p:sp>
        <p:nvSpPr>
          <p:cNvPr id="10" name="Text 6"/>
          <p:cNvSpPr/>
          <p:nvPr/>
        </p:nvSpPr>
        <p:spPr>
          <a:xfrm>
            <a:off x="5235773" y="3801547"/>
            <a:ext cx="4158734" cy="1149072"/>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MDR fetches the instruction or data from memory at the address specified by MAR</a:t>
            </a:r>
            <a:endParaRPr lang="en-US" sz="1850" dirty="0"/>
          </a:p>
        </p:txBody>
      </p:sp>
      <p:sp>
        <p:nvSpPr>
          <p:cNvPr id="11" name="Text 7"/>
          <p:cNvSpPr/>
          <p:nvPr/>
        </p:nvSpPr>
        <p:spPr>
          <a:xfrm>
            <a:off x="9633823" y="2749034"/>
            <a:ext cx="239316" cy="29920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Kanit Light" pitchFamily="34" charset="0"/>
                <a:ea typeface="Kanit Light" pitchFamily="34" charset="-122"/>
                <a:cs typeface="Kanit Light" pitchFamily="34" charset="-120"/>
              </a:rPr>
              <a:t>03</a:t>
            </a:r>
            <a:endParaRPr lang="en-US" sz="1850" dirty="0"/>
          </a:p>
        </p:txBody>
      </p:sp>
      <p:pic>
        <p:nvPicPr>
          <p:cNvPr id="12" name="Image 2"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3823" y="3125391"/>
            <a:ext cx="4158853" cy="30480"/>
          </a:xfrm>
          <a:prstGeom prst="rect">
            <a:avLst/>
          </a:prstGeom>
        </p:spPr>
      </p:pic>
      <p:sp>
        <p:nvSpPr>
          <p:cNvPr id="13" name="Text 8"/>
          <p:cNvSpPr/>
          <p:nvPr/>
        </p:nvSpPr>
        <p:spPr>
          <a:xfrm>
            <a:off x="9633823" y="330600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Instruction Storage</a:t>
            </a:r>
            <a:endParaRPr lang="en-US" sz="2200" dirty="0"/>
          </a:p>
        </p:txBody>
      </p:sp>
      <p:sp>
        <p:nvSpPr>
          <p:cNvPr id="14" name="Text 9"/>
          <p:cNvSpPr/>
          <p:nvPr/>
        </p:nvSpPr>
        <p:spPr>
          <a:xfrm>
            <a:off x="9633823" y="3801547"/>
            <a:ext cx="4158853" cy="1149072"/>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CIR receives and stores the current instruction from MDR for decoding by the Control Unit</a:t>
            </a:r>
            <a:endParaRPr lang="en-US" sz="1850" dirty="0"/>
          </a:p>
        </p:txBody>
      </p:sp>
      <p:sp>
        <p:nvSpPr>
          <p:cNvPr id="15" name="Text 10"/>
          <p:cNvSpPr/>
          <p:nvPr/>
        </p:nvSpPr>
        <p:spPr>
          <a:xfrm>
            <a:off x="837724" y="5369362"/>
            <a:ext cx="239316" cy="29920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Kanit Light" pitchFamily="34" charset="0"/>
                <a:ea typeface="Kanit Light" pitchFamily="34" charset="-122"/>
                <a:cs typeface="Kanit Light" pitchFamily="34" charset="-120"/>
              </a:rPr>
              <a:t>04</a:t>
            </a:r>
            <a:endParaRPr lang="en-US" sz="1850" dirty="0"/>
          </a:p>
        </p:txBody>
      </p:sp>
      <p:pic>
        <p:nvPicPr>
          <p:cNvPr id="16" name="Image 3"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724" y="5721787"/>
            <a:ext cx="6357818" cy="30480"/>
          </a:xfrm>
          <a:prstGeom prst="rect">
            <a:avLst/>
          </a:prstGeom>
        </p:spPr>
      </p:pic>
      <p:sp>
        <p:nvSpPr>
          <p:cNvPr id="17" name="Text 11"/>
          <p:cNvSpPr/>
          <p:nvPr/>
        </p:nvSpPr>
        <p:spPr>
          <a:xfrm>
            <a:off x="837724" y="5926336"/>
            <a:ext cx="2863096"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Calculation Processing</a:t>
            </a:r>
            <a:endParaRPr lang="en-US" sz="2200" dirty="0"/>
          </a:p>
        </p:txBody>
      </p:sp>
      <p:sp>
        <p:nvSpPr>
          <p:cNvPr id="18" name="Text 12"/>
          <p:cNvSpPr/>
          <p:nvPr/>
        </p:nvSpPr>
        <p:spPr>
          <a:xfrm>
            <a:off x="837724" y="6421874"/>
            <a:ext cx="6357818" cy="766048"/>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ALU performs operations and stores calculation results in the ACC for the next cycle</a:t>
            </a:r>
            <a:endParaRPr lang="en-US" sz="1850" dirty="0"/>
          </a:p>
        </p:txBody>
      </p:sp>
      <p:sp>
        <p:nvSpPr>
          <p:cNvPr id="19" name="Text 13"/>
          <p:cNvSpPr/>
          <p:nvPr/>
        </p:nvSpPr>
        <p:spPr>
          <a:xfrm>
            <a:off x="7434858" y="5369362"/>
            <a:ext cx="239316" cy="299204"/>
          </a:xfrm>
          <a:prstGeom prst="rect">
            <a:avLst/>
          </a:prstGeom>
          <a:noFill/>
          <a:ln/>
        </p:spPr>
        <p:txBody>
          <a:bodyPr wrap="none" lIns="0" tIns="0" rIns="0" bIns="0" rtlCol="0" anchor="t"/>
          <a:lstStyle/>
          <a:p>
            <a:pPr marL="0" indent="0" algn="l">
              <a:lnSpc>
                <a:spcPts val="3000"/>
              </a:lnSpc>
              <a:buNone/>
            </a:pPr>
            <a:r>
              <a:rPr lang="en-US" sz="1850" dirty="0">
                <a:solidFill>
                  <a:srgbClr val="D9E1FF"/>
                </a:solidFill>
                <a:latin typeface="Kanit Light" pitchFamily="34" charset="0"/>
                <a:ea typeface="Kanit Light" pitchFamily="34" charset="-122"/>
                <a:cs typeface="Kanit Light" pitchFamily="34" charset="-120"/>
              </a:rPr>
              <a:t>05</a:t>
            </a:r>
            <a:endParaRPr lang="en-US" sz="1850" dirty="0"/>
          </a:p>
        </p:txBody>
      </p:sp>
      <p:pic>
        <p:nvPicPr>
          <p:cNvPr id="20" name="Image 4"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4858" y="5721787"/>
            <a:ext cx="6357818" cy="30480"/>
          </a:xfrm>
          <a:prstGeom prst="rect">
            <a:avLst/>
          </a:prstGeom>
        </p:spPr>
      </p:pic>
      <p:sp>
        <p:nvSpPr>
          <p:cNvPr id="21" name="Text 14"/>
          <p:cNvSpPr/>
          <p:nvPr/>
        </p:nvSpPr>
        <p:spPr>
          <a:xfrm>
            <a:off x="7434858" y="5926336"/>
            <a:ext cx="2816662" cy="351949"/>
          </a:xfrm>
          <a:prstGeom prst="rect">
            <a:avLst/>
          </a:prstGeom>
          <a:noFill/>
          <a:ln/>
        </p:spPr>
        <p:txBody>
          <a:bodyPr wrap="none" lIns="0" tIns="0" rIns="0" bIns="0" rtlCol="0" anchor="t"/>
          <a:lstStyle/>
          <a:p>
            <a:pPr marL="0" indent="0" algn="l">
              <a:lnSpc>
                <a:spcPts val="2750"/>
              </a:lnSpc>
              <a:buNone/>
            </a:pPr>
            <a:r>
              <a:rPr lang="en-US" sz="2200" dirty="0">
                <a:solidFill>
                  <a:srgbClr val="D9E1FF"/>
                </a:solidFill>
                <a:latin typeface="Kanit" pitchFamily="34" charset="0"/>
                <a:ea typeface="Kanit" pitchFamily="34" charset="-122"/>
                <a:cs typeface="Kanit" pitchFamily="34" charset="-120"/>
              </a:rPr>
              <a:t>Counter Advancement</a:t>
            </a:r>
            <a:endParaRPr lang="en-US" sz="2200" dirty="0"/>
          </a:p>
        </p:txBody>
      </p:sp>
      <p:sp>
        <p:nvSpPr>
          <p:cNvPr id="22" name="Text 15"/>
          <p:cNvSpPr/>
          <p:nvPr/>
        </p:nvSpPr>
        <p:spPr>
          <a:xfrm>
            <a:off x="7434858" y="6421874"/>
            <a:ext cx="6357818" cy="766048"/>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Martel Sans Light" pitchFamily="34" charset="0"/>
                <a:ea typeface="Martel Sans Light" pitchFamily="34" charset="-122"/>
                <a:cs typeface="Martel Sans Light" pitchFamily="34" charset="-120"/>
              </a:rPr>
              <a:t>PC automatically increments to point to the next instruction's memory address, continuing the cycle</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1181</Words>
  <Application>Microsoft Office PowerPoint</Application>
  <PresentationFormat>Custom</PresentationFormat>
  <Paragraphs>136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Martel Sans Light</vt:lpstr>
      <vt:lpstr>Kanit Light</vt:lpstr>
      <vt:lpstr>Kanit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jyotsna sharma</dc:creator>
  <cp:lastModifiedBy>Aarav Sharma</cp:lastModifiedBy>
  <cp:revision>4</cp:revision>
  <dcterms:created xsi:type="dcterms:W3CDTF">2026-02-06T11:26:10Z</dcterms:created>
  <dcterms:modified xsi:type="dcterms:W3CDTF">2026-02-06T11:48:52Z</dcterms:modified>
</cp:coreProperties>
</file>