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83" r:id="rId6"/>
    <p:sldId id="282" r:id="rId7"/>
    <p:sldId id="279" r:id="rId8"/>
    <p:sldId id="288" r:id="rId9"/>
    <p:sldId id="284" r:id="rId10"/>
    <p:sldId id="287" r:id="rId11"/>
    <p:sldId id="285" r:id="rId12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095" autoAdjust="0"/>
    <p:restoredTop sz="96408" autoAdjust="0"/>
  </p:normalViewPr>
  <p:slideViewPr>
    <p:cSldViewPr snapToGrid="0">
      <p:cViewPr>
        <p:scale>
          <a:sx n="60" d="100"/>
          <a:sy n="60" d="100"/>
        </p:scale>
        <p:origin x="-44" y="-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BF0B33-9085-40C9-93A5-AB92D1B9A222}" type="datetime1">
              <a:rPr lang="en-GB" smtClean="0"/>
              <a:t>16/04/2025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720C7-6FB5-45BA-BDBA-48D2872F91F1}" type="datetime1">
              <a:rPr lang="en-GB" smtClean="0"/>
              <a:pPr/>
              <a:t>16/04/2025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A6385DC9-997B-458E-A4CF-AC90B90DF325}" type="datetime1">
              <a:rPr lang="en-GB" noProof="0" smtClean="0"/>
              <a:t>16/04/2025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4BF001-2B80-4AB9-BE59-83C5923EC802}" type="datetime1">
              <a:rPr lang="en-GB" noProof="0" smtClean="0"/>
              <a:t>16/04/2025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C7B7CC-E160-4FC4-9005-71993151DC0E}" type="datetime1">
              <a:rPr lang="en-GB" noProof="0" smtClean="0"/>
              <a:t>16/04/2025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6B4BC6-4D4C-4A15-A7B9-629A30CF6E83}" type="datetime1">
              <a:rPr lang="en-GB" noProof="0" smtClean="0"/>
              <a:t>16/04/2025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A31E63-4ED2-4925-A5F4-6846649FFE35}" type="datetime1">
              <a:rPr lang="en-GB" noProof="0" smtClean="0"/>
              <a:t>16/04/2025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DDAFAF-1776-40DA-8CA0-79036665708D}" type="datetime1">
              <a:rPr lang="en-GB" noProof="0" smtClean="0"/>
              <a:t>16/04/2025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0D3D27-7A6C-4B35-B3FF-F31390EFED29}" type="datetime1">
              <a:rPr lang="en-GB" noProof="0" smtClean="0"/>
              <a:t>16/04/2025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7C9E9-4515-4D38-A03A-D2F95C1F97CE}" type="datetime1">
              <a:rPr lang="en-GB" noProof="0" smtClean="0"/>
              <a:t>16/04/2025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4A46F-3E40-4151-8C36-A90EB8A48A85}" type="datetime1">
              <a:rPr lang="en-GB" noProof="0" smtClean="0"/>
              <a:t>16/04/2025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CA9A9-4A99-433C-A4F0-534775C3FAD7}" type="datetime1">
              <a:rPr lang="en-GB" noProof="0" smtClean="0"/>
              <a:t>16/04/2025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CC3AD-CC54-43D4-9C5D-6FBF5D207C09}" type="datetime1">
              <a:rPr lang="en-GB" noProof="0" smtClean="0"/>
              <a:t>16/04/2025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en-GB" noProof="0" smtClean="0"/>
              <a:t>‹#›</a:t>
            </a:fld>
            <a:endParaRPr lang="en-GB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51C4957F-1271-4000-97CB-F74033DE6EE6}" type="datetime1">
              <a:rPr lang="en-GB" noProof="0" smtClean="0"/>
              <a:t>16/04/2025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icrosoft.com/en-us/power-platform/products/power-bi/download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/>
          </a:bodyPr>
          <a:lstStyle/>
          <a:p>
            <a:pPr algn="l" rtl="0"/>
            <a:r>
              <a:rPr lang="en-GB" dirty="0">
                <a:solidFill>
                  <a:srgbClr val="FFFFFF"/>
                </a:solidFill>
              </a:rPr>
              <a:t>Introduction to power bi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rtlCol="0" anchor="t">
            <a:normAutofit/>
          </a:bodyPr>
          <a:lstStyle/>
          <a:p>
            <a:pPr rtl="0"/>
            <a:r>
              <a:rPr lang="en-GB" dirty="0">
                <a:solidFill>
                  <a:srgbClr val="FFFFFF"/>
                </a:solidFill>
              </a:rPr>
              <a:t>Dr. Jyotsna Sharma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F89F4-BFB6-92B3-7FC6-424E4BEC3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01CC-55F1-30F1-36D8-F16C371E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F5277-5CD1-4AF0-1044-D300CE086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023639" cy="3296093"/>
          </a:xfrm>
        </p:spPr>
        <p:txBody>
          <a:bodyPr>
            <a:normAutofit/>
          </a:bodyPr>
          <a:lstStyle/>
          <a:p>
            <a:r>
              <a:rPr lang="en-GB" dirty="0"/>
              <a:t>Power BI is a powerful business analytics tool developed by </a:t>
            </a:r>
            <a:r>
              <a:rPr lang="en-GB" b="1" dirty="0">
                <a:solidFill>
                  <a:srgbClr val="0070C0"/>
                </a:solidFill>
              </a:rPr>
              <a:t>Microsoft.</a:t>
            </a:r>
          </a:p>
          <a:p>
            <a:r>
              <a:rPr lang="en-GB" dirty="0"/>
              <a:t>It enables users to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Visualize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Share Insights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To make informed decisions based on real-time information.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44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E1354-6EFC-F28D-AAB7-9D602107A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52D1-2FB5-E534-72F1-2EFCDAB72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power 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377D-0782-07D5-6915-11BEB0A1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023639" cy="3296093"/>
          </a:xfrm>
        </p:spPr>
        <p:txBody>
          <a:bodyPr>
            <a:normAutofit/>
          </a:bodyPr>
          <a:lstStyle/>
          <a:p>
            <a:pPr rtl="0"/>
            <a:r>
              <a:rPr lang="en-GB" dirty="0"/>
              <a:t>Power BI allows users to connect to various data sources, including databases, Excel spreadsheets, and cloud services, to create interactive reports and dashboards that help in understanding complex data sets.</a:t>
            </a:r>
          </a:p>
          <a:p>
            <a:pPr rtl="0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C4544A-A610-FC49-D3FB-2DA34CBF1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0"/>
          <a:stretch/>
        </p:blipFill>
        <p:spPr bwMode="auto">
          <a:xfrm>
            <a:off x="1962307" y="3221665"/>
            <a:ext cx="9024812" cy="37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0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FE25-B981-ABEA-EEAB-1CD218B3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31D9F-F0A0-F19E-354A-81E894DB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11167872" cy="4965405"/>
          </a:xfrm>
        </p:spPr>
        <p:txBody>
          <a:bodyPr>
            <a:normAutofit/>
          </a:bodyPr>
          <a:lstStyle/>
          <a:p>
            <a:pPr rtl="0">
              <a:buFont typeface="+mj-lt"/>
              <a:buAutoNum type="arabicPeriod"/>
            </a:pPr>
            <a:r>
              <a:rPr lang="en-GB" b="1" dirty="0"/>
              <a:t>Data Connectivity</a:t>
            </a:r>
            <a:r>
              <a:rPr lang="en-GB" dirty="0"/>
              <a:t>: A wide range of data sources are supported, making it easy to import and </a:t>
            </a:r>
            <a:r>
              <a:rPr lang="en-GB" dirty="0" err="1"/>
              <a:t>analyze</a:t>
            </a:r>
            <a:r>
              <a:rPr lang="en-GB" dirty="0"/>
              <a:t> data from different platforms</a:t>
            </a:r>
          </a:p>
          <a:p>
            <a:pPr rtl="0">
              <a:buFont typeface="+mj-lt"/>
              <a:buAutoNum type="arabicPeriod"/>
            </a:pPr>
            <a:r>
              <a:rPr lang="en-GB" b="1" dirty="0"/>
              <a:t>Interactive Dashboards</a:t>
            </a:r>
            <a:r>
              <a:rPr lang="en-GB" dirty="0"/>
              <a:t>: Customizable dashboards provide a snapshot of key metrics and performance indicators (KPIs)</a:t>
            </a:r>
          </a:p>
          <a:p>
            <a:pPr rtl="0">
              <a:buFont typeface="+mj-lt"/>
              <a:buAutoNum type="arabicPeriod" startAt="3"/>
            </a:pPr>
            <a:r>
              <a:rPr lang="en-GB" b="1" dirty="0"/>
              <a:t>Data </a:t>
            </a:r>
            <a:r>
              <a:rPr lang="en-GB" b="1" dirty="0" err="1"/>
              <a:t>Modeling</a:t>
            </a:r>
            <a:r>
              <a:rPr lang="en-GB" dirty="0"/>
              <a:t>: Power BI offers great data </a:t>
            </a:r>
            <a:r>
              <a:rPr lang="en-GB" dirty="0" err="1"/>
              <a:t>modeling</a:t>
            </a:r>
            <a:r>
              <a:rPr lang="en-GB" dirty="0"/>
              <a:t> capabilities, allowing users to create relationships between different data sets and perform complex calculations.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4347B4C-B82E-5C45-BD4C-54DFA777B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8"/>
          <a:stretch/>
        </p:blipFill>
        <p:spPr bwMode="auto">
          <a:xfrm>
            <a:off x="1024128" y="4407860"/>
            <a:ext cx="7886700" cy="245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6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CB2B1-3F32-4E44-A5DB-273300D71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CA796-FE41-7EEC-6343-344741A9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07FDC-CB96-3B02-136A-6886B43F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11167872" cy="4965405"/>
          </a:xfrm>
        </p:spPr>
        <p:txBody>
          <a:bodyPr>
            <a:normAutofit/>
          </a:bodyPr>
          <a:lstStyle/>
          <a:p>
            <a:pPr rtl="0">
              <a:buFont typeface="+mj-lt"/>
              <a:buAutoNum type="arabicPeriod" startAt="4"/>
            </a:pPr>
            <a:r>
              <a:rPr lang="en-GB" b="1" dirty="0"/>
              <a:t>Real-time Analytics</a:t>
            </a:r>
            <a:r>
              <a:rPr lang="en-GB" dirty="0"/>
              <a:t>: Real-time data and insights enables timely decision-making.</a:t>
            </a:r>
          </a:p>
          <a:p>
            <a:pPr rtl="0">
              <a:buFont typeface="+mj-lt"/>
              <a:buAutoNum type="arabicPeriod" startAt="5"/>
            </a:pPr>
            <a:r>
              <a:rPr lang="en-GB" b="1" dirty="0"/>
              <a:t>Collaboration</a:t>
            </a:r>
            <a:r>
              <a:rPr lang="en-GB" dirty="0"/>
              <a:t>: Power BI facilitates collaboration by allowing users to share reports and dashboards with team members and stakeholders.</a:t>
            </a:r>
          </a:p>
          <a:p>
            <a:pPr rtl="0">
              <a:buFont typeface="+mj-lt"/>
              <a:buAutoNum type="arabicPeriod" startAt="5"/>
            </a:pPr>
            <a:endParaRPr lang="en-GB" dirty="0"/>
          </a:p>
          <a:p>
            <a:pPr rtl="0">
              <a:buFont typeface="+mj-lt"/>
              <a:buAutoNum type="arabicPeriod" startAt="5"/>
            </a:pPr>
            <a:endParaRPr lang="en-GB" dirty="0"/>
          </a:p>
          <a:p>
            <a:pPr rtl="0">
              <a:buFont typeface="+mj-lt"/>
              <a:buAutoNum type="arabicPeriod" startAt="5"/>
            </a:pPr>
            <a:endParaRPr lang="en-GB" dirty="0"/>
          </a:p>
          <a:p>
            <a:pPr rtl="0">
              <a:buFont typeface="+mj-lt"/>
              <a:buAutoNum type="arabicPeriod" startAt="5"/>
            </a:pPr>
            <a:endParaRPr lang="en-GB" dirty="0"/>
          </a:p>
          <a:p>
            <a:pPr rtl="0">
              <a:buFont typeface="+mj-lt"/>
              <a:buAutoNum type="arabicPeriod" startAt="5"/>
            </a:pPr>
            <a:endParaRPr lang="en-GB" dirty="0"/>
          </a:p>
          <a:p>
            <a:pPr rtl="0">
              <a:buFont typeface="+mj-lt"/>
              <a:buAutoNum type="arabicPeriod" startAt="6"/>
            </a:pPr>
            <a:r>
              <a:rPr lang="en-GB" b="1" dirty="0"/>
              <a:t>Mobile Access</a:t>
            </a:r>
            <a:r>
              <a:rPr lang="en-GB" dirty="0"/>
              <a:t>: The Power BI mobile app ensures that users can access their reports and dashboards on the go, providing flexibility and convenience.</a:t>
            </a:r>
          </a:p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950B9D3-838B-6065-1EE8-E4CB70571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4"/>
          <a:stretch/>
        </p:blipFill>
        <p:spPr bwMode="auto">
          <a:xfrm>
            <a:off x="685800" y="3349681"/>
            <a:ext cx="10058400" cy="316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4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1FE0B-4A16-D686-59FA-FE5C24877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871D-8D94-7A19-AC50-3E0A011C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F43D1-BDB8-61D9-CF81-196E5BA9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72" y="2084832"/>
            <a:ext cx="10047768" cy="3296093"/>
          </a:xfrm>
        </p:spPr>
        <p:txBody>
          <a:bodyPr>
            <a:normAutofit/>
          </a:bodyPr>
          <a:lstStyle/>
          <a:p>
            <a:pPr rtl="0"/>
            <a:r>
              <a:rPr lang="en-GB" dirty="0"/>
              <a:t>Power BI Desktop application can be downloaded directly from </a:t>
            </a:r>
          </a:p>
          <a:p>
            <a:pPr rtl="0"/>
            <a:r>
              <a:rPr lang="en-GB" dirty="0">
                <a:solidFill>
                  <a:srgbClr val="0070C0"/>
                </a:solidFill>
                <a:hlinkClick r:id="rId2"/>
              </a:rPr>
              <a:t>https://www.microsoft.com/en-us/power-platform/products/power-bi/downloads</a:t>
            </a:r>
          </a:p>
          <a:p>
            <a:pPr rtl="0"/>
            <a:r>
              <a:rPr lang="en-GB" dirty="0"/>
              <a:t>Or selected to be downloaded from the Microsoft Store Application</a:t>
            </a:r>
          </a:p>
          <a:p>
            <a:pPr rtl="0"/>
            <a:r>
              <a:rPr lang="en-GB" dirty="0"/>
              <a:t>After installation, users can connect to their data sources, </a:t>
            </a:r>
            <a:br>
              <a:rPr lang="en-GB" dirty="0"/>
            </a:br>
            <a:r>
              <a:rPr lang="en-GB" dirty="0"/>
              <a:t>create </a:t>
            </a:r>
            <a:r>
              <a:rPr lang="en-GB" dirty="0" err="1"/>
              <a:t>visualizations,and</a:t>
            </a:r>
            <a:r>
              <a:rPr lang="en-GB" dirty="0"/>
              <a:t> publish their reports to the </a:t>
            </a:r>
            <a:br>
              <a:rPr lang="en-GB" dirty="0"/>
            </a:br>
            <a:r>
              <a:rPr lang="en-GB" dirty="0"/>
              <a:t>Power BI service for sharing and collaboration.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798E6-7337-FBB7-36CA-7C88E224E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631" y="3429000"/>
            <a:ext cx="4561369" cy="38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4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E8AD8-D2A8-7C84-F87B-382C62EFF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337BF-2193-FAC6-9A06-0CD946CD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4B966-AD58-A67F-71E6-7744B825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46" y="1848746"/>
            <a:ext cx="9478926" cy="47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3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E4C8C-28E3-BD5C-F2FA-69E0A746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DC92-C58E-83FA-21E0-6AC17A70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3532D-6596-6B29-0998-02BE502EE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023639" cy="3296093"/>
          </a:xfrm>
        </p:spPr>
        <p:txBody>
          <a:bodyPr>
            <a:normAutofit/>
          </a:bodyPr>
          <a:lstStyle/>
          <a:p>
            <a:pPr rtl="0"/>
            <a:r>
              <a:rPr lang="en-GB" dirty="0"/>
              <a:t>Power BI is an essential tool for businesses/professionals looking to leverage data for strategic decision-making. </a:t>
            </a:r>
          </a:p>
          <a:p>
            <a:pPr rtl="0"/>
            <a:r>
              <a:rPr lang="en-GB" dirty="0"/>
              <a:t>Its intuitive interface, powerful features, and ability to connect to various data sources can greatly enhance the data analytics capabilities of organizations.</a:t>
            </a:r>
          </a:p>
          <a:p>
            <a:pPr rtl="0"/>
            <a:r>
              <a:rPr lang="en-GB" dirty="0"/>
              <a:t>By utilizing Power BI, businesses can gain deeper insights into their operations and drive better outcomes.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65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643_TF22378848.potx" id="{6BBE7CC7-35DD-4A68-AF50-43E942A5F51F}" vid="{D3513AAA-9640-405D-ACB4-14E37EB01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 design</Template>
  <TotalTime>68</TotalTime>
  <Words>339</Words>
  <Application>Microsoft Office PowerPoint</Application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Introduction to power bi</vt:lpstr>
      <vt:lpstr>Introduction</vt:lpstr>
      <vt:lpstr>Overview of power bi</vt:lpstr>
      <vt:lpstr>Key features</vt:lpstr>
      <vt:lpstr>Key features</vt:lpstr>
      <vt:lpstr>Getting started</vt:lpstr>
      <vt:lpstr>Getting started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Aarav Sharma</dc:creator>
  <cp:lastModifiedBy>Aarav Sharma</cp:lastModifiedBy>
  <cp:revision>1</cp:revision>
  <dcterms:created xsi:type="dcterms:W3CDTF">2025-04-16T13:15:38Z</dcterms:created>
  <dcterms:modified xsi:type="dcterms:W3CDTF">2025-04-16T14:24:09Z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