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3" r:id="rId3"/>
    <p:sldId id="27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4630400" cy="8229600"/>
  <p:notesSz cx="14630400" cy="8229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6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93FC9-F268-4A1C-A093-60711150124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D47C9-D9FC-4420-A744-6B89A243D619}">
      <dgm:prSet/>
      <dgm:spPr/>
      <dgm:t>
        <a:bodyPr/>
        <a:lstStyle/>
        <a:p>
          <a:r>
            <a:rPr lang="en-US" b="1" dirty="0"/>
            <a:t>Tutor</a:t>
          </a:r>
          <a:r>
            <a:rPr lang="en-US" dirty="0"/>
            <a:t>: </a:t>
          </a:r>
          <a:r>
            <a:rPr lang="en-GB" b="1" dirty="0"/>
            <a:t>Okwudili</a:t>
          </a:r>
          <a:r>
            <a:rPr lang="en-GB" dirty="0"/>
            <a:t> O. ONWURAH, </a:t>
          </a:r>
          <a:r>
            <a:rPr lang="en-GB" b="1" dirty="0"/>
            <a:t>LL.B.</a:t>
          </a:r>
          <a:r>
            <a:rPr lang="en-GB" dirty="0"/>
            <a:t> (Nigeria); </a:t>
          </a:r>
          <a:r>
            <a:rPr lang="en-GB" b="1" dirty="0"/>
            <a:t>BL</a:t>
          </a:r>
          <a:r>
            <a:rPr lang="en-GB" dirty="0"/>
            <a:t> (Abuja, Nigeria); </a:t>
          </a:r>
          <a:r>
            <a:rPr lang="en-GB" b="1" dirty="0"/>
            <a:t>LLM</a:t>
          </a:r>
          <a:r>
            <a:rPr lang="en-GB" dirty="0"/>
            <a:t> (Exeter, UK); </a:t>
          </a:r>
          <a:r>
            <a:rPr lang="en-GB" b="1" dirty="0"/>
            <a:t>LLM</a:t>
          </a:r>
          <a:r>
            <a:rPr lang="en-GB" dirty="0"/>
            <a:t> (Qingdao, PRC); </a:t>
          </a:r>
          <a:r>
            <a:rPr lang="en-GB" b="1" dirty="0"/>
            <a:t>LLM</a:t>
          </a:r>
          <a:r>
            <a:rPr lang="en-GB" dirty="0"/>
            <a:t> (Shanghai, PRC)</a:t>
          </a:r>
          <a:endParaRPr lang="en-US" dirty="0"/>
        </a:p>
      </dgm:t>
    </dgm:pt>
    <dgm:pt modelId="{3B4A0499-6413-43FF-A386-E2721FA19865}" type="parTrans" cxnId="{47B26742-AC34-473E-B2EF-084F9289332E}">
      <dgm:prSet/>
      <dgm:spPr/>
      <dgm:t>
        <a:bodyPr/>
        <a:lstStyle/>
        <a:p>
          <a:endParaRPr lang="en-US"/>
        </a:p>
      </dgm:t>
    </dgm:pt>
    <dgm:pt modelId="{87FB430B-75F2-4A98-9D03-92AAA2951C1F}" type="sibTrans" cxnId="{47B26742-AC34-473E-B2EF-084F9289332E}">
      <dgm:prSet/>
      <dgm:spPr/>
      <dgm:t>
        <a:bodyPr/>
        <a:lstStyle/>
        <a:p>
          <a:endParaRPr lang="en-US"/>
        </a:p>
      </dgm:t>
    </dgm:pt>
    <dgm:pt modelId="{A8BF8E76-CC70-4FFE-9E84-56635DBB574B}">
      <dgm:prSet/>
      <dgm:spPr/>
      <dgm:t>
        <a:bodyPr/>
        <a:lstStyle/>
        <a:p>
          <a:r>
            <a:rPr lang="en-US" dirty="0"/>
            <a:t>PhD in Law (Hong Kong)</a:t>
          </a:r>
          <a:br>
            <a:rPr lang="en-US" dirty="0"/>
          </a:br>
          <a:endParaRPr lang="en-US" dirty="0"/>
        </a:p>
      </dgm:t>
    </dgm:pt>
    <dgm:pt modelId="{FA5D942D-74A5-4061-9030-9816228997EF}" type="parTrans" cxnId="{AEEDF93A-6EFC-4794-9EA7-792AD6378CFA}">
      <dgm:prSet/>
      <dgm:spPr/>
      <dgm:t>
        <a:bodyPr/>
        <a:lstStyle/>
        <a:p>
          <a:endParaRPr lang="en-US"/>
        </a:p>
      </dgm:t>
    </dgm:pt>
    <dgm:pt modelId="{ECE27122-8DDC-4AB2-BC2B-CAA2EE80DAB4}" type="sibTrans" cxnId="{AEEDF93A-6EFC-4794-9EA7-792AD6378CFA}">
      <dgm:prSet/>
      <dgm:spPr/>
      <dgm:t>
        <a:bodyPr/>
        <a:lstStyle/>
        <a:p>
          <a:endParaRPr lang="en-US"/>
        </a:p>
      </dgm:t>
    </dgm:pt>
    <dgm:pt modelId="{3306BD63-0E89-49A9-9A19-0567680F4C23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</a:rPr>
            <a:t>Dr Okwudili O. Onwurah</a:t>
          </a:r>
        </a:p>
      </dgm:t>
    </dgm:pt>
    <dgm:pt modelId="{30624F51-6043-4586-B1CC-9CEDC9A4D448}" type="parTrans" cxnId="{D6BD83F6-285A-4EAF-A9E3-677B7328315D}">
      <dgm:prSet/>
      <dgm:spPr/>
      <dgm:t>
        <a:bodyPr/>
        <a:lstStyle/>
        <a:p>
          <a:endParaRPr lang="en-US"/>
        </a:p>
      </dgm:t>
    </dgm:pt>
    <dgm:pt modelId="{B8E6C81C-F96B-4037-B0AE-E195845F76E8}" type="sibTrans" cxnId="{D6BD83F6-285A-4EAF-A9E3-677B7328315D}">
      <dgm:prSet/>
      <dgm:spPr/>
      <dgm:t>
        <a:bodyPr/>
        <a:lstStyle/>
        <a:p>
          <a:endParaRPr lang="en-US"/>
        </a:p>
      </dgm:t>
    </dgm:pt>
    <dgm:pt modelId="{1C3346F7-2909-4802-A99B-C614BF60D0AA}" type="pres">
      <dgm:prSet presAssocID="{0D793FC9-F268-4A1C-A093-607111501244}" presName="Name0" presStyleCnt="0">
        <dgm:presLayoutVars>
          <dgm:dir/>
          <dgm:animLvl val="lvl"/>
          <dgm:resizeHandles val="exact"/>
        </dgm:presLayoutVars>
      </dgm:prSet>
      <dgm:spPr/>
    </dgm:pt>
    <dgm:pt modelId="{C5F0A950-62FA-4F84-A3CA-A98BE82F54E2}" type="pres">
      <dgm:prSet presAssocID="{3306BD63-0E89-49A9-9A19-0567680F4C23}" presName="boxAndChildren" presStyleCnt="0"/>
      <dgm:spPr/>
    </dgm:pt>
    <dgm:pt modelId="{9767B373-F5D2-4C16-8232-AD3EB3BA2865}" type="pres">
      <dgm:prSet presAssocID="{3306BD63-0E89-49A9-9A19-0567680F4C23}" presName="parentTextBox" presStyleLbl="node1" presStyleIdx="0" presStyleCnt="2" custScaleY="30958" custLinFactNeighborX="17539" custLinFactNeighborY="-1064"/>
      <dgm:spPr/>
    </dgm:pt>
    <dgm:pt modelId="{F5F75FCB-6600-4BC3-91BE-B7A919D87789}" type="pres">
      <dgm:prSet presAssocID="{87FB430B-75F2-4A98-9D03-92AAA2951C1F}" presName="sp" presStyleCnt="0"/>
      <dgm:spPr/>
    </dgm:pt>
    <dgm:pt modelId="{5F2D1CFE-F0BA-4745-B54D-24C092E006B0}" type="pres">
      <dgm:prSet presAssocID="{4B3D47C9-D9FC-4420-A744-6B89A243D619}" presName="arrowAndChildren" presStyleCnt="0"/>
      <dgm:spPr/>
    </dgm:pt>
    <dgm:pt modelId="{1267F2E7-7445-44C5-85A1-474EA1B37E02}" type="pres">
      <dgm:prSet presAssocID="{4B3D47C9-D9FC-4420-A744-6B89A243D619}" presName="parentTextArrow" presStyleLbl="node1" presStyleIdx="0" presStyleCnt="2"/>
      <dgm:spPr/>
    </dgm:pt>
    <dgm:pt modelId="{50E560F1-A1B3-4C64-B8C9-000AEB7FD047}" type="pres">
      <dgm:prSet presAssocID="{4B3D47C9-D9FC-4420-A744-6B89A243D619}" presName="arrow" presStyleLbl="node1" presStyleIdx="1" presStyleCnt="2"/>
      <dgm:spPr/>
    </dgm:pt>
    <dgm:pt modelId="{36B24DEE-2EFE-405E-9811-D9B994214603}" type="pres">
      <dgm:prSet presAssocID="{4B3D47C9-D9FC-4420-A744-6B89A243D619}" presName="descendantArrow" presStyleCnt="0"/>
      <dgm:spPr/>
    </dgm:pt>
    <dgm:pt modelId="{776488E1-41F0-4B79-AF8B-E69517EDFD16}" type="pres">
      <dgm:prSet presAssocID="{A8BF8E76-CC70-4FFE-9E84-56635DBB574B}" presName="childTextArrow" presStyleLbl="fgAccFollowNode1" presStyleIdx="0" presStyleCnt="1" custScaleY="133803">
        <dgm:presLayoutVars>
          <dgm:bulletEnabled val="1"/>
        </dgm:presLayoutVars>
      </dgm:prSet>
      <dgm:spPr/>
    </dgm:pt>
  </dgm:ptLst>
  <dgm:cxnLst>
    <dgm:cxn modelId="{2CA50D17-3428-4E21-A0E9-2142B609A549}" type="presOf" srcId="{A8BF8E76-CC70-4FFE-9E84-56635DBB574B}" destId="{776488E1-41F0-4B79-AF8B-E69517EDFD16}" srcOrd="0" destOrd="0" presId="urn:microsoft.com/office/officeart/2005/8/layout/process4"/>
    <dgm:cxn modelId="{AEEDF93A-6EFC-4794-9EA7-792AD6378CFA}" srcId="{4B3D47C9-D9FC-4420-A744-6B89A243D619}" destId="{A8BF8E76-CC70-4FFE-9E84-56635DBB574B}" srcOrd="0" destOrd="0" parTransId="{FA5D942D-74A5-4061-9030-9816228997EF}" sibTransId="{ECE27122-8DDC-4AB2-BC2B-CAA2EE80DAB4}"/>
    <dgm:cxn modelId="{47B26742-AC34-473E-B2EF-084F9289332E}" srcId="{0D793FC9-F268-4A1C-A093-607111501244}" destId="{4B3D47C9-D9FC-4420-A744-6B89A243D619}" srcOrd="0" destOrd="0" parTransId="{3B4A0499-6413-43FF-A386-E2721FA19865}" sibTransId="{87FB430B-75F2-4A98-9D03-92AAA2951C1F}"/>
    <dgm:cxn modelId="{B199074C-A959-42AE-950B-CC10A8601A0B}" type="presOf" srcId="{0D793FC9-F268-4A1C-A093-607111501244}" destId="{1C3346F7-2909-4802-A99B-C614BF60D0AA}" srcOrd="0" destOrd="0" presId="urn:microsoft.com/office/officeart/2005/8/layout/process4"/>
    <dgm:cxn modelId="{257CA2B2-EA2D-4959-955D-DFCE9E7E358F}" type="presOf" srcId="{4B3D47C9-D9FC-4420-A744-6B89A243D619}" destId="{50E560F1-A1B3-4C64-B8C9-000AEB7FD047}" srcOrd="1" destOrd="0" presId="urn:microsoft.com/office/officeart/2005/8/layout/process4"/>
    <dgm:cxn modelId="{30CD7EBF-67CD-46FF-BC97-F2DED6ACCACB}" type="presOf" srcId="{3306BD63-0E89-49A9-9A19-0567680F4C23}" destId="{9767B373-F5D2-4C16-8232-AD3EB3BA2865}" srcOrd="0" destOrd="0" presId="urn:microsoft.com/office/officeart/2005/8/layout/process4"/>
    <dgm:cxn modelId="{FBA06BCD-9128-4C68-905E-EFF4446AEF5D}" type="presOf" srcId="{4B3D47C9-D9FC-4420-A744-6B89A243D619}" destId="{1267F2E7-7445-44C5-85A1-474EA1B37E02}" srcOrd="0" destOrd="0" presId="urn:microsoft.com/office/officeart/2005/8/layout/process4"/>
    <dgm:cxn modelId="{D6BD83F6-285A-4EAF-A9E3-677B7328315D}" srcId="{0D793FC9-F268-4A1C-A093-607111501244}" destId="{3306BD63-0E89-49A9-9A19-0567680F4C23}" srcOrd="1" destOrd="0" parTransId="{30624F51-6043-4586-B1CC-9CEDC9A4D448}" sibTransId="{B8E6C81C-F96B-4037-B0AE-E195845F76E8}"/>
    <dgm:cxn modelId="{E0C8B17A-7F02-4F63-810D-DF96617E6B2D}" type="presParOf" srcId="{1C3346F7-2909-4802-A99B-C614BF60D0AA}" destId="{C5F0A950-62FA-4F84-A3CA-A98BE82F54E2}" srcOrd="0" destOrd="0" presId="urn:microsoft.com/office/officeart/2005/8/layout/process4"/>
    <dgm:cxn modelId="{7141D6E0-9349-45F8-9636-CB6596552D4E}" type="presParOf" srcId="{C5F0A950-62FA-4F84-A3CA-A98BE82F54E2}" destId="{9767B373-F5D2-4C16-8232-AD3EB3BA2865}" srcOrd="0" destOrd="0" presId="urn:microsoft.com/office/officeart/2005/8/layout/process4"/>
    <dgm:cxn modelId="{0C2E3242-DD21-46C5-AA08-077C0A82A4E8}" type="presParOf" srcId="{1C3346F7-2909-4802-A99B-C614BF60D0AA}" destId="{F5F75FCB-6600-4BC3-91BE-B7A919D87789}" srcOrd="1" destOrd="0" presId="urn:microsoft.com/office/officeart/2005/8/layout/process4"/>
    <dgm:cxn modelId="{F99384A6-756B-4F34-BBEF-133B8347CFF4}" type="presParOf" srcId="{1C3346F7-2909-4802-A99B-C614BF60D0AA}" destId="{5F2D1CFE-F0BA-4745-B54D-24C092E006B0}" srcOrd="2" destOrd="0" presId="urn:microsoft.com/office/officeart/2005/8/layout/process4"/>
    <dgm:cxn modelId="{2026DBF1-B70E-4B5A-9191-54EE5B1A3FB7}" type="presParOf" srcId="{5F2D1CFE-F0BA-4745-B54D-24C092E006B0}" destId="{1267F2E7-7445-44C5-85A1-474EA1B37E02}" srcOrd="0" destOrd="0" presId="urn:microsoft.com/office/officeart/2005/8/layout/process4"/>
    <dgm:cxn modelId="{17BCA71F-A8C9-4F60-8970-4FE7522DAEAD}" type="presParOf" srcId="{5F2D1CFE-F0BA-4745-B54D-24C092E006B0}" destId="{50E560F1-A1B3-4C64-B8C9-000AEB7FD047}" srcOrd="1" destOrd="0" presId="urn:microsoft.com/office/officeart/2005/8/layout/process4"/>
    <dgm:cxn modelId="{D5099044-8757-44E1-B016-8040BDFB48D5}" type="presParOf" srcId="{5F2D1CFE-F0BA-4745-B54D-24C092E006B0}" destId="{36B24DEE-2EFE-405E-9811-D9B994214603}" srcOrd="2" destOrd="0" presId="urn:microsoft.com/office/officeart/2005/8/layout/process4"/>
    <dgm:cxn modelId="{29D1FAEC-771F-471D-A5D5-BE21DDF348A8}" type="presParOf" srcId="{36B24DEE-2EFE-405E-9811-D9B994214603}" destId="{776488E1-41F0-4B79-AF8B-E69517EDFD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F0261D-2D55-44FE-9210-5FD47F397E4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5A3F13B-47ED-43DF-B9E5-A98CF9EEB27D}">
      <dgm:prSet/>
      <dgm:spPr/>
      <dgm:t>
        <a:bodyPr/>
        <a:lstStyle/>
        <a:p>
          <a:r>
            <a:rPr lang="en-GB"/>
            <a:t>The purpose of the online lesson is to encourage you to </a:t>
          </a:r>
          <a:r>
            <a:rPr lang="en-GB" b="1" u="sng"/>
            <a:t>participate actively </a:t>
          </a:r>
          <a:r>
            <a:rPr lang="en-GB"/>
            <a:t>in achieving your needs and simplifying your legal education. </a:t>
          </a:r>
          <a:r>
            <a:rPr lang="en-GB" i="1"/>
            <a:t>I want you to be the best!</a:t>
          </a:r>
          <a:endParaRPr lang="en-US"/>
        </a:p>
      </dgm:t>
    </dgm:pt>
    <dgm:pt modelId="{8FF08942-7391-4348-92FC-09578CC6DC39}" type="parTrans" cxnId="{A4AAC06D-AE2B-44A7-99FC-70B2928B7046}">
      <dgm:prSet/>
      <dgm:spPr/>
      <dgm:t>
        <a:bodyPr/>
        <a:lstStyle/>
        <a:p>
          <a:endParaRPr lang="en-US"/>
        </a:p>
      </dgm:t>
    </dgm:pt>
    <dgm:pt modelId="{B9FAA6FA-A55E-4E23-A733-53F6A54EFCF4}" type="sibTrans" cxnId="{A4AAC06D-AE2B-44A7-99FC-70B2928B7046}">
      <dgm:prSet/>
      <dgm:spPr/>
      <dgm:t>
        <a:bodyPr/>
        <a:lstStyle/>
        <a:p>
          <a:endParaRPr lang="en-US"/>
        </a:p>
      </dgm:t>
    </dgm:pt>
    <dgm:pt modelId="{6FD09409-AFB0-4F9A-BE0C-46F959774E90}">
      <dgm:prSet/>
      <dgm:spPr/>
      <dgm:t>
        <a:bodyPr/>
        <a:lstStyle/>
        <a:p>
          <a:r>
            <a:rPr lang="en-GB"/>
            <a:t>Will make the learning process more </a:t>
          </a:r>
          <a:r>
            <a:rPr lang="en-GB" b="1"/>
            <a:t>interactive discussions </a:t>
          </a:r>
          <a:r>
            <a:rPr lang="en-GB"/>
            <a:t>and feel free to ask any question or you can speak.</a:t>
          </a:r>
          <a:endParaRPr lang="en-US"/>
        </a:p>
      </dgm:t>
    </dgm:pt>
    <dgm:pt modelId="{F4A3C124-7376-407A-98EF-6D4F389FE0CE}" type="parTrans" cxnId="{22442EA2-D5D7-4ADC-AAEE-129243005349}">
      <dgm:prSet/>
      <dgm:spPr/>
      <dgm:t>
        <a:bodyPr/>
        <a:lstStyle/>
        <a:p>
          <a:endParaRPr lang="en-US"/>
        </a:p>
      </dgm:t>
    </dgm:pt>
    <dgm:pt modelId="{9DEAA4C5-B7C1-4FBF-89D2-F56254B6FB52}" type="sibTrans" cxnId="{22442EA2-D5D7-4ADC-AAEE-129243005349}">
      <dgm:prSet/>
      <dgm:spPr/>
      <dgm:t>
        <a:bodyPr/>
        <a:lstStyle/>
        <a:p>
          <a:endParaRPr lang="en-US"/>
        </a:p>
      </dgm:t>
    </dgm:pt>
    <dgm:pt modelId="{CB7AF24D-FB4F-4210-B8BF-267FB2A35091}">
      <dgm:prSet/>
      <dgm:spPr/>
      <dgm:t>
        <a:bodyPr/>
        <a:lstStyle/>
        <a:p>
          <a:r>
            <a:rPr lang="en-GB"/>
            <a:t>You have the right to choose whether to turn on your video or not.</a:t>
          </a:r>
          <a:endParaRPr lang="en-US"/>
        </a:p>
      </dgm:t>
    </dgm:pt>
    <dgm:pt modelId="{B1763A64-2655-437C-9198-40DD3D811301}" type="parTrans" cxnId="{A0BF5599-8C3F-4AE4-A729-018BAEE1C9C8}">
      <dgm:prSet/>
      <dgm:spPr/>
      <dgm:t>
        <a:bodyPr/>
        <a:lstStyle/>
        <a:p>
          <a:endParaRPr lang="en-US"/>
        </a:p>
      </dgm:t>
    </dgm:pt>
    <dgm:pt modelId="{C95D5CE8-A1A2-42A0-BD09-63E4399FD823}" type="sibTrans" cxnId="{A0BF5599-8C3F-4AE4-A729-018BAEE1C9C8}">
      <dgm:prSet/>
      <dgm:spPr/>
      <dgm:t>
        <a:bodyPr/>
        <a:lstStyle/>
        <a:p>
          <a:endParaRPr lang="en-US"/>
        </a:p>
      </dgm:t>
    </dgm:pt>
    <dgm:pt modelId="{C2C6110B-A200-4E00-A022-5CE342809BA6}">
      <dgm:prSet/>
      <dgm:spPr/>
      <dgm:t>
        <a:bodyPr/>
        <a:lstStyle/>
        <a:p>
          <a:r>
            <a:rPr lang="en-GB" b="1"/>
            <a:t>Participation</a:t>
          </a:r>
          <a:r>
            <a:rPr lang="en-GB"/>
            <a:t> prepares you for your exam and learning needs with ease.</a:t>
          </a:r>
          <a:endParaRPr lang="en-US"/>
        </a:p>
      </dgm:t>
    </dgm:pt>
    <dgm:pt modelId="{3CFD4D89-FD3D-4B44-B6F8-8CB4428C6F4D}" type="parTrans" cxnId="{76A397A0-B404-48B6-B4AB-184C79E9F608}">
      <dgm:prSet/>
      <dgm:spPr/>
      <dgm:t>
        <a:bodyPr/>
        <a:lstStyle/>
        <a:p>
          <a:endParaRPr lang="en-US"/>
        </a:p>
      </dgm:t>
    </dgm:pt>
    <dgm:pt modelId="{2413B61A-22B3-46C2-9D88-48F5EDA50F9B}" type="sibTrans" cxnId="{76A397A0-B404-48B6-B4AB-184C79E9F608}">
      <dgm:prSet/>
      <dgm:spPr/>
      <dgm:t>
        <a:bodyPr/>
        <a:lstStyle/>
        <a:p>
          <a:endParaRPr lang="en-US"/>
        </a:p>
      </dgm:t>
    </dgm:pt>
    <dgm:pt modelId="{E504DEF7-6C57-4261-9F15-D8D96ECE0325}" type="pres">
      <dgm:prSet presAssocID="{6CF0261D-2D55-44FE-9210-5FD47F397E45}" presName="root" presStyleCnt="0">
        <dgm:presLayoutVars>
          <dgm:dir/>
          <dgm:resizeHandles val="exact"/>
        </dgm:presLayoutVars>
      </dgm:prSet>
      <dgm:spPr/>
    </dgm:pt>
    <dgm:pt modelId="{764A1FB1-3F1C-4A74-B3AC-F3C71D3CBDD0}" type="pres">
      <dgm:prSet presAssocID="{35A3F13B-47ED-43DF-B9E5-A98CF9EEB27D}" presName="compNode" presStyleCnt="0"/>
      <dgm:spPr/>
    </dgm:pt>
    <dgm:pt modelId="{A308C6F5-232C-4278-837A-436FEC36C9EF}" type="pres">
      <dgm:prSet presAssocID="{35A3F13B-47ED-43DF-B9E5-A98CF9EEB27D}" presName="bgRect" presStyleLbl="bgShp" presStyleIdx="0" presStyleCnt="4"/>
      <dgm:spPr/>
    </dgm:pt>
    <dgm:pt modelId="{475D098F-80C1-4FDB-AA15-93FD6C92AD89}" type="pres">
      <dgm:prSet presAssocID="{35A3F13B-47ED-43DF-B9E5-A98CF9EEB27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6BB4887-9DD3-4E2B-81C1-34165235F025}" type="pres">
      <dgm:prSet presAssocID="{35A3F13B-47ED-43DF-B9E5-A98CF9EEB27D}" presName="spaceRect" presStyleCnt="0"/>
      <dgm:spPr/>
    </dgm:pt>
    <dgm:pt modelId="{52DED1E9-87B8-4E95-AEA1-5809C60BC887}" type="pres">
      <dgm:prSet presAssocID="{35A3F13B-47ED-43DF-B9E5-A98CF9EEB27D}" presName="parTx" presStyleLbl="revTx" presStyleIdx="0" presStyleCnt="4">
        <dgm:presLayoutVars>
          <dgm:chMax val="0"/>
          <dgm:chPref val="0"/>
        </dgm:presLayoutVars>
      </dgm:prSet>
      <dgm:spPr/>
    </dgm:pt>
    <dgm:pt modelId="{DA85CD30-2433-4F21-8546-1126D955669C}" type="pres">
      <dgm:prSet presAssocID="{B9FAA6FA-A55E-4E23-A733-53F6A54EFCF4}" presName="sibTrans" presStyleCnt="0"/>
      <dgm:spPr/>
    </dgm:pt>
    <dgm:pt modelId="{3632C0B6-4511-4935-8CD7-7FA822AA0493}" type="pres">
      <dgm:prSet presAssocID="{6FD09409-AFB0-4F9A-BE0C-46F959774E90}" presName="compNode" presStyleCnt="0"/>
      <dgm:spPr/>
    </dgm:pt>
    <dgm:pt modelId="{ED158944-AB7D-40B3-A81C-A0C0BF438834}" type="pres">
      <dgm:prSet presAssocID="{6FD09409-AFB0-4F9A-BE0C-46F959774E90}" presName="bgRect" presStyleLbl="bgShp" presStyleIdx="1" presStyleCnt="4"/>
      <dgm:spPr/>
    </dgm:pt>
    <dgm:pt modelId="{3EE44FAA-E8AA-4C6C-B66C-DA96929CA60A}" type="pres">
      <dgm:prSet presAssocID="{6FD09409-AFB0-4F9A-BE0C-46F959774E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4261869-2890-4EA4-884D-F08E7CFF4AAF}" type="pres">
      <dgm:prSet presAssocID="{6FD09409-AFB0-4F9A-BE0C-46F959774E90}" presName="spaceRect" presStyleCnt="0"/>
      <dgm:spPr/>
    </dgm:pt>
    <dgm:pt modelId="{4F42BC31-629C-4823-8F02-EDD1C0D900B0}" type="pres">
      <dgm:prSet presAssocID="{6FD09409-AFB0-4F9A-BE0C-46F959774E90}" presName="parTx" presStyleLbl="revTx" presStyleIdx="1" presStyleCnt="4">
        <dgm:presLayoutVars>
          <dgm:chMax val="0"/>
          <dgm:chPref val="0"/>
        </dgm:presLayoutVars>
      </dgm:prSet>
      <dgm:spPr/>
    </dgm:pt>
    <dgm:pt modelId="{8484C96D-DC15-4445-B12B-7C6DEE7214C4}" type="pres">
      <dgm:prSet presAssocID="{9DEAA4C5-B7C1-4FBF-89D2-F56254B6FB52}" presName="sibTrans" presStyleCnt="0"/>
      <dgm:spPr/>
    </dgm:pt>
    <dgm:pt modelId="{922FCC07-F04B-4471-9600-B0D5DFDCF049}" type="pres">
      <dgm:prSet presAssocID="{CB7AF24D-FB4F-4210-B8BF-267FB2A35091}" presName="compNode" presStyleCnt="0"/>
      <dgm:spPr/>
    </dgm:pt>
    <dgm:pt modelId="{3913E2D7-983E-4C8F-8EBF-4F896A926757}" type="pres">
      <dgm:prSet presAssocID="{CB7AF24D-FB4F-4210-B8BF-267FB2A35091}" presName="bgRect" presStyleLbl="bgShp" presStyleIdx="2" presStyleCnt="4"/>
      <dgm:spPr/>
    </dgm:pt>
    <dgm:pt modelId="{C51882E3-379A-4170-BC65-3F23427DDFA9}" type="pres">
      <dgm:prSet presAssocID="{CB7AF24D-FB4F-4210-B8BF-267FB2A3509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D12A3B45-769B-4B04-A530-34BC76A50615}" type="pres">
      <dgm:prSet presAssocID="{CB7AF24D-FB4F-4210-B8BF-267FB2A35091}" presName="spaceRect" presStyleCnt="0"/>
      <dgm:spPr/>
    </dgm:pt>
    <dgm:pt modelId="{889792C3-E0D7-4022-946F-703B16949394}" type="pres">
      <dgm:prSet presAssocID="{CB7AF24D-FB4F-4210-B8BF-267FB2A35091}" presName="parTx" presStyleLbl="revTx" presStyleIdx="2" presStyleCnt="4">
        <dgm:presLayoutVars>
          <dgm:chMax val="0"/>
          <dgm:chPref val="0"/>
        </dgm:presLayoutVars>
      </dgm:prSet>
      <dgm:spPr/>
    </dgm:pt>
    <dgm:pt modelId="{0205E4A8-55FF-4D52-ADAC-DCD719659583}" type="pres">
      <dgm:prSet presAssocID="{C95D5CE8-A1A2-42A0-BD09-63E4399FD823}" presName="sibTrans" presStyleCnt="0"/>
      <dgm:spPr/>
    </dgm:pt>
    <dgm:pt modelId="{0225E4A0-7028-4852-84FF-CE17E40DED34}" type="pres">
      <dgm:prSet presAssocID="{C2C6110B-A200-4E00-A022-5CE342809BA6}" presName="compNode" presStyleCnt="0"/>
      <dgm:spPr/>
    </dgm:pt>
    <dgm:pt modelId="{E31DD10D-F3A1-4F3A-9025-3BCF391ABEB1}" type="pres">
      <dgm:prSet presAssocID="{C2C6110B-A200-4E00-A022-5CE342809BA6}" presName="bgRect" presStyleLbl="bgShp" presStyleIdx="3" presStyleCnt="4"/>
      <dgm:spPr/>
    </dgm:pt>
    <dgm:pt modelId="{FD17031B-F77F-432A-950B-E8AC148C4689}" type="pres">
      <dgm:prSet presAssocID="{C2C6110B-A200-4E00-A022-5CE342809BA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C3D9D82-18C5-458F-85D8-7DAE8D68090A}" type="pres">
      <dgm:prSet presAssocID="{C2C6110B-A200-4E00-A022-5CE342809BA6}" presName="spaceRect" presStyleCnt="0"/>
      <dgm:spPr/>
    </dgm:pt>
    <dgm:pt modelId="{46C2C13D-87F9-4266-BFB4-774D94FAAEB0}" type="pres">
      <dgm:prSet presAssocID="{C2C6110B-A200-4E00-A022-5CE342809BA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7B6A028-3E0C-4E46-A0B9-6031C2080DA7}" type="presOf" srcId="{6CF0261D-2D55-44FE-9210-5FD47F397E45}" destId="{E504DEF7-6C57-4261-9F15-D8D96ECE0325}" srcOrd="0" destOrd="0" presId="urn:microsoft.com/office/officeart/2018/2/layout/IconVerticalSolidList"/>
    <dgm:cxn modelId="{A4AAC06D-AE2B-44A7-99FC-70B2928B7046}" srcId="{6CF0261D-2D55-44FE-9210-5FD47F397E45}" destId="{35A3F13B-47ED-43DF-B9E5-A98CF9EEB27D}" srcOrd="0" destOrd="0" parTransId="{8FF08942-7391-4348-92FC-09578CC6DC39}" sibTransId="{B9FAA6FA-A55E-4E23-A733-53F6A54EFCF4}"/>
    <dgm:cxn modelId="{508BA88F-9CAB-4F76-993C-196BD736AFAF}" type="presOf" srcId="{CB7AF24D-FB4F-4210-B8BF-267FB2A35091}" destId="{889792C3-E0D7-4022-946F-703B16949394}" srcOrd="0" destOrd="0" presId="urn:microsoft.com/office/officeart/2018/2/layout/IconVerticalSolidList"/>
    <dgm:cxn modelId="{A0BF5599-8C3F-4AE4-A729-018BAEE1C9C8}" srcId="{6CF0261D-2D55-44FE-9210-5FD47F397E45}" destId="{CB7AF24D-FB4F-4210-B8BF-267FB2A35091}" srcOrd="2" destOrd="0" parTransId="{B1763A64-2655-437C-9198-40DD3D811301}" sibTransId="{C95D5CE8-A1A2-42A0-BD09-63E4399FD823}"/>
    <dgm:cxn modelId="{04E4CC9D-A77F-43A5-A1B5-1D8B1909E41C}" type="presOf" srcId="{35A3F13B-47ED-43DF-B9E5-A98CF9EEB27D}" destId="{52DED1E9-87B8-4E95-AEA1-5809C60BC887}" srcOrd="0" destOrd="0" presId="urn:microsoft.com/office/officeart/2018/2/layout/IconVerticalSolidList"/>
    <dgm:cxn modelId="{76A397A0-B404-48B6-B4AB-184C79E9F608}" srcId="{6CF0261D-2D55-44FE-9210-5FD47F397E45}" destId="{C2C6110B-A200-4E00-A022-5CE342809BA6}" srcOrd="3" destOrd="0" parTransId="{3CFD4D89-FD3D-4B44-B6F8-8CB4428C6F4D}" sibTransId="{2413B61A-22B3-46C2-9D88-48F5EDA50F9B}"/>
    <dgm:cxn modelId="{22442EA2-D5D7-4ADC-AAEE-129243005349}" srcId="{6CF0261D-2D55-44FE-9210-5FD47F397E45}" destId="{6FD09409-AFB0-4F9A-BE0C-46F959774E90}" srcOrd="1" destOrd="0" parTransId="{F4A3C124-7376-407A-98EF-6D4F389FE0CE}" sibTransId="{9DEAA4C5-B7C1-4FBF-89D2-F56254B6FB52}"/>
    <dgm:cxn modelId="{6C1243C5-4A38-497B-8FC6-D7BF8C8639AE}" type="presOf" srcId="{6FD09409-AFB0-4F9A-BE0C-46F959774E90}" destId="{4F42BC31-629C-4823-8F02-EDD1C0D900B0}" srcOrd="0" destOrd="0" presId="urn:microsoft.com/office/officeart/2018/2/layout/IconVerticalSolidList"/>
    <dgm:cxn modelId="{6F03DCC7-3234-4914-A431-4BE9B2149311}" type="presOf" srcId="{C2C6110B-A200-4E00-A022-5CE342809BA6}" destId="{46C2C13D-87F9-4266-BFB4-774D94FAAEB0}" srcOrd="0" destOrd="0" presId="urn:microsoft.com/office/officeart/2018/2/layout/IconVerticalSolidList"/>
    <dgm:cxn modelId="{1BA8783B-997C-427E-81AD-6946FF905D38}" type="presParOf" srcId="{E504DEF7-6C57-4261-9F15-D8D96ECE0325}" destId="{764A1FB1-3F1C-4A74-B3AC-F3C71D3CBDD0}" srcOrd="0" destOrd="0" presId="urn:microsoft.com/office/officeart/2018/2/layout/IconVerticalSolidList"/>
    <dgm:cxn modelId="{C238800A-1A71-4643-AC9B-A1FC66B45C43}" type="presParOf" srcId="{764A1FB1-3F1C-4A74-B3AC-F3C71D3CBDD0}" destId="{A308C6F5-232C-4278-837A-436FEC36C9EF}" srcOrd="0" destOrd="0" presId="urn:microsoft.com/office/officeart/2018/2/layout/IconVerticalSolidList"/>
    <dgm:cxn modelId="{97D7457C-2C17-4A23-B25A-6E5A26388512}" type="presParOf" srcId="{764A1FB1-3F1C-4A74-B3AC-F3C71D3CBDD0}" destId="{475D098F-80C1-4FDB-AA15-93FD6C92AD89}" srcOrd="1" destOrd="0" presId="urn:microsoft.com/office/officeart/2018/2/layout/IconVerticalSolidList"/>
    <dgm:cxn modelId="{CBE59FD2-3F82-4FA0-8EB2-95C036AB1A8B}" type="presParOf" srcId="{764A1FB1-3F1C-4A74-B3AC-F3C71D3CBDD0}" destId="{16BB4887-9DD3-4E2B-81C1-34165235F025}" srcOrd="2" destOrd="0" presId="urn:microsoft.com/office/officeart/2018/2/layout/IconVerticalSolidList"/>
    <dgm:cxn modelId="{00696320-A1E7-4930-87B5-2C864B617FAE}" type="presParOf" srcId="{764A1FB1-3F1C-4A74-B3AC-F3C71D3CBDD0}" destId="{52DED1E9-87B8-4E95-AEA1-5809C60BC887}" srcOrd="3" destOrd="0" presId="urn:microsoft.com/office/officeart/2018/2/layout/IconVerticalSolidList"/>
    <dgm:cxn modelId="{8779DD45-473A-4AA8-99C0-21C56025DE7D}" type="presParOf" srcId="{E504DEF7-6C57-4261-9F15-D8D96ECE0325}" destId="{DA85CD30-2433-4F21-8546-1126D955669C}" srcOrd="1" destOrd="0" presId="urn:microsoft.com/office/officeart/2018/2/layout/IconVerticalSolidList"/>
    <dgm:cxn modelId="{D6281534-0251-41E3-AC50-6194A9D06548}" type="presParOf" srcId="{E504DEF7-6C57-4261-9F15-D8D96ECE0325}" destId="{3632C0B6-4511-4935-8CD7-7FA822AA0493}" srcOrd="2" destOrd="0" presId="urn:microsoft.com/office/officeart/2018/2/layout/IconVerticalSolidList"/>
    <dgm:cxn modelId="{6152A8E5-A70C-48AC-9D83-EF618BCE6856}" type="presParOf" srcId="{3632C0B6-4511-4935-8CD7-7FA822AA0493}" destId="{ED158944-AB7D-40B3-A81C-A0C0BF438834}" srcOrd="0" destOrd="0" presId="urn:microsoft.com/office/officeart/2018/2/layout/IconVerticalSolidList"/>
    <dgm:cxn modelId="{818B0962-7799-40DA-B7B4-4F32E1F99200}" type="presParOf" srcId="{3632C0B6-4511-4935-8CD7-7FA822AA0493}" destId="{3EE44FAA-E8AA-4C6C-B66C-DA96929CA60A}" srcOrd="1" destOrd="0" presId="urn:microsoft.com/office/officeart/2018/2/layout/IconVerticalSolidList"/>
    <dgm:cxn modelId="{A56C8879-2E20-4325-8277-5F97B2A0C72A}" type="presParOf" srcId="{3632C0B6-4511-4935-8CD7-7FA822AA0493}" destId="{44261869-2890-4EA4-884D-F08E7CFF4AAF}" srcOrd="2" destOrd="0" presId="urn:microsoft.com/office/officeart/2018/2/layout/IconVerticalSolidList"/>
    <dgm:cxn modelId="{997D2635-B9B6-473B-96D1-B6181E87B955}" type="presParOf" srcId="{3632C0B6-4511-4935-8CD7-7FA822AA0493}" destId="{4F42BC31-629C-4823-8F02-EDD1C0D900B0}" srcOrd="3" destOrd="0" presId="urn:microsoft.com/office/officeart/2018/2/layout/IconVerticalSolidList"/>
    <dgm:cxn modelId="{1019355F-C2A2-4F5B-B099-8669CBF3174F}" type="presParOf" srcId="{E504DEF7-6C57-4261-9F15-D8D96ECE0325}" destId="{8484C96D-DC15-4445-B12B-7C6DEE7214C4}" srcOrd="3" destOrd="0" presId="urn:microsoft.com/office/officeart/2018/2/layout/IconVerticalSolidList"/>
    <dgm:cxn modelId="{B7A16E4F-3625-4C02-823E-69051749CA00}" type="presParOf" srcId="{E504DEF7-6C57-4261-9F15-D8D96ECE0325}" destId="{922FCC07-F04B-4471-9600-B0D5DFDCF049}" srcOrd="4" destOrd="0" presId="urn:microsoft.com/office/officeart/2018/2/layout/IconVerticalSolidList"/>
    <dgm:cxn modelId="{C0B2BB2E-F68C-4A86-9399-683B049E9CD8}" type="presParOf" srcId="{922FCC07-F04B-4471-9600-B0D5DFDCF049}" destId="{3913E2D7-983E-4C8F-8EBF-4F896A926757}" srcOrd="0" destOrd="0" presId="urn:microsoft.com/office/officeart/2018/2/layout/IconVerticalSolidList"/>
    <dgm:cxn modelId="{CEDE4D41-947E-48D8-8F87-4347DA63F14A}" type="presParOf" srcId="{922FCC07-F04B-4471-9600-B0D5DFDCF049}" destId="{C51882E3-379A-4170-BC65-3F23427DDFA9}" srcOrd="1" destOrd="0" presId="urn:microsoft.com/office/officeart/2018/2/layout/IconVerticalSolidList"/>
    <dgm:cxn modelId="{FF02B940-EA10-41F1-8D96-A936EFEBCC7A}" type="presParOf" srcId="{922FCC07-F04B-4471-9600-B0D5DFDCF049}" destId="{D12A3B45-769B-4B04-A530-34BC76A50615}" srcOrd="2" destOrd="0" presId="urn:microsoft.com/office/officeart/2018/2/layout/IconVerticalSolidList"/>
    <dgm:cxn modelId="{1184F7B1-C14D-4D1F-98CE-D003841599DA}" type="presParOf" srcId="{922FCC07-F04B-4471-9600-B0D5DFDCF049}" destId="{889792C3-E0D7-4022-946F-703B16949394}" srcOrd="3" destOrd="0" presId="urn:microsoft.com/office/officeart/2018/2/layout/IconVerticalSolidList"/>
    <dgm:cxn modelId="{3F1602AA-AE51-46E9-9DC9-47EB9A1B089B}" type="presParOf" srcId="{E504DEF7-6C57-4261-9F15-D8D96ECE0325}" destId="{0205E4A8-55FF-4D52-ADAC-DCD719659583}" srcOrd="5" destOrd="0" presId="urn:microsoft.com/office/officeart/2018/2/layout/IconVerticalSolidList"/>
    <dgm:cxn modelId="{20031BD5-9ED0-42DB-9848-91C2E95DCB74}" type="presParOf" srcId="{E504DEF7-6C57-4261-9F15-D8D96ECE0325}" destId="{0225E4A0-7028-4852-84FF-CE17E40DED34}" srcOrd="6" destOrd="0" presId="urn:microsoft.com/office/officeart/2018/2/layout/IconVerticalSolidList"/>
    <dgm:cxn modelId="{DB5555F7-2B95-4E63-AE55-8E4289C8555F}" type="presParOf" srcId="{0225E4A0-7028-4852-84FF-CE17E40DED34}" destId="{E31DD10D-F3A1-4F3A-9025-3BCF391ABEB1}" srcOrd="0" destOrd="0" presId="urn:microsoft.com/office/officeart/2018/2/layout/IconVerticalSolidList"/>
    <dgm:cxn modelId="{95931166-23DB-48BB-9BB2-86C22D81280D}" type="presParOf" srcId="{0225E4A0-7028-4852-84FF-CE17E40DED34}" destId="{FD17031B-F77F-432A-950B-E8AC148C4689}" srcOrd="1" destOrd="0" presId="urn:microsoft.com/office/officeart/2018/2/layout/IconVerticalSolidList"/>
    <dgm:cxn modelId="{D4AB398E-4CAC-442F-B5AC-1919369FCB01}" type="presParOf" srcId="{0225E4A0-7028-4852-84FF-CE17E40DED34}" destId="{6C3D9D82-18C5-458F-85D8-7DAE8D68090A}" srcOrd="2" destOrd="0" presId="urn:microsoft.com/office/officeart/2018/2/layout/IconVerticalSolidList"/>
    <dgm:cxn modelId="{973D27F5-9277-4E1D-A318-454B50CA804F}" type="presParOf" srcId="{0225E4A0-7028-4852-84FF-CE17E40DED34}" destId="{46C2C13D-87F9-4266-BFB4-774D94FAAE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7B373-F5D2-4C16-8232-AD3EB3BA2865}">
      <dsp:nvSpPr>
        <dsp:cNvPr id="0" name=""/>
        <dsp:cNvSpPr/>
      </dsp:nvSpPr>
      <dsp:spPr>
        <a:xfrm>
          <a:off x="0" y="3378250"/>
          <a:ext cx="11521435" cy="690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7030A0"/>
              </a:solidFill>
            </a:rPr>
            <a:t>Dr Okwudili O. Onwurah</a:t>
          </a:r>
        </a:p>
      </dsp:txBody>
      <dsp:txXfrm>
        <a:off x="0" y="3378250"/>
        <a:ext cx="11521435" cy="690946"/>
      </dsp:txXfrm>
    </dsp:sp>
    <dsp:sp modelId="{50E560F1-A1B3-4C64-B8C9-000AEB7FD047}">
      <dsp:nvSpPr>
        <dsp:cNvPr id="0" name=""/>
        <dsp:cNvSpPr/>
      </dsp:nvSpPr>
      <dsp:spPr>
        <a:xfrm rot="10800000">
          <a:off x="0" y="2840"/>
          <a:ext cx="11521435" cy="343263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Tutor</a:t>
          </a:r>
          <a:r>
            <a:rPr lang="en-US" sz="2500" kern="1200" dirty="0"/>
            <a:t>: </a:t>
          </a:r>
          <a:r>
            <a:rPr lang="en-GB" sz="2500" b="1" kern="1200" dirty="0"/>
            <a:t>Okwudili</a:t>
          </a:r>
          <a:r>
            <a:rPr lang="en-GB" sz="2500" kern="1200" dirty="0"/>
            <a:t> O. ONWURAH, </a:t>
          </a:r>
          <a:r>
            <a:rPr lang="en-GB" sz="2500" b="1" kern="1200" dirty="0"/>
            <a:t>LL.B.</a:t>
          </a:r>
          <a:r>
            <a:rPr lang="en-GB" sz="2500" kern="1200" dirty="0"/>
            <a:t> (Nigeria); </a:t>
          </a:r>
          <a:r>
            <a:rPr lang="en-GB" sz="2500" b="1" kern="1200" dirty="0"/>
            <a:t>BL</a:t>
          </a:r>
          <a:r>
            <a:rPr lang="en-GB" sz="2500" kern="1200" dirty="0"/>
            <a:t> (Abuja, Nigeria); </a:t>
          </a:r>
          <a:r>
            <a:rPr lang="en-GB" sz="2500" b="1" kern="1200" dirty="0"/>
            <a:t>LLM</a:t>
          </a:r>
          <a:r>
            <a:rPr lang="en-GB" sz="2500" kern="1200" dirty="0"/>
            <a:t> (Exeter, UK); </a:t>
          </a:r>
          <a:r>
            <a:rPr lang="en-GB" sz="2500" b="1" kern="1200" dirty="0"/>
            <a:t>LLM</a:t>
          </a:r>
          <a:r>
            <a:rPr lang="en-GB" sz="2500" kern="1200" dirty="0"/>
            <a:t> (Qingdao, PRC); </a:t>
          </a:r>
          <a:r>
            <a:rPr lang="en-GB" sz="2500" b="1" kern="1200" dirty="0"/>
            <a:t>LLM</a:t>
          </a:r>
          <a:r>
            <a:rPr lang="en-GB" sz="2500" kern="1200" dirty="0"/>
            <a:t> (Shanghai, PRC)</a:t>
          </a:r>
          <a:endParaRPr lang="en-US" sz="2500" kern="1200" dirty="0"/>
        </a:p>
      </dsp:txBody>
      <dsp:txXfrm rot="-10800000">
        <a:off x="0" y="2840"/>
        <a:ext cx="11521435" cy="1204855"/>
      </dsp:txXfrm>
    </dsp:sp>
    <dsp:sp modelId="{776488E1-41F0-4B79-AF8B-E69517EDFD16}">
      <dsp:nvSpPr>
        <dsp:cNvPr id="0" name=""/>
        <dsp:cNvSpPr/>
      </dsp:nvSpPr>
      <dsp:spPr>
        <a:xfrm>
          <a:off x="0" y="1034225"/>
          <a:ext cx="11521435" cy="13732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60960" rIns="341376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PhD in Law (Hong Kong)</a:t>
          </a:r>
          <a:br>
            <a:rPr lang="en-US" sz="4800" kern="1200" dirty="0"/>
          </a:br>
          <a:endParaRPr lang="en-US" sz="4800" kern="1200" dirty="0"/>
        </a:p>
      </dsp:txBody>
      <dsp:txXfrm>
        <a:off x="0" y="1034225"/>
        <a:ext cx="11521435" cy="1373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8C6F5-232C-4278-837A-436FEC36C9EF}">
      <dsp:nvSpPr>
        <dsp:cNvPr id="0" name=""/>
        <dsp:cNvSpPr/>
      </dsp:nvSpPr>
      <dsp:spPr>
        <a:xfrm>
          <a:off x="0" y="2614"/>
          <a:ext cx="7097051" cy="1324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D098F-80C1-4FDB-AA15-93FD6C92AD89}">
      <dsp:nvSpPr>
        <dsp:cNvPr id="0" name=""/>
        <dsp:cNvSpPr/>
      </dsp:nvSpPr>
      <dsp:spPr>
        <a:xfrm>
          <a:off x="400774" y="300711"/>
          <a:ext cx="728681" cy="728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ED1E9-87B8-4E95-AEA1-5809C60BC887}">
      <dsp:nvSpPr>
        <dsp:cNvPr id="0" name=""/>
        <dsp:cNvSpPr/>
      </dsp:nvSpPr>
      <dsp:spPr>
        <a:xfrm>
          <a:off x="1530231" y="2614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 purpose of the online lesson is to encourage you to </a:t>
          </a:r>
          <a:r>
            <a:rPr lang="en-GB" sz="2000" b="1" u="sng" kern="1200"/>
            <a:t>participate actively </a:t>
          </a:r>
          <a:r>
            <a:rPr lang="en-GB" sz="2000" kern="1200"/>
            <a:t>in achieving your needs and simplifying your legal education. </a:t>
          </a:r>
          <a:r>
            <a:rPr lang="en-GB" sz="2000" i="1" kern="1200"/>
            <a:t>I want you to be the best!</a:t>
          </a:r>
          <a:endParaRPr lang="en-US" sz="2000" kern="1200"/>
        </a:p>
      </dsp:txBody>
      <dsp:txXfrm>
        <a:off x="1530231" y="2614"/>
        <a:ext cx="5566819" cy="1324875"/>
      </dsp:txXfrm>
    </dsp:sp>
    <dsp:sp modelId="{ED158944-AB7D-40B3-A81C-A0C0BF438834}">
      <dsp:nvSpPr>
        <dsp:cNvPr id="0" name=""/>
        <dsp:cNvSpPr/>
      </dsp:nvSpPr>
      <dsp:spPr>
        <a:xfrm>
          <a:off x="0" y="1658708"/>
          <a:ext cx="7097051" cy="1324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44FAA-E8AA-4C6C-B66C-DA96929CA60A}">
      <dsp:nvSpPr>
        <dsp:cNvPr id="0" name=""/>
        <dsp:cNvSpPr/>
      </dsp:nvSpPr>
      <dsp:spPr>
        <a:xfrm>
          <a:off x="400774" y="1956805"/>
          <a:ext cx="728681" cy="728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2BC31-629C-4823-8F02-EDD1C0D900B0}">
      <dsp:nvSpPr>
        <dsp:cNvPr id="0" name=""/>
        <dsp:cNvSpPr/>
      </dsp:nvSpPr>
      <dsp:spPr>
        <a:xfrm>
          <a:off x="1530231" y="165870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Will make the learning process more </a:t>
          </a:r>
          <a:r>
            <a:rPr lang="en-GB" sz="2000" b="1" kern="1200"/>
            <a:t>interactive discussions </a:t>
          </a:r>
          <a:r>
            <a:rPr lang="en-GB" sz="2000" kern="1200"/>
            <a:t>and feel free to ask any question or you can speak.</a:t>
          </a:r>
          <a:endParaRPr lang="en-US" sz="2000" kern="1200"/>
        </a:p>
      </dsp:txBody>
      <dsp:txXfrm>
        <a:off x="1530231" y="1658708"/>
        <a:ext cx="5566819" cy="1324875"/>
      </dsp:txXfrm>
    </dsp:sp>
    <dsp:sp modelId="{3913E2D7-983E-4C8F-8EBF-4F896A926757}">
      <dsp:nvSpPr>
        <dsp:cNvPr id="0" name=""/>
        <dsp:cNvSpPr/>
      </dsp:nvSpPr>
      <dsp:spPr>
        <a:xfrm>
          <a:off x="0" y="3314803"/>
          <a:ext cx="7097051" cy="1324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882E3-379A-4170-BC65-3F23427DDFA9}">
      <dsp:nvSpPr>
        <dsp:cNvPr id="0" name=""/>
        <dsp:cNvSpPr/>
      </dsp:nvSpPr>
      <dsp:spPr>
        <a:xfrm>
          <a:off x="400774" y="3612900"/>
          <a:ext cx="728681" cy="7286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792C3-E0D7-4022-946F-703B16949394}">
      <dsp:nvSpPr>
        <dsp:cNvPr id="0" name=""/>
        <dsp:cNvSpPr/>
      </dsp:nvSpPr>
      <dsp:spPr>
        <a:xfrm>
          <a:off x="1530231" y="3314803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You have the right to choose whether to turn on your video or not.</a:t>
          </a:r>
          <a:endParaRPr lang="en-US" sz="2000" kern="1200"/>
        </a:p>
      </dsp:txBody>
      <dsp:txXfrm>
        <a:off x="1530231" y="3314803"/>
        <a:ext cx="5566819" cy="1324875"/>
      </dsp:txXfrm>
    </dsp:sp>
    <dsp:sp modelId="{E31DD10D-F3A1-4F3A-9025-3BCF391ABEB1}">
      <dsp:nvSpPr>
        <dsp:cNvPr id="0" name=""/>
        <dsp:cNvSpPr/>
      </dsp:nvSpPr>
      <dsp:spPr>
        <a:xfrm>
          <a:off x="0" y="4970898"/>
          <a:ext cx="7097051" cy="1324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7031B-F77F-432A-950B-E8AC148C4689}">
      <dsp:nvSpPr>
        <dsp:cNvPr id="0" name=""/>
        <dsp:cNvSpPr/>
      </dsp:nvSpPr>
      <dsp:spPr>
        <a:xfrm>
          <a:off x="400774" y="5268995"/>
          <a:ext cx="728681" cy="7286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2C13D-87F9-4266-BFB4-774D94FAAEB0}">
      <dsp:nvSpPr>
        <dsp:cNvPr id="0" name=""/>
        <dsp:cNvSpPr/>
      </dsp:nvSpPr>
      <dsp:spPr>
        <a:xfrm>
          <a:off x="1530231" y="497089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Participation</a:t>
          </a:r>
          <a:r>
            <a:rPr lang="en-GB" sz="2000" kern="1200"/>
            <a:t> prepares you for your exam and learning needs with ease.</a:t>
          </a:r>
          <a:endParaRPr lang="en-US" sz="2000" kern="1200"/>
        </a:p>
      </dsp:txBody>
      <dsp:txXfrm>
        <a:off x="1530231" y="4970898"/>
        <a:ext cx="5566819" cy="1324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0" i="0">
                <a:solidFill>
                  <a:srgbClr val="F7F7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4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4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4845F-89B8-426F-A7CE-6A86FFB65293}" type="datetime1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30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82A3-7B3F-4483-A81F-57EDB15FADA7}" type="datetime1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339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7C24-A1E2-44ED-9AEC-F82965804F42}" type="datetime1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7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4" y="1666241"/>
            <a:ext cx="4462146" cy="1645920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2" y="1178558"/>
            <a:ext cx="6563359" cy="587248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2574" y="3637278"/>
            <a:ext cx="4462146" cy="2926085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3C6A2-508E-417D-A65E-19866EEC2945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75403" y="3495040"/>
            <a:ext cx="42173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537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79" y="2260598"/>
            <a:ext cx="7490179" cy="1645920"/>
          </a:xfrm>
        </p:spPr>
        <p:txBody>
          <a:bodyPr anchor="b">
            <a:normAutofit/>
          </a:bodyPr>
          <a:lstStyle>
            <a:lvl1pPr algn="ctr">
              <a:defRPr sz="3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3798" y="1249680"/>
            <a:ext cx="3676016" cy="573024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79" y="3906518"/>
            <a:ext cx="7490179" cy="2194560"/>
          </a:xfrm>
        </p:spPr>
        <p:txBody>
          <a:bodyPr anchor="t"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9343-932B-4B39-A4F9-65D2F9EF04ED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39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5778498"/>
            <a:ext cx="11531599" cy="680086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9713" y="1249679"/>
            <a:ext cx="12127166" cy="40030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1" y="6458584"/>
            <a:ext cx="11531599" cy="592454"/>
          </a:xfrm>
        </p:spPr>
        <p:txBody>
          <a:bodyPr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2C49-F232-426B-B556-924B488CDCCE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41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42" y="1178558"/>
            <a:ext cx="11511278" cy="3545842"/>
          </a:xfrm>
        </p:spPr>
        <p:txBody>
          <a:bodyPr anchor="ctr">
            <a:normAutofit/>
          </a:bodyPr>
          <a:lstStyle>
            <a:lvl1pPr algn="ctr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642" y="5212080"/>
            <a:ext cx="11511278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E8D3-47D7-439F-872A-DAE17BE88DAE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895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8448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09775" y="4023360"/>
            <a:ext cx="10607042" cy="70104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212080"/>
            <a:ext cx="11531599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3EF8-A388-498C-931A-5E8B45B9C73A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20320" y="339344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451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2" y="3970297"/>
            <a:ext cx="11531602" cy="1762560"/>
          </a:xfrm>
        </p:spPr>
        <p:txBody>
          <a:bodyPr anchor="b">
            <a:normAutofit/>
          </a:bodyPr>
          <a:lstStyle>
            <a:lvl1pPr algn="l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732857"/>
            <a:ext cx="11531602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7731-A5D6-45B7-B50F-70BD8A77E514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62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6924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67174"/>
            <a:ext cx="11531602" cy="106436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435600"/>
            <a:ext cx="11531602" cy="161544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9500-D394-4EB6-967B-A58FB2FFB147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0320" y="311911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40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0" i="0">
                <a:solidFill>
                  <a:srgbClr val="F7F7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1178558"/>
            <a:ext cx="11531599" cy="26924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56201"/>
            <a:ext cx="11531602" cy="100949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3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5364480"/>
            <a:ext cx="11531604" cy="16865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2B87-7EB5-46C8-B88C-50EC63B7CB21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499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CF2D-FED3-4993-BF2A-C99417DAEFCE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658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9228" y="1178558"/>
            <a:ext cx="2269074" cy="58724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478" y="1178558"/>
            <a:ext cx="8919630" cy="587248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F0F08-7EB3-4601-83E3-1FACD753EA83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36668" y="1188720"/>
            <a:ext cx="0" cy="585216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48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0" i="0">
                <a:solidFill>
                  <a:srgbClr val="F7F7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0" i="0">
                <a:solidFill>
                  <a:srgbClr val="F7F7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321" y="0"/>
            <a:ext cx="14677392" cy="8227457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878" y="2245358"/>
            <a:ext cx="8178803" cy="1818640"/>
          </a:xfrm>
        </p:spPr>
        <p:txBody>
          <a:bodyPr anchor="b">
            <a:noAutofit/>
          </a:bodyPr>
          <a:lstStyle>
            <a:lvl1pPr algn="ctr">
              <a:defRPr sz="648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0878" y="4389117"/>
            <a:ext cx="8178803" cy="1584962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79879" y="6045196"/>
            <a:ext cx="1076960" cy="335280"/>
          </a:xfrm>
        </p:spPr>
        <p:txBody>
          <a:bodyPr/>
          <a:lstStyle/>
          <a:p>
            <a:fld id="{A8476EFB-4B01-4EA6-B0D4-FFE443BA1777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77" y="6045196"/>
            <a:ext cx="6257562" cy="3352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8281" y="6045196"/>
            <a:ext cx="661400" cy="335280"/>
          </a:xfrm>
        </p:spPr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0879" y="4226557"/>
            <a:ext cx="8178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70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769E-EAD6-49BB-84EA-F56167DA96CD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2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083" y="2103127"/>
            <a:ext cx="9790426" cy="2187017"/>
          </a:xfrm>
        </p:spPr>
        <p:txBody>
          <a:bodyPr anchor="b">
            <a:normAutofit/>
          </a:bodyPr>
          <a:lstStyle>
            <a:lvl1pPr algn="ctr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8080" y="4615262"/>
            <a:ext cx="9790428" cy="114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D5BFE-7690-4479-971C-751CB5A923E1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15268" y="4452702"/>
            <a:ext cx="97960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16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8138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7613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B6D8-2810-4DDF-A91B-36D9056DA71B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1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2C3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3638" y="823721"/>
            <a:ext cx="7252970" cy="12915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0" i="0">
                <a:solidFill>
                  <a:srgbClr val="F7F7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3522" y="2450592"/>
            <a:ext cx="7658734" cy="5079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039850" y="7628506"/>
            <a:ext cx="257175" cy="23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883" y="0"/>
            <a:ext cx="14675954" cy="822745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3" y="1178559"/>
            <a:ext cx="11521435" cy="1564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3068319"/>
            <a:ext cx="11521435" cy="3982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13001" y="7162800"/>
            <a:ext cx="192024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037161-A336-493F-97B8-2768EBE8F593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4481" y="7162800"/>
            <a:ext cx="876708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4682" y="7162800"/>
            <a:ext cx="651236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3DA290-49AB-4A6C-90E9-3D87C6460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3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hdr="0" ftr="0"/>
  <p:txStyles>
    <p:titleStyle>
      <a:lvl1pPr algn="ctr" defTabSz="548640" rtl="0" eaLnBrk="1" latinLnBrk="0" hangingPunct="1">
        <a:spcBef>
          <a:spcPct val="0"/>
        </a:spcBef>
        <a:buNone/>
        <a:defRPr sz="52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1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Mobile device with apps">
            <a:extLst>
              <a:ext uri="{FF2B5EF4-FFF2-40B4-BE49-F238E27FC236}">
                <a16:creationId xmlns:a16="http://schemas.microsoft.com/office/drawing/2014/main" id="{EE0A3CAA-54A6-4EA8-7BFB-8E9CAB85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24" y="12"/>
            <a:ext cx="14630376" cy="822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41" y="246334"/>
            <a:ext cx="13558470" cy="29785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4320" b="1" dirty="0">
                <a:solidFill>
                  <a:srgbClr val="FFFF00"/>
                </a:solidFill>
                <a:highlight>
                  <a:srgbClr val="0000FF"/>
                </a:highlight>
              </a:rPr>
              <a:t>Employee Rights under the Employment Ordinance: </a:t>
            </a:r>
            <a:br>
              <a:rPr lang="en-GB" sz="4320" b="1" dirty="0">
                <a:solidFill>
                  <a:srgbClr val="FFFF00"/>
                </a:solidFill>
                <a:highlight>
                  <a:srgbClr val="0000FF"/>
                </a:highlight>
              </a:rPr>
            </a:br>
            <a:r>
              <a:rPr lang="en-GB" sz="4320" b="1" dirty="0">
                <a:solidFill>
                  <a:srgbClr val="FFFF00"/>
                </a:solidFill>
                <a:highlight>
                  <a:srgbClr val="0000FF"/>
                </a:highlight>
              </a:rPr>
              <a:t>A Comprehensive Overview</a:t>
            </a:r>
            <a:endParaRPr lang="en-US" sz="4320" i="1" dirty="0">
              <a:solidFill>
                <a:srgbClr val="FFFFFF"/>
              </a:solidFill>
              <a:highlight>
                <a:srgbClr val="0000FF"/>
              </a:highlight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765F6E54-4B8A-9B5B-A50E-1C57F93021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54481" y="3313568"/>
          <a:ext cx="11521435" cy="4095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88C53-6E1D-012E-E078-352071CD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3001" y="7162800"/>
            <a:ext cx="1920240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71A57A1F-FA3A-4FA6-ACC6-767CFD90623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44C3-4D37-CCD5-D0AB-2CB4444B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24682" y="7162800"/>
            <a:ext cx="651236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103DA290-49AB-4A6C-90E9-3D87C6460C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4447" y="473405"/>
            <a:ext cx="5808345" cy="58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50" spc="105" dirty="0"/>
              <a:t>Enforcement</a:t>
            </a:r>
            <a:r>
              <a:rPr sz="3650" spc="-25" dirty="0"/>
              <a:t> </a:t>
            </a:r>
            <a:r>
              <a:rPr sz="3650" spc="80" dirty="0"/>
              <a:t>and</a:t>
            </a:r>
            <a:r>
              <a:rPr sz="3650" spc="-10" dirty="0"/>
              <a:t> Penalties</a:t>
            </a:r>
            <a:endParaRPr sz="365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7147" y="1370075"/>
            <a:ext cx="463296" cy="4648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24447" y="1998726"/>
            <a:ext cx="7566659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5D9D6"/>
                </a:solidFill>
                <a:latin typeface="Arial"/>
                <a:cs typeface="Arial"/>
              </a:rPr>
              <a:t>Labour</a:t>
            </a:r>
            <a:r>
              <a:rPr sz="1800" spc="130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D5D9D6"/>
                </a:solidFill>
                <a:latin typeface="Arial"/>
                <a:cs typeface="Arial"/>
              </a:rPr>
              <a:t>Tribunal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1700"/>
              </a:lnSpc>
              <a:spcBef>
                <a:spcPts val="800"/>
              </a:spcBef>
            </a:pPr>
            <a:r>
              <a:rPr sz="1450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0" dirty="0">
                <a:solidFill>
                  <a:srgbClr val="D5D9D6"/>
                </a:solidFill>
                <a:latin typeface="Verdana"/>
                <a:cs typeface="Verdana"/>
              </a:rPr>
              <a:t>Labour</a:t>
            </a:r>
            <a:r>
              <a:rPr sz="1450" spc="-5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0" dirty="0">
                <a:solidFill>
                  <a:srgbClr val="D5D9D6"/>
                </a:solidFill>
                <a:latin typeface="Verdana"/>
                <a:cs typeface="Verdana"/>
              </a:rPr>
              <a:t>Tribunal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5" dirty="0">
                <a:solidFill>
                  <a:srgbClr val="D5D9D6"/>
                </a:solidFill>
                <a:latin typeface="Verdana"/>
                <a:cs typeface="Verdana"/>
              </a:rPr>
              <a:t>handles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employment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35" dirty="0">
                <a:solidFill>
                  <a:srgbClr val="D5D9D6"/>
                </a:solidFill>
                <a:latin typeface="Verdana"/>
                <a:cs typeface="Verdana"/>
              </a:rPr>
              <a:t>disputes</a:t>
            </a:r>
            <a:r>
              <a:rPr sz="14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30" dirty="0">
                <a:solidFill>
                  <a:srgbClr val="D5D9D6"/>
                </a:solidFill>
                <a:latin typeface="Verdana"/>
                <a:cs typeface="Verdana"/>
              </a:rPr>
              <a:t>efficiently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and </a:t>
            </a:r>
            <a:r>
              <a:rPr sz="1450" spc="-55" dirty="0">
                <a:solidFill>
                  <a:srgbClr val="D5D9D6"/>
                </a:solidFill>
                <a:latin typeface="Verdana"/>
                <a:cs typeface="Verdana"/>
              </a:rPr>
              <a:t>inexpensively.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180" dirty="0">
                <a:solidFill>
                  <a:srgbClr val="D5D9D6"/>
                </a:solidFill>
                <a:latin typeface="Verdana"/>
                <a:cs typeface="Verdana"/>
              </a:rPr>
              <a:t>It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5" dirty="0">
                <a:solidFill>
                  <a:srgbClr val="D5D9D6"/>
                </a:solidFill>
                <a:latin typeface="Verdana"/>
                <a:cs typeface="Verdana"/>
              </a:rPr>
              <a:t>has 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4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30" dirty="0">
                <a:solidFill>
                  <a:srgbClr val="D5D9D6"/>
                </a:solidFill>
                <a:latin typeface="Verdana"/>
                <a:cs typeface="Verdana"/>
              </a:rPr>
              <a:t>power</a:t>
            </a:r>
            <a:r>
              <a:rPr sz="14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4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make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0" dirty="0">
                <a:solidFill>
                  <a:srgbClr val="D5D9D6"/>
                </a:solidFill>
                <a:latin typeface="Verdana"/>
                <a:cs typeface="Verdana"/>
              </a:rPr>
              <a:t>legally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5" dirty="0">
                <a:solidFill>
                  <a:srgbClr val="D5D9D6"/>
                </a:solidFill>
                <a:latin typeface="Verdana"/>
                <a:cs typeface="Verdana"/>
              </a:rPr>
              <a:t>binding</a:t>
            </a:r>
            <a:r>
              <a:rPr sz="1450" spc="-5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5" dirty="0">
                <a:solidFill>
                  <a:srgbClr val="D5D9D6"/>
                </a:solidFill>
                <a:latin typeface="Verdana"/>
                <a:cs typeface="Verdana"/>
              </a:rPr>
              <a:t>awards</a:t>
            </a:r>
            <a:r>
              <a:rPr sz="14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0" dirty="0">
                <a:solidFill>
                  <a:srgbClr val="D5D9D6"/>
                </a:solidFill>
                <a:latin typeface="Verdana"/>
                <a:cs typeface="Verdana"/>
              </a:rPr>
              <a:t>up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4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D5D9D6"/>
                </a:solidFill>
                <a:latin typeface="Verdana"/>
                <a:cs typeface="Verdana"/>
              </a:rPr>
              <a:t>HK$15,000.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37147" y="3573779"/>
            <a:ext cx="463296" cy="46329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124447" y="4202429"/>
            <a:ext cx="7306945" cy="127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5D9D6"/>
                </a:solidFill>
                <a:latin typeface="Arial"/>
                <a:cs typeface="Arial"/>
              </a:rPr>
              <a:t>Labour</a:t>
            </a:r>
            <a:r>
              <a:rPr sz="1800" spc="130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800" spc="50" dirty="0">
                <a:solidFill>
                  <a:srgbClr val="D5D9D6"/>
                </a:solidFill>
                <a:latin typeface="Arial"/>
                <a:cs typeface="Arial"/>
              </a:rPr>
              <a:t>Department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2200"/>
              </a:lnSpc>
              <a:spcBef>
                <a:spcPts val="790"/>
              </a:spcBef>
            </a:pPr>
            <a:r>
              <a:rPr sz="1450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0" dirty="0">
                <a:solidFill>
                  <a:srgbClr val="D5D9D6"/>
                </a:solidFill>
                <a:latin typeface="Verdana"/>
                <a:cs typeface="Verdana"/>
              </a:rPr>
              <a:t>Labour</a:t>
            </a:r>
            <a:r>
              <a:rPr sz="1450" spc="-5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Department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0" dirty="0">
                <a:solidFill>
                  <a:srgbClr val="D5D9D6"/>
                </a:solidFill>
                <a:latin typeface="Verdana"/>
                <a:cs typeface="Verdana"/>
              </a:rPr>
              <a:t>investigates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and </a:t>
            </a:r>
            <a:r>
              <a:rPr sz="1450" spc="-30" dirty="0">
                <a:solidFill>
                  <a:srgbClr val="D5D9D6"/>
                </a:solidFill>
                <a:latin typeface="Verdana"/>
                <a:cs typeface="Verdana"/>
              </a:rPr>
              <a:t>prosecutes</a:t>
            </a:r>
            <a:r>
              <a:rPr sz="14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5" dirty="0">
                <a:solidFill>
                  <a:srgbClr val="D5D9D6"/>
                </a:solidFill>
                <a:latin typeface="Verdana"/>
                <a:cs typeface="Verdana"/>
              </a:rPr>
              <a:t>employers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0" dirty="0">
                <a:solidFill>
                  <a:srgbClr val="D5D9D6"/>
                </a:solidFill>
                <a:latin typeface="Verdana"/>
                <a:cs typeface="Verdana"/>
              </a:rPr>
              <a:t>for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5" dirty="0">
                <a:solidFill>
                  <a:srgbClr val="D5D9D6"/>
                </a:solidFill>
                <a:latin typeface="Verdana"/>
                <a:cs typeface="Verdana"/>
              </a:rPr>
              <a:t>breaches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5" dirty="0">
                <a:solidFill>
                  <a:srgbClr val="D5D9D6"/>
                </a:solidFill>
                <a:latin typeface="Verdana"/>
                <a:cs typeface="Verdana"/>
              </a:rPr>
              <a:t>the 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Employment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0" dirty="0">
                <a:solidFill>
                  <a:srgbClr val="D5D9D6"/>
                </a:solidFill>
                <a:latin typeface="Verdana"/>
                <a:cs typeface="Verdana"/>
              </a:rPr>
              <a:t>Ordinance.</a:t>
            </a:r>
            <a:r>
              <a:rPr sz="14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5" dirty="0">
                <a:solidFill>
                  <a:srgbClr val="D5D9D6"/>
                </a:solidFill>
                <a:latin typeface="Verdana"/>
                <a:cs typeface="Verdana"/>
              </a:rPr>
              <a:t>Penalties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D5D9D6"/>
                </a:solidFill>
                <a:latin typeface="Verdana"/>
                <a:cs typeface="Verdana"/>
              </a:rPr>
              <a:t>can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30" dirty="0">
                <a:solidFill>
                  <a:srgbClr val="D5D9D6"/>
                </a:solidFill>
                <a:latin typeface="Verdana"/>
                <a:cs typeface="Verdana"/>
              </a:rPr>
              <a:t>include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0" dirty="0">
                <a:solidFill>
                  <a:srgbClr val="D5D9D6"/>
                </a:solidFill>
                <a:latin typeface="Verdana"/>
                <a:cs typeface="Verdana"/>
              </a:rPr>
              <a:t>fines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imprisonment </a:t>
            </a:r>
            <a:r>
              <a:rPr sz="1450" spc="-20" dirty="0">
                <a:solidFill>
                  <a:srgbClr val="D5D9D6"/>
                </a:solidFill>
                <a:latin typeface="Verdana"/>
                <a:cs typeface="Verdana"/>
              </a:rPr>
              <a:t>for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D5D9D6"/>
                </a:solidFill>
                <a:latin typeface="Verdana"/>
                <a:cs typeface="Verdana"/>
              </a:rPr>
              <a:t>serious offences.</a:t>
            </a:r>
            <a:endParaRPr sz="145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37147" y="6073140"/>
            <a:ext cx="463296" cy="46481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124447" y="6703314"/>
            <a:ext cx="7675245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5D9D6"/>
                </a:solidFill>
                <a:latin typeface="Arial"/>
                <a:cs typeface="Arial"/>
              </a:rPr>
              <a:t>Civil</a:t>
            </a:r>
            <a:r>
              <a:rPr sz="1800" spc="60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D5D9D6"/>
                </a:solidFill>
                <a:latin typeface="Arial"/>
                <a:cs typeface="Arial"/>
              </a:rPr>
              <a:t>Courts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sz="1450" spc="-35" dirty="0">
                <a:solidFill>
                  <a:srgbClr val="D5D9D6"/>
                </a:solidFill>
                <a:latin typeface="Verdana"/>
                <a:cs typeface="Verdana"/>
              </a:rPr>
              <a:t>For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5" dirty="0">
                <a:solidFill>
                  <a:srgbClr val="D5D9D6"/>
                </a:solidFill>
                <a:latin typeface="Verdana"/>
                <a:cs typeface="Verdana"/>
              </a:rPr>
              <a:t>claims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5" dirty="0">
                <a:solidFill>
                  <a:srgbClr val="D5D9D6"/>
                </a:solidFill>
                <a:latin typeface="Verdana"/>
                <a:cs typeface="Verdana"/>
              </a:rPr>
              <a:t>exceeding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5" dirty="0">
                <a:solidFill>
                  <a:srgbClr val="D5D9D6"/>
                </a:solidFill>
                <a:latin typeface="Verdana"/>
                <a:cs typeface="Verdana"/>
              </a:rPr>
              <a:t>Labour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35" dirty="0">
                <a:solidFill>
                  <a:srgbClr val="D5D9D6"/>
                </a:solidFill>
                <a:latin typeface="Verdana"/>
                <a:cs typeface="Verdana"/>
              </a:rPr>
              <a:t>Tribunal's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jurisdiction,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0" dirty="0">
                <a:solidFill>
                  <a:srgbClr val="D5D9D6"/>
                </a:solidFill>
                <a:latin typeface="Verdana"/>
                <a:cs typeface="Verdana"/>
              </a:rPr>
              <a:t>employees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0" dirty="0">
                <a:solidFill>
                  <a:srgbClr val="D5D9D6"/>
                </a:solidFill>
                <a:latin typeface="Verdana"/>
                <a:cs typeface="Verdana"/>
              </a:rPr>
              <a:t>can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0" dirty="0">
                <a:solidFill>
                  <a:srgbClr val="D5D9D6"/>
                </a:solidFill>
                <a:latin typeface="Verdana"/>
                <a:cs typeface="Verdana"/>
              </a:rPr>
              <a:t>pursue</a:t>
            </a:r>
            <a:r>
              <a:rPr sz="14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0" dirty="0">
                <a:solidFill>
                  <a:srgbClr val="D5D9D6"/>
                </a:solidFill>
                <a:latin typeface="Verdana"/>
                <a:cs typeface="Verdana"/>
              </a:rPr>
              <a:t>action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5" dirty="0">
                <a:solidFill>
                  <a:srgbClr val="D5D9D6"/>
                </a:solidFill>
                <a:latin typeface="Verdana"/>
                <a:cs typeface="Verdana"/>
              </a:rPr>
              <a:t>in</a:t>
            </a:r>
            <a:endParaRPr sz="1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4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35" dirty="0">
                <a:solidFill>
                  <a:srgbClr val="D5D9D6"/>
                </a:solidFill>
                <a:latin typeface="Verdana"/>
                <a:cs typeface="Verdana"/>
              </a:rPr>
              <a:t>civil</a:t>
            </a:r>
            <a:r>
              <a:rPr sz="14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0" dirty="0">
                <a:solidFill>
                  <a:srgbClr val="D5D9D6"/>
                </a:solidFill>
                <a:latin typeface="Verdana"/>
                <a:cs typeface="Verdana"/>
              </a:rPr>
              <a:t>courts,</a:t>
            </a:r>
            <a:r>
              <a:rPr sz="1450" spc="-11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5" dirty="0">
                <a:solidFill>
                  <a:srgbClr val="D5D9D6"/>
                </a:solidFill>
                <a:latin typeface="Verdana"/>
                <a:cs typeface="Verdana"/>
              </a:rPr>
              <a:t>which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0" dirty="0">
                <a:solidFill>
                  <a:srgbClr val="D5D9D6"/>
                </a:solidFill>
                <a:latin typeface="Verdana"/>
                <a:cs typeface="Verdana"/>
              </a:rPr>
              <a:t>can</a:t>
            </a:r>
            <a:r>
              <a:rPr sz="14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0" dirty="0">
                <a:solidFill>
                  <a:srgbClr val="D5D9D6"/>
                </a:solidFill>
                <a:latin typeface="Verdana"/>
                <a:cs typeface="Verdana"/>
              </a:rPr>
              <a:t>award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5" dirty="0">
                <a:solidFill>
                  <a:srgbClr val="D5D9D6"/>
                </a:solidFill>
                <a:latin typeface="Verdana"/>
                <a:cs typeface="Verdana"/>
              </a:rPr>
              <a:t>larger</a:t>
            </a:r>
            <a:r>
              <a:rPr sz="14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0" dirty="0">
                <a:solidFill>
                  <a:srgbClr val="D5D9D6"/>
                </a:solidFill>
                <a:latin typeface="Verdana"/>
                <a:cs typeface="Verdana"/>
              </a:rPr>
              <a:t>damages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0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5" dirty="0">
                <a:solidFill>
                  <a:srgbClr val="D5D9D6"/>
                </a:solidFill>
                <a:latin typeface="Verdana"/>
                <a:cs typeface="Verdana"/>
              </a:rPr>
              <a:t>issue</a:t>
            </a:r>
            <a:r>
              <a:rPr sz="14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D5D9D6"/>
                </a:solidFill>
                <a:latin typeface="Verdana"/>
                <a:cs typeface="Verdana"/>
              </a:rPr>
              <a:t>injunctions.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15" marR="5080">
              <a:lnSpc>
                <a:spcPct val="106300"/>
              </a:lnSpc>
              <a:spcBef>
                <a:spcPts val="95"/>
              </a:spcBef>
            </a:pPr>
            <a:r>
              <a:rPr sz="4000" dirty="0"/>
              <a:t>Resources</a:t>
            </a:r>
            <a:r>
              <a:rPr sz="4000" spc="70" dirty="0"/>
              <a:t> </a:t>
            </a:r>
            <a:r>
              <a:rPr sz="4000" spc="170" dirty="0"/>
              <a:t>for</a:t>
            </a:r>
            <a:r>
              <a:rPr sz="4000" spc="40" dirty="0"/>
              <a:t> </a:t>
            </a:r>
            <a:r>
              <a:rPr sz="4000" spc="-10" dirty="0"/>
              <a:t>Employees </a:t>
            </a:r>
            <a:r>
              <a:rPr sz="4000" dirty="0"/>
              <a:t>Seeking</a:t>
            </a:r>
            <a:r>
              <a:rPr sz="4000" spc="-190" dirty="0"/>
              <a:t> </a:t>
            </a:r>
            <a:r>
              <a:rPr sz="4000" dirty="0"/>
              <a:t>Legal</a:t>
            </a:r>
            <a:r>
              <a:rPr sz="4000" spc="-220" dirty="0"/>
              <a:t> </a:t>
            </a:r>
            <a:r>
              <a:rPr sz="4000" spc="110" dirty="0"/>
              <a:t>Advice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719327" y="2718816"/>
            <a:ext cx="463550" cy="463550"/>
          </a:xfrm>
          <a:custGeom>
            <a:avLst/>
            <a:gdLst/>
            <a:ahLst/>
            <a:cxnLst/>
            <a:rect l="l" t="t" r="r" b="b"/>
            <a:pathLst>
              <a:path w="463550" h="463550">
                <a:moveTo>
                  <a:pt x="432409" y="0"/>
                </a:moveTo>
                <a:lnTo>
                  <a:pt x="30886" y="0"/>
                </a:lnTo>
                <a:lnTo>
                  <a:pt x="18864" y="2428"/>
                </a:lnTo>
                <a:lnTo>
                  <a:pt x="9047" y="9048"/>
                </a:lnTo>
                <a:lnTo>
                  <a:pt x="2427" y="18859"/>
                </a:lnTo>
                <a:lnTo>
                  <a:pt x="0" y="30861"/>
                </a:lnTo>
                <a:lnTo>
                  <a:pt x="0" y="432435"/>
                </a:lnTo>
                <a:lnTo>
                  <a:pt x="2427" y="444436"/>
                </a:lnTo>
                <a:lnTo>
                  <a:pt x="9047" y="454247"/>
                </a:lnTo>
                <a:lnTo>
                  <a:pt x="18864" y="460867"/>
                </a:lnTo>
                <a:lnTo>
                  <a:pt x="30886" y="463296"/>
                </a:lnTo>
                <a:lnTo>
                  <a:pt x="432409" y="463296"/>
                </a:lnTo>
                <a:lnTo>
                  <a:pt x="444431" y="460867"/>
                </a:lnTo>
                <a:lnTo>
                  <a:pt x="454248" y="454247"/>
                </a:lnTo>
                <a:lnTo>
                  <a:pt x="460868" y="444436"/>
                </a:lnTo>
                <a:lnTo>
                  <a:pt x="463296" y="432435"/>
                </a:lnTo>
                <a:lnTo>
                  <a:pt x="463296" y="30861"/>
                </a:lnTo>
                <a:lnTo>
                  <a:pt x="460868" y="18859"/>
                </a:lnTo>
                <a:lnTo>
                  <a:pt x="454248" y="9048"/>
                </a:lnTo>
                <a:lnTo>
                  <a:pt x="444431" y="2428"/>
                </a:lnTo>
                <a:lnTo>
                  <a:pt x="432409" y="0"/>
                </a:lnTo>
                <a:close/>
              </a:path>
            </a:pathLst>
          </a:custGeom>
          <a:solidFill>
            <a:srgbClr val="4B5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1336" y="2707894"/>
            <a:ext cx="120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655" dirty="0">
                <a:solidFill>
                  <a:srgbClr val="D5D9D6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5410" y="2689936"/>
            <a:ext cx="3078480" cy="27578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D5D9D6"/>
                </a:solidFill>
                <a:latin typeface="Arial"/>
                <a:cs typeface="Arial"/>
              </a:rPr>
              <a:t>Labour</a:t>
            </a:r>
            <a:r>
              <a:rPr sz="2000" spc="10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D9D6"/>
                </a:solidFill>
                <a:latin typeface="Arial"/>
                <a:cs typeface="Arial"/>
              </a:rPr>
              <a:t>Relations</a:t>
            </a:r>
            <a:r>
              <a:rPr sz="2000" spc="130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D5D9D6"/>
                </a:solidFill>
                <a:latin typeface="Arial"/>
                <a:cs typeface="Arial"/>
              </a:rPr>
              <a:t>Division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5400"/>
              </a:lnSpc>
              <a:spcBef>
                <a:spcPts val="905"/>
              </a:spcBef>
            </a:pPr>
            <a:r>
              <a:rPr sz="1600" spc="-20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6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Labour</a:t>
            </a:r>
            <a:r>
              <a:rPr sz="16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Department's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Labour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Relations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Division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offers </a:t>
            </a:r>
            <a:r>
              <a:rPr sz="1600" spc="-40" dirty="0">
                <a:solidFill>
                  <a:srgbClr val="D5D9D6"/>
                </a:solidFill>
                <a:latin typeface="Verdana"/>
                <a:cs typeface="Verdana"/>
              </a:rPr>
              <a:t>free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consultation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D5D9D6"/>
                </a:solidFill>
                <a:latin typeface="Verdana"/>
                <a:cs typeface="Verdana"/>
              </a:rPr>
              <a:t>services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D5D9D6"/>
                </a:solidFill>
                <a:latin typeface="Verdana"/>
                <a:cs typeface="Verdana"/>
              </a:rPr>
              <a:t>and </a:t>
            </a:r>
            <a:r>
              <a:rPr sz="1600" spc="-40" dirty="0">
                <a:solidFill>
                  <a:srgbClr val="D5D9D6"/>
                </a:solidFill>
                <a:latin typeface="Verdana"/>
                <a:cs typeface="Verdana"/>
              </a:rPr>
              <a:t>conciliation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D5D9D6"/>
                </a:solidFill>
                <a:latin typeface="Verdana"/>
                <a:cs typeface="Verdana"/>
              </a:rPr>
              <a:t>for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employment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disputes.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D5D9D6"/>
                </a:solidFill>
                <a:latin typeface="Verdana"/>
                <a:cs typeface="Verdana"/>
              </a:rPr>
              <a:t>They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D5D9D6"/>
                </a:solidFill>
                <a:latin typeface="Verdana"/>
                <a:cs typeface="Verdana"/>
              </a:rPr>
              <a:t>can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provide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information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on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labour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D5D9D6"/>
                </a:solidFill>
                <a:latin typeface="Verdana"/>
                <a:cs typeface="Verdana"/>
              </a:rPr>
              <a:t>laws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D5D9D6"/>
                </a:solidFill>
                <a:latin typeface="Verdana"/>
                <a:cs typeface="Verdana"/>
              </a:rPr>
              <a:t>and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employee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rights.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75632" y="2718816"/>
            <a:ext cx="462280" cy="463550"/>
          </a:xfrm>
          <a:custGeom>
            <a:avLst/>
            <a:gdLst/>
            <a:ahLst/>
            <a:cxnLst/>
            <a:rect l="l" t="t" r="r" b="b"/>
            <a:pathLst>
              <a:path w="462279" h="463550">
                <a:moveTo>
                  <a:pt x="431038" y="0"/>
                </a:moveTo>
                <a:lnTo>
                  <a:pt x="30733" y="0"/>
                </a:lnTo>
                <a:lnTo>
                  <a:pt x="18805" y="2426"/>
                </a:lnTo>
                <a:lnTo>
                  <a:pt x="9032" y="9032"/>
                </a:lnTo>
                <a:lnTo>
                  <a:pt x="2426" y="18805"/>
                </a:lnTo>
                <a:lnTo>
                  <a:pt x="0" y="30734"/>
                </a:lnTo>
                <a:lnTo>
                  <a:pt x="0" y="432562"/>
                </a:lnTo>
                <a:lnTo>
                  <a:pt x="2426" y="444490"/>
                </a:lnTo>
                <a:lnTo>
                  <a:pt x="9032" y="454263"/>
                </a:lnTo>
                <a:lnTo>
                  <a:pt x="18805" y="460869"/>
                </a:lnTo>
                <a:lnTo>
                  <a:pt x="30733" y="463296"/>
                </a:lnTo>
                <a:lnTo>
                  <a:pt x="431038" y="463296"/>
                </a:lnTo>
                <a:lnTo>
                  <a:pt x="442966" y="460869"/>
                </a:lnTo>
                <a:lnTo>
                  <a:pt x="452739" y="454263"/>
                </a:lnTo>
                <a:lnTo>
                  <a:pt x="459345" y="444490"/>
                </a:lnTo>
                <a:lnTo>
                  <a:pt x="461771" y="432562"/>
                </a:lnTo>
                <a:lnTo>
                  <a:pt x="461771" y="30734"/>
                </a:lnTo>
                <a:lnTo>
                  <a:pt x="459345" y="18805"/>
                </a:lnTo>
                <a:lnTo>
                  <a:pt x="452739" y="9032"/>
                </a:lnTo>
                <a:lnTo>
                  <a:pt x="442966" y="2426"/>
                </a:lnTo>
                <a:lnTo>
                  <a:pt x="431038" y="0"/>
                </a:lnTo>
                <a:close/>
              </a:path>
            </a:pathLst>
          </a:custGeom>
          <a:solidFill>
            <a:srgbClr val="4B5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06441" y="2707894"/>
            <a:ext cx="201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0" dirty="0">
                <a:solidFill>
                  <a:srgbClr val="D5D9D6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0697" y="2689936"/>
            <a:ext cx="2905125" cy="2426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D5D9D6"/>
                </a:solidFill>
                <a:latin typeface="Arial"/>
                <a:cs typeface="Arial"/>
              </a:rPr>
              <a:t>Legal</a:t>
            </a:r>
            <a:r>
              <a:rPr sz="2000" spc="-5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D5D9D6"/>
                </a:solidFill>
                <a:latin typeface="Arial"/>
                <a:cs typeface="Arial"/>
              </a:rPr>
              <a:t>Aid</a:t>
            </a:r>
            <a:r>
              <a:rPr sz="2000" spc="-6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D5D9D6"/>
                </a:solidFill>
                <a:latin typeface="Arial"/>
                <a:cs typeface="Arial"/>
              </a:rPr>
              <a:t>Department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5400"/>
              </a:lnSpc>
              <a:spcBef>
                <a:spcPts val="905"/>
              </a:spcBef>
            </a:pP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Employees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who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meet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certain </a:t>
            </a: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financial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criteria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D5D9D6"/>
                </a:solidFill>
                <a:latin typeface="Verdana"/>
                <a:cs typeface="Verdana"/>
              </a:rPr>
              <a:t>can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apply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D5D9D6"/>
                </a:solidFill>
                <a:latin typeface="Verdana"/>
                <a:cs typeface="Verdana"/>
              </a:rPr>
              <a:t>for </a:t>
            </a: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legal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aid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pursue 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their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cases 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in</a:t>
            </a:r>
            <a:r>
              <a:rPr sz="160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court.</a:t>
            </a:r>
            <a:r>
              <a:rPr sz="160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D5D9D6"/>
                </a:solidFill>
                <a:latin typeface="Verdana"/>
                <a:cs typeface="Verdana"/>
              </a:rPr>
              <a:t>This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D5D9D6"/>
                </a:solidFill>
                <a:latin typeface="Verdana"/>
                <a:cs typeface="Verdana"/>
              </a:rPr>
              <a:t>service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covers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both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D5D9D6"/>
                </a:solidFill>
                <a:latin typeface="Verdana"/>
                <a:cs typeface="Verdana"/>
              </a:rPr>
              <a:t>civil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criminal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matters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related</a:t>
            </a:r>
            <a:r>
              <a:rPr sz="16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6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employment.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9327" y="5903976"/>
            <a:ext cx="463550" cy="462280"/>
          </a:xfrm>
          <a:custGeom>
            <a:avLst/>
            <a:gdLst/>
            <a:ahLst/>
            <a:cxnLst/>
            <a:rect l="l" t="t" r="r" b="b"/>
            <a:pathLst>
              <a:path w="463550" h="462279">
                <a:moveTo>
                  <a:pt x="432498" y="0"/>
                </a:moveTo>
                <a:lnTo>
                  <a:pt x="30784" y="0"/>
                </a:lnTo>
                <a:lnTo>
                  <a:pt x="18800" y="2426"/>
                </a:lnTo>
                <a:lnTo>
                  <a:pt x="9015" y="9032"/>
                </a:lnTo>
                <a:lnTo>
                  <a:pt x="2418" y="18805"/>
                </a:lnTo>
                <a:lnTo>
                  <a:pt x="0" y="30734"/>
                </a:lnTo>
                <a:lnTo>
                  <a:pt x="0" y="431038"/>
                </a:lnTo>
                <a:lnTo>
                  <a:pt x="2418" y="442966"/>
                </a:lnTo>
                <a:lnTo>
                  <a:pt x="9015" y="452739"/>
                </a:lnTo>
                <a:lnTo>
                  <a:pt x="18800" y="459345"/>
                </a:lnTo>
                <a:lnTo>
                  <a:pt x="30784" y="461772"/>
                </a:lnTo>
                <a:lnTo>
                  <a:pt x="432498" y="461772"/>
                </a:lnTo>
                <a:lnTo>
                  <a:pt x="444490" y="459345"/>
                </a:lnTo>
                <a:lnTo>
                  <a:pt x="454278" y="452739"/>
                </a:lnTo>
                <a:lnTo>
                  <a:pt x="460877" y="442966"/>
                </a:lnTo>
                <a:lnTo>
                  <a:pt x="463296" y="431038"/>
                </a:lnTo>
                <a:lnTo>
                  <a:pt x="463296" y="30734"/>
                </a:lnTo>
                <a:lnTo>
                  <a:pt x="460877" y="18805"/>
                </a:lnTo>
                <a:lnTo>
                  <a:pt x="454278" y="9032"/>
                </a:lnTo>
                <a:lnTo>
                  <a:pt x="444490" y="2426"/>
                </a:lnTo>
                <a:lnTo>
                  <a:pt x="432498" y="0"/>
                </a:lnTo>
                <a:close/>
              </a:path>
            </a:pathLst>
          </a:custGeom>
          <a:solidFill>
            <a:srgbClr val="4B5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8664" y="5892800"/>
            <a:ext cx="205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30" dirty="0">
                <a:solidFill>
                  <a:srgbClr val="D5D9D6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75410" y="5875146"/>
            <a:ext cx="7000240" cy="143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D5D9D6"/>
                </a:solidFill>
                <a:latin typeface="Arial"/>
                <a:cs typeface="Arial"/>
              </a:rPr>
              <a:t>NGOs</a:t>
            </a:r>
            <a:r>
              <a:rPr sz="2000" spc="1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D9D6"/>
                </a:solidFill>
                <a:latin typeface="Arial"/>
                <a:cs typeface="Arial"/>
              </a:rPr>
              <a:t>and</a:t>
            </a:r>
            <a:r>
              <a:rPr sz="2000" spc="20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D9D6"/>
                </a:solidFill>
                <a:latin typeface="Arial"/>
                <a:cs typeface="Arial"/>
              </a:rPr>
              <a:t>Trade</a:t>
            </a:r>
            <a:r>
              <a:rPr sz="2000" spc="1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D5D9D6"/>
                </a:solidFill>
                <a:latin typeface="Arial"/>
                <a:cs typeface="Arial"/>
              </a:rPr>
              <a:t>Unions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5300"/>
              </a:lnSpc>
              <a:spcBef>
                <a:spcPts val="910"/>
              </a:spcBef>
            </a:pP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Various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non-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governmental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organisations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 and</a:t>
            </a:r>
            <a:r>
              <a:rPr sz="160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trade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unions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in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Hong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D5D9D6"/>
                </a:solidFill>
                <a:latin typeface="Verdana"/>
                <a:cs typeface="Verdana"/>
              </a:rPr>
              <a:t>Kong offer</a:t>
            </a:r>
            <a:r>
              <a:rPr sz="16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D5D9D6"/>
                </a:solidFill>
                <a:latin typeface="Verdana"/>
                <a:cs typeface="Verdana"/>
              </a:rPr>
              <a:t>free</a:t>
            </a:r>
            <a:r>
              <a:rPr sz="16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or</a:t>
            </a:r>
            <a:r>
              <a:rPr sz="160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D5D9D6"/>
                </a:solidFill>
                <a:latin typeface="Verdana"/>
                <a:cs typeface="Verdana"/>
              </a:rPr>
              <a:t>low-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cost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legal</a:t>
            </a:r>
            <a:r>
              <a:rPr sz="16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D5D9D6"/>
                </a:solidFill>
                <a:latin typeface="Verdana"/>
                <a:cs typeface="Verdana"/>
              </a:rPr>
              <a:t>advice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60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workers.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D5D9D6"/>
                </a:solidFill>
                <a:latin typeface="Verdana"/>
                <a:cs typeface="Verdana"/>
              </a:rPr>
              <a:t>These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D5D9D6"/>
                </a:solidFill>
                <a:latin typeface="Verdana"/>
                <a:cs typeface="Verdana"/>
              </a:rPr>
              <a:t>include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D5D9D6"/>
                </a:solidFill>
                <a:latin typeface="Verdana"/>
                <a:cs typeface="Verdana"/>
              </a:rPr>
              <a:t>Hong </a:t>
            </a: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Kong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Confederation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6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D5D9D6"/>
                </a:solidFill>
                <a:latin typeface="Verdana"/>
                <a:cs typeface="Verdana"/>
              </a:rPr>
              <a:t>Trade</a:t>
            </a:r>
            <a:r>
              <a:rPr sz="16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D5D9D6"/>
                </a:solidFill>
                <a:latin typeface="Verdana"/>
                <a:cs typeface="Verdana"/>
              </a:rPr>
              <a:t>Unions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600" spc="-114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D5D9D6"/>
                </a:solidFill>
                <a:latin typeface="Verdana"/>
                <a:cs typeface="Verdana"/>
              </a:rPr>
              <a:t>Justice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Centre</a:t>
            </a:r>
            <a:r>
              <a:rPr sz="16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D5D9D6"/>
                </a:solidFill>
                <a:latin typeface="Verdana"/>
                <a:cs typeface="Verdana"/>
              </a:rPr>
              <a:t>Hong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Kong.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8577" rIns="0" bIns="0" rtlCol="0">
            <a:spAutoFit/>
          </a:bodyPr>
          <a:lstStyle/>
          <a:p>
            <a:pPr marL="1905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Recap:</a:t>
            </a:r>
            <a:r>
              <a:rPr sz="4000" spc="-114" dirty="0"/>
              <a:t> </a:t>
            </a:r>
            <a:r>
              <a:rPr sz="4000" dirty="0"/>
              <a:t>Key</a:t>
            </a:r>
            <a:r>
              <a:rPr sz="4000" spc="-130" dirty="0"/>
              <a:t> </a:t>
            </a:r>
            <a:r>
              <a:rPr sz="4000" spc="55" dirty="0"/>
              <a:t>Employee</a:t>
            </a:r>
            <a:r>
              <a:rPr sz="4000" spc="-105" dirty="0"/>
              <a:t> </a:t>
            </a:r>
            <a:r>
              <a:rPr sz="4000" spc="-10" dirty="0"/>
              <a:t>Rights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716280" y="1999488"/>
            <a:ext cx="3754120" cy="2486025"/>
          </a:xfrm>
          <a:custGeom>
            <a:avLst/>
            <a:gdLst/>
            <a:ahLst/>
            <a:cxnLst/>
            <a:rect l="l" t="t" r="r" b="b"/>
            <a:pathLst>
              <a:path w="3754120" h="2486025">
                <a:moveTo>
                  <a:pt x="3722878" y="0"/>
                </a:moveTo>
                <a:lnTo>
                  <a:pt x="30670" y="0"/>
                </a:lnTo>
                <a:lnTo>
                  <a:pt x="18730" y="2409"/>
                </a:lnTo>
                <a:lnTo>
                  <a:pt x="8982" y="8985"/>
                </a:lnTo>
                <a:lnTo>
                  <a:pt x="2409" y="18752"/>
                </a:lnTo>
                <a:lnTo>
                  <a:pt x="0" y="30734"/>
                </a:lnTo>
                <a:lnTo>
                  <a:pt x="0" y="2454910"/>
                </a:lnTo>
                <a:lnTo>
                  <a:pt x="2409" y="2466891"/>
                </a:lnTo>
                <a:lnTo>
                  <a:pt x="8982" y="2476658"/>
                </a:lnTo>
                <a:lnTo>
                  <a:pt x="18730" y="2483234"/>
                </a:lnTo>
                <a:lnTo>
                  <a:pt x="30670" y="2485644"/>
                </a:lnTo>
                <a:lnTo>
                  <a:pt x="3722878" y="2485644"/>
                </a:lnTo>
                <a:lnTo>
                  <a:pt x="3734859" y="2483234"/>
                </a:lnTo>
                <a:lnTo>
                  <a:pt x="3744626" y="2476658"/>
                </a:lnTo>
                <a:lnTo>
                  <a:pt x="3751202" y="2466891"/>
                </a:lnTo>
                <a:lnTo>
                  <a:pt x="3753612" y="2454910"/>
                </a:lnTo>
                <a:lnTo>
                  <a:pt x="3753612" y="30734"/>
                </a:lnTo>
                <a:lnTo>
                  <a:pt x="3751202" y="18752"/>
                </a:lnTo>
                <a:lnTo>
                  <a:pt x="3744626" y="8985"/>
                </a:lnTo>
                <a:lnTo>
                  <a:pt x="3734859" y="2409"/>
                </a:lnTo>
                <a:lnTo>
                  <a:pt x="3722878" y="0"/>
                </a:lnTo>
                <a:close/>
              </a:path>
            </a:pathLst>
          </a:custGeom>
          <a:solidFill>
            <a:srgbClr val="4B5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7491" y="2174494"/>
            <a:ext cx="3321050" cy="2093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D5D9D6"/>
                </a:solidFill>
                <a:latin typeface="Arial"/>
                <a:cs typeface="Arial"/>
              </a:rPr>
              <a:t>Wage</a:t>
            </a:r>
            <a:r>
              <a:rPr sz="2000" spc="1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D5D9D6"/>
                </a:solidFill>
                <a:latin typeface="Arial"/>
                <a:cs typeface="Arial"/>
              </a:rPr>
              <a:t>Protection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5300"/>
              </a:lnSpc>
              <a:spcBef>
                <a:spcPts val="885"/>
              </a:spcBef>
            </a:pP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Timely</a:t>
            </a:r>
            <a:r>
              <a:rPr sz="160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payment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60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wages, </a:t>
            </a:r>
            <a:r>
              <a:rPr sz="1600" spc="-114" dirty="0">
                <a:solidFill>
                  <a:srgbClr val="D5D9D6"/>
                </a:solidFill>
                <a:latin typeface="Verdana"/>
                <a:cs typeface="Verdana"/>
              </a:rPr>
              <a:t>minimum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D5D9D6"/>
                </a:solidFill>
                <a:latin typeface="Verdana"/>
                <a:cs typeface="Verdana"/>
              </a:rPr>
              <a:t>wage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compliance,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D5D9D6"/>
                </a:solidFill>
                <a:latin typeface="Verdana"/>
                <a:cs typeface="Verdana"/>
              </a:rPr>
              <a:t>and </a:t>
            </a: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protection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against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unlawful </a:t>
            </a:r>
            <a:r>
              <a:rPr sz="1600" spc="-40" dirty="0">
                <a:solidFill>
                  <a:srgbClr val="D5D9D6"/>
                </a:solidFill>
                <a:latin typeface="Verdana"/>
                <a:cs typeface="Verdana"/>
              </a:rPr>
              <a:t>deductions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are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fundamental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D5D9D6"/>
                </a:solidFill>
                <a:latin typeface="Verdana"/>
                <a:cs typeface="Verdana"/>
              </a:rPr>
              <a:t>rights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under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 the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Employment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D5D9D6"/>
                </a:solidFill>
                <a:latin typeface="Verdana"/>
                <a:cs typeface="Verdana"/>
              </a:rPr>
              <a:t>Ordinance.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74108" y="1999488"/>
            <a:ext cx="3754120" cy="2486025"/>
          </a:xfrm>
          <a:custGeom>
            <a:avLst/>
            <a:gdLst/>
            <a:ahLst/>
            <a:cxnLst/>
            <a:rect l="l" t="t" r="r" b="b"/>
            <a:pathLst>
              <a:path w="3754120" h="2486025">
                <a:moveTo>
                  <a:pt x="3722877" y="0"/>
                </a:moveTo>
                <a:lnTo>
                  <a:pt x="30733" y="0"/>
                </a:lnTo>
                <a:lnTo>
                  <a:pt x="18752" y="2409"/>
                </a:lnTo>
                <a:lnTo>
                  <a:pt x="8985" y="8985"/>
                </a:lnTo>
                <a:lnTo>
                  <a:pt x="2409" y="18752"/>
                </a:lnTo>
                <a:lnTo>
                  <a:pt x="0" y="30734"/>
                </a:lnTo>
                <a:lnTo>
                  <a:pt x="0" y="2454910"/>
                </a:lnTo>
                <a:lnTo>
                  <a:pt x="2409" y="2466891"/>
                </a:lnTo>
                <a:lnTo>
                  <a:pt x="8985" y="2476658"/>
                </a:lnTo>
                <a:lnTo>
                  <a:pt x="18752" y="2483234"/>
                </a:lnTo>
                <a:lnTo>
                  <a:pt x="30733" y="2485644"/>
                </a:lnTo>
                <a:lnTo>
                  <a:pt x="3722877" y="2485644"/>
                </a:lnTo>
                <a:lnTo>
                  <a:pt x="3734859" y="2483234"/>
                </a:lnTo>
                <a:lnTo>
                  <a:pt x="3744626" y="2476658"/>
                </a:lnTo>
                <a:lnTo>
                  <a:pt x="3751202" y="2466891"/>
                </a:lnTo>
                <a:lnTo>
                  <a:pt x="3753612" y="2454910"/>
                </a:lnTo>
                <a:lnTo>
                  <a:pt x="3753612" y="30734"/>
                </a:lnTo>
                <a:lnTo>
                  <a:pt x="3751202" y="18752"/>
                </a:lnTo>
                <a:lnTo>
                  <a:pt x="3744626" y="8985"/>
                </a:lnTo>
                <a:lnTo>
                  <a:pt x="3734859" y="2409"/>
                </a:lnTo>
                <a:lnTo>
                  <a:pt x="3722877" y="0"/>
                </a:lnTo>
                <a:close/>
              </a:path>
            </a:pathLst>
          </a:custGeom>
          <a:solidFill>
            <a:srgbClr val="4B5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66513" y="2174494"/>
            <a:ext cx="3138170" cy="2093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D5D9D6"/>
                </a:solidFill>
                <a:latin typeface="Arial"/>
                <a:cs typeface="Arial"/>
              </a:rPr>
              <a:t>Leave</a:t>
            </a:r>
            <a:r>
              <a:rPr sz="2000" spc="-3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D5D9D6"/>
                </a:solidFill>
                <a:latin typeface="Arial"/>
                <a:cs typeface="Arial"/>
              </a:rPr>
              <a:t>Entitlements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5300"/>
              </a:lnSpc>
              <a:spcBef>
                <a:spcPts val="885"/>
              </a:spcBef>
            </a:pP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Statutory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annual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leave,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paid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D5D9D6"/>
                </a:solidFill>
                <a:latin typeface="Verdana"/>
                <a:cs typeface="Verdana"/>
              </a:rPr>
              <a:t>sick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leave,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D5D9D6"/>
                </a:solidFill>
                <a:latin typeface="Verdana"/>
                <a:cs typeface="Verdana"/>
              </a:rPr>
              <a:t>maternity/paternity </a:t>
            </a: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leave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are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D5D9D6"/>
                </a:solidFill>
                <a:latin typeface="Verdana"/>
                <a:cs typeface="Verdana"/>
              </a:rPr>
              <a:t>crucial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D5D9D6"/>
                </a:solidFill>
                <a:latin typeface="Verdana"/>
                <a:cs typeface="Verdana"/>
              </a:rPr>
              <a:t>benefits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D5D9D6"/>
                </a:solidFill>
                <a:latin typeface="Verdana"/>
                <a:cs typeface="Verdana"/>
              </a:rPr>
              <a:t>that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contribute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to </a:t>
            </a: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work-</a:t>
            </a:r>
            <a:r>
              <a:rPr sz="1600" spc="-35" dirty="0">
                <a:solidFill>
                  <a:srgbClr val="D5D9D6"/>
                </a:solidFill>
                <a:latin typeface="Verdana"/>
                <a:cs typeface="Verdana"/>
              </a:rPr>
              <a:t>life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balance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employee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D5D9D6"/>
                </a:solidFill>
                <a:latin typeface="Verdana"/>
                <a:cs typeface="Verdana"/>
              </a:rPr>
              <a:t>well-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being.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6280" y="4689347"/>
            <a:ext cx="3754120" cy="2487295"/>
          </a:xfrm>
          <a:custGeom>
            <a:avLst/>
            <a:gdLst/>
            <a:ahLst/>
            <a:cxnLst/>
            <a:rect l="l" t="t" r="r" b="b"/>
            <a:pathLst>
              <a:path w="3754120" h="2487295">
                <a:moveTo>
                  <a:pt x="3722878" y="0"/>
                </a:moveTo>
                <a:lnTo>
                  <a:pt x="30695" y="0"/>
                </a:lnTo>
                <a:lnTo>
                  <a:pt x="18746" y="2409"/>
                </a:lnTo>
                <a:lnTo>
                  <a:pt x="8990" y="8985"/>
                </a:lnTo>
                <a:lnTo>
                  <a:pt x="2412" y="18752"/>
                </a:lnTo>
                <a:lnTo>
                  <a:pt x="0" y="30734"/>
                </a:lnTo>
                <a:lnTo>
                  <a:pt x="0" y="2456472"/>
                </a:lnTo>
                <a:lnTo>
                  <a:pt x="2412" y="2468421"/>
                </a:lnTo>
                <a:lnTo>
                  <a:pt x="8990" y="2478177"/>
                </a:lnTo>
                <a:lnTo>
                  <a:pt x="18746" y="2484755"/>
                </a:lnTo>
                <a:lnTo>
                  <a:pt x="30695" y="2487167"/>
                </a:lnTo>
                <a:lnTo>
                  <a:pt x="3722878" y="2487167"/>
                </a:lnTo>
                <a:lnTo>
                  <a:pt x="3734859" y="2484755"/>
                </a:lnTo>
                <a:lnTo>
                  <a:pt x="3744626" y="2478177"/>
                </a:lnTo>
                <a:lnTo>
                  <a:pt x="3751202" y="2468421"/>
                </a:lnTo>
                <a:lnTo>
                  <a:pt x="3753612" y="2456472"/>
                </a:lnTo>
                <a:lnTo>
                  <a:pt x="3753612" y="30734"/>
                </a:lnTo>
                <a:lnTo>
                  <a:pt x="3751202" y="18752"/>
                </a:lnTo>
                <a:lnTo>
                  <a:pt x="3744626" y="8985"/>
                </a:lnTo>
                <a:lnTo>
                  <a:pt x="3734859" y="2409"/>
                </a:lnTo>
                <a:lnTo>
                  <a:pt x="3722878" y="0"/>
                </a:lnTo>
                <a:close/>
              </a:path>
            </a:pathLst>
          </a:custGeom>
          <a:solidFill>
            <a:srgbClr val="4B5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7491" y="4865877"/>
            <a:ext cx="3258820" cy="2093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0" dirty="0">
                <a:solidFill>
                  <a:srgbClr val="D5D9D6"/>
                </a:solidFill>
                <a:latin typeface="Arial"/>
                <a:cs typeface="Arial"/>
              </a:rPr>
              <a:t>Termination</a:t>
            </a:r>
            <a:r>
              <a:rPr sz="2000" spc="37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D5D9D6"/>
                </a:solidFill>
                <a:latin typeface="Arial"/>
                <a:cs typeface="Arial"/>
              </a:rPr>
              <a:t>Safeguards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5400"/>
              </a:lnSpc>
              <a:spcBef>
                <a:spcPts val="880"/>
              </a:spcBef>
            </a:pPr>
            <a:r>
              <a:rPr sz="1600" spc="-40" dirty="0">
                <a:solidFill>
                  <a:srgbClr val="D5D9D6"/>
                </a:solidFill>
                <a:latin typeface="Verdana"/>
                <a:cs typeface="Verdana"/>
              </a:rPr>
              <a:t>Protection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against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unreasonable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600" spc="-11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unlawful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dismissal,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D5D9D6"/>
                </a:solidFill>
                <a:latin typeface="Verdana"/>
                <a:cs typeface="Verdana"/>
              </a:rPr>
              <a:t>as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well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D5D9D6"/>
                </a:solidFill>
                <a:latin typeface="Verdana"/>
                <a:cs typeface="Verdana"/>
              </a:rPr>
              <a:t>as 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entitlement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D5D9D6"/>
                </a:solidFill>
                <a:latin typeface="Verdana"/>
                <a:cs typeface="Verdana"/>
              </a:rPr>
              <a:t>severance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 or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D5D9D6"/>
                </a:solidFill>
                <a:latin typeface="Verdana"/>
                <a:cs typeface="Verdana"/>
              </a:rPr>
              <a:t>long </a:t>
            </a:r>
            <a:r>
              <a:rPr sz="1600" spc="-25" dirty="0">
                <a:solidFill>
                  <a:srgbClr val="D5D9D6"/>
                </a:solidFill>
                <a:latin typeface="Verdana"/>
                <a:cs typeface="Verdana"/>
              </a:rPr>
              <a:t>service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payments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under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specific conditions.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74108" y="4689347"/>
            <a:ext cx="3754120" cy="2487295"/>
          </a:xfrm>
          <a:custGeom>
            <a:avLst/>
            <a:gdLst/>
            <a:ahLst/>
            <a:cxnLst/>
            <a:rect l="l" t="t" r="r" b="b"/>
            <a:pathLst>
              <a:path w="3754120" h="2487295">
                <a:moveTo>
                  <a:pt x="3722877" y="0"/>
                </a:moveTo>
                <a:lnTo>
                  <a:pt x="30733" y="0"/>
                </a:lnTo>
                <a:lnTo>
                  <a:pt x="18752" y="2409"/>
                </a:lnTo>
                <a:lnTo>
                  <a:pt x="8985" y="8985"/>
                </a:lnTo>
                <a:lnTo>
                  <a:pt x="2409" y="18752"/>
                </a:lnTo>
                <a:lnTo>
                  <a:pt x="0" y="30734"/>
                </a:lnTo>
                <a:lnTo>
                  <a:pt x="0" y="2456472"/>
                </a:lnTo>
                <a:lnTo>
                  <a:pt x="2409" y="2468421"/>
                </a:lnTo>
                <a:lnTo>
                  <a:pt x="8985" y="2478177"/>
                </a:lnTo>
                <a:lnTo>
                  <a:pt x="18752" y="2484755"/>
                </a:lnTo>
                <a:lnTo>
                  <a:pt x="30733" y="2487167"/>
                </a:lnTo>
                <a:lnTo>
                  <a:pt x="3722877" y="2487167"/>
                </a:lnTo>
                <a:lnTo>
                  <a:pt x="3734859" y="2484755"/>
                </a:lnTo>
                <a:lnTo>
                  <a:pt x="3744626" y="2478177"/>
                </a:lnTo>
                <a:lnTo>
                  <a:pt x="3751202" y="2468421"/>
                </a:lnTo>
                <a:lnTo>
                  <a:pt x="3753612" y="2456472"/>
                </a:lnTo>
                <a:lnTo>
                  <a:pt x="3753612" y="30734"/>
                </a:lnTo>
                <a:lnTo>
                  <a:pt x="3751202" y="18752"/>
                </a:lnTo>
                <a:lnTo>
                  <a:pt x="3744626" y="8985"/>
                </a:lnTo>
                <a:lnTo>
                  <a:pt x="3734859" y="2409"/>
                </a:lnTo>
                <a:lnTo>
                  <a:pt x="3722877" y="0"/>
                </a:lnTo>
                <a:close/>
              </a:path>
            </a:pathLst>
          </a:custGeom>
          <a:solidFill>
            <a:srgbClr val="4B5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66513" y="4865877"/>
            <a:ext cx="3186430" cy="17646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10" dirty="0">
                <a:solidFill>
                  <a:srgbClr val="D5D9D6"/>
                </a:solidFill>
                <a:latin typeface="Arial"/>
                <a:cs typeface="Arial"/>
              </a:rPr>
              <a:t>Non-</a:t>
            </a:r>
            <a:r>
              <a:rPr sz="2000" spc="40" dirty="0">
                <a:solidFill>
                  <a:srgbClr val="D5D9D6"/>
                </a:solidFill>
                <a:latin typeface="Arial"/>
                <a:cs typeface="Arial"/>
              </a:rPr>
              <a:t>Discrimination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5500"/>
              </a:lnSpc>
              <a:spcBef>
                <a:spcPts val="880"/>
              </a:spcBef>
            </a:pP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Equal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opportunities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in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all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aspects </a:t>
            </a:r>
            <a:r>
              <a:rPr sz="160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600" spc="-114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employment,</a:t>
            </a:r>
            <a:r>
              <a:rPr sz="1600" spc="-11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D5D9D6"/>
                </a:solidFill>
                <a:latin typeface="Verdana"/>
                <a:cs typeface="Verdana"/>
              </a:rPr>
              <a:t>free</a:t>
            </a:r>
            <a:r>
              <a:rPr sz="16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D5D9D6"/>
                </a:solidFill>
                <a:latin typeface="Verdana"/>
                <a:cs typeface="Verdana"/>
              </a:rPr>
              <a:t>from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discrimination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D5D9D6"/>
                </a:solidFill>
                <a:latin typeface="Verdana"/>
                <a:cs typeface="Verdana"/>
              </a:rPr>
              <a:t>based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on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gender, </a:t>
            </a: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race,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disability,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or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family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status.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7672" y="472871"/>
            <a:ext cx="5780405" cy="1272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200"/>
              </a:lnSpc>
              <a:spcBef>
                <a:spcPts val="100"/>
              </a:spcBef>
            </a:pPr>
            <a:r>
              <a:rPr sz="3850" dirty="0"/>
              <a:t>Q&amp;A:</a:t>
            </a:r>
            <a:r>
              <a:rPr sz="3850" spc="-95" dirty="0"/>
              <a:t> </a:t>
            </a:r>
            <a:r>
              <a:rPr sz="3850" spc="130" dirty="0"/>
              <a:t>Common</a:t>
            </a:r>
            <a:r>
              <a:rPr sz="3850" spc="-95" dirty="0"/>
              <a:t> </a:t>
            </a:r>
            <a:r>
              <a:rPr sz="3850" spc="50" dirty="0"/>
              <a:t>Employee </a:t>
            </a:r>
            <a:r>
              <a:rPr sz="3850" spc="70" dirty="0"/>
              <a:t>Concerns</a:t>
            </a:r>
            <a:endParaRPr sz="385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0372" y="2072639"/>
            <a:ext cx="986028" cy="56128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60245" y="2230272"/>
            <a:ext cx="6401435" cy="523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51840">
              <a:lnSpc>
                <a:spcPct val="105300"/>
              </a:lnSpc>
              <a:spcBef>
                <a:spcPts val="100"/>
              </a:spcBef>
            </a:pPr>
            <a:r>
              <a:rPr sz="1900" dirty="0">
                <a:solidFill>
                  <a:srgbClr val="D5D9D6"/>
                </a:solidFill>
                <a:latin typeface="Arial"/>
                <a:cs typeface="Arial"/>
              </a:rPr>
              <a:t>Can</a:t>
            </a:r>
            <a:r>
              <a:rPr sz="1900" spc="-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00" spc="100" dirty="0">
                <a:solidFill>
                  <a:srgbClr val="D5D9D6"/>
                </a:solidFill>
                <a:latin typeface="Arial"/>
                <a:cs typeface="Arial"/>
              </a:rPr>
              <a:t>my</a:t>
            </a:r>
            <a:r>
              <a:rPr sz="1900" spc="-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D5D9D6"/>
                </a:solidFill>
                <a:latin typeface="Arial"/>
                <a:cs typeface="Arial"/>
              </a:rPr>
              <a:t>employer</a:t>
            </a:r>
            <a:r>
              <a:rPr sz="1900" spc="-10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D5D9D6"/>
                </a:solidFill>
                <a:latin typeface="Arial"/>
                <a:cs typeface="Arial"/>
              </a:rPr>
              <a:t>change</a:t>
            </a:r>
            <a:r>
              <a:rPr sz="1900" spc="-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00" spc="100" dirty="0">
                <a:solidFill>
                  <a:srgbClr val="D5D9D6"/>
                </a:solidFill>
                <a:latin typeface="Arial"/>
                <a:cs typeface="Arial"/>
              </a:rPr>
              <a:t>my</a:t>
            </a:r>
            <a:r>
              <a:rPr sz="1900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00" spc="95" dirty="0">
                <a:solidFill>
                  <a:srgbClr val="D5D9D6"/>
                </a:solidFill>
                <a:latin typeface="Arial"/>
                <a:cs typeface="Arial"/>
              </a:rPr>
              <a:t>contract</a:t>
            </a:r>
            <a:r>
              <a:rPr sz="1900" spc="1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00" spc="85" dirty="0">
                <a:solidFill>
                  <a:srgbClr val="D5D9D6"/>
                </a:solidFill>
                <a:latin typeface="Arial"/>
                <a:cs typeface="Arial"/>
              </a:rPr>
              <a:t>without</a:t>
            </a:r>
            <a:r>
              <a:rPr sz="1900" spc="-1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D5D9D6"/>
                </a:solidFill>
                <a:latin typeface="Arial"/>
                <a:cs typeface="Arial"/>
              </a:rPr>
              <a:t>my </a:t>
            </a:r>
            <a:r>
              <a:rPr sz="1900" spc="-10" dirty="0">
                <a:solidFill>
                  <a:srgbClr val="D5D9D6"/>
                </a:solidFill>
                <a:latin typeface="Arial"/>
                <a:cs typeface="Arial"/>
              </a:rPr>
              <a:t>consent?</a:t>
            </a:r>
            <a:endParaRPr sz="1900">
              <a:latin typeface="Arial"/>
              <a:cs typeface="Arial"/>
            </a:endParaRPr>
          </a:p>
          <a:p>
            <a:pPr marL="12700" marR="153670" algn="just">
              <a:lnSpc>
                <a:spcPct val="134600"/>
              </a:lnSpc>
              <a:spcBef>
                <a:spcPts val="880"/>
              </a:spcBef>
            </a:pPr>
            <a:r>
              <a:rPr sz="1550" spc="-65" dirty="0">
                <a:solidFill>
                  <a:srgbClr val="D5D9D6"/>
                </a:solidFill>
                <a:latin typeface="Verdana"/>
                <a:cs typeface="Verdana"/>
              </a:rPr>
              <a:t>Generally,</a:t>
            </a:r>
            <a:r>
              <a:rPr sz="15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95" dirty="0">
                <a:solidFill>
                  <a:srgbClr val="D5D9D6"/>
                </a:solidFill>
                <a:latin typeface="Verdana"/>
                <a:cs typeface="Verdana"/>
              </a:rPr>
              <a:t>no.</a:t>
            </a:r>
            <a:r>
              <a:rPr sz="1550" spc="-4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45" dirty="0">
                <a:solidFill>
                  <a:srgbClr val="D5D9D6"/>
                </a:solidFill>
                <a:latin typeface="Verdana"/>
                <a:cs typeface="Verdana"/>
              </a:rPr>
              <a:t>Any</a:t>
            </a:r>
            <a:r>
              <a:rPr sz="15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D5D9D6"/>
                </a:solidFill>
                <a:latin typeface="Verdana"/>
                <a:cs typeface="Verdana"/>
              </a:rPr>
              <a:t>changes</a:t>
            </a:r>
            <a:r>
              <a:rPr sz="1550" spc="-4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105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550" spc="-3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85" dirty="0">
                <a:solidFill>
                  <a:srgbClr val="D5D9D6"/>
                </a:solidFill>
                <a:latin typeface="Verdana"/>
                <a:cs typeface="Verdana"/>
              </a:rPr>
              <a:t>employment</a:t>
            </a:r>
            <a:r>
              <a:rPr sz="1550" spc="-1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95" dirty="0">
                <a:solidFill>
                  <a:srgbClr val="D5D9D6"/>
                </a:solidFill>
                <a:latin typeface="Verdana"/>
                <a:cs typeface="Verdana"/>
              </a:rPr>
              <a:t>terms</a:t>
            </a:r>
            <a:r>
              <a:rPr sz="1550" spc="-4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120" dirty="0">
                <a:solidFill>
                  <a:srgbClr val="D5D9D6"/>
                </a:solidFill>
                <a:latin typeface="Verdana"/>
                <a:cs typeface="Verdana"/>
              </a:rPr>
              <a:t>must</a:t>
            </a:r>
            <a:r>
              <a:rPr sz="1550" spc="-1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20" dirty="0">
                <a:solidFill>
                  <a:srgbClr val="D5D9D6"/>
                </a:solidFill>
                <a:latin typeface="Verdana"/>
                <a:cs typeface="Verdana"/>
              </a:rPr>
              <a:t>be</a:t>
            </a:r>
            <a:r>
              <a:rPr sz="1550" spc="-5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50" dirty="0">
                <a:solidFill>
                  <a:srgbClr val="D5D9D6"/>
                </a:solidFill>
                <a:latin typeface="Verdana"/>
                <a:cs typeface="Verdana"/>
              </a:rPr>
              <a:t>mutually </a:t>
            </a:r>
            <a:r>
              <a:rPr sz="1550" spc="-45" dirty="0">
                <a:solidFill>
                  <a:srgbClr val="D5D9D6"/>
                </a:solidFill>
                <a:latin typeface="Verdana"/>
                <a:cs typeface="Verdana"/>
              </a:rPr>
              <a:t>agreed</a:t>
            </a:r>
            <a:r>
              <a:rPr sz="15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70" dirty="0">
                <a:solidFill>
                  <a:srgbClr val="D5D9D6"/>
                </a:solidFill>
                <a:latin typeface="Verdana"/>
                <a:cs typeface="Verdana"/>
              </a:rPr>
              <a:t>upon.</a:t>
            </a:r>
            <a:r>
              <a:rPr sz="15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60" dirty="0">
                <a:solidFill>
                  <a:srgbClr val="D5D9D6"/>
                </a:solidFill>
                <a:latin typeface="Verdana"/>
                <a:cs typeface="Verdana"/>
              </a:rPr>
              <a:t>Unilateral</a:t>
            </a:r>
            <a:r>
              <a:rPr sz="1550" spc="-5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30" dirty="0">
                <a:solidFill>
                  <a:srgbClr val="D5D9D6"/>
                </a:solidFill>
                <a:latin typeface="Verdana"/>
                <a:cs typeface="Verdana"/>
              </a:rPr>
              <a:t>changes</a:t>
            </a:r>
            <a:r>
              <a:rPr sz="15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50" dirty="0">
                <a:solidFill>
                  <a:srgbClr val="D5D9D6"/>
                </a:solidFill>
                <a:latin typeface="Verdana"/>
                <a:cs typeface="Verdana"/>
              </a:rPr>
              <a:t>by</a:t>
            </a:r>
            <a:r>
              <a:rPr sz="15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95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550" spc="-4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60" dirty="0">
                <a:solidFill>
                  <a:srgbClr val="D5D9D6"/>
                </a:solidFill>
                <a:latin typeface="Verdana"/>
                <a:cs typeface="Verdana"/>
              </a:rPr>
              <a:t>employer</a:t>
            </a:r>
            <a:r>
              <a:rPr sz="1550" spc="-5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120" dirty="0">
                <a:solidFill>
                  <a:srgbClr val="D5D9D6"/>
                </a:solidFill>
                <a:latin typeface="Verdana"/>
                <a:cs typeface="Verdana"/>
              </a:rPr>
              <a:t>may</a:t>
            </a:r>
            <a:r>
              <a:rPr sz="1550" spc="-1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55" dirty="0">
                <a:solidFill>
                  <a:srgbClr val="D5D9D6"/>
                </a:solidFill>
                <a:latin typeface="Verdana"/>
                <a:cs typeface="Verdana"/>
              </a:rPr>
              <a:t>constitute</a:t>
            </a:r>
            <a:r>
              <a:rPr sz="155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50" dirty="0">
                <a:solidFill>
                  <a:srgbClr val="D5D9D6"/>
                </a:solidFill>
                <a:latin typeface="Verdana"/>
                <a:cs typeface="Verdana"/>
              </a:rPr>
              <a:t>a </a:t>
            </a:r>
            <a:r>
              <a:rPr sz="1550" spc="-35" dirty="0">
                <a:solidFill>
                  <a:srgbClr val="D5D9D6"/>
                </a:solidFill>
                <a:latin typeface="Verdana"/>
                <a:cs typeface="Verdana"/>
              </a:rPr>
              <a:t>breach</a:t>
            </a:r>
            <a:r>
              <a:rPr sz="155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5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D5D9D6"/>
                </a:solidFill>
                <a:latin typeface="Verdana"/>
                <a:cs typeface="Verdana"/>
              </a:rPr>
              <a:t>contract.</a:t>
            </a:r>
            <a:endParaRPr sz="1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390"/>
              </a:spcBef>
            </a:pPr>
            <a:endParaRPr sz="1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dirty="0">
                <a:solidFill>
                  <a:srgbClr val="D5D9D6"/>
                </a:solidFill>
                <a:latin typeface="Arial"/>
                <a:cs typeface="Arial"/>
              </a:rPr>
              <a:t>Am</a:t>
            </a:r>
            <a:r>
              <a:rPr sz="1900" spc="-3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D5D9D6"/>
                </a:solidFill>
                <a:latin typeface="Arial"/>
                <a:cs typeface="Arial"/>
              </a:rPr>
              <a:t>I</a:t>
            </a:r>
            <a:r>
              <a:rPr sz="1900" spc="-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D5D9D6"/>
                </a:solidFill>
                <a:latin typeface="Arial"/>
                <a:cs typeface="Arial"/>
              </a:rPr>
              <a:t>entitled</a:t>
            </a:r>
            <a:r>
              <a:rPr sz="1900" spc="-30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00" spc="130" dirty="0">
                <a:solidFill>
                  <a:srgbClr val="D5D9D6"/>
                </a:solidFill>
                <a:latin typeface="Arial"/>
                <a:cs typeface="Arial"/>
              </a:rPr>
              <a:t>to</a:t>
            </a:r>
            <a:r>
              <a:rPr sz="1900" spc="-20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00" spc="65" dirty="0">
                <a:solidFill>
                  <a:srgbClr val="D5D9D6"/>
                </a:solidFill>
                <a:latin typeface="Arial"/>
                <a:cs typeface="Arial"/>
              </a:rPr>
              <a:t>overtime</a:t>
            </a:r>
            <a:r>
              <a:rPr sz="1900" spc="-2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D5D9D6"/>
                </a:solidFill>
                <a:latin typeface="Arial"/>
                <a:cs typeface="Arial"/>
              </a:rPr>
              <a:t>pay?</a:t>
            </a:r>
            <a:endParaRPr sz="1900">
              <a:latin typeface="Arial"/>
              <a:cs typeface="Arial"/>
            </a:endParaRPr>
          </a:p>
          <a:p>
            <a:pPr marL="12700" marR="258445">
              <a:lnSpc>
                <a:spcPct val="134500"/>
              </a:lnSpc>
              <a:spcBef>
                <a:spcPts val="860"/>
              </a:spcBef>
            </a:pPr>
            <a:r>
              <a:rPr sz="1550" spc="-20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5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80" dirty="0">
                <a:solidFill>
                  <a:srgbClr val="D5D9D6"/>
                </a:solidFill>
                <a:latin typeface="Verdana"/>
                <a:cs typeface="Verdana"/>
              </a:rPr>
              <a:t>Employment</a:t>
            </a:r>
            <a:r>
              <a:rPr sz="1550" spc="-45" dirty="0">
                <a:solidFill>
                  <a:srgbClr val="D5D9D6"/>
                </a:solidFill>
                <a:latin typeface="Verdana"/>
                <a:cs typeface="Verdana"/>
              </a:rPr>
              <a:t> Ordinance</a:t>
            </a:r>
            <a:r>
              <a:rPr sz="15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20" dirty="0">
                <a:solidFill>
                  <a:srgbClr val="D5D9D6"/>
                </a:solidFill>
                <a:latin typeface="Verdana"/>
                <a:cs typeface="Verdana"/>
              </a:rPr>
              <a:t>does</a:t>
            </a:r>
            <a:r>
              <a:rPr sz="15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75" dirty="0">
                <a:solidFill>
                  <a:srgbClr val="D5D9D6"/>
                </a:solidFill>
                <a:latin typeface="Verdana"/>
                <a:cs typeface="Verdana"/>
              </a:rPr>
              <a:t>not</a:t>
            </a:r>
            <a:r>
              <a:rPr sz="15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75" dirty="0">
                <a:solidFill>
                  <a:srgbClr val="D5D9D6"/>
                </a:solidFill>
                <a:latin typeface="Verdana"/>
                <a:cs typeface="Verdana"/>
              </a:rPr>
              <a:t>mandate</a:t>
            </a:r>
            <a:r>
              <a:rPr sz="1550" spc="-5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75" dirty="0">
                <a:solidFill>
                  <a:srgbClr val="D5D9D6"/>
                </a:solidFill>
                <a:latin typeface="Verdana"/>
                <a:cs typeface="Verdana"/>
              </a:rPr>
              <a:t>overtime</a:t>
            </a:r>
            <a:r>
              <a:rPr sz="155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20" dirty="0">
                <a:solidFill>
                  <a:srgbClr val="D5D9D6"/>
                </a:solidFill>
                <a:latin typeface="Verdana"/>
                <a:cs typeface="Verdana"/>
              </a:rPr>
              <a:t>pay. </a:t>
            </a:r>
            <a:r>
              <a:rPr sz="1550" spc="-50" dirty="0">
                <a:solidFill>
                  <a:srgbClr val="D5D9D6"/>
                </a:solidFill>
                <a:latin typeface="Verdana"/>
                <a:cs typeface="Verdana"/>
              </a:rPr>
              <a:t>However,</a:t>
            </a:r>
            <a:r>
              <a:rPr sz="15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D5D9D6"/>
                </a:solidFill>
                <a:latin typeface="Verdana"/>
                <a:cs typeface="Verdana"/>
              </a:rPr>
              <a:t>if</a:t>
            </a:r>
            <a:r>
              <a:rPr sz="15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65" dirty="0">
                <a:solidFill>
                  <a:srgbClr val="D5D9D6"/>
                </a:solidFill>
                <a:latin typeface="Verdana"/>
                <a:cs typeface="Verdana"/>
              </a:rPr>
              <a:t>your</a:t>
            </a:r>
            <a:r>
              <a:rPr sz="15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45" dirty="0">
                <a:solidFill>
                  <a:srgbClr val="D5D9D6"/>
                </a:solidFill>
                <a:latin typeface="Verdana"/>
                <a:cs typeface="Verdana"/>
              </a:rPr>
              <a:t>contract</a:t>
            </a:r>
            <a:r>
              <a:rPr sz="1550" spc="-5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D5D9D6"/>
                </a:solidFill>
                <a:latin typeface="Verdana"/>
                <a:cs typeface="Verdana"/>
              </a:rPr>
              <a:t>specifies</a:t>
            </a:r>
            <a:r>
              <a:rPr sz="15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75" dirty="0">
                <a:solidFill>
                  <a:srgbClr val="D5D9D6"/>
                </a:solidFill>
                <a:latin typeface="Verdana"/>
                <a:cs typeface="Verdana"/>
              </a:rPr>
              <a:t>overtime</a:t>
            </a:r>
            <a:r>
              <a:rPr sz="155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75" dirty="0">
                <a:solidFill>
                  <a:srgbClr val="D5D9D6"/>
                </a:solidFill>
                <a:latin typeface="Verdana"/>
                <a:cs typeface="Verdana"/>
              </a:rPr>
              <a:t>rates,</a:t>
            </a:r>
            <a:r>
              <a:rPr sz="15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60" dirty="0">
                <a:solidFill>
                  <a:srgbClr val="D5D9D6"/>
                </a:solidFill>
                <a:latin typeface="Verdana"/>
                <a:cs typeface="Verdana"/>
              </a:rPr>
              <a:t>your</a:t>
            </a:r>
            <a:r>
              <a:rPr sz="15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30" dirty="0">
                <a:solidFill>
                  <a:srgbClr val="D5D9D6"/>
                </a:solidFill>
                <a:latin typeface="Verdana"/>
                <a:cs typeface="Verdana"/>
              </a:rPr>
              <a:t>employer </a:t>
            </a:r>
            <a:r>
              <a:rPr sz="1550" spc="-100" dirty="0">
                <a:solidFill>
                  <a:srgbClr val="D5D9D6"/>
                </a:solidFill>
                <a:latin typeface="Verdana"/>
                <a:cs typeface="Verdana"/>
              </a:rPr>
              <a:t>must</a:t>
            </a:r>
            <a:r>
              <a:rPr sz="15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55" dirty="0">
                <a:solidFill>
                  <a:srgbClr val="D5D9D6"/>
                </a:solidFill>
                <a:latin typeface="Verdana"/>
                <a:cs typeface="Verdana"/>
              </a:rPr>
              <a:t>honour</a:t>
            </a:r>
            <a:r>
              <a:rPr sz="15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D5D9D6"/>
                </a:solidFill>
                <a:latin typeface="Verdana"/>
                <a:cs typeface="Verdana"/>
              </a:rPr>
              <a:t>them.</a:t>
            </a:r>
            <a:endParaRPr sz="1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395"/>
              </a:spcBef>
            </a:pPr>
            <a:endParaRPr sz="1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900" spc="55" dirty="0">
                <a:solidFill>
                  <a:srgbClr val="D5D9D6"/>
                </a:solidFill>
                <a:latin typeface="Arial"/>
                <a:cs typeface="Arial"/>
              </a:rPr>
              <a:t>What</a:t>
            </a:r>
            <a:r>
              <a:rPr sz="1900" spc="3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D5D9D6"/>
                </a:solidFill>
                <a:latin typeface="Arial"/>
                <a:cs typeface="Arial"/>
              </a:rPr>
              <a:t>should</a:t>
            </a:r>
            <a:r>
              <a:rPr sz="1900" spc="3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D5D9D6"/>
                </a:solidFill>
                <a:latin typeface="Arial"/>
                <a:cs typeface="Arial"/>
              </a:rPr>
              <a:t>I</a:t>
            </a:r>
            <a:r>
              <a:rPr sz="1900" spc="40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00" spc="85" dirty="0">
                <a:solidFill>
                  <a:srgbClr val="D5D9D6"/>
                </a:solidFill>
                <a:latin typeface="Arial"/>
                <a:cs typeface="Arial"/>
              </a:rPr>
              <a:t>do</a:t>
            </a:r>
            <a:r>
              <a:rPr sz="1900" spc="20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00" spc="70" dirty="0">
                <a:solidFill>
                  <a:srgbClr val="D5D9D6"/>
                </a:solidFill>
                <a:latin typeface="Arial"/>
                <a:cs typeface="Arial"/>
              </a:rPr>
              <a:t>if</a:t>
            </a:r>
            <a:r>
              <a:rPr sz="1900" spc="2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D5D9D6"/>
                </a:solidFill>
                <a:latin typeface="Arial"/>
                <a:cs typeface="Arial"/>
              </a:rPr>
              <a:t>I</a:t>
            </a:r>
            <a:r>
              <a:rPr sz="1900" spc="4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D5D9D6"/>
                </a:solidFill>
                <a:latin typeface="Arial"/>
                <a:cs typeface="Arial"/>
              </a:rPr>
              <a:t>face</a:t>
            </a:r>
            <a:r>
              <a:rPr sz="1900" spc="40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D5D9D6"/>
                </a:solidFill>
                <a:latin typeface="Arial"/>
                <a:cs typeface="Arial"/>
              </a:rPr>
              <a:t>workplace</a:t>
            </a:r>
            <a:r>
              <a:rPr sz="1900" spc="40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00" spc="35" dirty="0">
                <a:solidFill>
                  <a:srgbClr val="D5D9D6"/>
                </a:solidFill>
                <a:latin typeface="Arial"/>
                <a:cs typeface="Arial"/>
              </a:rPr>
              <a:t>discrimination?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34600"/>
              </a:lnSpc>
              <a:spcBef>
                <a:spcPts val="855"/>
              </a:spcBef>
            </a:pPr>
            <a:r>
              <a:rPr sz="1550" spc="-65" dirty="0">
                <a:solidFill>
                  <a:srgbClr val="D5D9D6"/>
                </a:solidFill>
                <a:latin typeface="Verdana"/>
                <a:cs typeface="Verdana"/>
              </a:rPr>
              <a:t>Document</a:t>
            </a:r>
            <a:r>
              <a:rPr sz="15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80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5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50" dirty="0">
                <a:solidFill>
                  <a:srgbClr val="D5D9D6"/>
                </a:solidFill>
                <a:latin typeface="Verdana"/>
                <a:cs typeface="Verdana"/>
              </a:rPr>
              <a:t>incidents,</a:t>
            </a:r>
            <a:r>
              <a:rPr sz="15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60" dirty="0">
                <a:solidFill>
                  <a:srgbClr val="D5D9D6"/>
                </a:solidFill>
                <a:latin typeface="Verdana"/>
                <a:cs typeface="Verdana"/>
              </a:rPr>
              <a:t>report</a:t>
            </a:r>
            <a:r>
              <a:rPr sz="15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70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5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60" dirty="0">
                <a:solidFill>
                  <a:srgbClr val="D5D9D6"/>
                </a:solidFill>
                <a:latin typeface="Verdana"/>
                <a:cs typeface="Verdana"/>
              </a:rPr>
              <a:t>your</a:t>
            </a:r>
            <a:r>
              <a:rPr sz="15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65" dirty="0">
                <a:solidFill>
                  <a:srgbClr val="D5D9D6"/>
                </a:solidFill>
                <a:latin typeface="Verdana"/>
                <a:cs typeface="Verdana"/>
              </a:rPr>
              <a:t>HR</a:t>
            </a:r>
            <a:r>
              <a:rPr sz="15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75" dirty="0">
                <a:solidFill>
                  <a:srgbClr val="D5D9D6"/>
                </a:solidFill>
                <a:latin typeface="Verdana"/>
                <a:cs typeface="Verdana"/>
              </a:rPr>
              <a:t>department,</a:t>
            </a:r>
            <a:r>
              <a:rPr sz="1550" spc="-5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60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5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D5D9D6"/>
                </a:solidFill>
                <a:latin typeface="Verdana"/>
                <a:cs typeface="Verdana"/>
              </a:rPr>
              <a:t>consider </a:t>
            </a:r>
            <a:r>
              <a:rPr sz="1550" spc="-40" dirty="0">
                <a:solidFill>
                  <a:srgbClr val="D5D9D6"/>
                </a:solidFill>
                <a:latin typeface="Verdana"/>
                <a:cs typeface="Verdana"/>
              </a:rPr>
              <a:t>filing</a:t>
            </a:r>
            <a:r>
              <a:rPr sz="15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70" dirty="0">
                <a:solidFill>
                  <a:srgbClr val="D5D9D6"/>
                </a:solidFill>
                <a:latin typeface="Verdana"/>
                <a:cs typeface="Verdana"/>
              </a:rPr>
              <a:t>a</a:t>
            </a:r>
            <a:r>
              <a:rPr sz="15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55" dirty="0">
                <a:solidFill>
                  <a:srgbClr val="D5D9D6"/>
                </a:solidFill>
                <a:latin typeface="Verdana"/>
                <a:cs typeface="Verdana"/>
              </a:rPr>
              <a:t>complaint</a:t>
            </a:r>
            <a:r>
              <a:rPr sz="15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70" dirty="0">
                <a:solidFill>
                  <a:srgbClr val="D5D9D6"/>
                </a:solidFill>
                <a:latin typeface="Verdana"/>
                <a:cs typeface="Verdana"/>
              </a:rPr>
              <a:t>with</a:t>
            </a:r>
            <a:r>
              <a:rPr sz="15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80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5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60" dirty="0">
                <a:solidFill>
                  <a:srgbClr val="D5D9D6"/>
                </a:solidFill>
                <a:latin typeface="Verdana"/>
                <a:cs typeface="Verdana"/>
              </a:rPr>
              <a:t>Equal</a:t>
            </a:r>
            <a:r>
              <a:rPr sz="15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60" dirty="0">
                <a:solidFill>
                  <a:srgbClr val="D5D9D6"/>
                </a:solidFill>
                <a:latin typeface="Verdana"/>
                <a:cs typeface="Verdana"/>
              </a:rPr>
              <a:t>Opportunities</a:t>
            </a:r>
            <a:r>
              <a:rPr sz="15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50" dirty="0">
                <a:solidFill>
                  <a:srgbClr val="D5D9D6"/>
                </a:solidFill>
                <a:latin typeface="Verdana"/>
                <a:cs typeface="Verdana"/>
              </a:rPr>
              <a:t>Commission</a:t>
            </a:r>
            <a:r>
              <a:rPr sz="155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D5D9D6"/>
                </a:solidFill>
                <a:latin typeface="Verdana"/>
                <a:cs typeface="Verdana"/>
              </a:rPr>
              <a:t>if</a:t>
            </a:r>
            <a:r>
              <a:rPr sz="15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D5D9D6"/>
                </a:solidFill>
                <a:latin typeface="Verdana"/>
                <a:cs typeface="Verdana"/>
              </a:rPr>
              <a:t>the </a:t>
            </a:r>
            <a:r>
              <a:rPr sz="1550" spc="-30" dirty="0">
                <a:solidFill>
                  <a:srgbClr val="D5D9D6"/>
                </a:solidFill>
                <a:latin typeface="Verdana"/>
                <a:cs typeface="Verdana"/>
              </a:rPr>
              <a:t>issue</a:t>
            </a:r>
            <a:r>
              <a:rPr sz="1550" spc="-11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D5D9D6"/>
                </a:solidFill>
                <a:latin typeface="Verdana"/>
                <a:cs typeface="Verdana"/>
              </a:rPr>
              <a:t>persists.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8041" y="543890"/>
            <a:ext cx="5707380" cy="125095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>
              <a:lnSpc>
                <a:spcPts val="4910"/>
              </a:lnSpc>
              <a:spcBef>
                <a:spcPts val="30"/>
              </a:spcBef>
            </a:pPr>
            <a:r>
              <a:rPr sz="3950" spc="60" dirty="0"/>
              <a:t>Recent</a:t>
            </a:r>
            <a:r>
              <a:rPr sz="3950" spc="-30" dirty="0"/>
              <a:t> </a:t>
            </a:r>
            <a:r>
              <a:rPr sz="3950" spc="95" dirty="0"/>
              <a:t>Developments</a:t>
            </a:r>
            <a:r>
              <a:rPr sz="3950" spc="-40" dirty="0"/>
              <a:t> </a:t>
            </a:r>
            <a:r>
              <a:rPr sz="3950" spc="35" dirty="0"/>
              <a:t>in </a:t>
            </a:r>
            <a:r>
              <a:rPr sz="3950" spc="105" dirty="0"/>
              <a:t>Employment</a:t>
            </a:r>
            <a:r>
              <a:rPr sz="3950" spc="-5" dirty="0"/>
              <a:t> </a:t>
            </a:r>
            <a:r>
              <a:rPr sz="3950" spc="-25" dirty="0"/>
              <a:t>Law</a:t>
            </a:r>
            <a:endParaRPr sz="3950"/>
          </a:p>
        </p:txBody>
      </p:sp>
      <p:grpSp>
        <p:nvGrpSpPr>
          <p:cNvPr id="4" name="object 4"/>
          <p:cNvGrpSpPr/>
          <p:nvPr/>
        </p:nvGrpSpPr>
        <p:grpSpPr>
          <a:xfrm>
            <a:off x="6265164" y="2150364"/>
            <a:ext cx="1134110" cy="5488305"/>
            <a:chOff x="6265164" y="2150364"/>
            <a:chExt cx="1134110" cy="5488305"/>
          </a:xfrm>
        </p:grpSpPr>
        <p:sp>
          <p:nvSpPr>
            <p:cNvPr id="5" name="object 5"/>
            <p:cNvSpPr/>
            <p:nvPr/>
          </p:nvSpPr>
          <p:spPr>
            <a:xfrm>
              <a:off x="6480048" y="2150363"/>
              <a:ext cx="919480" cy="5488305"/>
            </a:xfrm>
            <a:custGeom>
              <a:avLst/>
              <a:gdLst/>
              <a:ahLst/>
              <a:cxnLst/>
              <a:rect l="l" t="t" r="r" b="b"/>
              <a:pathLst>
                <a:path w="919479" h="5488305">
                  <a:moveTo>
                    <a:pt x="22847" y="5080"/>
                  </a:moveTo>
                  <a:lnTo>
                    <a:pt x="17780" y="0"/>
                  </a:lnTo>
                  <a:lnTo>
                    <a:pt x="5080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5482806"/>
                  </a:lnTo>
                  <a:lnTo>
                    <a:pt x="5080" y="5487924"/>
                  </a:lnTo>
                  <a:lnTo>
                    <a:pt x="17780" y="5487924"/>
                  </a:lnTo>
                  <a:lnTo>
                    <a:pt x="22847" y="5482806"/>
                  </a:lnTo>
                  <a:lnTo>
                    <a:pt x="22847" y="5080"/>
                  </a:lnTo>
                  <a:close/>
                </a:path>
                <a:path w="919479" h="5488305">
                  <a:moveTo>
                    <a:pt x="918972" y="445516"/>
                  </a:moveTo>
                  <a:lnTo>
                    <a:pt x="913892" y="440436"/>
                  </a:lnTo>
                  <a:lnTo>
                    <a:pt x="219964" y="440436"/>
                  </a:lnTo>
                  <a:lnTo>
                    <a:pt x="214884" y="445516"/>
                  </a:lnTo>
                  <a:lnTo>
                    <a:pt x="214884" y="451866"/>
                  </a:lnTo>
                  <a:lnTo>
                    <a:pt x="214884" y="458216"/>
                  </a:lnTo>
                  <a:lnTo>
                    <a:pt x="219964" y="463296"/>
                  </a:lnTo>
                  <a:lnTo>
                    <a:pt x="913892" y="463296"/>
                  </a:lnTo>
                  <a:lnTo>
                    <a:pt x="918972" y="458216"/>
                  </a:lnTo>
                  <a:lnTo>
                    <a:pt x="918972" y="445516"/>
                  </a:lnTo>
                  <a:close/>
                </a:path>
              </a:pathLst>
            </a:custGeom>
            <a:solidFill>
              <a:srgbClr val="646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65164" y="2375916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5">
                  <a:moveTo>
                    <a:pt x="422402" y="0"/>
                  </a:moveTo>
                  <a:lnTo>
                    <a:pt x="30225" y="0"/>
                  </a:lnTo>
                  <a:lnTo>
                    <a:pt x="18430" y="2365"/>
                  </a:lnTo>
                  <a:lnTo>
                    <a:pt x="8826" y="8826"/>
                  </a:lnTo>
                  <a:lnTo>
                    <a:pt x="2365" y="18430"/>
                  </a:lnTo>
                  <a:lnTo>
                    <a:pt x="0" y="30225"/>
                  </a:lnTo>
                  <a:lnTo>
                    <a:pt x="0" y="422401"/>
                  </a:lnTo>
                  <a:lnTo>
                    <a:pt x="2365" y="434197"/>
                  </a:lnTo>
                  <a:lnTo>
                    <a:pt x="8826" y="443801"/>
                  </a:lnTo>
                  <a:lnTo>
                    <a:pt x="18430" y="450262"/>
                  </a:lnTo>
                  <a:lnTo>
                    <a:pt x="30225" y="452628"/>
                  </a:lnTo>
                  <a:lnTo>
                    <a:pt x="422402" y="452628"/>
                  </a:lnTo>
                  <a:lnTo>
                    <a:pt x="434197" y="450262"/>
                  </a:lnTo>
                  <a:lnTo>
                    <a:pt x="443801" y="443801"/>
                  </a:lnTo>
                  <a:lnTo>
                    <a:pt x="450262" y="434197"/>
                  </a:lnTo>
                  <a:lnTo>
                    <a:pt x="452628" y="422401"/>
                  </a:lnTo>
                  <a:lnTo>
                    <a:pt x="452628" y="30225"/>
                  </a:lnTo>
                  <a:lnTo>
                    <a:pt x="450262" y="18430"/>
                  </a:lnTo>
                  <a:lnTo>
                    <a:pt x="443801" y="8826"/>
                  </a:lnTo>
                  <a:lnTo>
                    <a:pt x="434197" y="2365"/>
                  </a:lnTo>
                  <a:lnTo>
                    <a:pt x="422402" y="0"/>
                  </a:lnTo>
                  <a:close/>
                </a:path>
              </a:pathLst>
            </a:custGeom>
            <a:solidFill>
              <a:srgbClr val="4B5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433820" y="2369566"/>
            <a:ext cx="118745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-645" dirty="0">
                <a:solidFill>
                  <a:srgbClr val="D5D9D6"/>
                </a:solidFill>
                <a:latin typeface="Arial"/>
                <a:cs typeface="Arial"/>
              </a:rPr>
              <a:t>1</a:t>
            </a:r>
            <a:endParaRPr sz="2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86218" y="2328113"/>
            <a:ext cx="6132830" cy="1067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D5D9D6"/>
                </a:solidFill>
                <a:latin typeface="Arial"/>
                <a:cs typeface="Arial"/>
              </a:rPr>
              <a:t>2022:</a:t>
            </a:r>
            <a:r>
              <a:rPr sz="1950" spc="16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D5D9D6"/>
                </a:solidFill>
                <a:latin typeface="Arial"/>
                <a:cs typeface="Arial"/>
              </a:rPr>
              <a:t>Extended</a:t>
            </a:r>
            <a:r>
              <a:rPr sz="1950" spc="10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50" spc="80" dirty="0">
                <a:solidFill>
                  <a:srgbClr val="D5D9D6"/>
                </a:solidFill>
                <a:latin typeface="Arial"/>
                <a:cs typeface="Arial"/>
              </a:rPr>
              <a:t>Maternity</a:t>
            </a:r>
            <a:r>
              <a:rPr sz="1950" spc="120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D5D9D6"/>
                </a:solidFill>
                <a:latin typeface="Arial"/>
                <a:cs typeface="Arial"/>
              </a:rPr>
              <a:t>Leave</a:t>
            </a:r>
            <a:endParaRPr sz="1950">
              <a:latin typeface="Arial"/>
              <a:cs typeface="Arial"/>
            </a:endParaRPr>
          </a:p>
          <a:p>
            <a:pPr marL="12700" marR="5080">
              <a:lnSpc>
                <a:spcPct val="134800"/>
              </a:lnSpc>
              <a:spcBef>
                <a:spcPts val="845"/>
              </a:spcBef>
            </a:pPr>
            <a:r>
              <a:rPr sz="1550" spc="-85" dirty="0">
                <a:solidFill>
                  <a:srgbClr val="D5D9D6"/>
                </a:solidFill>
                <a:latin typeface="Verdana"/>
                <a:cs typeface="Verdana"/>
              </a:rPr>
              <a:t>Statutory</a:t>
            </a:r>
            <a:r>
              <a:rPr sz="1550" spc="-4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85" dirty="0">
                <a:solidFill>
                  <a:srgbClr val="D5D9D6"/>
                </a:solidFill>
                <a:latin typeface="Verdana"/>
                <a:cs typeface="Verdana"/>
              </a:rPr>
              <a:t>maternity</a:t>
            </a:r>
            <a:r>
              <a:rPr sz="1550" spc="-5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55" dirty="0">
                <a:solidFill>
                  <a:srgbClr val="D5D9D6"/>
                </a:solidFill>
                <a:latin typeface="Verdana"/>
                <a:cs typeface="Verdana"/>
              </a:rPr>
              <a:t>leave</a:t>
            </a:r>
            <a:r>
              <a:rPr sz="155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D5D9D6"/>
                </a:solidFill>
                <a:latin typeface="Verdana"/>
                <a:cs typeface="Verdana"/>
              </a:rPr>
              <a:t>was</a:t>
            </a:r>
            <a:r>
              <a:rPr sz="15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50" dirty="0">
                <a:solidFill>
                  <a:srgbClr val="D5D9D6"/>
                </a:solidFill>
                <a:latin typeface="Verdana"/>
                <a:cs typeface="Verdana"/>
              </a:rPr>
              <a:t>extended</a:t>
            </a:r>
            <a:r>
              <a:rPr sz="1550" spc="-5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70" dirty="0">
                <a:solidFill>
                  <a:srgbClr val="D5D9D6"/>
                </a:solidFill>
                <a:latin typeface="Verdana"/>
                <a:cs typeface="Verdana"/>
              </a:rPr>
              <a:t>from</a:t>
            </a:r>
            <a:r>
              <a:rPr sz="15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204" dirty="0">
                <a:solidFill>
                  <a:srgbClr val="D5D9D6"/>
                </a:solidFill>
                <a:latin typeface="Verdana"/>
                <a:cs typeface="Verdana"/>
              </a:rPr>
              <a:t>10</a:t>
            </a:r>
            <a:r>
              <a:rPr sz="15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70" dirty="0">
                <a:solidFill>
                  <a:srgbClr val="D5D9D6"/>
                </a:solidFill>
                <a:latin typeface="Verdana"/>
                <a:cs typeface="Verdana"/>
              </a:rPr>
              <a:t>to </a:t>
            </a:r>
            <a:r>
              <a:rPr sz="1550" spc="-190" dirty="0">
                <a:solidFill>
                  <a:srgbClr val="D5D9D6"/>
                </a:solidFill>
                <a:latin typeface="Verdana"/>
                <a:cs typeface="Verdana"/>
              </a:rPr>
              <a:t>14</a:t>
            </a:r>
            <a:r>
              <a:rPr sz="155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45" dirty="0">
                <a:solidFill>
                  <a:srgbClr val="D5D9D6"/>
                </a:solidFill>
                <a:latin typeface="Verdana"/>
                <a:cs typeface="Verdana"/>
              </a:rPr>
              <a:t>weeks,</a:t>
            </a:r>
            <a:r>
              <a:rPr sz="15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20" dirty="0">
                <a:solidFill>
                  <a:srgbClr val="D5D9D6"/>
                </a:solidFill>
                <a:latin typeface="Verdana"/>
                <a:cs typeface="Verdana"/>
              </a:rPr>
              <a:t>with </a:t>
            </a:r>
            <a:r>
              <a:rPr sz="1550" spc="-80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55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55" dirty="0">
                <a:solidFill>
                  <a:srgbClr val="D5D9D6"/>
                </a:solidFill>
                <a:latin typeface="Verdana"/>
                <a:cs typeface="Verdana"/>
              </a:rPr>
              <a:t>additional </a:t>
            </a:r>
            <a:r>
              <a:rPr sz="1550" dirty="0">
                <a:solidFill>
                  <a:srgbClr val="D5D9D6"/>
                </a:solidFill>
                <a:latin typeface="Verdana"/>
                <a:cs typeface="Verdana"/>
              </a:rPr>
              <a:t>4</a:t>
            </a:r>
            <a:r>
              <a:rPr sz="15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30" dirty="0">
                <a:solidFill>
                  <a:srgbClr val="D5D9D6"/>
                </a:solidFill>
                <a:latin typeface="Verdana"/>
                <a:cs typeface="Verdana"/>
              </a:rPr>
              <a:t>weeks</a:t>
            </a:r>
            <a:r>
              <a:rPr sz="1550" spc="-114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35" dirty="0">
                <a:solidFill>
                  <a:srgbClr val="D5D9D6"/>
                </a:solidFill>
                <a:latin typeface="Verdana"/>
                <a:cs typeface="Verdana"/>
              </a:rPr>
              <a:t>funded</a:t>
            </a:r>
            <a:r>
              <a:rPr sz="15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35" dirty="0">
                <a:solidFill>
                  <a:srgbClr val="D5D9D6"/>
                </a:solidFill>
                <a:latin typeface="Verdana"/>
                <a:cs typeface="Verdana"/>
              </a:rPr>
              <a:t>by</a:t>
            </a:r>
            <a:r>
              <a:rPr sz="1550" spc="-80" dirty="0">
                <a:solidFill>
                  <a:srgbClr val="D5D9D6"/>
                </a:solidFill>
                <a:latin typeface="Verdana"/>
                <a:cs typeface="Verdana"/>
              </a:rPr>
              <a:t> the</a:t>
            </a:r>
            <a:r>
              <a:rPr sz="155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D5D9D6"/>
                </a:solidFill>
                <a:latin typeface="Verdana"/>
                <a:cs typeface="Verdana"/>
              </a:rPr>
              <a:t>government.</a:t>
            </a:r>
            <a:endParaRPr sz="155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265164" y="4058411"/>
            <a:ext cx="1134110" cy="452755"/>
            <a:chOff x="6265164" y="4058411"/>
            <a:chExt cx="1134110" cy="452755"/>
          </a:xfrm>
        </p:grpSpPr>
        <p:sp>
          <p:nvSpPr>
            <p:cNvPr id="10" name="object 10"/>
            <p:cNvSpPr/>
            <p:nvPr/>
          </p:nvSpPr>
          <p:spPr>
            <a:xfrm>
              <a:off x="6694932" y="4273295"/>
              <a:ext cx="704215" cy="22860"/>
            </a:xfrm>
            <a:custGeom>
              <a:avLst/>
              <a:gdLst/>
              <a:ahLst/>
              <a:cxnLst/>
              <a:rect l="l" t="t" r="r" b="b"/>
              <a:pathLst>
                <a:path w="704215" h="22860">
                  <a:moveTo>
                    <a:pt x="699008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079" y="22859"/>
                  </a:lnTo>
                  <a:lnTo>
                    <a:pt x="699008" y="22859"/>
                  </a:lnTo>
                  <a:lnTo>
                    <a:pt x="704088" y="17779"/>
                  </a:lnTo>
                  <a:lnTo>
                    <a:pt x="704088" y="5079"/>
                  </a:lnTo>
                  <a:lnTo>
                    <a:pt x="699008" y="0"/>
                  </a:lnTo>
                  <a:close/>
                </a:path>
              </a:pathLst>
            </a:custGeom>
            <a:solidFill>
              <a:srgbClr val="646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65164" y="4058411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22402" y="0"/>
                  </a:moveTo>
                  <a:lnTo>
                    <a:pt x="30225" y="0"/>
                  </a:lnTo>
                  <a:lnTo>
                    <a:pt x="18430" y="2365"/>
                  </a:lnTo>
                  <a:lnTo>
                    <a:pt x="8826" y="8826"/>
                  </a:lnTo>
                  <a:lnTo>
                    <a:pt x="2365" y="18430"/>
                  </a:lnTo>
                  <a:lnTo>
                    <a:pt x="0" y="30225"/>
                  </a:lnTo>
                  <a:lnTo>
                    <a:pt x="0" y="422401"/>
                  </a:lnTo>
                  <a:lnTo>
                    <a:pt x="2365" y="434197"/>
                  </a:lnTo>
                  <a:lnTo>
                    <a:pt x="8826" y="443801"/>
                  </a:lnTo>
                  <a:lnTo>
                    <a:pt x="18430" y="450262"/>
                  </a:lnTo>
                  <a:lnTo>
                    <a:pt x="30225" y="452627"/>
                  </a:lnTo>
                  <a:lnTo>
                    <a:pt x="422402" y="452627"/>
                  </a:lnTo>
                  <a:lnTo>
                    <a:pt x="434197" y="450262"/>
                  </a:lnTo>
                  <a:lnTo>
                    <a:pt x="443801" y="443801"/>
                  </a:lnTo>
                  <a:lnTo>
                    <a:pt x="450262" y="434197"/>
                  </a:lnTo>
                  <a:lnTo>
                    <a:pt x="452628" y="422401"/>
                  </a:lnTo>
                  <a:lnTo>
                    <a:pt x="452628" y="30225"/>
                  </a:lnTo>
                  <a:lnTo>
                    <a:pt x="450262" y="18430"/>
                  </a:lnTo>
                  <a:lnTo>
                    <a:pt x="443801" y="8826"/>
                  </a:lnTo>
                  <a:lnTo>
                    <a:pt x="434197" y="2365"/>
                  </a:lnTo>
                  <a:lnTo>
                    <a:pt x="422402" y="0"/>
                  </a:lnTo>
                  <a:close/>
                </a:path>
              </a:pathLst>
            </a:custGeom>
            <a:solidFill>
              <a:srgbClr val="4B5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393307" y="4051249"/>
            <a:ext cx="198120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-50" dirty="0">
                <a:solidFill>
                  <a:srgbClr val="D5D9D6"/>
                </a:solidFill>
                <a:latin typeface="Arial"/>
                <a:cs typeface="Arial"/>
              </a:rPr>
              <a:t>2</a:t>
            </a:r>
            <a:endParaRPr sz="2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86218" y="4010659"/>
            <a:ext cx="6259830" cy="1383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D5D9D6"/>
                </a:solidFill>
                <a:latin typeface="Arial"/>
                <a:cs typeface="Arial"/>
              </a:rPr>
              <a:t>2023:</a:t>
            </a:r>
            <a:r>
              <a:rPr sz="1950" spc="210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D5D9D6"/>
                </a:solidFill>
                <a:latin typeface="Arial"/>
                <a:cs typeface="Arial"/>
              </a:rPr>
              <a:t>Proposed</a:t>
            </a:r>
            <a:r>
              <a:rPr sz="1950" spc="17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D5D9D6"/>
                </a:solidFill>
                <a:latin typeface="Arial"/>
                <a:cs typeface="Arial"/>
              </a:rPr>
              <a:t>Working</a:t>
            </a:r>
            <a:r>
              <a:rPr sz="1950" spc="180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D5D9D6"/>
                </a:solidFill>
                <a:latin typeface="Arial"/>
                <a:cs typeface="Arial"/>
              </a:rPr>
              <a:t>Hours</a:t>
            </a:r>
            <a:r>
              <a:rPr sz="1950" spc="170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D5D9D6"/>
                </a:solidFill>
                <a:latin typeface="Arial"/>
                <a:cs typeface="Arial"/>
              </a:rPr>
              <a:t>Regulation</a:t>
            </a:r>
            <a:endParaRPr sz="1950">
              <a:latin typeface="Arial"/>
              <a:cs typeface="Arial"/>
            </a:endParaRPr>
          </a:p>
          <a:p>
            <a:pPr marL="12700" marR="5080">
              <a:lnSpc>
                <a:spcPct val="134500"/>
              </a:lnSpc>
              <a:spcBef>
                <a:spcPts val="845"/>
              </a:spcBef>
            </a:pPr>
            <a:r>
              <a:rPr sz="1550" spc="-30" dirty="0">
                <a:solidFill>
                  <a:srgbClr val="D5D9D6"/>
                </a:solidFill>
                <a:latin typeface="Verdana"/>
                <a:cs typeface="Verdana"/>
              </a:rPr>
              <a:t>Discussions</a:t>
            </a:r>
            <a:r>
              <a:rPr sz="15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70" dirty="0">
                <a:solidFill>
                  <a:srgbClr val="D5D9D6"/>
                </a:solidFill>
                <a:latin typeface="Verdana"/>
                <a:cs typeface="Verdana"/>
              </a:rPr>
              <a:t>are</a:t>
            </a:r>
            <a:r>
              <a:rPr sz="15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40" dirty="0">
                <a:solidFill>
                  <a:srgbClr val="D5D9D6"/>
                </a:solidFill>
                <a:latin typeface="Verdana"/>
                <a:cs typeface="Verdana"/>
              </a:rPr>
              <a:t>ongoing</a:t>
            </a:r>
            <a:r>
              <a:rPr sz="15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65" dirty="0">
                <a:solidFill>
                  <a:srgbClr val="D5D9D6"/>
                </a:solidFill>
                <a:latin typeface="Verdana"/>
                <a:cs typeface="Verdana"/>
              </a:rPr>
              <a:t>about</a:t>
            </a:r>
            <a:r>
              <a:rPr sz="1550" spc="-5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45" dirty="0">
                <a:solidFill>
                  <a:srgbClr val="D5D9D6"/>
                </a:solidFill>
                <a:latin typeface="Verdana"/>
                <a:cs typeface="Verdana"/>
              </a:rPr>
              <a:t>introducing</a:t>
            </a:r>
            <a:r>
              <a:rPr sz="15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55" dirty="0">
                <a:solidFill>
                  <a:srgbClr val="D5D9D6"/>
                </a:solidFill>
                <a:latin typeface="Verdana"/>
                <a:cs typeface="Verdana"/>
              </a:rPr>
              <a:t>standard</a:t>
            </a:r>
            <a:r>
              <a:rPr sz="1550" spc="-50" dirty="0">
                <a:solidFill>
                  <a:srgbClr val="D5D9D6"/>
                </a:solidFill>
                <a:latin typeface="Verdana"/>
                <a:cs typeface="Verdana"/>
              </a:rPr>
              <a:t> working</a:t>
            </a:r>
            <a:r>
              <a:rPr sz="15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D5D9D6"/>
                </a:solidFill>
                <a:latin typeface="Verdana"/>
                <a:cs typeface="Verdana"/>
              </a:rPr>
              <a:t>hours </a:t>
            </a:r>
            <a:r>
              <a:rPr sz="1550" spc="-50" dirty="0">
                <a:solidFill>
                  <a:srgbClr val="D5D9D6"/>
                </a:solidFill>
                <a:latin typeface="Verdana"/>
                <a:cs typeface="Verdana"/>
              </a:rPr>
              <a:t>legislation</a:t>
            </a:r>
            <a:r>
              <a:rPr sz="15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70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5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35" dirty="0">
                <a:solidFill>
                  <a:srgbClr val="D5D9D6"/>
                </a:solidFill>
                <a:latin typeface="Verdana"/>
                <a:cs typeface="Verdana"/>
              </a:rPr>
              <a:t>address</a:t>
            </a:r>
            <a:r>
              <a:rPr sz="15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20" dirty="0">
                <a:solidFill>
                  <a:srgbClr val="D5D9D6"/>
                </a:solidFill>
                <a:latin typeface="Verdana"/>
                <a:cs typeface="Verdana"/>
              </a:rPr>
              <a:t>concerns</a:t>
            </a:r>
            <a:r>
              <a:rPr sz="15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55" dirty="0">
                <a:solidFill>
                  <a:srgbClr val="D5D9D6"/>
                </a:solidFill>
                <a:latin typeface="Verdana"/>
                <a:cs typeface="Verdana"/>
              </a:rPr>
              <a:t>over</a:t>
            </a:r>
            <a:r>
              <a:rPr sz="15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50" dirty="0">
                <a:solidFill>
                  <a:srgbClr val="D5D9D6"/>
                </a:solidFill>
                <a:latin typeface="Verdana"/>
                <a:cs typeface="Verdana"/>
              </a:rPr>
              <a:t>long</a:t>
            </a:r>
            <a:r>
              <a:rPr sz="15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50" dirty="0">
                <a:solidFill>
                  <a:srgbClr val="D5D9D6"/>
                </a:solidFill>
                <a:latin typeface="Verdana"/>
                <a:cs typeface="Verdana"/>
              </a:rPr>
              <a:t>working</a:t>
            </a:r>
            <a:r>
              <a:rPr sz="155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50" dirty="0">
                <a:solidFill>
                  <a:srgbClr val="D5D9D6"/>
                </a:solidFill>
                <a:latin typeface="Verdana"/>
                <a:cs typeface="Verdana"/>
              </a:rPr>
              <a:t>hours</a:t>
            </a:r>
            <a:r>
              <a:rPr sz="15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65" dirty="0">
                <a:solidFill>
                  <a:srgbClr val="D5D9D6"/>
                </a:solidFill>
                <a:latin typeface="Verdana"/>
                <a:cs typeface="Verdana"/>
              </a:rPr>
              <a:t>in</a:t>
            </a:r>
            <a:r>
              <a:rPr sz="15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20" dirty="0">
                <a:solidFill>
                  <a:srgbClr val="D5D9D6"/>
                </a:solidFill>
                <a:latin typeface="Verdana"/>
                <a:cs typeface="Verdana"/>
              </a:rPr>
              <a:t>Hong </a:t>
            </a:r>
            <a:r>
              <a:rPr sz="1550" spc="-10" dirty="0">
                <a:solidFill>
                  <a:srgbClr val="D5D9D6"/>
                </a:solidFill>
                <a:latin typeface="Verdana"/>
                <a:cs typeface="Verdana"/>
              </a:rPr>
              <a:t>Kong.</a:t>
            </a:r>
            <a:endParaRPr sz="155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265164" y="6060947"/>
            <a:ext cx="1134110" cy="452755"/>
            <a:chOff x="6265164" y="6060947"/>
            <a:chExt cx="1134110" cy="452755"/>
          </a:xfrm>
        </p:grpSpPr>
        <p:sp>
          <p:nvSpPr>
            <p:cNvPr id="15" name="object 15"/>
            <p:cNvSpPr/>
            <p:nvPr/>
          </p:nvSpPr>
          <p:spPr>
            <a:xfrm>
              <a:off x="6694932" y="6275831"/>
              <a:ext cx="704215" cy="22860"/>
            </a:xfrm>
            <a:custGeom>
              <a:avLst/>
              <a:gdLst/>
              <a:ahLst/>
              <a:cxnLst/>
              <a:rect l="l" t="t" r="r" b="b"/>
              <a:pathLst>
                <a:path w="704215" h="22860">
                  <a:moveTo>
                    <a:pt x="699008" y="0"/>
                  </a:moveTo>
                  <a:lnTo>
                    <a:pt x="5079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079" y="22860"/>
                  </a:lnTo>
                  <a:lnTo>
                    <a:pt x="699008" y="22860"/>
                  </a:lnTo>
                  <a:lnTo>
                    <a:pt x="704088" y="17780"/>
                  </a:lnTo>
                  <a:lnTo>
                    <a:pt x="704088" y="5080"/>
                  </a:lnTo>
                  <a:lnTo>
                    <a:pt x="699008" y="0"/>
                  </a:lnTo>
                  <a:close/>
                </a:path>
              </a:pathLst>
            </a:custGeom>
            <a:solidFill>
              <a:srgbClr val="646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65164" y="6060947"/>
              <a:ext cx="452755" cy="452755"/>
            </a:xfrm>
            <a:custGeom>
              <a:avLst/>
              <a:gdLst/>
              <a:ahLst/>
              <a:cxnLst/>
              <a:rect l="l" t="t" r="r" b="b"/>
              <a:pathLst>
                <a:path w="452754" h="452754">
                  <a:moveTo>
                    <a:pt x="422402" y="0"/>
                  </a:moveTo>
                  <a:lnTo>
                    <a:pt x="30225" y="0"/>
                  </a:lnTo>
                  <a:lnTo>
                    <a:pt x="18430" y="2365"/>
                  </a:lnTo>
                  <a:lnTo>
                    <a:pt x="8826" y="8826"/>
                  </a:lnTo>
                  <a:lnTo>
                    <a:pt x="2365" y="18430"/>
                  </a:lnTo>
                  <a:lnTo>
                    <a:pt x="0" y="30225"/>
                  </a:lnTo>
                  <a:lnTo>
                    <a:pt x="0" y="422401"/>
                  </a:lnTo>
                  <a:lnTo>
                    <a:pt x="2365" y="434197"/>
                  </a:lnTo>
                  <a:lnTo>
                    <a:pt x="8826" y="443801"/>
                  </a:lnTo>
                  <a:lnTo>
                    <a:pt x="18430" y="450262"/>
                  </a:lnTo>
                  <a:lnTo>
                    <a:pt x="30225" y="452627"/>
                  </a:lnTo>
                  <a:lnTo>
                    <a:pt x="422402" y="452627"/>
                  </a:lnTo>
                  <a:lnTo>
                    <a:pt x="434197" y="450262"/>
                  </a:lnTo>
                  <a:lnTo>
                    <a:pt x="443801" y="443801"/>
                  </a:lnTo>
                  <a:lnTo>
                    <a:pt x="450262" y="434197"/>
                  </a:lnTo>
                  <a:lnTo>
                    <a:pt x="452628" y="422401"/>
                  </a:lnTo>
                  <a:lnTo>
                    <a:pt x="452628" y="30225"/>
                  </a:lnTo>
                  <a:lnTo>
                    <a:pt x="450262" y="18430"/>
                  </a:lnTo>
                  <a:lnTo>
                    <a:pt x="443801" y="8826"/>
                  </a:lnTo>
                  <a:lnTo>
                    <a:pt x="434197" y="2365"/>
                  </a:lnTo>
                  <a:lnTo>
                    <a:pt x="422402" y="0"/>
                  </a:lnTo>
                  <a:close/>
                </a:path>
              </a:pathLst>
            </a:custGeom>
            <a:solidFill>
              <a:srgbClr val="4B5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391147" y="6054928"/>
            <a:ext cx="202565" cy="384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50" spc="25" dirty="0">
                <a:solidFill>
                  <a:srgbClr val="D5D9D6"/>
                </a:solidFill>
                <a:latin typeface="Arial"/>
                <a:cs typeface="Arial"/>
              </a:rPr>
              <a:t>3</a:t>
            </a:r>
            <a:endParaRPr sz="235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586218" y="6014465"/>
            <a:ext cx="6238240" cy="1066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950" dirty="0">
                <a:solidFill>
                  <a:srgbClr val="D5D9D6"/>
                </a:solidFill>
                <a:latin typeface="Arial"/>
                <a:cs typeface="Arial"/>
              </a:rPr>
              <a:t>2024:</a:t>
            </a:r>
            <a:r>
              <a:rPr sz="1950" spc="12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D5D9D6"/>
                </a:solidFill>
                <a:latin typeface="Arial"/>
                <a:cs typeface="Arial"/>
              </a:rPr>
              <a:t>Enhanced</a:t>
            </a:r>
            <a:r>
              <a:rPr sz="1950" spc="100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50" spc="130" dirty="0">
                <a:solidFill>
                  <a:srgbClr val="D5D9D6"/>
                </a:solidFill>
                <a:latin typeface="Arial"/>
                <a:cs typeface="Arial"/>
              </a:rPr>
              <a:t>Anti-</a:t>
            </a:r>
            <a:r>
              <a:rPr sz="1950" spc="45" dirty="0">
                <a:solidFill>
                  <a:srgbClr val="D5D9D6"/>
                </a:solidFill>
                <a:latin typeface="Arial"/>
                <a:cs typeface="Arial"/>
              </a:rPr>
              <a:t>Discrimination</a:t>
            </a:r>
            <a:r>
              <a:rPr sz="1950" spc="7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D5D9D6"/>
                </a:solidFill>
                <a:latin typeface="Arial"/>
                <a:cs typeface="Arial"/>
              </a:rPr>
              <a:t>Measures</a:t>
            </a:r>
            <a:endParaRPr sz="1950">
              <a:latin typeface="Arial"/>
              <a:cs typeface="Arial"/>
            </a:endParaRPr>
          </a:p>
          <a:p>
            <a:pPr marL="12700" marR="5080">
              <a:lnSpc>
                <a:spcPct val="134900"/>
              </a:lnSpc>
              <a:spcBef>
                <a:spcPts val="835"/>
              </a:spcBef>
            </a:pPr>
            <a:r>
              <a:rPr sz="1550" spc="-20" dirty="0">
                <a:solidFill>
                  <a:srgbClr val="D5D9D6"/>
                </a:solidFill>
                <a:latin typeface="Verdana"/>
                <a:cs typeface="Verdana"/>
              </a:rPr>
              <a:t>Proposed</a:t>
            </a:r>
            <a:r>
              <a:rPr sz="15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75" dirty="0">
                <a:solidFill>
                  <a:srgbClr val="D5D9D6"/>
                </a:solidFill>
                <a:latin typeface="Verdana"/>
                <a:cs typeface="Verdana"/>
              </a:rPr>
              <a:t>amendments</a:t>
            </a:r>
            <a:r>
              <a:rPr sz="155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70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5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65" dirty="0">
                <a:solidFill>
                  <a:srgbClr val="D5D9D6"/>
                </a:solidFill>
                <a:latin typeface="Verdana"/>
                <a:cs typeface="Verdana"/>
              </a:rPr>
              <a:t>strengthen </a:t>
            </a:r>
            <a:r>
              <a:rPr sz="1550" spc="-45" dirty="0">
                <a:solidFill>
                  <a:srgbClr val="D5D9D6"/>
                </a:solidFill>
                <a:latin typeface="Verdana"/>
                <a:cs typeface="Verdana"/>
              </a:rPr>
              <a:t>protection</a:t>
            </a:r>
            <a:r>
              <a:rPr sz="155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65" dirty="0">
                <a:solidFill>
                  <a:srgbClr val="D5D9D6"/>
                </a:solidFill>
                <a:latin typeface="Verdana"/>
                <a:cs typeface="Verdana"/>
              </a:rPr>
              <a:t>against</a:t>
            </a:r>
            <a:r>
              <a:rPr sz="155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D5D9D6"/>
                </a:solidFill>
                <a:latin typeface="Verdana"/>
                <a:cs typeface="Verdana"/>
              </a:rPr>
              <a:t>workplace </a:t>
            </a:r>
            <a:r>
              <a:rPr sz="1550" spc="-70" dirty="0">
                <a:solidFill>
                  <a:srgbClr val="D5D9D6"/>
                </a:solidFill>
                <a:latin typeface="Verdana"/>
                <a:cs typeface="Verdana"/>
              </a:rPr>
              <a:t>harassment</a:t>
            </a:r>
            <a:r>
              <a:rPr sz="15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55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5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45" dirty="0">
                <a:solidFill>
                  <a:srgbClr val="D5D9D6"/>
                </a:solidFill>
                <a:latin typeface="Verdana"/>
                <a:cs typeface="Verdana"/>
              </a:rPr>
              <a:t>expand</a:t>
            </a:r>
            <a:r>
              <a:rPr sz="1550" spc="-80" dirty="0">
                <a:solidFill>
                  <a:srgbClr val="D5D9D6"/>
                </a:solidFill>
                <a:latin typeface="Verdana"/>
                <a:cs typeface="Verdana"/>
              </a:rPr>
              <a:t> the</a:t>
            </a:r>
            <a:r>
              <a:rPr sz="155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D5D9D6"/>
                </a:solidFill>
                <a:latin typeface="Verdana"/>
                <a:cs typeface="Verdana"/>
              </a:rPr>
              <a:t>scope</a:t>
            </a:r>
            <a:r>
              <a:rPr sz="15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55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65" dirty="0">
                <a:solidFill>
                  <a:srgbClr val="D5D9D6"/>
                </a:solidFill>
                <a:latin typeface="Verdana"/>
                <a:cs typeface="Verdana"/>
              </a:rPr>
              <a:t>anti-</a:t>
            </a:r>
            <a:r>
              <a:rPr sz="1550" spc="-55" dirty="0">
                <a:solidFill>
                  <a:srgbClr val="D5D9D6"/>
                </a:solidFill>
                <a:latin typeface="Verdana"/>
                <a:cs typeface="Verdana"/>
              </a:rPr>
              <a:t>discrimination</a:t>
            </a:r>
            <a:r>
              <a:rPr sz="1550" spc="-4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D5D9D6"/>
                </a:solidFill>
                <a:latin typeface="Verdana"/>
                <a:cs typeface="Verdana"/>
              </a:rPr>
              <a:t>laws.</a:t>
            </a:r>
            <a:endParaRPr sz="15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96329" y="798321"/>
            <a:ext cx="6926580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 dirty="0"/>
              <a:t>Best</a:t>
            </a:r>
            <a:r>
              <a:rPr spc="-60" dirty="0"/>
              <a:t> </a:t>
            </a:r>
            <a:r>
              <a:rPr spc="90" dirty="0"/>
              <a:t>Practices</a:t>
            </a:r>
            <a:r>
              <a:rPr spc="-35" dirty="0"/>
              <a:t> </a:t>
            </a:r>
            <a:r>
              <a:rPr spc="170" dirty="0"/>
              <a:t>for</a:t>
            </a:r>
            <a:r>
              <a:rPr spc="-35" dirty="0"/>
              <a:t> </a:t>
            </a:r>
            <a:r>
              <a:rPr spc="50" dirty="0"/>
              <a:t>Employers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8776" y="1793748"/>
            <a:ext cx="515112" cy="5166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96329" y="2487295"/>
            <a:ext cx="3553460" cy="1768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D5D9D6"/>
                </a:solidFill>
                <a:latin typeface="Arial"/>
                <a:cs typeface="Arial"/>
              </a:rPr>
              <a:t>Clear</a:t>
            </a:r>
            <a:r>
              <a:rPr sz="2000" spc="30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D5D9D6"/>
                </a:solidFill>
                <a:latin typeface="Arial"/>
                <a:cs typeface="Arial"/>
              </a:rPr>
              <a:t>Policies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5400"/>
              </a:lnSpc>
              <a:spcBef>
                <a:spcPts val="915"/>
              </a:spcBef>
            </a:pP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Develop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communicate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clear, </a:t>
            </a: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comprehensive</a:t>
            </a: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employment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policies 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that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align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 with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 the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Employment </a:t>
            </a: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Ordinance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60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other</a:t>
            </a:r>
            <a:r>
              <a:rPr sz="160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relevant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laws.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12323" y="1793748"/>
            <a:ext cx="516635" cy="51663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201402" y="2487295"/>
            <a:ext cx="3226435" cy="1768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D5D9D6"/>
                </a:solidFill>
                <a:latin typeface="Arial"/>
                <a:cs typeface="Arial"/>
              </a:rPr>
              <a:t>Open</a:t>
            </a:r>
            <a:r>
              <a:rPr sz="2000" spc="170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D5D9D6"/>
                </a:solidFill>
                <a:latin typeface="Arial"/>
                <a:cs typeface="Arial"/>
              </a:rPr>
              <a:t>Communication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5400"/>
              </a:lnSpc>
              <a:spcBef>
                <a:spcPts val="915"/>
              </a:spcBef>
            </a:pPr>
            <a:r>
              <a:rPr sz="1600" spc="-40" dirty="0">
                <a:solidFill>
                  <a:srgbClr val="D5D9D6"/>
                </a:solidFill>
                <a:latin typeface="Verdana"/>
                <a:cs typeface="Verdana"/>
              </a:rPr>
              <a:t>Foster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an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environment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D5D9D6"/>
                </a:solidFill>
                <a:latin typeface="Verdana"/>
                <a:cs typeface="Verdana"/>
              </a:rPr>
              <a:t>open </a:t>
            </a: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dialogue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where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employees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D5D9D6"/>
                </a:solidFill>
                <a:latin typeface="Verdana"/>
                <a:cs typeface="Verdana"/>
              </a:rPr>
              <a:t>feel </a:t>
            </a: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comfortable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D5D9D6"/>
                </a:solidFill>
                <a:latin typeface="Verdana"/>
                <a:cs typeface="Verdana"/>
              </a:rPr>
              <a:t>discussing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concerns 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without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D5D9D6"/>
                </a:solidFill>
                <a:latin typeface="Verdana"/>
                <a:cs typeface="Verdana"/>
              </a:rPr>
              <a:t>fear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retaliation.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08776" y="4901184"/>
            <a:ext cx="515112" cy="51663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196329" y="5595365"/>
            <a:ext cx="3647440" cy="176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D5D9D6"/>
                </a:solidFill>
                <a:latin typeface="Arial"/>
                <a:cs typeface="Arial"/>
              </a:rPr>
              <a:t>Fair</a:t>
            </a:r>
            <a:r>
              <a:rPr sz="2000" spc="-9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D5D9D6"/>
                </a:solidFill>
                <a:latin typeface="Arial"/>
                <a:cs typeface="Arial"/>
              </a:rPr>
              <a:t>Procedures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5500"/>
              </a:lnSpc>
              <a:spcBef>
                <a:spcPts val="920"/>
              </a:spcBef>
            </a:pPr>
            <a:r>
              <a:rPr sz="1600" spc="-105" dirty="0">
                <a:solidFill>
                  <a:srgbClr val="D5D9D6"/>
                </a:solidFill>
                <a:latin typeface="Verdana"/>
                <a:cs typeface="Verdana"/>
              </a:rPr>
              <a:t>Implement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fair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transparent </a:t>
            </a:r>
            <a:r>
              <a:rPr sz="1600" spc="-35" dirty="0">
                <a:solidFill>
                  <a:srgbClr val="D5D9D6"/>
                </a:solidFill>
                <a:latin typeface="Verdana"/>
                <a:cs typeface="Verdana"/>
              </a:rPr>
              <a:t>procedures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D5D9D6"/>
                </a:solidFill>
                <a:latin typeface="Verdana"/>
                <a:cs typeface="Verdana"/>
              </a:rPr>
              <a:t>for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handling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grievances, </a:t>
            </a: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disciplinary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actions,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60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D5D9D6"/>
                </a:solidFill>
                <a:latin typeface="Verdana"/>
                <a:cs typeface="Verdana"/>
              </a:rPr>
              <a:t>performance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evaluations.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12323" y="4901184"/>
            <a:ext cx="516635" cy="51663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201402" y="5595365"/>
            <a:ext cx="3533140" cy="176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0" dirty="0">
                <a:solidFill>
                  <a:srgbClr val="D5D9D6"/>
                </a:solidFill>
                <a:latin typeface="Arial"/>
                <a:cs typeface="Arial"/>
              </a:rPr>
              <a:t>Continuous</a:t>
            </a:r>
            <a:r>
              <a:rPr sz="2000" spc="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D5D9D6"/>
                </a:solidFill>
                <a:latin typeface="Arial"/>
                <a:cs typeface="Arial"/>
              </a:rPr>
              <a:t>Education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5500"/>
              </a:lnSpc>
              <a:spcBef>
                <a:spcPts val="920"/>
              </a:spcBef>
            </a:pPr>
            <a:r>
              <a:rPr sz="1600" spc="-35" dirty="0">
                <a:solidFill>
                  <a:srgbClr val="D5D9D6"/>
                </a:solidFill>
                <a:latin typeface="Verdana"/>
                <a:cs typeface="Verdana"/>
              </a:rPr>
              <a:t>Provide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regular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training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6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managers and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employees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on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their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rights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D5D9D6"/>
                </a:solidFill>
                <a:latin typeface="Verdana"/>
                <a:cs typeface="Verdana"/>
              </a:rPr>
              <a:t>and </a:t>
            </a: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responsibilities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under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employment </a:t>
            </a:r>
            <a:r>
              <a:rPr sz="1600" spc="-20" dirty="0">
                <a:solidFill>
                  <a:srgbClr val="D5D9D6"/>
                </a:solidFill>
                <a:latin typeface="Verdana"/>
                <a:cs typeface="Verdana"/>
              </a:rPr>
              <a:t>law.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1769440"/>
            <a:ext cx="8808085" cy="704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50" spc="85" dirty="0"/>
              <a:t>Future</a:t>
            </a:r>
            <a:r>
              <a:rPr sz="4450" spc="25" dirty="0"/>
              <a:t> </a:t>
            </a:r>
            <a:r>
              <a:rPr sz="4450" dirty="0"/>
              <a:t>Trends</a:t>
            </a:r>
            <a:r>
              <a:rPr sz="4450" spc="5" dirty="0"/>
              <a:t> </a:t>
            </a:r>
            <a:r>
              <a:rPr sz="4450" spc="65" dirty="0"/>
              <a:t>in</a:t>
            </a:r>
            <a:r>
              <a:rPr sz="4450" spc="25" dirty="0"/>
              <a:t> </a:t>
            </a:r>
            <a:r>
              <a:rPr sz="4450" spc="70" dirty="0"/>
              <a:t>Employee</a:t>
            </a:r>
            <a:r>
              <a:rPr sz="4450" spc="-20" dirty="0"/>
              <a:t> </a:t>
            </a:r>
            <a:r>
              <a:rPr sz="4450" spc="-10" dirty="0"/>
              <a:t>Rights</a:t>
            </a:r>
            <a:endParaRPr sz="445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304" y="3045357"/>
            <a:ext cx="3932554" cy="3157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05939">
              <a:lnSpc>
                <a:spcPct val="105900"/>
              </a:lnSpc>
              <a:spcBef>
                <a:spcPts val="100"/>
              </a:spcBef>
            </a:pPr>
            <a:r>
              <a:rPr sz="2200" dirty="0">
                <a:solidFill>
                  <a:srgbClr val="F7F7F8"/>
                </a:solidFill>
                <a:latin typeface="Arial"/>
                <a:cs typeface="Arial"/>
              </a:rPr>
              <a:t>Flexible</a:t>
            </a:r>
            <a:r>
              <a:rPr sz="2200" spc="-10" dirty="0">
                <a:solidFill>
                  <a:srgbClr val="F7F7F8"/>
                </a:solidFill>
                <a:latin typeface="Arial"/>
                <a:cs typeface="Arial"/>
              </a:rPr>
              <a:t> Working Arrangements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200"/>
              </a:lnSpc>
              <a:spcBef>
                <a:spcPts val="1650"/>
              </a:spcBef>
            </a:pPr>
            <a:r>
              <a:rPr sz="1750" dirty="0">
                <a:solidFill>
                  <a:srgbClr val="D5D9D6"/>
                </a:solidFill>
                <a:latin typeface="Verdana"/>
                <a:cs typeface="Verdana"/>
              </a:rPr>
              <a:t>As</a:t>
            </a:r>
            <a:r>
              <a:rPr sz="1750" spc="-114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80" dirty="0">
                <a:solidFill>
                  <a:srgbClr val="D5D9D6"/>
                </a:solidFill>
                <a:latin typeface="Verdana"/>
                <a:cs typeface="Verdana"/>
              </a:rPr>
              <a:t>remote</a:t>
            </a:r>
            <a:r>
              <a:rPr sz="1750" spc="-114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55" dirty="0">
                <a:solidFill>
                  <a:srgbClr val="D5D9D6"/>
                </a:solidFill>
                <a:latin typeface="Verdana"/>
                <a:cs typeface="Verdana"/>
              </a:rPr>
              <a:t>work</a:t>
            </a:r>
            <a:r>
              <a:rPr sz="1750" spc="-114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25" dirty="0">
                <a:solidFill>
                  <a:srgbClr val="D5D9D6"/>
                </a:solidFill>
                <a:latin typeface="Verdana"/>
                <a:cs typeface="Verdana"/>
              </a:rPr>
              <a:t>becomes</a:t>
            </a:r>
            <a:r>
              <a:rPr sz="175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20" dirty="0">
                <a:solidFill>
                  <a:srgbClr val="D5D9D6"/>
                </a:solidFill>
                <a:latin typeface="Verdana"/>
                <a:cs typeface="Verdana"/>
              </a:rPr>
              <a:t>more </a:t>
            </a:r>
            <a:r>
              <a:rPr sz="1750" spc="-70" dirty="0">
                <a:solidFill>
                  <a:srgbClr val="D5D9D6"/>
                </a:solidFill>
                <a:latin typeface="Verdana"/>
                <a:cs typeface="Verdana"/>
              </a:rPr>
              <a:t>prevalent,</a:t>
            </a:r>
            <a:r>
              <a:rPr sz="17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45" dirty="0">
                <a:solidFill>
                  <a:srgbClr val="D5D9D6"/>
                </a:solidFill>
                <a:latin typeface="Verdana"/>
                <a:cs typeface="Verdana"/>
              </a:rPr>
              <a:t>there's</a:t>
            </a:r>
            <a:r>
              <a:rPr sz="175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80" dirty="0">
                <a:solidFill>
                  <a:srgbClr val="D5D9D6"/>
                </a:solidFill>
                <a:latin typeface="Verdana"/>
                <a:cs typeface="Verdana"/>
              </a:rPr>
              <a:t>a</a:t>
            </a:r>
            <a:r>
              <a:rPr sz="1750" spc="-114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45" dirty="0">
                <a:solidFill>
                  <a:srgbClr val="D5D9D6"/>
                </a:solidFill>
                <a:latin typeface="Verdana"/>
                <a:cs typeface="Verdana"/>
              </a:rPr>
              <a:t>growing</a:t>
            </a:r>
            <a:r>
              <a:rPr sz="175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60" dirty="0">
                <a:solidFill>
                  <a:srgbClr val="D5D9D6"/>
                </a:solidFill>
                <a:latin typeface="Verdana"/>
                <a:cs typeface="Verdana"/>
              </a:rPr>
              <a:t>push</a:t>
            </a:r>
            <a:r>
              <a:rPr sz="1750" spc="-11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25" dirty="0">
                <a:solidFill>
                  <a:srgbClr val="D5D9D6"/>
                </a:solidFill>
                <a:latin typeface="Verdana"/>
                <a:cs typeface="Verdana"/>
              </a:rPr>
              <a:t>for </a:t>
            </a:r>
            <a:r>
              <a:rPr sz="1750" spc="-55" dirty="0">
                <a:solidFill>
                  <a:srgbClr val="D5D9D6"/>
                </a:solidFill>
                <a:latin typeface="Verdana"/>
                <a:cs typeface="Verdana"/>
              </a:rPr>
              <a:t>legislation</a:t>
            </a:r>
            <a:r>
              <a:rPr sz="17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70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750" spc="-114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50" dirty="0">
                <a:solidFill>
                  <a:srgbClr val="D5D9D6"/>
                </a:solidFill>
                <a:latin typeface="Verdana"/>
                <a:cs typeface="Verdana"/>
              </a:rPr>
              <a:t>protect</a:t>
            </a:r>
            <a:r>
              <a:rPr sz="1750" spc="-11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10" dirty="0">
                <a:solidFill>
                  <a:srgbClr val="D5D9D6"/>
                </a:solidFill>
                <a:latin typeface="Verdana"/>
                <a:cs typeface="Verdana"/>
              </a:rPr>
              <a:t>employees' </a:t>
            </a:r>
            <a:r>
              <a:rPr sz="1750" spc="-60" dirty="0">
                <a:solidFill>
                  <a:srgbClr val="D5D9D6"/>
                </a:solidFill>
                <a:latin typeface="Verdana"/>
                <a:cs typeface="Verdana"/>
              </a:rPr>
              <a:t>rights</a:t>
            </a:r>
            <a:r>
              <a:rPr sz="1750" spc="-114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80" dirty="0">
                <a:solidFill>
                  <a:srgbClr val="D5D9D6"/>
                </a:solidFill>
                <a:latin typeface="Verdana"/>
                <a:cs typeface="Verdana"/>
              </a:rPr>
              <a:t>in</a:t>
            </a:r>
            <a:r>
              <a:rPr sz="1750" spc="-11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40" dirty="0">
                <a:solidFill>
                  <a:srgbClr val="D5D9D6"/>
                </a:solidFill>
                <a:latin typeface="Verdana"/>
                <a:cs typeface="Verdana"/>
              </a:rPr>
              <a:t>flexible</a:t>
            </a:r>
            <a:r>
              <a:rPr sz="175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10" dirty="0">
                <a:solidFill>
                  <a:srgbClr val="D5D9D6"/>
                </a:solidFill>
                <a:latin typeface="Verdana"/>
                <a:cs typeface="Verdana"/>
              </a:rPr>
              <a:t>working </a:t>
            </a:r>
            <a:r>
              <a:rPr sz="1750" spc="-90" dirty="0">
                <a:solidFill>
                  <a:srgbClr val="D5D9D6"/>
                </a:solidFill>
                <a:latin typeface="Verdana"/>
                <a:cs typeface="Verdana"/>
              </a:rPr>
              <a:t>arrangements,</a:t>
            </a:r>
            <a:r>
              <a:rPr sz="17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50" dirty="0">
                <a:solidFill>
                  <a:srgbClr val="D5D9D6"/>
                </a:solidFill>
                <a:latin typeface="Verdana"/>
                <a:cs typeface="Verdana"/>
              </a:rPr>
              <a:t>including</a:t>
            </a:r>
            <a:r>
              <a:rPr sz="175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85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7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80" dirty="0">
                <a:solidFill>
                  <a:srgbClr val="D5D9D6"/>
                </a:solidFill>
                <a:latin typeface="Verdana"/>
                <a:cs typeface="Verdana"/>
              </a:rPr>
              <a:t>right</a:t>
            </a:r>
            <a:r>
              <a:rPr sz="17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25" dirty="0">
                <a:solidFill>
                  <a:srgbClr val="D5D9D6"/>
                </a:solidFill>
                <a:latin typeface="Verdana"/>
                <a:cs typeface="Verdana"/>
              </a:rPr>
              <a:t>to </a:t>
            </a:r>
            <a:r>
              <a:rPr sz="1750" spc="-30" dirty="0">
                <a:solidFill>
                  <a:srgbClr val="D5D9D6"/>
                </a:solidFill>
                <a:latin typeface="Verdana"/>
                <a:cs typeface="Verdana"/>
              </a:rPr>
              <a:t>disconnect</a:t>
            </a:r>
            <a:r>
              <a:rPr sz="17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50" dirty="0">
                <a:solidFill>
                  <a:srgbClr val="D5D9D6"/>
                </a:solidFill>
                <a:latin typeface="Verdana"/>
                <a:cs typeface="Verdana"/>
              </a:rPr>
              <a:t>outside</a:t>
            </a:r>
            <a:r>
              <a:rPr sz="175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750" spc="-114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55" dirty="0">
                <a:solidFill>
                  <a:srgbClr val="D5D9D6"/>
                </a:solidFill>
                <a:latin typeface="Verdana"/>
                <a:cs typeface="Verdana"/>
              </a:rPr>
              <a:t>working</a:t>
            </a:r>
            <a:r>
              <a:rPr sz="17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45" dirty="0">
                <a:solidFill>
                  <a:srgbClr val="D5D9D6"/>
                </a:solidFill>
                <a:latin typeface="Verdana"/>
                <a:cs typeface="Verdana"/>
              </a:rPr>
              <a:t>hours.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20665" y="3065779"/>
            <a:ext cx="3978910" cy="2782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7F7F8"/>
                </a:solidFill>
                <a:latin typeface="Arial"/>
                <a:cs typeface="Arial"/>
              </a:rPr>
              <a:t>Gig</a:t>
            </a:r>
            <a:r>
              <a:rPr sz="2200" spc="-50" dirty="0">
                <a:solidFill>
                  <a:srgbClr val="F7F7F8"/>
                </a:solidFill>
                <a:latin typeface="Arial"/>
                <a:cs typeface="Arial"/>
              </a:rPr>
              <a:t> </a:t>
            </a:r>
            <a:r>
              <a:rPr sz="2200" spc="45" dirty="0">
                <a:solidFill>
                  <a:srgbClr val="F7F7F8"/>
                </a:solidFill>
                <a:latin typeface="Arial"/>
                <a:cs typeface="Arial"/>
              </a:rPr>
              <a:t>Economy</a:t>
            </a:r>
            <a:r>
              <a:rPr sz="2200" spc="-40" dirty="0">
                <a:solidFill>
                  <a:srgbClr val="F7F7F8"/>
                </a:solidFill>
                <a:latin typeface="Arial"/>
                <a:cs typeface="Arial"/>
              </a:rPr>
              <a:t> </a:t>
            </a:r>
            <a:r>
              <a:rPr sz="2200" spc="55" dirty="0">
                <a:solidFill>
                  <a:srgbClr val="F7F7F8"/>
                </a:solidFill>
                <a:latin typeface="Arial"/>
                <a:cs typeface="Arial"/>
              </a:rPr>
              <a:t>Protections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200"/>
              </a:lnSpc>
              <a:spcBef>
                <a:spcPts val="1655"/>
              </a:spcBef>
            </a:pPr>
            <a:r>
              <a:rPr sz="1750" spc="-75" dirty="0">
                <a:solidFill>
                  <a:srgbClr val="D5D9D6"/>
                </a:solidFill>
                <a:latin typeface="Verdana"/>
                <a:cs typeface="Verdana"/>
              </a:rPr>
              <a:t>With</a:t>
            </a:r>
            <a:r>
              <a:rPr sz="1750" spc="-114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85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750" spc="-11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40" dirty="0">
                <a:solidFill>
                  <a:srgbClr val="D5D9D6"/>
                </a:solidFill>
                <a:latin typeface="Verdana"/>
                <a:cs typeface="Verdana"/>
              </a:rPr>
              <a:t>rise</a:t>
            </a:r>
            <a:r>
              <a:rPr sz="1750" spc="-12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750" spc="-114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80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750" spc="-11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30" dirty="0">
                <a:solidFill>
                  <a:srgbClr val="D5D9D6"/>
                </a:solidFill>
                <a:latin typeface="Verdana"/>
                <a:cs typeface="Verdana"/>
              </a:rPr>
              <a:t>gig</a:t>
            </a:r>
            <a:r>
              <a:rPr sz="1750" spc="-12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10" dirty="0">
                <a:solidFill>
                  <a:srgbClr val="D5D9D6"/>
                </a:solidFill>
                <a:latin typeface="Verdana"/>
                <a:cs typeface="Verdana"/>
              </a:rPr>
              <a:t>economy, </a:t>
            </a:r>
            <a:r>
              <a:rPr sz="1750" spc="-45" dirty="0">
                <a:solidFill>
                  <a:srgbClr val="D5D9D6"/>
                </a:solidFill>
                <a:latin typeface="Verdana"/>
                <a:cs typeface="Verdana"/>
              </a:rPr>
              <a:t>there's</a:t>
            </a:r>
            <a:r>
              <a:rPr sz="175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45" dirty="0">
                <a:solidFill>
                  <a:srgbClr val="D5D9D6"/>
                </a:solidFill>
                <a:latin typeface="Verdana"/>
                <a:cs typeface="Verdana"/>
              </a:rPr>
              <a:t>increasing</a:t>
            </a:r>
            <a:r>
              <a:rPr sz="17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40" dirty="0">
                <a:solidFill>
                  <a:srgbClr val="D5D9D6"/>
                </a:solidFill>
                <a:latin typeface="Verdana"/>
                <a:cs typeface="Verdana"/>
              </a:rPr>
              <a:t>pressure</a:t>
            </a:r>
            <a:r>
              <a:rPr sz="175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70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750" spc="-12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10" dirty="0">
                <a:solidFill>
                  <a:srgbClr val="D5D9D6"/>
                </a:solidFill>
                <a:latin typeface="Verdana"/>
                <a:cs typeface="Verdana"/>
              </a:rPr>
              <a:t>extend </a:t>
            </a:r>
            <a:r>
              <a:rPr sz="1750" spc="-80" dirty="0">
                <a:solidFill>
                  <a:srgbClr val="D5D9D6"/>
                </a:solidFill>
                <a:latin typeface="Verdana"/>
                <a:cs typeface="Verdana"/>
              </a:rPr>
              <a:t>employment</a:t>
            </a:r>
            <a:r>
              <a:rPr sz="17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50" dirty="0">
                <a:solidFill>
                  <a:srgbClr val="D5D9D6"/>
                </a:solidFill>
                <a:latin typeface="Verdana"/>
                <a:cs typeface="Verdana"/>
              </a:rPr>
              <a:t>protections</a:t>
            </a:r>
            <a:r>
              <a:rPr sz="17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25" dirty="0">
                <a:solidFill>
                  <a:srgbClr val="D5D9D6"/>
                </a:solidFill>
                <a:latin typeface="Verdana"/>
                <a:cs typeface="Verdana"/>
              </a:rPr>
              <a:t>to </a:t>
            </a:r>
            <a:r>
              <a:rPr sz="1750" spc="-35" dirty="0">
                <a:solidFill>
                  <a:srgbClr val="D5D9D6"/>
                </a:solidFill>
                <a:latin typeface="Verdana"/>
                <a:cs typeface="Verdana"/>
              </a:rPr>
              <a:t>freelancers</a:t>
            </a:r>
            <a:r>
              <a:rPr sz="17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65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750" spc="-11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10" dirty="0">
                <a:solidFill>
                  <a:srgbClr val="D5D9D6"/>
                </a:solidFill>
                <a:latin typeface="Verdana"/>
                <a:cs typeface="Verdana"/>
              </a:rPr>
              <a:t>independent </a:t>
            </a:r>
            <a:r>
              <a:rPr sz="1750" spc="-55" dirty="0">
                <a:solidFill>
                  <a:srgbClr val="D5D9D6"/>
                </a:solidFill>
                <a:latin typeface="Verdana"/>
                <a:cs typeface="Verdana"/>
              </a:rPr>
              <a:t>contractors,</a:t>
            </a:r>
            <a:r>
              <a:rPr sz="175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70" dirty="0">
                <a:solidFill>
                  <a:srgbClr val="D5D9D6"/>
                </a:solidFill>
                <a:latin typeface="Verdana"/>
                <a:cs typeface="Verdana"/>
              </a:rPr>
              <a:t>potentially</a:t>
            </a:r>
            <a:r>
              <a:rPr sz="17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45" dirty="0">
                <a:solidFill>
                  <a:srgbClr val="D5D9D6"/>
                </a:solidFill>
                <a:latin typeface="Verdana"/>
                <a:cs typeface="Verdana"/>
              </a:rPr>
              <a:t>redefining</a:t>
            </a:r>
            <a:r>
              <a:rPr sz="17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25" dirty="0">
                <a:solidFill>
                  <a:srgbClr val="D5D9D6"/>
                </a:solidFill>
                <a:latin typeface="Verdana"/>
                <a:cs typeface="Verdana"/>
              </a:rPr>
              <a:t>the </a:t>
            </a:r>
            <a:r>
              <a:rPr sz="1750" spc="-60" dirty="0">
                <a:solidFill>
                  <a:srgbClr val="D5D9D6"/>
                </a:solidFill>
                <a:latin typeface="Verdana"/>
                <a:cs typeface="Verdana"/>
              </a:rPr>
              <a:t>employer-</a:t>
            </a:r>
            <a:r>
              <a:rPr sz="1750" spc="-45" dirty="0">
                <a:solidFill>
                  <a:srgbClr val="D5D9D6"/>
                </a:solidFill>
                <a:latin typeface="Verdana"/>
                <a:cs typeface="Verdana"/>
              </a:rPr>
              <a:t>employee</a:t>
            </a:r>
            <a:r>
              <a:rPr sz="1750" spc="-4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10" dirty="0">
                <a:solidFill>
                  <a:srgbClr val="D5D9D6"/>
                </a:solidFill>
                <a:latin typeface="Verdana"/>
                <a:cs typeface="Verdana"/>
              </a:rPr>
              <a:t>relationship.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60406" y="3065779"/>
            <a:ext cx="3976370" cy="3149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7F7F8"/>
                </a:solidFill>
                <a:latin typeface="Arial"/>
                <a:cs typeface="Arial"/>
              </a:rPr>
              <a:t>AI</a:t>
            </a:r>
            <a:r>
              <a:rPr sz="2200" spc="-10" dirty="0">
                <a:solidFill>
                  <a:srgbClr val="F7F7F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7F7F8"/>
                </a:solidFill>
                <a:latin typeface="Arial"/>
                <a:cs typeface="Arial"/>
              </a:rPr>
              <a:t>and</a:t>
            </a:r>
            <a:r>
              <a:rPr sz="2200" spc="-10" dirty="0">
                <a:solidFill>
                  <a:srgbClr val="F7F7F8"/>
                </a:solidFill>
                <a:latin typeface="Arial"/>
                <a:cs typeface="Arial"/>
              </a:rPr>
              <a:t> </a:t>
            </a:r>
            <a:r>
              <a:rPr sz="2200" spc="65" dirty="0">
                <a:solidFill>
                  <a:srgbClr val="F7F7F8"/>
                </a:solidFill>
                <a:latin typeface="Arial"/>
                <a:cs typeface="Arial"/>
              </a:rPr>
              <a:t>Automation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100"/>
              </a:lnSpc>
              <a:spcBef>
                <a:spcPts val="1660"/>
              </a:spcBef>
            </a:pPr>
            <a:r>
              <a:rPr sz="1750" dirty="0">
                <a:solidFill>
                  <a:srgbClr val="D5D9D6"/>
                </a:solidFill>
                <a:latin typeface="Verdana"/>
                <a:cs typeface="Verdana"/>
              </a:rPr>
              <a:t>As</a:t>
            </a:r>
            <a:r>
              <a:rPr sz="175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145" dirty="0">
                <a:solidFill>
                  <a:srgbClr val="D5D9D6"/>
                </a:solidFill>
                <a:latin typeface="Verdana"/>
                <a:cs typeface="Verdana"/>
              </a:rPr>
              <a:t>AI</a:t>
            </a:r>
            <a:r>
              <a:rPr sz="175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65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75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90" dirty="0">
                <a:solidFill>
                  <a:srgbClr val="D5D9D6"/>
                </a:solidFill>
                <a:latin typeface="Verdana"/>
                <a:cs typeface="Verdana"/>
              </a:rPr>
              <a:t>automation</a:t>
            </a:r>
            <a:r>
              <a:rPr sz="175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35" dirty="0">
                <a:solidFill>
                  <a:srgbClr val="D5D9D6"/>
                </a:solidFill>
                <a:latin typeface="Verdana"/>
                <a:cs typeface="Verdana"/>
              </a:rPr>
              <a:t>become</a:t>
            </a:r>
            <a:r>
              <a:rPr sz="17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20" dirty="0">
                <a:solidFill>
                  <a:srgbClr val="D5D9D6"/>
                </a:solidFill>
                <a:latin typeface="Verdana"/>
                <a:cs typeface="Verdana"/>
              </a:rPr>
              <a:t>more </a:t>
            </a:r>
            <a:r>
              <a:rPr sz="1750" spc="-60" dirty="0">
                <a:solidFill>
                  <a:srgbClr val="D5D9D6"/>
                </a:solidFill>
                <a:latin typeface="Verdana"/>
                <a:cs typeface="Verdana"/>
              </a:rPr>
              <a:t>prevalent</a:t>
            </a:r>
            <a:r>
              <a:rPr sz="17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80" dirty="0">
                <a:solidFill>
                  <a:srgbClr val="D5D9D6"/>
                </a:solidFill>
                <a:latin typeface="Verdana"/>
                <a:cs typeface="Verdana"/>
              </a:rPr>
              <a:t>in</a:t>
            </a:r>
            <a:r>
              <a:rPr sz="1750" spc="-11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85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75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50" dirty="0">
                <a:solidFill>
                  <a:srgbClr val="D5D9D6"/>
                </a:solidFill>
                <a:latin typeface="Verdana"/>
                <a:cs typeface="Verdana"/>
              </a:rPr>
              <a:t>workplace,</a:t>
            </a:r>
            <a:r>
              <a:rPr sz="17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25" dirty="0">
                <a:solidFill>
                  <a:srgbClr val="D5D9D6"/>
                </a:solidFill>
                <a:latin typeface="Verdana"/>
                <a:cs typeface="Verdana"/>
              </a:rPr>
              <a:t>new </a:t>
            </a:r>
            <a:r>
              <a:rPr sz="1750" spc="-60" dirty="0">
                <a:solidFill>
                  <a:srgbClr val="D5D9D6"/>
                </a:solidFill>
                <a:latin typeface="Verdana"/>
                <a:cs typeface="Verdana"/>
              </a:rPr>
              <a:t>regulations</a:t>
            </a:r>
            <a:r>
              <a:rPr sz="175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110" dirty="0">
                <a:solidFill>
                  <a:srgbClr val="D5D9D6"/>
                </a:solidFill>
                <a:latin typeface="Verdana"/>
                <a:cs typeface="Verdana"/>
              </a:rPr>
              <a:t>may</a:t>
            </a:r>
            <a:r>
              <a:rPr sz="175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20" dirty="0">
                <a:solidFill>
                  <a:srgbClr val="D5D9D6"/>
                </a:solidFill>
                <a:latin typeface="Verdana"/>
                <a:cs typeface="Verdana"/>
              </a:rPr>
              <a:t>be</a:t>
            </a:r>
            <a:r>
              <a:rPr sz="1750" spc="-12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35" dirty="0">
                <a:solidFill>
                  <a:srgbClr val="D5D9D6"/>
                </a:solidFill>
                <a:latin typeface="Verdana"/>
                <a:cs typeface="Verdana"/>
              </a:rPr>
              <a:t>needed</a:t>
            </a:r>
            <a:r>
              <a:rPr sz="17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70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750" spc="-12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25" dirty="0">
                <a:solidFill>
                  <a:srgbClr val="D5D9D6"/>
                </a:solidFill>
                <a:latin typeface="Verdana"/>
                <a:cs typeface="Verdana"/>
              </a:rPr>
              <a:t>protect </a:t>
            </a:r>
            <a:r>
              <a:rPr sz="1750" spc="-45" dirty="0">
                <a:solidFill>
                  <a:srgbClr val="D5D9D6"/>
                </a:solidFill>
                <a:latin typeface="Verdana"/>
                <a:cs typeface="Verdana"/>
              </a:rPr>
              <a:t>employees</a:t>
            </a:r>
            <a:r>
              <a:rPr sz="17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70" dirty="0">
                <a:solidFill>
                  <a:srgbClr val="D5D9D6"/>
                </a:solidFill>
                <a:latin typeface="Verdana"/>
                <a:cs typeface="Verdana"/>
              </a:rPr>
              <a:t>from</a:t>
            </a:r>
            <a:r>
              <a:rPr sz="175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60" dirty="0">
                <a:solidFill>
                  <a:srgbClr val="D5D9D6"/>
                </a:solidFill>
                <a:latin typeface="Verdana"/>
                <a:cs typeface="Verdana"/>
              </a:rPr>
              <a:t>unfair</a:t>
            </a:r>
            <a:r>
              <a:rPr sz="17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100" dirty="0">
                <a:solidFill>
                  <a:srgbClr val="D5D9D6"/>
                </a:solidFill>
                <a:latin typeface="Verdana"/>
                <a:cs typeface="Verdana"/>
              </a:rPr>
              <a:t>treatment</a:t>
            </a:r>
            <a:r>
              <a:rPr sz="17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25" dirty="0">
                <a:solidFill>
                  <a:srgbClr val="D5D9D6"/>
                </a:solidFill>
                <a:latin typeface="Verdana"/>
                <a:cs typeface="Verdana"/>
              </a:rPr>
              <a:t>by </a:t>
            </a:r>
            <a:r>
              <a:rPr sz="1750" spc="-70" dirty="0">
                <a:solidFill>
                  <a:srgbClr val="D5D9D6"/>
                </a:solidFill>
                <a:latin typeface="Verdana"/>
                <a:cs typeface="Verdana"/>
              </a:rPr>
              <a:t>algorithms</a:t>
            </a:r>
            <a:r>
              <a:rPr sz="175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65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75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50" dirty="0">
                <a:solidFill>
                  <a:srgbClr val="D5D9D6"/>
                </a:solidFill>
                <a:latin typeface="Verdana"/>
                <a:cs typeface="Verdana"/>
              </a:rPr>
              <a:t>ensure</a:t>
            </a:r>
            <a:r>
              <a:rPr sz="17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10" dirty="0">
                <a:solidFill>
                  <a:srgbClr val="D5D9D6"/>
                </a:solidFill>
                <a:latin typeface="Verdana"/>
                <a:cs typeface="Verdana"/>
              </a:rPr>
              <a:t>transparency </a:t>
            </a:r>
            <a:r>
              <a:rPr sz="1750" spc="-80" dirty="0">
                <a:solidFill>
                  <a:srgbClr val="D5D9D6"/>
                </a:solidFill>
                <a:latin typeface="Verdana"/>
                <a:cs typeface="Verdana"/>
              </a:rPr>
              <a:t>in</a:t>
            </a:r>
            <a:r>
              <a:rPr sz="1750" spc="-5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100" dirty="0">
                <a:solidFill>
                  <a:srgbClr val="D5D9D6"/>
                </a:solidFill>
                <a:latin typeface="Verdana"/>
                <a:cs typeface="Verdana"/>
              </a:rPr>
              <a:t>AI-</a:t>
            </a:r>
            <a:r>
              <a:rPr sz="1750" spc="-65" dirty="0">
                <a:solidFill>
                  <a:srgbClr val="D5D9D6"/>
                </a:solidFill>
                <a:latin typeface="Verdana"/>
                <a:cs typeface="Verdana"/>
              </a:rPr>
              <a:t>driven</a:t>
            </a:r>
            <a:r>
              <a:rPr sz="1750" spc="-1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30" dirty="0">
                <a:solidFill>
                  <a:srgbClr val="D5D9D6"/>
                </a:solidFill>
                <a:latin typeface="Verdana"/>
                <a:cs typeface="Verdana"/>
              </a:rPr>
              <a:t>decision-</a:t>
            </a:r>
            <a:r>
              <a:rPr sz="1750" spc="-10" dirty="0">
                <a:solidFill>
                  <a:srgbClr val="D5D9D6"/>
                </a:solidFill>
                <a:latin typeface="Verdana"/>
                <a:cs typeface="Verdana"/>
              </a:rPr>
              <a:t>making processes.</a:t>
            </a:r>
            <a:endParaRPr sz="1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100"/>
              </a:lnSpc>
            </a:pPr>
            <a:r>
              <a:rPr dirty="0"/>
              <a:t>Conclusion:</a:t>
            </a:r>
            <a:r>
              <a:rPr spc="155" dirty="0"/>
              <a:t> </a:t>
            </a:r>
            <a:r>
              <a:rPr spc="65" dirty="0"/>
              <a:t>Empowering</a:t>
            </a:r>
            <a:r>
              <a:rPr spc="160" dirty="0"/>
              <a:t> </a:t>
            </a:r>
            <a:r>
              <a:rPr spc="-20" dirty="0"/>
              <a:t>Hong </a:t>
            </a:r>
            <a:r>
              <a:rPr spc="-10" dirty="0"/>
              <a:t>Kong's</a:t>
            </a:r>
            <a:r>
              <a:rPr spc="-235" dirty="0"/>
              <a:t> </a:t>
            </a:r>
            <a:r>
              <a:rPr spc="130" dirty="0"/>
              <a:t>Workforce</a:t>
            </a:r>
          </a:p>
        </p:txBody>
      </p:sp>
      <p:sp>
        <p:nvSpPr>
          <p:cNvPr id="4" name="object 4"/>
          <p:cNvSpPr/>
          <p:nvPr/>
        </p:nvSpPr>
        <p:spPr>
          <a:xfrm>
            <a:off x="726948" y="2706623"/>
            <a:ext cx="466725" cy="466725"/>
          </a:xfrm>
          <a:custGeom>
            <a:avLst/>
            <a:gdLst/>
            <a:ahLst/>
            <a:cxnLst/>
            <a:rect l="l" t="t" r="r" b="b"/>
            <a:pathLst>
              <a:path w="466725" h="466725">
                <a:moveTo>
                  <a:pt x="435254" y="0"/>
                </a:moveTo>
                <a:lnTo>
                  <a:pt x="31089" y="0"/>
                </a:lnTo>
                <a:lnTo>
                  <a:pt x="18988" y="2450"/>
                </a:lnTo>
                <a:lnTo>
                  <a:pt x="9105" y="9128"/>
                </a:lnTo>
                <a:lnTo>
                  <a:pt x="2443" y="19020"/>
                </a:lnTo>
                <a:lnTo>
                  <a:pt x="0" y="31114"/>
                </a:lnTo>
                <a:lnTo>
                  <a:pt x="0" y="435228"/>
                </a:lnTo>
                <a:lnTo>
                  <a:pt x="2443" y="447323"/>
                </a:lnTo>
                <a:lnTo>
                  <a:pt x="9105" y="457215"/>
                </a:lnTo>
                <a:lnTo>
                  <a:pt x="18988" y="463893"/>
                </a:lnTo>
                <a:lnTo>
                  <a:pt x="31089" y="466343"/>
                </a:lnTo>
                <a:lnTo>
                  <a:pt x="435254" y="466343"/>
                </a:lnTo>
                <a:lnTo>
                  <a:pt x="447355" y="463893"/>
                </a:lnTo>
                <a:lnTo>
                  <a:pt x="457238" y="457215"/>
                </a:lnTo>
                <a:lnTo>
                  <a:pt x="463900" y="447323"/>
                </a:lnTo>
                <a:lnTo>
                  <a:pt x="466343" y="435228"/>
                </a:lnTo>
                <a:lnTo>
                  <a:pt x="466343" y="31114"/>
                </a:lnTo>
                <a:lnTo>
                  <a:pt x="463900" y="19020"/>
                </a:lnTo>
                <a:lnTo>
                  <a:pt x="457238" y="9128"/>
                </a:lnTo>
                <a:lnTo>
                  <a:pt x="447355" y="2450"/>
                </a:lnTo>
                <a:lnTo>
                  <a:pt x="435254" y="0"/>
                </a:lnTo>
                <a:close/>
              </a:path>
            </a:pathLst>
          </a:custGeom>
          <a:solidFill>
            <a:srgbClr val="4B5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97737" y="2698826"/>
            <a:ext cx="122555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spc="-650" dirty="0">
                <a:solidFill>
                  <a:srgbClr val="D5D9D6"/>
                </a:solidFill>
                <a:latin typeface="Arial"/>
                <a:cs typeface="Arial"/>
              </a:rPr>
              <a:t>1</a:t>
            </a:r>
            <a:endParaRPr sz="2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8110" y="2688158"/>
            <a:ext cx="2964815" cy="2751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D5D9D6"/>
                </a:solidFill>
                <a:latin typeface="Arial"/>
                <a:cs typeface="Arial"/>
              </a:rPr>
              <a:t>Knowledge</a:t>
            </a:r>
            <a:r>
              <a:rPr sz="2000" spc="40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D5D9D6"/>
                </a:solidFill>
                <a:latin typeface="Arial"/>
                <a:cs typeface="Arial"/>
              </a:rPr>
              <a:t>is</a:t>
            </a:r>
            <a:r>
              <a:rPr sz="2000" spc="70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D5D9D6"/>
                </a:solidFill>
                <a:latin typeface="Arial"/>
                <a:cs typeface="Arial"/>
              </a:rPr>
              <a:t>Power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5500"/>
              </a:lnSpc>
              <a:spcBef>
                <a:spcPts val="850"/>
              </a:spcBef>
            </a:pP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Understanding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your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rights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D5D9D6"/>
                </a:solidFill>
                <a:latin typeface="Verdana"/>
                <a:cs typeface="Verdana"/>
              </a:rPr>
              <a:t>as 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an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employee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D5D9D6"/>
                </a:solidFill>
                <a:latin typeface="Verdana"/>
                <a:cs typeface="Verdana"/>
              </a:rPr>
              <a:t>is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D5D9D6"/>
                </a:solidFill>
                <a:latin typeface="Verdana"/>
                <a:cs typeface="Verdana"/>
              </a:rPr>
              <a:t>crucial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D5D9D6"/>
                </a:solidFill>
                <a:latin typeface="Verdana"/>
                <a:cs typeface="Verdana"/>
              </a:rPr>
              <a:t>for 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maintaining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a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fair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D5D9D6"/>
                </a:solidFill>
                <a:latin typeface="Verdana"/>
                <a:cs typeface="Verdana"/>
              </a:rPr>
              <a:t>and </a:t>
            </a: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productive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work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D5D9D6"/>
                </a:solidFill>
                <a:latin typeface="Verdana"/>
                <a:cs typeface="Verdana"/>
              </a:rPr>
              <a:t>environment. 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Stay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informed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about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D5D9D6"/>
                </a:solidFill>
                <a:latin typeface="Verdana"/>
                <a:cs typeface="Verdana"/>
              </a:rPr>
              <a:t>the 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Employment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Ordinance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D5D9D6"/>
                </a:solidFill>
                <a:latin typeface="Verdana"/>
                <a:cs typeface="Verdana"/>
              </a:rPr>
              <a:t>its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updates.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75632" y="2706623"/>
            <a:ext cx="466725" cy="466725"/>
          </a:xfrm>
          <a:custGeom>
            <a:avLst/>
            <a:gdLst/>
            <a:ahLst/>
            <a:cxnLst/>
            <a:rect l="l" t="t" r="r" b="b"/>
            <a:pathLst>
              <a:path w="466725" h="466725">
                <a:moveTo>
                  <a:pt x="435228" y="0"/>
                </a:moveTo>
                <a:lnTo>
                  <a:pt x="31114" y="0"/>
                </a:lnTo>
                <a:lnTo>
                  <a:pt x="19020" y="2450"/>
                </a:lnTo>
                <a:lnTo>
                  <a:pt x="9128" y="9128"/>
                </a:lnTo>
                <a:lnTo>
                  <a:pt x="2450" y="19020"/>
                </a:lnTo>
                <a:lnTo>
                  <a:pt x="0" y="31114"/>
                </a:lnTo>
                <a:lnTo>
                  <a:pt x="0" y="435228"/>
                </a:lnTo>
                <a:lnTo>
                  <a:pt x="2450" y="447323"/>
                </a:lnTo>
                <a:lnTo>
                  <a:pt x="9128" y="457215"/>
                </a:lnTo>
                <a:lnTo>
                  <a:pt x="19020" y="463893"/>
                </a:lnTo>
                <a:lnTo>
                  <a:pt x="31114" y="466343"/>
                </a:lnTo>
                <a:lnTo>
                  <a:pt x="435228" y="466343"/>
                </a:lnTo>
                <a:lnTo>
                  <a:pt x="447323" y="463893"/>
                </a:lnTo>
                <a:lnTo>
                  <a:pt x="457215" y="457215"/>
                </a:lnTo>
                <a:lnTo>
                  <a:pt x="463893" y="447323"/>
                </a:lnTo>
                <a:lnTo>
                  <a:pt x="466343" y="435228"/>
                </a:lnTo>
                <a:lnTo>
                  <a:pt x="466343" y="31114"/>
                </a:lnTo>
                <a:lnTo>
                  <a:pt x="463893" y="19020"/>
                </a:lnTo>
                <a:lnTo>
                  <a:pt x="457215" y="9128"/>
                </a:lnTo>
                <a:lnTo>
                  <a:pt x="447323" y="2450"/>
                </a:lnTo>
                <a:lnTo>
                  <a:pt x="435228" y="0"/>
                </a:lnTo>
                <a:close/>
              </a:path>
            </a:pathLst>
          </a:custGeom>
          <a:solidFill>
            <a:srgbClr val="4B5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07458" y="2698826"/>
            <a:ext cx="205104" cy="399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50" spc="-50" dirty="0">
                <a:solidFill>
                  <a:srgbClr val="D5D9D6"/>
                </a:solidFill>
                <a:latin typeface="Arial"/>
                <a:cs typeface="Arial"/>
              </a:rPr>
              <a:t>2</a:t>
            </a:r>
            <a:endParaRPr sz="24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8064" y="2688158"/>
            <a:ext cx="3056890" cy="2420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0" dirty="0">
                <a:solidFill>
                  <a:srgbClr val="D5D9D6"/>
                </a:solidFill>
                <a:latin typeface="Arial"/>
                <a:cs typeface="Arial"/>
              </a:rPr>
              <a:t>Collective</a:t>
            </a:r>
            <a:r>
              <a:rPr sz="2000" spc="20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D5D9D6"/>
                </a:solidFill>
                <a:latin typeface="Arial"/>
                <a:cs typeface="Arial"/>
              </a:rPr>
              <a:t>Responsibility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5400"/>
              </a:lnSpc>
              <a:spcBef>
                <a:spcPts val="855"/>
              </a:spcBef>
            </a:pP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Both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employers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D5D9D6"/>
                </a:solidFill>
                <a:latin typeface="Verdana"/>
                <a:cs typeface="Verdana"/>
              </a:rPr>
              <a:t>employees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play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a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role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in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upholding </a:t>
            </a:r>
            <a:r>
              <a:rPr sz="1600" spc="-35" dirty="0">
                <a:solidFill>
                  <a:srgbClr val="D5D9D6"/>
                </a:solidFill>
                <a:latin typeface="Verdana"/>
                <a:cs typeface="Verdana"/>
              </a:rPr>
              <a:t>workplace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rights.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D5D9D6"/>
                </a:solidFill>
                <a:latin typeface="Verdana"/>
                <a:cs typeface="Verdana"/>
              </a:rPr>
              <a:t>Open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communication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mutual </a:t>
            </a:r>
            <a:r>
              <a:rPr sz="1600" spc="-30" dirty="0">
                <a:solidFill>
                  <a:srgbClr val="D5D9D6"/>
                </a:solidFill>
                <a:latin typeface="Verdana"/>
                <a:cs typeface="Verdana"/>
              </a:rPr>
              <a:t>respect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are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key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resolving </a:t>
            </a:r>
            <a:r>
              <a:rPr sz="1600" spc="-25" dirty="0">
                <a:solidFill>
                  <a:srgbClr val="D5D9D6"/>
                </a:solidFill>
                <a:latin typeface="Verdana"/>
                <a:cs typeface="Verdana"/>
              </a:rPr>
              <a:t>issues</a:t>
            </a:r>
            <a:r>
              <a:rPr sz="16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effectively.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6948" y="5919215"/>
            <a:ext cx="466725" cy="467995"/>
          </a:xfrm>
          <a:custGeom>
            <a:avLst/>
            <a:gdLst/>
            <a:ahLst/>
            <a:cxnLst/>
            <a:rect l="l" t="t" r="r" b="b"/>
            <a:pathLst>
              <a:path w="466725" h="467995">
                <a:moveTo>
                  <a:pt x="435229" y="0"/>
                </a:moveTo>
                <a:lnTo>
                  <a:pt x="31089" y="0"/>
                </a:lnTo>
                <a:lnTo>
                  <a:pt x="18988" y="2450"/>
                </a:lnTo>
                <a:lnTo>
                  <a:pt x="9105" y="9128"/>
                </a:lnTo>
                <a:lnTo>
                  <a:pt x="2443" y="19020"/>
                </a:lnTo>
                <a:lnTo>
                  <a:pt x="0" y="31114"/>
                </a:lnTo>
                <a:lnTo>
                  <a:pt x="0" y="436752"/>
                </a:lnTo>
                <a:lnTo>
                  <a:pt x="2443" y="448847"/>
                </a:lnTo>
                <a:lnTo>
                  <a:pt x="9105" y="458739"/>
                </a:lnTo>
                <a:lnTo>
                  <a:pt x="18988" y="465417"/>
                </a:lnTo>
                <a:lnTo>
                  <a:pt x="31089" y="467867"/>
                </a:lnTo>
                <a:lnTo>
                  <a:pt x="435229" y="467867"/>
                </a:lnTo>
                <a:lnTo>
                  <a:pt x="447337" y="465417"/>
                </a:lnTo>
                <a:lnTo>
                  <a:pt x="457223" y="458739"/>
                </a:lnTo>
                <a:lnTo>
                  <a:pt x="463887" y="448847"/>
                </a:lnTo>
                <a:lnTo>
                  <a:pt x="466331" y="436752"/>
                </a:lnTo>
                <a:lnTo>
                  <a:pt x="466331" y="31114"/>
                </a:lnTo>
                <a:lnTo>
                  <a:pt x="463887" y="19020"/>
                </a:lnTo>
                <a:lnTo>
                  <a:pt x="457223" y="9128"/>
                </a:lnTo>
                <a:lnTo>
                  <a:pt x="447337" y="2450"/>
                </a:lnTo>
                <a:lnTo>
                  <a:pt x="435229" y="0"/>
                </a:lnTo>
                <a:close/>
              </a:path>
            </a:pathLst>
          </a:custGeom>
          <a:solidFill>
            <a:srgbClr val="4B5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55065" y="5912865"/>
            <a:ext cx="20955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30" dirty="0">
                <a:solidFill>
                  <a:srgbClr val="D5D9D6"/>
                </a:solidFill>
                <a:latin typeface="Arial"/>
                <a:cs typeface="Arial"/>
              </a:rPr>
              <a:t>3</a:t>
            </a:r>
            <a:endParaRPr sz="245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17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88110" y="5902197"/>
            <a:ext cx="6946265" cy="1429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0" dirty="0">
                <a:solidFill>
                  <a:srgbClr val="D5D9D6"/>
                </a:solidFill>
                <a:latin typeface="Arial"/>
                <a:cs typeface="Arial"/>
              </a:rPr>
              <a:t>Continuous</a:t>
            </a:r>
            <a:r>
              <a:rPr sz="2000" spc="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D5D9D6"/>
                </a:solidFill>
                <a:latin typeface="Arial"/>
                <a:cs typeface="Arial"/>
              </a:rPr>
              <a:t>Improvement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5400"/>
              </a:lnSpc>
              <a:spcBef>
                <a:spcPts val="855"/>
              </a:spcBef>
            </a:pPr>
            <a:r>
              <a:rPr sz="1600" dirty="0">
                <a:solidFill>
                  <a:srgbClr val="D5D9D6"/>
                </a:solidFill>
                <a:latin typeface="Verdana"/>
                <a:cs typeface="Verdana"/>
              </a:rPr>
              <a:t>As</a:t>
            </a:r>
            <a:r>
              <a:rPr sz="16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Hong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D5D9D6"/>
                </a:solidFill>
                <a:latin typeface="Verdana"/>
                <a:cs typeface="Verdana"/>
              </a:rPr>
              <a:t>Kong's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economy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evolves,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D5D9D6"/>
                </a:solidFill>
                <a:latin typeface="Verdana"/>
                <a:cs typeface="Verdana"/>
              </a:rPr>
              <a:t>so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too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must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its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employment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D5D9D6"/>
                </a:solidFill>
                <a:latin typeface="Verdana"/>
                <a:cs typeface="Verdana"/>
              </a:rPr>
              <a:t>laws.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Engage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 in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D5D9D6"/>
                </a:solidFill>
                <a:latin typeface="Verdana"/>
                <a:cs typeface="Verdana"/>
              </a:rPr>
              <a:t>discussions</a:t>
            </a: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about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D5D9D6"/>
                </a:solidFill>
                <a:latin typeface="Verdana"/>
                <a:cs typeface="Verdana"/>
              </a:rPr>
              <a:t>workplace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rights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6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contribute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shaping 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future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labour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relations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in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Hong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Kong.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719" y="1266092"/>
            <a:ext cx="3039491" cy="5753494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262626"/>
                </a:solidFill>
              </a:rPr>
              <a:t>Minor House Keeping</a:t>
            </a:r>
            <a:endParaRPr lang="en-US" b="1">
              <a:solidFill>
                <a:srgbClr val="26262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8447D-E6CF-1594-1236-653465C2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876" y="7655260"/>
            <a:ext cx="1920240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EC7C53EF-5AB0-492B-BEA7-FFFE93B42AF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2FED1-171F-D8EC-361B-EF8B2945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59557" y="7655260"/>
            <a:ext cx="651236" cy="335280"/>
          </a:xfrm>
        </p:spPr>
        <p:txBody>
          <a:bodyPr>
            <a:normAutofit/>
          </a:bodyPr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fld id="{103DA290-49AB-4A6C-90E9-3D87C6460C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72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942BDF6-7AA6-6C1B-1A1C-35882F91A5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64087" y="965605"/>
          <a:ext cx="7097051" cy="629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95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1653" y="1031239"/>
            <a:ext cx="7599680" cy="75956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788035">
              <a:lnSpc>
                <a:spcPts val="6300"/>
              </a:lnSpc>
              <a:spcBef>
                <a:spcPts val="60"/>
              </a:spcBef>
            </a:pPr>
            <a:r>
              <a:rPr lang="en-GB" sz="5000" spc="80" dirty="0"/>
              <a:t>Introduction</a:t>
            </a:r>
            <a:endParaRPr sz="5000" dirty="0"/>
          </a:p>
        </p:txBody>
      </p:sp>
      <p:sp>
        <p:nvSpPr>
          <p:cNvPr id="4" name="object 4"/>
          <p:cNvSpPr txBox="1"/>
          <p:nvPr/>
        </p:nvSpPr>
        <p:spPr>
          <a:xfrm>
            <a:off x="6121653" y="4500803"/>
            <a:ext cx="7743190" cy="20694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2200"/>
              </a:lnSpc>
              <a:spcBef>
                <a:spcPts val="90"/>
              </a:spcBef>
            </a:pPr>
            <a:r>
              <a:rPr sz="1450" spc="-30" dirty="0">
                <a:solidFill>
                  <a:srgbClr val="D5D9D6"/>
                </a:solidFill>
                <a:latin typeface="Verdana"/>
                <a:cs typeface="Verdana"/>
              </a:rPr>
              <a:t>Welcome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5" dirty="0">
                <a:solidFill>
                  <a:srgbClr val="D5D9D6"/>
                </a:solidFill>
                <a:latin typeface="Verdana"/>
                <a:cs typeface="Verdana"/>
              </a:rPr>
              <a:t>this</a:t>
            </a:r>
            <a:r>
              <a:rPr sz="14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0" dirty="0">
                <a:solidFill>
                  <a:srgbClr val="D5D9D6"/>
                </a:solidFill>
                <a:latin typeface="Verdana"/>
                <a:cs typeface="Verdana"/>
              </a:rPr>
              <a:t>comprehensive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5" dirty="0">
                <a:solidFill>
                  <a:srgbClr val="D5D9D6"/>
                </a:solidFill>
                <a:latin typeface="Verdana"/>
                <a:cs typeface="Verdana"/>
              </a:rPr>
              <a:t>overview</a:t>
            </a:r>
            <a:r>
              <a:rPr sz="14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4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0" dirty="0">
                <a:solidFill>
                  <a:srgbClr val="D5D9D6"/>
                </a:solidFill>
                <a:latin typeface="Verdana"/>
                <a:cs typeface="Verdana"/>
              </a:rPr>
              <a:t>employee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5" dirty="0">
                <a:solidFill>
                  <a:srgbClr val="D5D9D6"/>
                </a:solidFill>
                <a:latin typeface="Verdana"/>
                <a:cs typeface="Verdana"/>
              </a:rPr>
              <a:t>rights</a:t>
            </a:r>
            <a:r>
              <a:rPr sz="14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0" dirty="0">
                <a:solidFill>
                  <a:srgbClr val="D5D9D6"/>
                </a:solidFill>
                <a:latin typeface="Verdana"/>
                <a:cs typeface="Verdana"/>
              </a:rPr>
              <a:t>under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5" dirty="0">
                <a:solidFill>
                  <a:srgbClr val="D5D9D6"/>
                </a:solidFill>
                <a:latin typeface="Verdana"/>
                <a:cs typeface="Verdana"/>
              </a:rPr>
              <a:t>Hong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0" dirty="0">
                <a:solidFill>
                  <a:srgbClr val="D5D9D6"/>
                </a:solidFill>
                <a:latin typeface="Verdana"/>
                <a:cs typeface="Verdana"/>
              </a:rPr>
              <a:t>Kong 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Employment </a:t>
            </a:r>
            <a:r>
              <a:rPr sz="1450" spc="-50" dirty="0">
                <a:solidFill>
                  <a:srgbClr val="D5D9D6"/>
                </a:solidFill>
                <a:latin typeface="Verdana"/>
                <a:cs typeface="Verdana"/>
              </a:rPr>
              <a:t>Ordinance.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0" dirty="0">
                <a:solidFill>
                  <a:srgbClr val="D5D9D6"/>
                </a:solidFill>
                <a:latin typeface="Verdana"/>
                <a:cs typeface="Verdana"/>
              </a:rPr>
              <a:t>This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5" dirty="0">
                <a:solidFill>
                  <a:srgbClr val="D5D9D6"/>
                </a:solidFill>
                <a:latin typeface="Verdana"/>
                <a:cs typeface="Verdana"/>
              </a:rPr>
              <a:t>presentation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aims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0" dirty="0">
                <a:solidFill>
                  <a:srgbClr val="D5D9D6"/>
                </a:solidFill>
                <a:latin typeface="Verdana"/>
                <a:cs typeface="Verdana"/>
              </a:rPr>
              <a:t>provide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human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D5D9D6"/>
                </a:solidFill>
                <a:latin typeface="Verdana"/>
                <a:cs typeface="Verdana"/>
              </a:rPr>
              <a:t>resources </a:t>
            </a:r>
            <a:r>
              <a:rPr sz="1450" spc="-35" dirty="0">
                <a:solidFill>
                  <a:srgbClr val="D5D9D6"/>
                </a:solidFill>
                <a:latin typeface="Verdana"/>
                <a:cs typeface="Verdana"/>
              </a:rPr>
              <a:t>professionals,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5" dirty="0">
                <a:solidFill>
                  <a:srgbClr val="D5D9D6"/>
                </a:solidFill>
                <a:latin typeface="Verdana"/>
                <a:cs typeface="Verdana"/>
              </a:rPr>
              <a:t>legal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experts,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450" spc="-5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5" dirty="0">
                <a:solidFill>
                  <a:srgbClr val="D5D9D6"/>
                </a:solidFill>
                <a:latin typeface="Verdana"/>
                <a:cs typeface="Verdana"/>
              </a:rPr>
              <a:t>employees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with</a:t>
            </a:r>
            <a:r>
              <a:rPr sz="1450" spc="-5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a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5" dirty="0">
                <a:solidFill>
                  <a:srgbClr val="D5D9D6"/>
                </a:solidFill>
                <a:latin typeface="Verdana"/>
                <a:cs typeface="Verdana"/>
              </a:rPr>
              <a:t>thorough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5" dirty="0">
                <a:solidFill>
                  <a:srgbClr val="D5D9D6"/>
                </a:solidFill>
                <a:latin typeface="Verdana"/>
                <a:cs typeface="Verdana"/>
              </a:rPr>
              <a:t>understanding</a:t>
            </a:r>
            <a:r>
              <a:rPr sz="1450" spc="-4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D5D9D6"/>
                </a:solidFill>
                <a:latin typeface="Verdana"/>
                <a:cs typeface="Verdana"/>
              </a:rPr>
              <a:t>legal </a:t>
            </a:r>
            <a:r>
              <a:rPr sz="1450" spc="-55" dirty="0">
                <a:solidFill>
                  <a:srgbClr val="D5D9D6"/>
                </a:solidFill>
                <a:latin typeface="Verdana"/>
                <a:cs typeface="Verdana"/>
              </a:rPr>
              <a:t>framework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5" dirty="0">
                <a:solidFill>
                  <a:srgbClr val="D5D9D6"/>
                </a:solidFill>
                <a:latin typeface="Verdana"/>
                <a:cs typeface="Verdana"/>
              </a:rPr>
              <a:t>protecting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5" dirty="0">
                <a:solidFill>
                  <a:srgbClr val="D5D9D6"/>
                </a:solidFill>
                <a:latin typeface="Verdana"/>
                <a:cs typeface="Verdana"/>
              </a:rPr>
              <a:t>workers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in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5" dirty="0">
                <a:solidFill>
                  <a:srgbClr val="D5D9D6"/>
                </a:solidFill>
                <a:latin typeface="Verdana"/>
                <a:cs typeface="Verdana"/>
              </a:rPr>
              <a:t>Hong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5" dirty="0">
                <a:solidFill>
                  <a:srgbClr val="D5D9D6"/>
                </a:solidFill>
                <a:latin typeface="Verdana"/>
                <a:cs typeface="Verdana"/>
              </a:rPr>
              <a:t>Kong.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5" dirty="0">
                <a:solidFill>
                  <a:srgbClr val="D5D9D6"/>
                </a:solidFill>
                <a:latin typeface="Verdana"/>
                <a:cs typeface="Verdana"/>
              </a:rPr>
              <a:t>We'll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5" dirty="0">
                <a:solidFill>
                  <a:srgbClr val="D5D9D6"/>
                </a:solidFill>
                <a:latin typeface="Verdana"/>
                <a:cs typeface="Verdana"/>
              </a:rPr>
              <a:t>explore</a:t>
            </a:r>
            <a:r>
              <a:rPr sz="14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statutory</a:t>
            </a:r>
            <a:r>
              <a:rPr sz="145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rights,</a:t>
            </a:r>
            <a:r>
              <a:rPr sz="14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D5D9D6"/>
                </a:solidFill>
                <a:latin typeface="Verdana"/>
                <a:cs typeface="Verdana"/>
              </a:rPr>
              <a:t>examine 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relevant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D5D9D6"/>
                </a:solidFill>
                <a:latin typeface="Verdana"/>
                <a:cs typeface="Verdana"/>
              </a:rPr>
              <a:t>case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law,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D5D9D6"/>
                </a:solidFill>
                <a:latin typeface="Verdana"/>
                <a:cs typeface="Verdana"/>
              </a:rPr>
              <a:t>discuss</a:t>
            </a:r>
            <a:r>
              <a:rPr sz="14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0" dirty="0">
                <a:solidFill>
                  <a:srgbClr val="D5D9D6"/>
                </a:solidFill>
                <a:latin typeface="Verdana"/>
                <a:cs typeface="Verdana"/>
              </a:rPr>
              <a:t>protections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5" dirty="0">
                <a:solidFill>
                  <a:srgbClr val="D5D9D6"/>
                </a:solidFill>
                <a:latin typeface="Verdana"/>
                <a:cs typeface="Verdana"/>
              </a:rPr>
              <a:t>against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discrimination,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5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0" dirty="0">
                <a:solidFill>
                  <a:srgbClr val="D5D9D6"/>
                </a:solidFill>
                <a:latin typeface="Verdana"/>
                <a:cs typeface="Verdana"/>
              </a:rPr>
              <a:t>compare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5" dirty="0">
                <a:solidFill>
                  <a:srgbClr val="D5D9D6"/>
                </a:solidFill>
                <a:latin typeface="Verdana"/>
                <a:cs typeface="Verdana"/>
              </a:rPr>
              <a:t>Hong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D5D9D6"/>
                </a:solidFill>
                <a:latin typeface="Verdana"/>
                <a:cs typeface="Verdana"/>
              </a:rPr>
              <a:t>Kong's </a:t>
            </a:r>
            <a:r>
              <a:rPr sz="1450" spc="-55" dirty="0">
                <a:solidFill>
                  <a:srgbClr val="D5D9D6"/>
                </a:solidFill>
                <a:latin typeface="Verdana"/>
                <a:cs typeface="Verdana"/>
              </a:rPr>
              <a:t>system</a:t>
            </a:r>
            <a:r>
              <a:rPr sz="145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with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that</a:t>
            </a:r>
            <a:r>
              <a:rPr sz="14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4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4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0" dirty="0">
                <a:solidFill>
                  <a:srgbClr val="D5D9D6"/>
                </a:solidFill>
                <a:latin typeface="Verdana"/>
                <a:cs typeface="Verdana"/>
              </a:rPr>
              <a:t>UK.</a:t>
            </a:r>
            <a:r>
              <a:rPr sz="145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By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4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5" dirty="0">
                <a:solidFill>
                  <a:srgbClr val="D5D9D6"/>
                </a:solidFill>
                <a:latin typeface="Verdana"/>
                <a:cs typeface="Verdana"/>
              </a:rPr>
              <a:t>end,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35" dirty="0">
                <a:solidFill>
                  <a:srgbClr val="D5D9D6"/>
                </a:solidFill>
                <a:latin typeface="Verdana"/>
                <a:cs typeface="Verdana"/>
              </a:rPr>
              <a:t>you'll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5" dirty="0">
                <a:solidFill>
                  <a:srgbClr val="D5D9D6"/>
                </a:solidFill>
                <a:latin typeface="Verdana"/>
                <a:cs typeface="Verdana"/>
              </a:rPr>
              <a:t>have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a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35" dirty="0">
                <a:solidFill>
                  <a:srgbClr val="D5D9D6"/>
                </a:solidFill>
                <a:latin typeface="Verdana"/>
                <a:cs typeface="Verdana"/>
              </a:rPr>
              <a:t>clear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0" dirty="0">
                <a:solidFill>
                  <a:srgbClr val="D5D9D6"/>
                </a:solidFill>
                <a:latin typeface="Verdana"/>
                <a:cs typeface="Verdana"/>
              </a:rPr>
              <a:t>grasp</a:t>
            </a:r>
            <a:r>
              <a:rPr sz="145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4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0" dirty="0">
                <a:solidFill>
                  <a:srgbClr val="D5D9D6"/>
                </a:solidFill>
                <a:latin typeface="Verdana"/>
                <a:cs typeface="Verdana"/>
              </a:rPr>
              <a:t>employee</a:t>
            </a:r>
            <a:r>
              <a:rPr sz="14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D5D9D6"/>
                </a:solidFill>
                <a:latin typeface="Verdana"/>
                <a:cs typeface="Verdana"/>
              </a:rPr>
              <a:t>rights, </a:t>
            </a:r>
            <a:r>
              <a:rPr sz="1450" spc="-45" dirty="0">
                <a:solidFill>
                  <a:srgbClr val="D5D9D6"/>
                </a:solidFill>
                <a:latin typeface="Verdana"/>
                <a:cs typeface="Verdana"/>
              </a:rPr>
              <a:t>enforcement</a:t>
            </a:r>
            <a:r>
              <a:rPr sz="1450" spc="-4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mechanisms,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450" spc="-4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5" dirty="0">
                <a:solidFill>
                  <a:srgbClr val="D5D9D6"/>
                </a:solidFill>
                <a:latin typeface="Verdana"/>
                <a:cs typeface="Verdana"/>
              </a:rPr>
              <a:t>resources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30" dirty="0">
                <a:solidFill>
                  <a:srgbClr val="D5D9D6"/>
                </a:solidFill>
                <a:latin typeface="Verdana"/>
                <a:cs typeface="Verdana"/>
              </a:rPr>
              <a:t>for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 further </a:t>
            </a:r>
            <a:r>
              <a:rPr sz="1450" spc="-10" dirty="0">
                <a:solidFill>
                  <a:srgbClr val="D5D9D6"/>
                </a:solidFill>
                <a:latin typeface="Verdana"/>
                <a:cs typeface="Verdana"/>
              </a:rPr>
              <a:t>information.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6089" y="854177"/>
            <a:ext cx="70199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95"/>
              </a:spcBef>
            </a:pPr>
            <a:r>
              <a:rPr sz="3800" spc="150" dirty="0"/>
              <a:t>Statutory</a:t>
            </a:r>
            <a:r>
              <a:rPr sz="3800" spc="-185" dirty="0"/>
              <a:t> </a:t>
            </a:r>
            <a:r>
              <a:rPr sz="3800" spc="-10" dirty="0"/>
              <a:t>Rights:</a:t>
            </a:r>
            <a:r>
              <a:rPr sz="3800" spc="-165" dirty="0"/>
              <a:t> </a:t>
            </a:r>
            <a:r>
              <a:rPr sz="3800" spc="-10" dirty="0"/>
              <a:t>Wages,</a:t>
            </a:r>
            <a:r>
              <a:rPr sz="3800" spc="-155" dirty="0"/>
              <a:t> </a:t>
            </a:r>
            <a:r>
              <a:rPr sz="3800" spc="-25" dirty="0"/>
              <a:t>Leave, </a:t>
            </a:r>
            <a:r>
              <a:rPr sz="3800" spc="80" dirty="0"/>
              <a:t>and</a:t>
            </a:r>
            <a:r>
              <a:rPr sz="3800" spc="-35" dirty="0"/>
              <a:t> </a:t>
            </a:r>
            <a:r>
              <a:rPr sz="3800" spc="80" dirty="0"/>
              <a:t>Termination</a:t>
            </a:r>
            <a:r>
              <a:rPr sz="3800" spc="-30" dirty="0"/>
              <a:t> </a:t>
            </a:r>
            <a:r>
              <a:rPr sz="3800" spc="120" dirty="0"/>
              <a:t>Protection</a:t>
            </a:r>
            <a:endParaRPr sz="3800"/>
          </a:p>
        </p:txBody>
      </p:sp>
      <p:sp>
        <p:nvSpPr>
          <p:cNvPr id="4" name="object 4"/>
          <p:cNvSpPr/>
          <p:nvPr/>
        </p:nvSpPr>
        <p:spPr>
          <a:xfrm>
            <a:off x="678180" y="2644139"/>
            <a:ext cx="437515" cy="436245"/>
          </a:xfrm>
          <a:custGeom>
            <a:avLst/>
            <a:gdLst/>
            <a:ahLst/>
            <a:cxnLst/>
            <a:rect l="l" t="t" r="r" b="b"/>
            <a:pathLst>
              <a:path w="437515" h="436244">
                <a:moveTo>
                  <a:pt x="408330" y="0"/>
                </a:moveTo>
                <a:lnTo>
                  <a:pt x="29057" y="0"/>
                </a:lnTo>
                <a:lnTo>
                  <a:pt x="17745" y="2276"/>
                </a:lnTo>
                <a:lnTo>
                  <a:pt x="8509" y="8493"/>
                </a:lnTo>
                <a:lnTo>
                  <a:pt x="2282" y="17734"/>
                </a:lnTo>
                <a:lnTo>
                  <a:pt x="0" y="29083"/>
                </a:lnTo>
                <a:lnTo>
                  <a:pt x="0" y="406781"/>
                </a:lnTo>
                <a:lnTo>
                  <a:pt x="2282" y="418129"/>
                </a:lnTo>
                <a:lnTo>
                  <a:pt x="8509" y="427370"/>
                </a:lnTo>
                <a:lnTo>
                  <a:pt x="17745" y="433587"/>
                </a:lnTo>
                <a:lnTo>
                  <a:pt x="29057" y="435863"/>
                </a:lnTo>
                <a:lnTo>
                  <a:pt x="408330" y="435863"/>
                </a:lnTo>
                <a:lnTo>
                  <a:pt x="419642" y="433587"/>
                </a:lnTo>
                <a:lnTo>
                  <a:pt x="428879" y="427370"/>
                </a:lnTo>
                <a:lnTo>
                  <a:pt x="435105" y="418129"/>
                </a:lnTo>
                <a:lnTo>
                  <a:pt x="437388" y="406781"/>
                </a:lnTo>
                <a:lnTo>
                  <a:pt x="437388" y="29083"/>
                </a:lnTo>
                <a:lnTo>
                  <a:pt x="435105" y="17734"/>
                </a:lnTo>
                <a:lnTo>
                  <a:pt x="428879" y="8493"/>
                </a:lnTo>
                <a:lnTo>
                  <a:pt x="419642" y="2276"/>
                </a:lnTo>
                <a:lnTo>
                  <a:pt x="408330" y="0"/>
                </a:lnTo>
                <a:close/>
              </a:path>
            </a:pathLst>
          </a:custGeom>
          <a:solidFill>
            <a:srgbClr val="4B5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9825" y="2636901"/>
            <a:ext cx="11493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600" dirty="0">
                <a:solidFill>
                  <a:srgbClr val="D5D9D6"/>
                </a:solidFill>
                <a:latin typeface="Arial"/>
                <a:cs typeface="Arial"/>
              </a:rPr>
              <a:t>1</a:t>
            </a:r>
            <a:endParaRPr sz="2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6416" y="2619248"/>
            <a:ext cx="3180080" cy="2553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D5D9D6"/>
                </a:solidFill>
                <a:latin typeface="Arial"/>
                <a:cs typeface="Arial"/>
              </a:rPr>
              <a:t>Wage</a:t>
            </a:r>
            <a:r>
              <a:rPr sz="1900" spc="-2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D5D9D6"/>
                </a:solidFill>
                <a:latin typeface="Arial"/>
                <a:cs typeface="Arial"/>
              </a:rPr>
              <a:t>Protection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33300"/>
              </a:lnSpc>
              <a:spcBef>
                <a:spcPts val="819"/>
              </a:spcBef>
            </a:pPr>
            <a:r>
              <a:rPr sz="1500" spc="-25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5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D5D9D6"/>
                </a:solidFill>
                <a:latin typeface="Verdana"/>
                <a:cs typeface="Verdana"/>
              </a:rPr>
              <a:t>Employment </a:t>
            </a:r>
            <a:r>
              <a:rPr sz="1500" spc="-10" dirty="0">
                <a:solidFill>
                  <a:srgbClr val="D5D9D6"/>
                </a:solidFill>
                <a:latin typeface="Verdana"/>
                <a:cs typeface="Verdana"/>
              </a:rPr>
              <a:t>Ordinance </a:t>
            </a:r>
            <a:r>
              <a:rPr sz="1500" spc="-65" dirty="0">
                <a:solidFill>
                  <a:srgbClr val="D5D9D6"/>
                </a:solidFill>
                <a:latin typeface="Verdana"/>
                <a:cs typeface="Verdana"/>
              </a:rPr>
              <a:t>mandates</a:t>
            </a:r>
            <a:r>
              <a:rPr sz="15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75" dirty="0">
                <a:solidFill>
                  <a:srgbClr val="D5D9D6"/>
                </a:solidFill>
                <a:latin typeface="Verdana"/>
                <a:cs typeface="Verdana"/>
              </a:rPr>
              <a:t>timely </a:t>
            </a:r>
            <a:r>
              <a:rPr sz="1500" spc="-80" dirty="0">
                <a:solidFill>
                  <a:srgbClr val="D5D9D6"/>
                </a:solidFill>
                <a:latin typeface="Verdana"/>
                <a:cs typeface="Verdana"/>
              </a:rPr>
              <a:t>payment</a:t>
            </a:r>
            <a:r>
              <a:rPr sz="15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D5D9D6"/>
                </a:solidFill>
                <a:latin typeface="Verdana"/>
                <a:cs typeface="Verdana"/>
              </a:rPr>
              <a:t>of </a:t>
            </a:r>
            <a:r>
              <a:rPr sz="1500" spc="-45" dirty="0">
                <a:solidFill>
                  <a:srgbClr val="D5D9D6"/>
                </a:solidFill>
                <a:latin typeface="Verdana"/>
                <a:cs typeface="Verdana"/>
              </a:rPr>
              <a:t>wages,</a:t>
            </a:r>
            <a:r>
              <a:rPr sz="15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D5D9D6"/>
                </a:solidFill>
                <a:latin typeface="Verdana"/>
                <a:cs typeface="Verdana"/>
              </a:rPr>
              <a:t>typically</a:t>
            </a:r>
            <a:r>
              <a:rPr sz="15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D5D9D6"/>
                </a:solidFill>
                <a:latin typeface="Verdana"/>
                <a:cs typeface="Verdana"/>
              </a:rPr>
              <a:t>within</a:t>
            </a:r>
            <a:r>
              <a:rPr sz="15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110" dirty="0">
                <a:solidFill>
                  <a:srgbClr val="D5D9D6"/>
                </a:solidFill>
                <a:latin typeface="Verdana"/>
                <a:cs typeface="Verdana"/>
              </a:rPr>
              <a:t>7</a:t>
            </a:r>
            <a:r>
              <a:rPr sz="15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D5D9D6"/>
                </a:solidFill>
                <a:latin typeface="Verdana"/>
                <a:cs typeface="Verdana"/>
              </a:rPr>
              <a:t>days</a:t>
            </a:r>
            <a:r>
              <a:rPr sz="15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D5D9D6"/>
                </a:solidFill>
                <a:latin typeface="Verdana"/>
                <a:cs typeface="Verdana"/>
              </a:rPr>
              <a:t>after </a:t>
            </a:r>
            <a:r>
              <a:rPr sz="1500" spc="-65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5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D5D9D6"/>
                </a:solidFill>
                <a:latin typeface="Verdana"/>
                <a:cs typeface="Verdana"/>
              </a:rPr>
              <a:t>end</a:t>
            </a:r>
            <a:r>
              <a:rPr sz="1500" spc="-11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5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65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5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30" dirty="0">
                <a:solidFill>
                  <a:srgbClr val="D5D9D6"/>
                </a:solidFill>
                <a:latin typeface="Verdana"/>
                <a:cs typeface="Verdana"/>
              </a:rPr>
              <a:t>wage</a:t>
            </a:r>
            <a:r>
              <a:rPr sz="15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D5D9D6"/>
                </a:solidFill>
                <a:latin typeface="Verdana"/>
                <a:cs typeface="Verdana"/>
              </a:rPr>
              <a:t>period.</a:t>
            </a:r>
            <a:endParaRPr sz="1500">
              <a:latin typeface="Verdana"/>
              <a:cs typeface="Verdana"/>
            </a:endParaRPr>
          </a:p>
          <a:p>
            <a:pPr marL="12700" marR="76835">
              <a:lnSpc>
                <a:spcPct val="133300"/>
              </a:lnSpc>
              <a:spcBef>
                <a:spcPts val="5"/>
              </a:spcBef>
            </a:pPr>
            <a:r>
              <a:rPr sz="1500" spc="-60" dirty="0">
                <a:solidFill>
                  <a:srgbClr val="D5D9D6"/>
                </a:solidFill>
                <a:latin typeface="Verdana"/>
                <a:cs typeface="Verdana"/>
              </a:rPr>
              <a:t>Employers</a:t>
            </a:r>
            <a:r>
              <a:rPr sz="15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D5D9D6"/>
                </a:solidFill>
                <a:latin typeface="Verdana"/>
                <a:cs typeface="Verdana"/>
              </a:rPr>
              <a:t>failing</a:t>
            </a:r>
            <a:r>
              <a:rPr sz="15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5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D5D9D6"/>
                </a:solidFill>
                <a:latin typeface="Verdana"/>
                <a:cs typeface="Verdana"/>
              </a:rPr>
              <a:t>pay</a:t>
            </a:r>
            <a:r>
              <a:rPr sz="1500" spc="-11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D5D9D6"/>
                </a:solidFill>
                <a:latin typeface="Verdana"/>
                <a:cs typeface="Verdana"/>
              </a:rPr>
              <a:t>wages</a:t>
            </a:r>
            <a:r>
              <a:rPr sz="15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D5D9D6"/>
                </a:solidFill>
                <a:latin typeface="Verdana"/>
                <a:cs typeface="Verdana"/>
              </a:rPr>
              <a:t>on </a:t>
            </a:r>
            <a:r>
              <a:rPr sz="1500" spc="-90" dirty="0">
                <a:solidFill>
                  <a:srgbClr val="D5D9D6"/>
                </a:solidFill>
                <a:latin typeface="Verdana"/>
                <a:cs typeface="Verdana"/>
              </a:rPr>
              <a:t>time </a:t>
            </a:r>
            <a:r>
              <a:rPr sz="1500" spc="-95" dirty="0">
                <a:solidFill>
                  <a:srgbClr val="D5D9D6"/>
                </a:solidFill>
                <a:latin typeface="Verdana"/>
                <a:cs typeface="Verdana"/>
              </a:rPr>
              <a:t>may</a:t>
            </a:r>
            <a:r>
              <a:rPr sz="150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D5D9D6"/>
                </a:solidFill>
                <a:latin typeface="Verdana"/>
                <a:cs typeface="Verdana"/>
              </a:rPr>
              <a:t>face</a:t>
            </a:r>
            <a:r>
              <a:rPr sz="15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D5D9D6"/>
                </a:solidFill>
                <a:latin typeface="Verdana"/>
                <a:cs typeface="Verdana"/>
              </a:rPr>
              <a:t>criminal</a:t>
            </a:r>
            <a:r>
              <a:rPr sz="15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D5D9D6"/>
                </a:solidFill>
                <a:latin typeface="Verdana"/>
                <a:cs typeface="Verdana"/>
              </a:rPr>
              <a:t>charges </a:t>
            </a:r>
            <a:r>
              <a:rPr sz="1500" spc="-65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5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D5D9D6"/>
                </a:solidFill>
                <a:latin typeface="Verdana"/>
                <a:cs typeface="Verdana"/>
              </a:rPr>
              <a:t>civil</a:t>
            </a:r>
            <a:r>
              <a:rPr sz="150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D5D9D6"/>
                </a:solidFill>
                <a:latin typeface="Verdana"/>
                <a:cs typeface="Verdana"/>
              </a:rPr>
              <a:t>liabilities.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69535" y="2644139"/>
            <a:ext cx="436245" cy="436245"/>
          </a:xfrm>
          <a:custGeom>
            <a:avLst/>
            <a:gdLst/>
            <a:ahLst/>
            <a:cxnLst/>
            <a:rect l="l" t="t" r="r" b="b"/>
            <a:pathLst>
              <a:path w="436245" h="436244">
                <a:moveTo>
                  <a:pt x="406780" y="0"/>
                </a:moveTo>
                <a:lnTo>
                  <a:pt x="29083" y="0"/>
                </a:lnTo>
                <a:lnTo>
                  <a:pt x="17734" y="2276"/>
                </a:lnTo>
                <a:lnTo>
                  <a:pt x="8493" y="8493"/>
                </a:lnTo>
                <a:lnTo>
                  <a:pt x="2276" y="17734"/>
                </a:lnTo>
                <a:lnTo>
                  <a:pt x="0" y="29083"/>
                </a:lnTo>
                <a:lnTo>
                  <a:pt x="0" y="406781"/>
                </a:lnTo>
                <a:lnTo>
                  <a:pt x="2276" y="418129"/>
                </a:lnTo>
                <a:lnTo>
                  <a:pt x="8493" y="427370"/>
                </a:lnTo>
                <a:lnTo>
                  <a:pt x="17734" y="433587"/>
                </a:lnTo>
                <a:lnTo>
                  <a:pt x="29083" y="435863"/>
                </a:lnTo>
                <a:lnTo>
                  <a:pt x="406780" y="435863"/>
                </a:lnTo>
                <a:lnTo>
                  <a:pt x="418129" y="433587"/>
                </a:lnTo>
                <a:lnTo>
                  <a:pt x="427370" y="427370"/>
                </a:lnTo>
                <a:lnTo>
                  <a:pt x="433587" y="418129"/>
                </a:lnTo>
                <a:lnTo>
                  <a:pt x="435863" y="406781"/>
                </a:lnTo>
                <a:lnTo>
                  <a:pt x="435863" y="29083"/>
                </a:lnTo>
                <a:lnTo>
                  <a:pt x="433587" y="17734"/>
                </a:lnTo>
                <a:lnTo>
                  <a:pt x="427370" y="8493"/>
                </a:lnTo>
                <a:lnTo>
                  <a:pt x="418129" y="2276"/>
                </a:lnTo>
                <a:lnTo>
                  <a:pt x="406780" y="0"/>
                </a:lnTo>
                <a:close/>
              </a:path>
            </a:pathLst>
          </a:custGeom>
          <a:solidFill>
            <a:srgbClr val="4B5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91583" y="2636901"/>
            <a:ext cx="19050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50" dirty="0">
                <a:solidFill>
                  <a:srgbClr val="D5D9D6"/>
                </a:solidFill>
                <a:latin typeface="Arial"/>
                <a:cs typeface="Arial"/>
              </a:rPr>
              <a:t>2</a:t>
            </a:r>
            <a:endParaRPr sz="22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87136" y="2619248"/>
            <a:ext cx="3180715" cy="2553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D5D9D6"/>
                </a:solidFill>
                <a:latin typeface="Arial"/>
                <a:cs typeface="Arial"/>
              </a:rPr>
              <a:t>Leave</a:t>
            </a:r>
            <a:r>
              <a:rPr sz="1900" spc="-80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00" spc="40" dirty="0">
                <a:solidFill>
                  <a:srgbClr val="D5D9D6"/>
                </a:solidFill>
                <a:latin typeface="Arial"/>
                <a:cs typeface="Arial"/>
              </a:rPr>
              <a:t>Entitlements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33400"/>
              </a:lnSpc>
              <a:spcBef>
                <a:spcPts val="819"/>
              </a:spcBef>
            </a:pPr>
            <a:r>
              <a:rPr sz="1500" spc="-50" dirty="0">
                <a:solidFill>
                  <a:srgbClr val="D5D9D6"/>
                </a:solidFill>
                <a:latin typeface="Verdana"/>
                <a:cs typeface="Verdana"/>
              </a:rPr>
              <a:t>Employees</a:t>
            </a:r>
            <a:r>
              <a:rPr sz="15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D5D9D6"/>
                </a:solidFill>
                <a:latin typeface="Verdana"/>
                <a:cs typeface="Verdana"/>
              </a:rPr>
              <a:t>are</a:t>
            </a:r>
            <a:r>
              <a:rPr sz="15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65" dirty="0">
                <a:solidFill>
                  <a:srgbClr val="D5D9D6"/>
                </a:solidFill>
                <a:latin typeface="Verdana"/>
                <a:cs typeface="Verdana"/>
              </a:rPr>
              <a:t>entitled</a:t>
            </a:r>
            <a:r>
              <a:rPr sz="15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5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D5D9D6"/>
                </a:solidFill>
                <a:latin typeface="Verdana"/>
                <a:cs typeface="Verdana"/>
              </a:rPr>
              <a:t>various </a:t>
            </a:r>
            <a:r>
              <a:rPr sz="1500" spc="-45" dirty="0">
                <a:solidFill>
                  <a:srgbClr val="D5D9D6"/>
                </a:solidFill>
                <a:latin typeface="Verdana"/>
                <a:cs typeface="Verdana"/>
              </a:rPr>
              <a:t>types</a:t>
            </a:r>
            <a:r>
              <a:rPr sz="1500" spc="-114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5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D5D9D6"/>
                </a:solidFill>
                <a:latin typeface="Verdana"/>
                <a:cs typeface="Verdana"/>
              </a:rPr>
              <a:t>leave,</a:t>
            </a:r>
            <a:r>
              <a:rPr sz="15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D5D9D6"/>
                </a:solidFill>
                <a:latin typeface="Verdana"/>
                <a:cs typeface="Verdana"/>
              </a:rPr>
              <a:t>including</a:t>
            </a:r>
            <a:r>
              <a:rPr sz="15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D5D9D6"/>
                </a:solidFill>
                <a:latin typeface="Verdana"/>
                <a:cs typeface="Verdana"/>
              </a:rPr>
              <a:t>annual </a:t>
            </a:r>
            <a:r>
              <a:rPr sz="1500" spc="-45" dirty="0">
                <a:solidFill>
                  <a:srgbClr val="D5D9D6"/>
                </a:solidFill>
                <a:latin typeface="Verdana"/>
                <a:cs typeface="Verdana"/>
              </a:rPr>
              <a:t>leave</a:t>
            </a:r>
            <a:r>
              <a:rPr sz="15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D5D9D6"/>
                </a:solidFill>
                <a:latin typeface="Verdana"/>
                <a:cs typeface="Verdana"/>
              </a:rPr>
              <a:t>(7-</a:t>
            </a:r>
            <a:r>
              <a:rPr sz="1500" spc="-170" dirty="0">
                <a:solidFill>
                  <a:srgbClr val="D5D9D6"/>
                </a:solidFill>
                <a:latin typeface="Verdana"/>
                <a:cs typeface="Verdana"/>
              </a:rPr>
              <a:t>14</a:t>
            </a:r>
            <a:r>
              <a:rPr sz="15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D5D9D6"/>
                </a:solidFill>
                <a:latin typeface="Verdana"/>
                <a:cs typeface="Verdana"/>
              </a:rPr>
              <a:t>days</a:t>
            </a:r>
            <a:r>
              <a:rPr sz="1500" spc="-114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D5D9D6"/>
                </a:solidFill>
                <a:latin typeface="Verdana"/>
                <a:cs typeface="Verdana"/>
              </a:rPr>
              <a:t>based</a:t>
            </a:r>
            <a:r>
              <a:rPr sz="150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55" dirty="0">
                <a:solidFill>
                  <a:srgbClr val="D5D9D6"/>
                </a:solidFill>
                <a:latin typeface="Verdana"/>
                <a:cs typeface="Verdana"/>
              </a:rPr>
              <a:t>on</a:t>
            </a:r>
            <a:r>
              <a:rPr sz="15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D5D9D6"/>
                </a:solidFill>
                <a:latin typeface="Verdana"/>
                <a:cs typeface="Verdana"/>
              </a:rPr>
              <a:t>years</a:t>
            </a:r>
            <a:r>
              <a:rPr sz="15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D5D9D6"/>
                </a:solidFill>
                <a:latin typeface="Verdana"/>
                <a:cs typeface="Verdana"/>
              </a:rPr>
              <a:t>of </a:t>
            </a:r>
            <a:r>
              <a:rPr sz="1500" spc="-50" dirty="0">
                <a:solidFill>
                  <a:srgbClr val="D5D9D6"/>
                </a:solidFill>
                <a:latin typeface="Verdana"/>
                <a:cs typeface="Verdana"/>
              </a:rPr>
              <a:t>service), </a:t>
            </a:r>
            <a:r>
              <a:rPr sz="1500" spc="-70" dirty="0">
                <a:solidFill>
                  <a:srgbClr val="D5D9D6"/>
                </a:solidFill>
                <a:latin typeface="Verdana"/>
                <a:cs typeface="Verdana"/>
              </a:rPr>
              <a:t>statutory</a:t>
            </a:r>
            <a:r>
              <a:rPr sz="15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D5D9D6"/>
                </a:solidFill>
                <a:latin typeface="Verdana"/>
                <a:cs typeface="Verdana"/>
              </a:rPr>
              <a:t>holidays</a:t>
            </a:r>
            <a:r>
              <a:rPr sz="15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D5D9D6"/>
                </a:solidFill>
                <a:latin typeface="Verdana"/>
                <a:cs typeface="Verdana"/>
              </a:rPr>
              <a:t>(12 </a:t>
            </a:r>
            <a:r>
              <a:rPr sz="1500" spc="-40" dirty="0">
                <a:solidFill>
                  <a:srgbClr val="D5D9D6"/>
                </a:solidFill>
                <a:latin typeface="Verdana"/>
                <a:cs typeface="Verdana"/>
              </a:rPr>
              <a:t>days</a:t>
            </a:r>
            <a:r>
              <a:rPr sz="1500" spc="-11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D5D9D6"/>
                </a:solidFill>
                <a:latin typeface="Verdana"/>
                <a:cs typeface="Verdana"/>
              </a:rPr>
              <a:t>per</a:t>
            </a:r>
            <a:r>
              <a:rPr sz="1500" spc="-11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D5D9D6"/>
                </a:solidFill>
                <a:latin typeface="Verdana"/>
                <a:cs typeface="Verdana"/>
              </a:rPr>
              <a:t>year),</a:t>
            </a:r>
            <a:r>
              <a:rPr sz="15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50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D5D9D6"/>
                </a:solidFill>
                <a:latin typeface="Verdana"/>
                <a:cs typeface="Verdana"/>
              </a:rPr>
              <a:t>sick</a:t>
            </a:r>
            <a:r>
              <a:rPr sz="15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D5D9D6"/>
                </a:solidFill>
                <a:latin typeface="Verdana"/>
                <a:cs typeface="Verdana"/>
              </a:rPr>
              <a:t>leave</a:t>
            </a:r>
            <a:r>
              <a:rPr sz="15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D5D9D6"/>
                </a:solidFill>
                <a:latin typeface="Verdana"/>
                <a:cs typeface="Verdana"/>
              </a:rPr>
              <a:t>(2 </a:t>
            </a:r>
            <a:r>
              <a:rPr sz="1500" spc="-55" dirty="0">
                <a:solidFill>
                  <a:srgbClr val="D5D9D6"/>
                </a:solidFill>
                <a:latin typeface="Verdana"/>
                <a:cs typeface="Verdana"/>
              </a:rPr>
              <a:t>paid</a:t>
            </a:r>
            <a:r>
              <a:rPr sz="1500" spc="-114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D5D9D6"/>
                </a:solidFill>
                <a:latin typeface="Verdana"/>
                <a:cs typeface="Verdana"/>
              </a:rPr>
              <a:t>sick</a:t>
            </a:r>
            <a:r>
              <a:rPr sz="15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D5D9D6"/>
                </a:solidFill>
                <a:latin typeface="Verdana"/>
                <a:cs typeface="Verdana"/>
              </a:rPr>
              <a:t>days</a:t>
            </a:r>
            <a:r>
              <a:rPr sz="150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D5D9D6"/>
                </a:solidFill>
                <a:latin typeface="Verdana"/>
                <a:cs typeface="Verdana"/>
              </a:rPr>
              <a:t>per</a:t>
            </a:r>
            <a:r>
              <a:rPr sz="150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D5D9D6"/>
                </a:solidFill>
                <a:latin typeface="Verdana"/>
                <a:cs typeface="Verdana"/>
              </a:rPr>
              <a:t>month, </a:t>
            </a:r>
            <a:r>
              <a:rPr sz="1500" spc="-55" dirty="0">
                <a:solidFill>
                  <a:srgbClr val="D5D9D6"/>
                </a:solidFill>
                <a:latin typeface="Verdana"/>
                <a:cs typeface="Verdana"/>
              </a:rPr>
              <a:t>accumulating</a:t>
            </a:r>
            <a:r>
              <a:rPr sz="15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55" dirty="0">
                <a:solidFill>
                  <a:srgbClr val="D5D9D6"/>
                </a:solidFill>
                <a:latin typeface="Verdana"/>
                <a:cs typeface="Verdana"/>
              </a:rPr>
              <a:t>up</a:t>
            </a:r>
            <a:r>
              <a:rPr sz="15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5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D5D9D6"/>
                </a:solidFill>
                <a:latin typeface="Verdana"/>
                <a:cs typeface="Verdana"/>
              </a:rPr>
              <a:t>120</a:t>
            </a:r>
            <a:r>
              <a:rPr sz="15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D5D9D6"/>
                </a:solidFill>
                <a:latin typeface="Verdana"/>
                <a:cs typeface="Verdana"/>
              </a:rPr>
              <a:t>days).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78180" y="5646420"/>
            <a:ext cx="437515" cy="437515"/>
          </a:xfrm>
          <a:custGeom>
            <a:avLst/>
            <a:gdLst/>
            <a:ahLst/>
            <a:cxnLst/>
            <a:rect l="l" t="t" r="r" b="b"/>
            <a:pathLst>
              <a:path w="437515" h="437514">
                <a:moveTo>
                  <a:pt x="408228" y="0"/>
                </a:moveTo>
                <a:lnTo>
                  <a:pt x="29159" y="0"/>
                </a:lnTo>
                <a:lnTo>
                  <a:pt x="17809" y="2295"/>
                </a:lnTo>
                <a:lnTo>
                  <a:pt x="8540" y="8556"/>
                </a:lnTo>
                <a:lnTo>
                  <a:pt x="2291" y="17841"/>
                </a:lnTo>
                <a:lnTo>
                  <a:pt x="0" y="29209"/>
                </a:lnTo>
                <a:lnTo>
                  <a:pt x="0" y="408177"/>
                </a:lnTo>
                <a:lnTo>
                  <a:pt x="2291" y="419546"/>
                </a:lnTo>
                <a:lnTo>
                  <a:pt x="8540" y="428831"/>
                </a:lnTo>
                <a:lnTo>
                  <a:pt x="17809" y="435092"/>
                </a:lnTo>
                <a:lnTo>
                  <a:pt x="29159" y="437387"/>
                </a:lnTo>
                <a:lnTo>
                  <a:pt x="408228" y="437387"/>
                </a:lnTo>
                <a:lnTo>
                  <a:pt x="419578" y="435092"/>
                </a:lnTo>
                <a:lnTo>
                  <a:pt x="428847" y="428831"/>
                </a:lnTo>
                <a:lnTo>
                  <a:pt x="435096" y="419546"/>
                </a:lnTo>
                <a:lnTo>
                  <a:pt x="437388" y="408177"/>
                </a:lnTo>
                <a:lnTo>
                  <a:pt x="437388" y="29209"/>
                </a:lnTo>
                <a:lnTo>
                  <a:pt x="435096" y="17841"/>
                </a:lnTo>
                <a:lnTo>
                  <a:pt x="428847" y="8556"/>
                </a:lnTo>
                <a:lnTo>
                  <a:pt x="419578" y="2295"/>
                </a:lnTo>
                <a:lnTo>
                  <a:pt x="408228" y="0"/>
                </a:lnTo>
                <a:close/>
              </a:path>
            </a:pathLst>
          </a:custGeom>
          <a:solidFill>
            <a:srgbClr val="4B5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00201" y="5641085"/>
            <a:ext cx="194945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25" dirty="0">
                <a:solidFill>
                  <a:srgbClr val="D5D9D6"/>
                </a:solidFill>
                <a:latin typeface="Arial"/>
                <a:cs typeface="Arial"/>
              </a:rPr>
              <a:t>3</a:t>
            </a:r>
            <a:endParaRPr sz="225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96416" y="5623052"/>
            <a:ext cx="7117080" cy="1638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D5D9D6"/>
                </a:solidFill>
                <a:latin typeface="Arial"/>
                <a:cs typeface="Arial"/>
              </a:rPr>
              <a:t>Termination</a:t>
            </a:r>
            <a:r>
              <a:rPr sz="1900" spc="370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D5D9D6"/>
                </a:solidFill>
                <a:latin typeface="Arial"/>
                <a:cs typeface="Arial"/>
              </a:rPr>
              <a:t>Protection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33400"/>
              </a:lnSpc>
              <a:spcBef>
                <a:spcPts val="819"/>
              </a:spcBef>
            </a:pPr>
            <a:r>
              <a:rPr sz="1500" spc="-25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5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D5D9D6"/>
                </a:solidFill>
                <a:latin typeface="Verdana"/>
                <a:cs typeface="Verdana"/>
              </a:rPr>
              <a:t>ordinance</a:t>
            </a:r>
            <a:r>
              <a:rPr sz="15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D5D9D6"/>
                </a:solidFill>
                <a:latin typeface="Verdana"/>
                <a:cs typeface="Verdana"/>
              </a:rPr>
              <a:t>provides</a:t>
            </a:r>
            <a:r>
              <a:rPr sz="1500" spc="-12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D5D9D6"/>
                </a:solidFill>
                <a:latin typeface="Verdana"/>
                <a:cs typeface="Verdana"/>
              </a:rPr>
              <a:t>for</a:t>
            </a:r>
            <a:r>
              <a:rPr sz="15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D5D9D6"/>
                </a:solidFill>
                <a:latin typeface="Verdana"/>
                <a:cs typeface="Verdana"/>
              </a:rPr>
              <a:t>notice</a:t>
            </a:r>
            <a:r>
              <a:rPr sz="15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D5D9D6"/>
                </a:solidFill>
                <a:latin typeface="Verdana"/>
                <a:cs typeface="Verdana"/>
              </a:rPr>
              <a:t>periods</a:t>
            </a:r>
            <a:r>
              <a:rPr sz="1500" spc="-11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55" dirty="0">
                <a:solidFill>
                  <a:srgbClr val="D5D9D6"/>
                </a:solidFill>
                <a:latin typeface="Verdana"/>
                <a:cs typeface="Verdana"/>
              </a:rPr>
              <a:t>or</a:t>
            </a:r>
            <a:r>
              <a:rPr sz="1500" spc="-80" dirty="0">
                <a:solidFill>
                  <a:srgbClr val="D5D9D6"/>
                </a:solidFill>
                <a:latin typeface="Verdana"/>
                <a:cs typeface="Verdana"/>
              </a:rPr>
              <a:t> payment</a:t>
            </a:r>
            <a:r>
              <a:rPr sz="15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70" dirty="0">
                <a:solidFill>
                  <a:srgbClr val="D5D9D6"/>
                </a:solidFill>
                <a:latin typeface="Verdana"/>
                <a:cs typeface="Verdana"/>
              </a:rPr>
              <a:t>in lieu, </a:t>
            </a:r>
            <a:r>
              <a:rPr sz="1500" spc="-40" dirty="0">
                <a:solidFill>
                  <a:srgbClr val="D5D9D6"/>
                </a:solidFill>
                <a:latin typeface="Verdana"/>
                <a:cs typeface="Verdana"/>
              </a:rPr>
              <a:t>as</a:t>
            </a:r>
            <a:r>
              <a:rPr sz="15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D5D9D6"/>
                </a:solidFill>
                <a:latin typeface="Verdana"/>
                <a:cs typeface="Verdana"/>
              </a:rPr>
              <a:t>well</a:t>
            </a:r>
            <a:r>
              <a:rPr sz="15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D5D9D6"/>
                </a:solidFill>
                <a:latin typeface="Verdana"/>
                <a:cs typeface="Verdana"/>
              </a:rPr>
              <a:t>as </a:t>
            </a:r>
            <a:r>
              <a:rPr sz="1500" spc="-30" dirty="0">
                <a:solidFill>
                  <a:srgbClr val="D5D9D6"/>
                </a:solidFill>
                <a:latin typeface="Verdana"/>
                <a:cs typeface="Verdana"/>
              </a:rPr>
              <a:t>severance</a:t>
            </a:r>
            <a:r>
              <a:rPr sz="15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D5D9D6"/>
                </a:solidFill>
                <a:latin typeface="Verdana"/>
                <a:cs typeface="Verdana"/>
              </a:rPr>
              <a:t>or</a:t>
            </a:r>
            <a:r>
              <a:rPr sz="15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D5D9D6"/>
                </a:solidFill>
                <a:latin typeface="Verdana"/>
                <a:cs typeface="Verdana"/>
              </a:rPr>
              <a:t>long-</a:t>
            </a:r>
            <a:r>
              <a:rPr sz="1500" spc="-25" dirty="0">
                <a:solidFill>
                  <a:srgbClr val="D5D9D6"/>
                </a:solidFill>
                <a:latin typeface="Verdana"/>
                <a:cs typeface="Verdana"/>
              </a:rPr>
              <a:t>service</a:t>
            </a:r>
            <a:r>
              <a:rPr sz="1500" spc="-4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70" dirty="0">
                <a:solidFill>
                  <a:srgbClr val="D5D9D6"/>
                </a:solidFill>
                <a:latin typeface="Verdana"/>
                <a:cs typeface="Verdana"/>
              </a:rPr>
              <a:t>payments</a:t>
            </a:r>
            <a:r>
              <a:rPr sz="15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D5D9D6"/>
                </a:solidFill>
                <a:latin typeface="Verdana"/>
                <a:cs typeface="Verdana"/>
              </a:rPr>
              <a:t>for</a:t>
            </a:r>
            <a:r>
              <a:rPr sz="15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40" dirty="0">
                <a:solidFill>
                  <a:srgbClr val="D5D9D6"/>
                </a:solidFill>
                <a:latin typeface="Verdana"/>
                <a:cs typeface="Verdana"/>
              </a:rPr>
              <a:t>eligible</a:t>
            </a:r>
            <a:r>
              <a:rPr sz="15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D5D9D6"/>
                </a:solidFill>
                <a:latin typeface="Verdana"/>
                <a:cs typeface="Verdana"/>
              </a:rPr>
              <a:t>employees.</a:t>
            </a:r>
            <a:r>
              <a:rPr sz="15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D5D9D6"/>
                </a:solidFill>
                <a:latin typeface="Verdana"/>
                <a:cs typeface="Verdana"/>
              </a:rPr>
              <a:t>Unreasonable</a:t>
            </a:r>
            <a:r>
              <a:rPr sz="150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D5D9D6"/>
                </a:solidFill>
                <a:latin typeface="Verdana"/>
                <a:cs typeface="Verdana"/>
              </a:rPr>
              <a:t>and </a:t>
            </a:r>
            <a:r>
              <a:rPr sz="1500" spc="-55" dirty="0">
                <a:solidFill>
                  <a:srgbClr val="D5D9D6"/>
                </a:solidFill>
                <a:latin typeface="Verdana"/>
                <a:cs typeface="Verdana"/>
              </a:rPr>
              <a:t>unlawful</a:t>
            </a:r>
            <a:r>
              <a:rPr sz="150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55" dirty="0">
                <a:solidFill>
                  <a:srgbClr val="D5D9D6"/>
                </a:solidFill>
                <a:latin typeface="Verdana"/>
                <a:cs typeface="Verdana"/>
              </a:rPr>
              <a:t>dismissal</a:t>
            </a:r>
            <a:r>
              <a:rPr sz="150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D5D9D6"/>
                </a:solidFill>
                <a:latin typeface="Verdana"/>
                <a:cs typeface="Verdana"/>
              </a:rPr>
              <a:t>provisions</a:t>
            </a:r>
            <a:r>
              <a:rPr sz="15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D5D9D6"/>
                </a:solidFill>
                <a:latin typeface="Verdana"/>
                <a:cs typeface="Verdana"/>
              </a:rPr>
              <a:t>offer</a:t>
            </a:r>
            <a:r>
              <a:rPr sz="1500" spc="-5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D5D9D6"/>
                </a:solidFill>
                <a:latin typeface="Verdana"/>
                <a:cs typeface="Verdana"/>
              </a:rPr>
              <a:t>additional</a:t>
            </a:r>
            <a:r>
              <a:rPr sz="15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D5D9D6"/>
                </a:solidFill>
                <a:latin typeface="Verdana"/>
                <a:cs typeface="Verdana"/>
              </a:rPr>
              <a:t>protection</a:t>
            </a:r>
            <a:r>
              <a:rPr sz="1500" spc="-5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D5D9D6"/>
                </a:solidFill>
                <a:latin typeface="Verdana"/>
                <a:cs typeface="Verdana"/>
              </a:rPr>
              <a:t>against</a:t>
            </a:r>
            <a:r>
              <a:rPr sz="1500" spc="-5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D5D9D6"/>
                </a:solidFill>
                <a:latin typeface="Verdana"/>
                <a:cs typeface="Verdana"/>
              </a:rPr>
              <a:t>unfair termination.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920" y="451865"/>
            <a:ext cx="12740640" cy="1119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410"/>
              </a:lnSpc>
            </a:pPr>
            <a:r>
              <a:rPr sz="3500" dirty="0"/>
              <a:t>Case</a:t>
            </a:r>
            <a:r>
              <a:rPr sz="3500" spc="-75" dirty="0"/>
              <a:t> </a:t>
            </a:r>
            <a:r>
              <a:rPr sz="3500" spc="-40" dirty="0"/>
              <a:t>Law:</a:t>
            </a:r>
            <a:r>
              <a:rPr sz="3500" spc="-60" dirty="0"/>
              <a:t> </a:t>
            </a:r>
            <a:r>
              <a:rPr sz="3500" dirty="0"/>
              <a:t>Hong</a:t>
            </a:r>
            <a:r>
              <a:rPr sz="3500" spc="-75" dirty="0"/>
              <a:t> </a:t>
            </a:r>
            <a:r>
              <a:rPr sz="3500" dirty="0"/>
              <a:t>Kong</a:t>
            </a:r>
            <a:r>
              <a:rPr sz="3500" spc="-70" dirty="0"/>
              <a:t> </a:t>
            </a:r>
            <a:r>
              <a:rPr sz="3500" dirty="0"/>
              <a:t>Trade</a:t>
            </a:r>
            <a:r>
              <a:rPr sz="3500" spc="-60" dirty="0"/>
              <a:t> </a:t>
            </a:r>
            <a:r>
              <a:rPr sz="3500" spc="90" dirty="0"/>
              <a:t>Development</a:t>
            </a:r>
            <a:r>
              <a:rPr sz="3500" spc="-95" dirty="0"/>
              <a:t> </a:t>
            </a:r>
            <a:r>
              <a:rPr sz="3500" spc="65" dirty="0"/>
              <a:t>Council</a:t>
            </a:r>
            <a:r>
              <a:rPr sz="3500" spc="-80" dirty="0"/>
              <a:t> </a:t>
            </a:r>
            <a:r>
              <a:rPr sz="3500" spc="85" dirty="0"/>
              <a:t>v</a:t>
            </a:r>
            <a:r>
              <a:rPr sz="3500" spc="-60" dirty="0"/>
              <a:t> </a:t>
            </a:r>
            <a:r>
              <a:rPr sz="3500" spc="65" dirty="0"/>
              <a:t>Wong</a:t>
            </a:r>
            <a:r>
              <a:rPr sz="3500" spc="-75" dirty="0"/>
              <a:t> </a:t>
            </a:r>
            <a:r>
              <a:rPr sz="3500" spc="-25" dirty="0"/>
              <a:t>Chi </a:t>
            </a:r>
            <a:r>
              <a:rPr sz="3500" spc="-20" dirty="0"/>
              <a:t>Ming</a:t>
            </a:r>
            <a:endParaRPr sz="3500"/>
          </a:p>
        </p:txBody>
      </p:sp>
      <p:grpSp>
        <p:nvGrpSpPr>
          <p:cNvPr id="3" name="object 3"/>
          <p:cNvGrpSpPr/>
          <p:nvPr/>
        </p:nvGrpSpPr>
        <p:grpSpPr>
          <a:xfrm>
            <a:off x="690372" y="1959864"/>
            <a:ext cx="1001394" cy="5779135"/>
            <a:chOff x="690372" y="1959864"/>
            <a:chExt cx="1001394" cy="5779135"/>
          </a:xfrm>
        </p:grpSpPr>
        <p:sp>
          <p:nvSpPr>
            <p:cNvPr id="4" name="object 4"/>
            <p:cNvSpPr/>
            <p:nvPr/>
          </p:nvSpPr>
          <p:spPr>
            <a:xfrm>
              <a:off x="879348" y="1959863"/>
              <a:ext cx="812800" cy="5779135"/>
            </a:xfrm>
            <a:custGeom>
              <a:avLst/>
              <a:gdLst/>
              <a:ahLst/>
              <a:cxnLst/>
              <a:rect l="l" t="t" r="r" b="b"/>
              <a:pathLst>
                <a:path w="812800" h="5779134">
                  <a:moveTo>
                    <a:pt x="22860" y="5080"/>
                  </a:moveTo>
                  <a:lnTo>
                    <a:pt x="17741" y="0"/>
                  </a:ln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5773890"/>
                  </a:lnTo>
                  <a:lnTo>
                    <a:pt x="5118" y="5779008"/>
                  </a:lnTo>
                  <a:lnTo>
                    <a:pt x="17741" y="5779008"/>
                  </a:lnTo>
                  <a:lnTo>
                    <a:pt x="22860" y="5773890"/>
                  </a:lnTo>
                  <a:lnTo>
                    <a:pt x="22860" y="5080"/>
                  </a:lnTo>
                  <a:close/>
                </a:path>
                <a:path w="812800" h="5779134">
                  <a:moveTo>
                    <a:pt x="812292" y="395224"/>
                  </a:moveTo>
                  <a:lnTo>
                    <a:pt x="807212" y="390144"/>
                  </a:lnTo>
                  <a:lnTo>
                    <a:pt x="194094" y="390144"/>
                  </a:lnTo>
                  <a:lnTo>
                    <a:pt x="188976" y="395224"/>
                  </a:lnTo>
                  <a:lnTo>
                    <a:pt x="188976" y="401574"/>
                  </a:lnTo>
                  <a:lnTo>
                    <a:pt x="188976" y="407924"/>
                  </a:lnTo>
                  <a:lnTo>
                    <a:pt x="194094" y="413004"/>
                  </a:lnTo>
                  <a:lnTo>
                    <a:pt x="807212" y="413004"/>
                  </a:lnTo>
                  <a:lnTo>
                    <a:pt x="812292" y="407924"/>
                  </a:lnTo>
                  <a:lnTo>
                    <a:pt x="812292" y="395224"/>
                  </a:lnTo>
                  <a:close/>
                </a:path>
              </a:pathLst>
            </a:custGeom>
            <a:solidFill>
              <a:srgbClr val="646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0372" y="2161032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19" h="401319">
                  <a:moveTo>
                    <a:pt x="374078" y="0"/>
                  </a:moveTo>
                  <a:lnTo>
                    <a:pt x="26733" y="0"/>
                  </a:lnTo>
                  <a:lnTo>
                    <a:pt x="16325" y="2095"/>
                  </a:lnTo>
                  <a:lnTo>
                    <a:pt x="7827" y="7810"/>
                  </a:lnTo>
                  <a:lnTo>
                    <a:pt x="2100" y="16287"/>
                  </a:lnTo>
                  <a:lnTo>
                    <a:pt x="0" y="26669"/>
                  </a:lnTo>
                  <a:lnTo>
                    <a:pt x="0" y="374141"/>
                  </a:lnTo>
                  <a:lnTo>
                    <a:pt x="2100" y="384524"/>
                  </a:lnTo>
                  <a:lnTo>
                    <a:pt x="7827" y="393001"/>
                  </a:lnTo>
                  <a:lnTo>
                    <a:pt x="16325" y="398716"/>
                  </a:lnTo>
                  <a:lnTo>
                    <a:pt x="26733" y="400812"/>
                  </a:lnTo>
                  <a:lnTo>
                    <a:pt x="374078" y="400812"/>
                  </a:lnTo>
                  <a:lnTo>
                    <a:pt x="384486" y="398716"/>
                  </a:lnTo>
                  <a:lnTo>
                    <a:pt x="392984" y="393001"/>
                  </a:lnTo>
                  <a:lnTo>
                    <a:pt x="398711" y="384524"/>
                  </a:lnTo>
                  <a:lnTo>
                    <a:pt x="400812" y="374141"/>
                  </a:lnTo>
                  <a:lnTo>
                    <a:pt x="400812" y="26669"/>
                  </a:lnTo>
                  <a:lnTo>
                    <a:pt x="398711" y="16287"/>
                  </a:lnTo>
                  <a:lnTo>
                    <a:pt x="392984" y="7810"/>
                  </a:lnTo>
                  <a:lnTo>
                    <a:pt x="384486" y="2095"/>
                  </a:lnTo>
                  <a:lnTo>
                    <a:pt x="374078" y="0"/>
                  </a:lnTo>
                  <a:close/>
                </a:path>
              </a:pathLst>
            </a:custGeom>
            <a:solidFill>
              <a:srgbClr val="4B5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35863" y="2147696"/>
            <a:ext cx="1092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65" dirty="0">
                <a:solidFill>
                  <a:srgbClr val="D5D9D6"/>
                </a:solidFill>
                <a:latin typeface="Arial"/>
                <a:cs typeface="Arial"/>
              </a:rPr>
              <a:t>1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58136" y="2113533"/>
            <a:ext cx="11732895" cy="948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0" dirty="0">
                <a:solidFill>
                  <a:srgbClr val="D5D9D6"/>
                </a:solidFill>
                <a:latin typeface="Arial"/>
                <a:cs typeface="Arial"/>
              </a:rPr>
              <a:t>Background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1400" spc="-20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4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D5D9D6"/>
                </a:solidFill>
                <a:latin typeface="Verdana"/>
                <a:cs typeface="Verdana"/>
              </a:rPr>
              <a:t>case</a:t>
            </a:r>
            <a:r>
              <a:rPr sz="14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4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D5D9D6"/>
                </a:solidFill>
                <a:latin typeface="Verdana"/>
                <a:cs typeface="Verdana"/>
              </a:rPr>
              <a:t>Hong</a:t>
            </a:r>
            <a:r>
              <a:rPr sz="14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D5D9D6"/>
                </a:solidFill>
                <a:latin typeface="Verdana"/>
                <a:cs typeface="Verdana"/>
              </a:rPr>
              <a:t>Kong</a:t>
            </a:r>
            <a:r>
              <a:rPr sz="14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D5D9D6"/>
                </a:solidFill>
                <a:latin typeface="Verdana"/>
                <a:cs typeface="Verdana"/>
              </a:rPr>
              <a:t>Trade</a:t>
            </a:r>
            <a:r>
              <a:rPr sz="14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D5D9D6"/>
                </a:solidFill>
                <a:latin typeface="Verdana"/>
                <a:cs typeface="Verdana"/>
              </a:rPr>
              <a:t>Development</a:t>
            </a:r>
            <a:r>
              <a:rPr sz="14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D5D9D6"/>
                </a:solidFill>
                <a:latin typeface="Verdana"/>
                <a:cs typeface="Verdana"/>
              </a:rPr>
              <a:t>Council</a:t>
            </a:r>
            <a:r>
              <a:rPr sz="14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D5D9D6"/>
                </a:solidFill>
                <a:latin typeface="Verdana"/>
                <a:cs typeface="Verdana"/>
              </a:rPr>
              <a:t>v</a:t>
            </a:r>
            <a:r>
              <a:rPr sz="140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D5D9D6"/>
                </a:solidFill>
                <a:latin typeface="Verdana"/>
                <a:cs typeface="Verdana"/>
              </a:rPr>
              <a:t>Wong</a:t>
            </a:r>
            <a:r>
              <a:rPr sz="14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D5D9D6"/>
                </a:solidFill>
                <a:latin typeface="Verdana"/>
                <a:cs typeface="Verdana"/>
              </a:rPr>
              <a:t>Chi</a:t>
            </a:r>
            <a:r>
              <a:rPr sz="14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D5D9D6"/>
                </a:solidFill>
                <a:latin typeface="Verdana"/>
                <a:cs typeface="Verdana"/>
              </a:rPr>
              <a:t>Ming</a:t>
            </a:r>
            <a:r>
              <a:rPr sz="14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D5D9D6"/>
                </a:solidFill>
                <a:latin typeface="Verdana"/>
                <a:cs typeface="Verdana"/>
              </a:rPr>
              <a:t>(2008)</a:t>
            </a:r>
            <a:r>
              <a:rPr sz="14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D5D9D6"/>
                </a:solidFill>
                <a:latin typeface="Verdana"/>
                <a:cs typeface="Verdana"/>
              </a:rPr>
              <a:t>was</a:t>
            </a:r>
            <a:r>
              <a:rPr sz="14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D5D9D6"/>
                </a:solidFill>
                <a:latin typeface="Verdana"/>
                <a:cs typeface="Verdana"/>
              </a:rPr>
              <a:t>a</a:t>
            </a:r>
            <a:r>
              <a:rPr sz="140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D5D9D6"/>
                </a:solidFill>
                <a:latin typeface="Verdana"/>
                <a:cs typeface="Verdana"/>
              </a:rPr>
              <a:t>landmark</a:t>
            </a:r>
            <a:r>
              <a:rPr sz="14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D5D9D6"/>
                </a:solidFill>
                <a:latin typeface="Verdana"/>
                <a:cs typeface="Verdana"/>
              </a:rPr>
              <a:t>decision</a:t>
            </a:r>
            <a:r>
              <a:rPr sz="14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D5D9D6"/>
                </a:solidFill>
                <a:latin typeface="Verdana"/>
                <a:cs typeface="Verdana"/>
              </a:rPr>
              <a:t>that</a:t>
            </a:r>
            <a:r>
              <a:rPr sz="140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D5D9D6"/>
                </a:solidFill>
                <a:latin typeface="Verdana"/>
                <a:cs typeface="Verdana"/>
              </a:rPr>
              <a:t>clarified</a:t>
            </a:r>
            <a:r>
              <a:rPr sz="14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4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D5D9D6"/>
                </a:solidFill>
                <a:latin typeface="Verdana"/>
                <a:cs typeface="Verdana"/>
              </a:rPr>
              <a:t>scope</a:t>
            </a:r>
            <a:r>
              <a:rPr sz="14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4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D5D9D6"/>
                </a:solidFill>
                <a:latin typeface="Verdana"/>
                <a:cs typeface="Verdana"/>
              </a:rPr>
              <a:t>employee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400" spc="-55" dirty="0">
                <a:solidFill>
                  <a:srgbClr val="D5D9D6"/>
                </a:solidFill>
                <a:latin typeface="Verdana"/>
                <a:cs typeface="Verdana"/>
              </a:rPr>
              <a:t>rights</a:t>
            </a:r>
            <a:r>
              <a:rPr sz="14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D5D9D6"/>
                </a:solidFill>
                <a:latin typeface="Verdana"/>
                <a:cs typeface="Verdana"/>
              </a:rPr>
              <a:t>under</a:t>
            </a:r>
            <a:r>
              <a:rPr sz="14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400" spc="-70" dirty="0">
                <a:solidFill>
                  <a:srgbClr val="D5D9D6"/>
                </a:solidFill>
                <a:latin typeface="Verdana"/>
                <a:cs typeface="Verdana"/>
              </a:rPr>
              <a:t> Employment</a:t>
            </a:r>
            <a:r>
              <a:rPr sz="14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D5D9D6"/>
                </a:solidFill>
                <a:latin typeface="Verdana"/>
                <a:cs typeface="Verdana"/>
              </a:rPr>
              <a:t>Ordinance.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90372" y="3649979"/>
            <a:ext cx="1001394" cy="401320"/>
            <a:chOff x="690372" y="3649979"/>
            <a:chExt cx="1001394" cy="401320"/>
          </a:xfrm>
        </p:grpSpPr>
        <p:sp>
          <p:nvSpPr>
            <p:cNvPr id="9" name="object 9"/>
            <p:cNvSpPr/>
            <p:nvPr/>
          </p:nvSpPr>
          <p:spPr>
            <a:xfrm>
              <a:off x="1068324" y="3838955"/>
              <a:ext cx="623570" cy="22860"/>
            </a:xfrm>
            <a:custGeom>
              <a:avLst/>
              <a:gdLst/>
              <a:ahLst/>
              <a:cxnLst/>
              <a:rect l="l" t="t" r="r" b="b"/>
              <a:pathLst>
                <a:path w="623569" h="22860">
                  <a:moveTo>
                    <a:pt x="618236" y="0"/>
                  </a:move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118" y="22860"/>
                  </a:lnTo>
                  <a:lnTo>
                    <a:pt x="618236" y="22860"/>
                  </a:lnTo>
                  <a:lnTo>
                    <a:pt x="623315" y="17780"/>
                  </a:lnTo>
                  <a:lnTo>
                    <a:pt x="623315" y="5080"/>
                  </a:lnTo>
                  <a:lnTo>
                    <a:pt x="618236" y="0"/>
                  </a:lnTo>
                  <a:close/>
                </a:path>
              </a:pathLst>
            </a:custGeom>
            <a:solidFill>
              <a:srgbClr val="646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0372" y="3649979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19" h="401320">
                  <a:moveTo>
                    <a:pt x="374078" y="0"/>
                  </a:moveTo>
                  <a:lnTo>
                    <a:pt x="26733" y="0"/>
                  </a:lnTo>
                  <a:lnTo>
                    <a:pt x="16325" y="2095"/>
                  </a:lnTo>
                  <a:lnTo>
                    <a:pt x="7827" y="7810"/>
                  </a:lnTo>
                  <a:lnTo>
                    <a:pt x="2100" y="16287"/>
                  </a:lnTo>
                  <a:lnTo>
                    <a:pt x="0" y="26670"/>
                  </a:lnTo>
                  <a:lnTo>
                    <a:pt x="0" y="374142"/>
                  </a:lnTo>
                  <a:lnTo>
                    <a:pt x="2100" y="384524"/>
                  </a:lnTo>
                  <a:lnTo>
                    <a:pt x="7827" y="393001"/>
                  </a:lnTo>
                  <a:lnTo>
                    <a:pt x="16325" y="398716"/>
                  </a:lnTo>
                  <a:lnTo>
                    <a:pt x="26733" y="400812"/>
                  </a:lnTo>
                  <a:lnTo>
                    <a:pt x="374078" y="400812"/>
                  </a:lnTo>
                  <a:lnTo>
                    <a:pt x="384486" y="398716"/>
                  </a:lnTo>
                  <a:lnTo>
                    <a:pt x="392984" y="393001"/>
                  </a:lnTo>
                  <a:lnTo>
                    <a:pt x="398711" y="384524"/>
                  </a:lnTo>
                  <a:lnTo>
                    <a:pt x="400812" y="374142"/>
                  </a:lnTo>
                  <a:lnTo>
                    <a:pt x="400812" y="26670"/>
                  </a:lnTo>
                  <a:lnTo>
                    <a:pt x="398711" y="16287"/>
                  </a:lnTo>
                  <a:lnTo>
                    <a:pt x="392984" y="7810"/>
                  </a:lnTo>
                  <a:lnTo>
                    <a:pt x="384486" y="2095"/>
                  </a:lnTo>
                  <a:lnTo>
                    <a:pt x="374078" y="0"/>
                  </a:lnTo>
                  <a:close/>
                </a:path>
              </a:pathLst>
            </a:custGeom>
            <a:solidFill>
              <a:srgbClr val="4B5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01116" y="3636975"/>
            <a:ext cx="17970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0" dirty="0">
                <a:solidFill>
                  <a:srgbClr val="D5D9D6"/>
                </a:solidFill>
                <a:latin typeface="Arial"/>
                <a:cs typeface="Arial"/>
              </a:rPr>
              <a:t>2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58136" y="3603498"/>
            <a:ext cx="11700510" cy="948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solidFill>
                  <a:srgbClr val="D5D9D6"/>
                </a:solidFill>
                <a:latin typeface="Arial"/>
                <a:cs typeface="Arial"/>
              </a:rPr>
              <a:t>Key</a:t>
            </a:r>
            <a:r>
              <a:rPr sz="1750" spc="-50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D5D9D6"/>
                </a:solidFill>
                <a:latin typeface="Arial"/>
                <a:cs typeface="Arial"/>
              </a:rPr>
              <a:t>Issue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1400" spc="-25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4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D5D9D6"/>
                </a:solidFill>
                <a:latin typeface="Verdana"/>
                <a:cs typeface="Verdana"/>
              </a:rPr>
              <a:t>case</a:t>
            </a:r>
            <a:r>
              <a:rPr sz="14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D5D9D6"/>
                </a:solidFill>
                <a:latin typeface="Verdana"/>
                <a:cs typeface="Verdana"/>
              </a:rPr>
              <a:t>centred</a:t>
            </a:r>
            <a:r>
              <a:rPr sz="14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D5D9D6"/>
                </a:solidFill>
                <a:latin typeface="Verdana"/>
                <a:cs typeface="Verdana"/>
              </a:rPr>
              <a:t>on</a:t>
            </a:r>
            <a:r>
              <a:rPr sz="14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D5D9D6"/>
                </a:solidFill>
                <a:latin typeface="Verdana"/>
                <a:cs typeface="Verdana"/>
              </a:rPr>
              <a:t>whether</a:t>
            </a:r>
            <a:r>
              <a:rPr sz="14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D5D9D6"/>
                </a:solidFill>
                <a:latin typeface="Verdana"/>
                <a:cs typeface="Verdana"/>
              </a:rPr>
              <a:t>a</a:t>
            </a:r>
            <a:r>
              <a:rPr sz="14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D5D9D6"/>
                </a:solidFill>
                <a:latin typeface="Verdana"/>
                <a:cs typeface="Verdana"/>
              </a:rPr>
              <a:t>continuous</a:t>
            </a:r>
            <a:r>
              <a:rPr sz="14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D5D9D6"/>
                </a:solidFill>
                <a:latin typeface="Verdana"/>
                <a:cs typeface="Verdana"/>
              </a:rPr>
              <a:t>contract</a:t>
            </a:r>
            <a:r>
              <a:rPr sz="14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4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D5D9D6"/>
                </a:solidFill>
                <a:latin typeface="Verdana"/>
                <a:cs typeface="Verdana"/>
              </a:rPr>
              <a:t>employment </a:t>
            </a:r>
            <a:r>
              <a:rPr sz="1400" spc="-55" dirty="0">
                <a:solidFill>
                  <a:srgbClr val="D5D9D6"/>
                </a:solidFill>
                <a:latin typeface="Verdana"/>
                <a:cs typeface="Verdana"/>
              </a:rPr>
              <a:t>existed,</a:t>
            </a:r>
            <a:r>
              <a:rPr sz="14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D5D9D6"/>
                </a:solidFill>
                <a:latin typeface="Verdana"/>
                <a:cs typeface="Verdana"/>
              </a:rPr>
              <a:t>which</a:t>
            </a:r>
            <a:r>
              <a:rPr sz="14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D5D9D6"/>
                </a:solidFill>
                <a:latin typeface="Verdana"/>
                <a:cs typeface="Verdana"/>
              </a:rPr>
              <a:t>would</a:t>
            </a:r>
            <a:r>
              <a:rPr sz="14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D5D9D6"/>
                </a:solidFill>
                <a:latin typeface="Verdana"/>
                <a:cs typeface="Verdana"/>
              </a:rPr>
              <a:t>entitle</a:t>
            </a:r>
            <a:r>
              <a:rPr sz="140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4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D5D9D6"/>
                </a:solidFill>
                <a:latin typeface="Verdana"/>
                <a:cs typeface="Verdana"/>
              </a:rPr>
              <a:t>employee</a:t>
            </a:r>
            <a:r>
              <a:rPr sz="14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40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D5D9D6"/>
                </a:solidFill>
                <a:latin typeface="Verdana"/>
                <a:cs typeface="Verdana"/>
              </a:rPr>
              <a:t>certain</a:t>
            </a:r>
            <a:r>
              <a:rPr sz="14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D5D9D6"/>
                </a:solidFill>
                <a:latin typeface="Verdana"/>
                <a:cs typeface="Verdana"/>
              </a:rPr>
              <a:t>benefits</a:t>
            </a:r>
            <a:r>
              <a:rPr sz="14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D5D9D6"/>
                </a:solidFill>
                <a:latin typeface="Verdana"/>
                <a:cs typeface="Verdana"/>
              </a:rPr>
              <a:t>under</a:t>
            </a:r>
            <a:r>
              <a:rPr sz="14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400" spc="-10" dirty="0">
                <a:solidFill>
                  <a:srgbClr val="D5D9D6"/>
                </a:solidFill>
                <a:latin typeface="Verdana"/>
                <a:cs typeface="Verdana"/>
              </a:rPr>
              <a:t>ordinance.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90372" y="5138928"/>
            <a:ext cx="1001394" cy="401320"/>
            <a:chOff x="690372" y="5138928"/>
            <a:chExt cx="1001394" cy="401320"/>
          </a:xfrm>
        </p:grpSpPr>
        <p:sp>
          <p:nvSpPr>
            <p:cNvPr id="14" name="object 14"/>
            <p:cNvSpPr/>
            <p:nvPr/>
          </p:nvSpPr>
          <p:spPr>
            <a:xfrm>
              <a:off x="1068324" y="5327904"/>
              <a:ext cx="623570" cy="22860"/>
            </a:xfrm>
            <a:custGeom>
              <a:avLst/>
              <a:gdLst/>
              <a:ahLst/>
              <a:cxnLst/>
              <a:rect l="l" t="t" r="r" b="b"/>
              <a:pathLst>
                <a:path w="623569" h="22860">
                  <a:moveTo>
                    <a:pt x="618236" y="0"/>
                  </a:move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118" y="22860"/>
                  </a:lnTo>
                  <a:lnTo>
                    <a:pt x="618236" y="22860"/>
                  </a:lnTo>
                  <a:lnTo>
                    <a:pt x="623315" y="17780"/>
                  </a:lnTo>
                  <a:lnTo>
                    <a:pt x="623315" y="5080"/>
                  </a:lnTo>
                  <a:lnTo>
                    <a:pt x="618236" y="0"/>
                  </a:lnTo>
                  <a:close/>
                </a:path>
              </a:pathLst>
            </a:custGeom>
            <a:solidFill>
              <a:srgbClr val="646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0372" y="5138928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19" h="401320">
                  <a:moveTo>
                    <a:pt x="374078" y="0"/>
                  </a:moveTo>
                  <a:lnTo>
                    <a:pt x="26733" y="0"/>
                  </a:lnTo>
                  <a:lnTo>
                    <a:pt x="16325" y="2095"/>
                  </a:lnTo>
                  <a:lnTo>
                    <a:pt x="7827" y="7810"/>
                  </a:lnTo>
                  <a:lnTo>
                    <a:pt x="2100" y="16287"/>
                  </a:lnTo>
                  <a:lnTo>
                    <a:pt x="0" y="26670"/>
                  </a:lnTo>
                  <a:lnTo>
                    <a:pt x="0" y="374142"/>
                  </a:lnTo>
                  <a:lnTo>
                    <a:pt x="2100" y="384524"/>
                  </a:lnTo>
                  <a:lnTo>
                    <a:pt x="7827" y="393001"/>
                  </a:lnTo>
                  <a:lnTo>
                    <a:pt x="16325" y="398716"/>
                  </a:lnTo>
                  <a:lnTo>
                    <a:pt x="26733" y="400812"/>
                  </a:lnTo>
                  <a:lnTo>
                    <a:pt x="374078" y="400812"/>
                  </a:lnTo>
                  <a:lnTo>
                    <a:pt x="384486" y="398716"/>
                  </a:lnTo>
                  <a:lnTo>
                    <a:pt x="392984" y="393001"/>
                  </a:lnTo>
                  <a:lnTo>
                    <a:pt x="398711" y="384524"/>
                  </a:lnTo>
                  <a:lnTo>
                    <a:pt x="400812" y="374142"/>
                  </a:lnTo>
                  <a:lnTo>
                    <a:pt x="400812" y="26670"/>
                  </a:lnTo>
                  <a:lnTo>
                    <a:pt x="398711" y="16287"/>
                  </a:lnTo>
                  <a:lnTo>
                    <a:pt x="392984" y="7810"/>
                  </a:lnTo>
                  <a:lnTo>
                    <a:pt x="384486" y="2095"/>
                  </a:lnTo>
                  <a:lnTo>
                    <a:pt x="374078" y="0"/>
                  </a:lnTo>
                  <a:close/>
                </a:path>
              </a:pathLst>
            </a:custGeom>
            <a:solidFill>
              <a:srgbClr val="4B5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99591" y="5127117"/>
            <a:ext cx="1835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15" dirty="0">
                <a:solidFill>
                  <a:srgbClr val="D5D9D6"/>
                </a:solidFill>
                <a:latin typeface="Arial"/>
                <a:cs typeface="Arial"/>
              </a:rPr>
              <a:t>3</a:t>
            </a:r>
            <a:endParaRPr sz="2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58136" y="5092953"/>
            <a:ext cx="11863070" cy="948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solidFill>
                  <a:srgbClr val="D5D9D6"/>
                </a:solidFill>
                <a:latin typeface="Arial"/>
                <a:cs typeface="Arial"/>
              </a:rPr>
              <a:t>Court's</a:t>
            </a:r>
            <a:r>
              <a:rPr sz="1750" spc="22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D5D9D6"/>
                </a:solidFill>
                <a:latin typeface="Arial"/>
                <a:cs typeface="Arial"/>
              </a:rPr>
              <a:t>Decision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30700"/>
              </a:lnSpc>
              <a:spcBef>
                <a:spcPts val="770"/>
              </a:spcBef>
            </a:pPr>
            <a:r>
              <a:rPr sz="1400" spc="-20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4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D5D9D6"/>
                </a:solidFill>
                <a:latin typeface="Verdana"/>
                <a:cs typeface="Verdana"/>
              </a:rPr>
              <a:t>Court</a:t>
            </a:r>
            <a:r>
              <a:rPr sz="14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4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D5D9D6"/>
                </a:solidFill>
                <a:latin typeface="Verdana"/>
                <a:cs typeface="Verdana"/>
              </a:rPr>
              <a:t>Final</a:t>
            </a:r>
            <a:r>
              <a:rPr sz="14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D5D9D6"/>
                </a:solidFill>
                <a:latin typeface="Verdana"/>
                <a:cs typeface="Verdana"/>
              </a:rPr>
              <a:t>Appeal</a:t>
            </a:r>
            <a:r>
              <a:rPr sz="14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D5D9D6"/>
                </a:solidFill>
                <a:latin typeface="Verdana"/>
                <a:cs typeface="Verdana"/>
              </a:rPr>
              <a:t>ruled</a:t>
            </a:r>
            <a:r>
              <a:rPr sz="14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D5D9D6"/>
                </a:solidFill>
                <a:latin typeface="Verdana"/>
                <a:cs typeface="Verdana"/>
              </a:rPr>
              <a:t>that</a:t>
            </a:r>
            <a:r>
              <a:rPr sz="140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D5D9D6"/>
                </a:solidFill>
                <a:latin typeface="Verdana"/>
                <a:cs typeface="Verdana"/>
              </a:rPr>
              <a:t>even</a:t>
            </a:r>
            <a:r>
              <a:rPr sz="14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D5D9D6"/>
                </a:solidFill>
                <a:latin typeface="Verdana"/>
                <a:cs typeface="Verdana"/>
              </a:rPr>
              <a:t>if</a:t>
            </a:r>
            <a:r>
              <a:rPr sz="14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D5D9D6"/>
                </a:solidFill>
                <a:latin typeface="Verdana"/>
                <a:cs typeface="Verdana"/>
              </a:rPr>
              <a:t>an</a:t>
            </a:r>
            <a:r>
              <a:rPr sz="14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D5D9D6"/>
                </a:solidFill>
                <a:latin typeface="Verdana"/>
                <a:cs typeface="Verdana"/>
              </a:rPr>
              <a:t>employee</a:t>
            </a:r>
            <a:r>
              <a:rPr sz="14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D5D9D6"/>
                </a:solidFill>
                <a:latin typeface="Verdana"/>
                <a:cs typeface="Verdana"/>
              </a:rPr>
              <a:t>works</a:t>
            </a:r>
            <a:r>
              <a:rPr sz="14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D5D9D6"/>
                </a:solidFill>
                <a:latin typeface="Verdana"/>
                <a:cs typeface="Verdana"/>
              </a:rPr>
              <a:t>less</a:t>
            </a:r>
            <a:r>
              <a:rPr sz="14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D5D9D6"/>
                </a:solidFill>
                <a:latin typeface="Verdana"/>
                <a:cs typeface="Verdana"/>
              </a:rPr>
              <a:t>than</a:t>
            </a:r>
            <a:r>
              <a:rPr sz="14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180" dirty="0">
                <a:solidFill>
                  <a:srgbClr val="D5D9D6"/>
                </a:solidFill>
                <a:latin typeface="Verdana"/>
                <a:cs typeface="Verdana"/>
              </a:rPr>
              <a:t>18</a:t>
            </a:r>
            <a:r>
              <a:rPr sz="14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D5D9D6"/>
                </a:solidFill>
                <a:latin typeface="Verdana"/>
                <a:cs typeface="Verdana"/>
              </a:rPr>
              <a:t>hours</a:t>
            </a:r>
            <a:r>
              <a:rPr sz="14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D5D9D6"/>
                </a:solidFill>
                <a:latin typeface="Verdana"/>
                <a:cs typeface="Verdana"/>
              </a:rPr>
              <a:t>per</a:t>
            </a:r>
            <a:r>
              <a:rPr sz="14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D5D9D6"/>
                </a:solidFill>
                <a:latin typeface="Verdana"/>
                <a:cs typeface="Verdana"/>
              </a:rPr>
              <a:t>week,</a:t>
            </a:r>
            <a:r>
              <a:rPr sz="14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D5D9D6"/>
                </a:solidFill>
                <a:latin typeface="Verdana"/>
                <a:cs typeface="Verdana"/>
              </a:rPr>
              <a:t>they</a:t>
            </a:r>
            <a:r>
              <a:rPr sz="14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85" dirty="0">
                <a:solidFill>
                  <a:srgbClr val="D5D9D6"/>
                </a:solidFill>
                <a:latin typeface="Verdana"/>
                <a:cs typeface="Verdana"/>
              </a:rPr>
              <a:t>may </a:t>
            </a:r>
            <a:r>
              <a:rPr sz="1400" spc="-55" dirty="0">
                <a:solidFill>
                  <a:srgbClr val="D5D9D6"/>
                </a:solidFill>
                <a:latin typeface="Verdana"/>
                <a:cs typeface="Verdana"/>
              </a:rPr>
              <a:t>still</a:t>
            </a:r>
            <a:r>
              <a:rPr sz="14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D5D9D6"/>
                </a:solidFill>
                <a:latin typeface="Verdana"/>
                <a:cs typeface="Verdana"/>
              </a:rPr>
              <a:t>be</a:t>
            </a:r>
            <a:r>
              <a:rPr sz="14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D5D9D6"/>
                </a:solidFill>
                <a:latin typeface="Verdana"/>
                <a:cs typeface="Verdana"/>
              </a:rPr>
              <a:t>considered</a:t>
            </a:r>
            <a:r>
              <a:rPr sz="14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D5D9D6"/>
                </a:solidFill>
                <a:latin typeface="Verdana"/>
                <a:cs typeface="Verdana"/>
              </a:rPr>
              <a:t>under</a:t>
            </a:r>
            <a:r>
              <a:rPr sz="14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D5D9D6"/>
                </a:solidFill>
                <a:latin typeface="Verdana"/>
                <a:cs typeface="Verdana"/>
              </a:rPr>
              <a:t>a</a:t>
            </a:r>
            <a:r>
              <a:rPr sz="14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D5D9D6"/>
                </a:solidFill>
                <a:latin typeface="Verdana"/>
                <a:cs typeface="Verdana"/>
              </a:rPr>
              <a:t>continuous </a:t>
            </a:r>
            <a:r>
              <a:rPr sz="1400" spc="-40" dirty="0">
                <a:solidFill>
                  <a:srgbClr val="D5D9D6"/>
                </a:solidFill>
                <a:latin typeface="Verdana"/>
                <a:cs typeface="Verdana"/>
              </a:rPr>
              <a:t>contract</a:t>
            </a:r>
            <a:r>
              <a:rPr sz="14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D5D9D6"/>
                </a:solidFill>
                <a:latin typeface="Verdana"/>
                <a:cs typeface="Verdana"/>
              </a:rPr>
              <a:t>if</a:t>
            </a:r>
            <a:r>
              <a:rPr sz="14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D5D9D6"/>
                </a:solidFill>
                <a:latin typeface="Verdana"/>
                <a:cs typeface="Verdana"/>
              </a:rPr>
              <a:t>there</a:t>
            </a:r>
            <a:r>
              <a:rPr sz="14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D5D9D6"/>
                </a:solidFill>
                <a:latin typeface="Verdana"/>
                <a:cs typeface="Verdana"/>
              </a:rPr>
              <a:t>is</a:t>
            </a:r>
            <a:r>
              <a:rPr sz="14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D5D9D6"/>
                </a:solidFill>
                <a:latin typeface="Verdana"/>
                <a:cs typeface="Verdana"/>
              </a:rPr>
              <a:t>regularity</a:t>
            </a:r>
            <a:r>
              <a:rPr sz="14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4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D5D9D6"/>
                </a:solidFill>
                <a:latin typeface="Verdana"/>
                <a:cs typeface="Verdana"/>
              </a:rPr>
              <a:t>continuity</a:t>
            </a:r>
            <a:r>
              <a:rPr sz="14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D5D9D6"/>
                </a:solidFill>
                <a:latin typeface="Verdana"/>
                <a:cs typeface="Verdana"/>
              </a:rPr>
              <a:t>in</a:t>
            </a:r>
            <a:r>
              <a:rPr sz="14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4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D5D9D6"/>
                </a:solidFill>
                <a:latin typeface="Verdana"/>
                <a:cs typeface="Verdana"/>
              </a:rPr>
              <a:t>employment</a:t>
            </a:r>
            <a:r>
              <a:rPr sz="14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D5D9D6"/>
                </a:solidFill>
                <a:latin typeface="Verdana"/>
                <a:cs typeface="Verdana"/>
              </a:rPr>
              <a:t>relationship.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90372" y="6627876"/>
            <a:ext cx="1001394" cy="401320"/>
            <a:chOff x="690372" y="6627876"/>
            <a:chExt cx="1001394" cy="401320"/>
          </a:xfrm>
        </p:grpSpPr>
        <p:sp>
          <p:nvSpPr>
            <p:cNvPr id="19" name="object 19"/>
            <p:cNvSpPr/>
            <p:nvPr/>
          </p:nvSpPr>
          <p:spPr>
            <a:xfrm>
              <a:off x="1068324" y="6816852"/>
              <a:ext cx="623570" cy="22860"/>
            </a:xfrm>
            <a:custGeom>
              <a:avLst/>
              <a:gdLst/>
              <a:ahLst/>
              <a:cxnLst/>
              <a:rect l="l" t="t" r="r" b="b"/>
              <a:pathLst>
                <a:path w="623569" h="22859">
                  <a:moveTo>
                    <a:pt x="618236" y="0"/>
                  </a:moveTo>
                  <a:lnTo>
                    <a:pt x="5118" y="0"/>
                  </a:lnTo>
                  <a:lnTo>
                    <a:pt x="0" y="5080"/>
                  </a:lnTo>
                  <a:lnTo>
                    <a:pt x="0" y="11430"/>
                  </a:lnTo>
                  <a:lnTo>
                    <a:pt x="0" y="17780"/>
                  </a:lnTo>
                  <a:lnTo>
                    <a:pt x="5118" y="22860"/>
                  </a:lnTo>
                  <a:lnTo>
                    <a:pt x="618236" y="22860"/>
                  </a:lnTo>
                  <a:lnTo>
                    <a:pt x="623315" y="17780"/>
                  </a:lnTo>
                  <a:lnTo>
                    <a:pt x="623315" y="5080"/>
                  </a:lnTo>
                  <a:lnTo>
                    <a:pt x="618236" y="0"/>
                  </a:lnTo>
                  <a:close/>
                </a:path>
              </a:pathLst>
            </a:custGeom>
            <a:solidFill>
              <a:srgbClr val="6469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0372" y="6627876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19" h="401320">
                  <a:moveTo>
                    <a:pt x="374078" y="0"/>
                  </a:moveTo>
                  <a:lnTo>
                    <a:pt x="26733" y="0"/>
                  </a:lnTo>
                  <a:lnTo>
                    <a:pt x="16325" y="2095"/>
                  </a:lnTo>
                  <a:lnTo>
                    <a:pt x="7827" y="7810"/>
                  </a:lnTo>
                  <a:lnTo>
                    <a:pt x="2100" y="16287"/>
                  </a:lnTo>
                  <a:lnTo>
                    <a:pt x="0" y="26670"/>
                  </a:lnTo>
                  <a:lnTo>
                    <a:pt x="0" y="374078"/>
                  </a:lnTo>
                  <a:lnTo>
                    <a:pt x="2100" y="384486"/>
                  </a:lnTo>
                  <a:lnTo>
                    <a:pt x="7827" y="392984"/>
                  </a:lnTo>
                  <a:lnTo>
                    <a:pt x="16325" y="398711"/>
                  </a:lnTo>
                  <a:lnTo>
                    <a:pt x="26733" y="400812"/>
                  </a:lnTo>
                  <a:lnTo>
                    <a:pt x="374078" y="400812"/>
                  </a:lnTo>
                  <a:lnTo>
                    <a:pt x="384486" y="398711"/>
                  </a:lnTo>
                  <a:lnTo>
                    <a:pt x="392984" y="392984"/>
                  </a:lnTo>
                  <a:lnTo>
                    <a:pt x="398711" y="384486"/>
                  </a:lnTo>
                  <a:lnTo>
                    <a:pt x="400812" y="374078"/>
                  </a:lnTo>
                  <a:lnTo>
                    <a:pt x="400812" y="26670"/>
                  </a:lnTo>
                  <a:lnTo>
                    <a:pt x="398711" y="16287"/>
                  </a:lnTo>
                  <a:lnTo>
                    <a:pt x="392984" y="7810"/>
                  </a:lnTo>
                  <a:lnTo>
                    <a:pt x="384486" y="2095"/>
                  </a:lnTo>
                  <a:lnTo>
                    <a:pt x="374078" y="0"/>
                  </a:lnTo>
                  <a:close/>
                </a:path>
              </a:pathLst>
            </a:custGeom>
            <a:solidFill>
              <a:srgbClr val="4B5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97153" y="6616700"/>
            <a:ext cx="1873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50" dirty="0">
                <a:solidFill>
                  <a:srgbClr val="D5D9D6"/>
                </a:solidFill>
                <a:latin typeface="Arial"/>
                <a:cs typeface="Arial"/>
              </a:rPr>
              <a:t>4</a:t>
            </a:r>
            <a:endParaRPr sz="21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5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858136" y="6582536"/>
            <a:ext cx="11356975" cy="948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60" dirty="0">
                <a:solidFill>
                  <a:srgbClr val="D5D9D6"/>
                </a:solidFill>
                <a:latin typeface="Arial"/>
                <a:cs typeface="Arial"/>
              </a:rPr>
              <a:t>Impact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30700"/>
              </a:lnSpc>
              <a:spcBef>
                <a:spcPts val="770"/>
              </a:spcBef>
            </a:pPr>
            <a:r>
              <a:rPr sz="1400" spc="-25" dirty="0">
                <a:solidFill>
                  <a:srgbClr val="D5D9D6"/>
                </a:solidFill>
                <a:latin typeface="Verdana"/>
                <a:cs typeface="Verdana"/>
              </a:rPr>
              <a:t>This</a:t>
            </a:r>
            <a:r>
              <a:rPr sz="14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D5D9D6"/>
                </a:solidFill>
                <a:latin typeface="Verdana"/>
                <a:cs typeface="Verdana"/>
              </a:rPr>
              <a:t>decision</a:t>
            </a:r>
            <a:r>
              <a:rPr sz="14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D5D9D6"/>
                </a:solidFill>
                <a:latin typeface="Verdana"/>
                <a:cs typeface="Verdana"/>
              </a:rPr>
              <a:t>broadened</a:t>
            </a:r>
            <a:r>
              <a:rPr sz="14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400" spc="-5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D5D9D6"/>
                </a:solidFill>
                <a:latin typeface="Verdana"/>
                <a:cs typeface="Verdana"/>
              </a:rPr>
              <a:t>protection</a:t>
            </a:r>
            <a:r>
              <a:rPr sz="140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40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D5D9D6"/>
                </a:solidFill>
                <a:latin typeface="Verdana"/>
                <a:cs typeface="Verdana"/>
              </a:rPr>
              <a:t>the </a:t>
            </a:r>
            <a:r>
              <a:rPr sz="1400" spc="-70" dirty="0">
                <a:solidFill>
                  <a:srgbClr val="D5D9D6"/>
                </a:solidFill>
                <a:latin typeface="Verdana"/>
                <a:cs typeface="Verdana"/>
              </a:rPr>
              <a:t>Employment</a:t>
            </a:r>
            <a:r>
              <a:rPr sz="140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D5D9D6"/>
                </a:solidFill>
                <a:latin typeface="Verdana"/>
                <a:cs typeface="Verdana"/>
              </a:rPr>
              <a:t>Ordinance,</a:t>
            </a:r>
            <a:r>
              <a:rPr sz="14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D5D9D6"/>
                </a:solidFill>
                <a:latin typeface="Verdana"/>
                <a:cs typeface="Verdana"/>
              </a:rPr>
              <a:t>ensuring</a:t>
            </a:r>
            <a:r>
              <a:rPr sz="14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90" dirty="0">
                <a:solidFill>
                  <a:srgbClr val="D5D9D6"/>
                </a:solidFill>
                <a:latin typeface="Verdana"/>
                <a:cs typeface="Verdana"/>
              </a:rPr>
              <a:t>that</a:t>
            </a:r>
            <a:r>
              <a:rPr sz="1400" spc="-4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D5D9D6"/>
                </a:solidFill>
                <a:latin typeface="Verdana"/>
                <a:cs typeface="Verdana"/>
              </a:rPr>
              <a:t>more</a:t>
            </a:r>
            <a:r>
              <a:rPr sz="14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D5D9D6"/>
                </a:solidFill>
                <a:latin typeface="Verdana"/>
                <a:cs typeface="Verdana"/>
              </a:rPr>
              <a:t>workers</a:t>
            </a:r>
            <a:r>
              <a:rPr sz="14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D5D9D6"/>
                </a:solidFill>
                <a:latin typeface="Verdana"/>
                <a:cs typeface="Verdana"/>
              </a:rPr>
              <a:t>could</a:t>
            </a:r>
            <a:r>
              <a:rPr sz="14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D5D9D6"/>
                </a:solidFill>
                <a:latin typeface="Verdana"/>
                <a:cs typeface="Verdana"/>
              </a:rPr>
              <a:t>access</a:t>
            </a:r>
            <a:r>
              <a:rPr sz="14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D5D9D6"/>
                </a:solidFill>
                <a:latin typeface="Verdana"/>
                <a:cs typeface="Verdana"/>
              </a:rPr>
              <a:t>statutory</a:t>
            </a:r>
            <a:r>
              <a:rPr sz="140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D5D9D6"/>
                </a:solidFill>
                <a:latin typeface="Verdana"/>
                <a:cs typeface="Verdana"/>
              </a:rPr>
              <a:t>benefits</a:t>
            </a:r>
            <a:r>
              <a:rPr sz="14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D5D9D6"/>
                </a:solidFill>
                <a:latin typeface="Verdana"/>
                <a:cs typeface="Verdana"/>
              </a:rPr>
              <a:t>and </a:t>
            </a:r>
            <a:r>
              <a:rPr sz="1400" spc="-10" dirty="0">
                <a:solidFill>
                  <a:srgbClr val="D5D9D6"/>
                </a:solidFill>
                <a:latin typeface="Verdana"/>
                <a:cs typeface="Verdana"/>
              </a:rPr>
              <a:t>protections.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399" cy="25755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8761" y="3102102"/>
            <a:ext cx="1070165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5" dirty="0"/>
              <a:t>Employee</a:t>
            </a:r>
            <a:r>
              <a:rPr spc="-70" dirty="0"/>
              <a:t> </a:t>
            </a:r>
            <a:r>
              <a:rPr spc="130" dirty="0"/>
              <a:t>Protections</a:t>
            </a:r>
            <a:r>
              <a:rPr spc="-35" dirty="0"/>
              <a:t> </a:t>
            </a:r>
            <a:r>
              <a:rPr spc="60" dirty="0"/>
              <a:t>in</a:t>
            </a:r>
            <a:r>
              <a:rPr spc="-55" dirty="0"/>
              <a:t> </a:t>
            </a:r>
            <a:r>
              <a:rPr spc="85" dirty="0"/>
              <a:t>Disciplinary</a:t>
            </a:r>
            <a:r>
              <a:rPr spc="-70" dirty="0"/>
              <a:t> </a:t>
            </a:r>
            <a:r>
              <a:rPr spc="125" dirty="0"/>
              <a:t>Actions</a:t>
            </a:r>
          </a:p>
        </p:txBody>
      </p:sp>
      <p:sp>
        <p:nvSpPr>
          <p:cNvPr id="4" name="object 4"/>
          <p:cNvSpPr/>
          <p:nvPr/>
        </p:nvSpPr>
        <p:spPr>
          <a:xfrm>
            <a:off x="720851" y="4096511"/>
            <a:ext cx="6490970" cy="1847214"/>
          </a:xfrm>
          <a:custGeom>
            <a:avLst/>
            <a:gdLst/>
            <a:ahLst/>
            <a:cxnLst/>
            <a:rect l="l" t="t" r="r" b="b"/>
            <a:pathLst>
              <a:path w="6490970" h="1847214">
                <a:moveTo>
                  <a:pt x="6459855" y="0"/>
                </a:moveTo>
                <a:lnTo>
                  <a:pt x="30924" y="0"/>
                </a:lnTo>
                <a:lnTo>
                  <a:pt x="18886" y="2428"/>
                </a:lnTo>
                <a:lnTo>
                  <a:pt x="9056" y="9048"/>
                </a:lnTo>
                <a:lnTo>
                  <a:pt x="2429" y="18859"/>
                </a:lnTo>
                <a:lnTo>
                  <a:pt x="0" y="30861"/>
                </a:lnTo>
                <a:lnTo>
                  <a:pt x="0" y="1816227"/>
                </a:lnTo>
                <a:lnTo>
                  <a:pt x="2429" y="1828228"/>
                </a:lnTo>
                <a:lnTo>
                  <a:pt x="9056" y="1838039"/>
                </a:lnTo>
                <a:lnTo>
                  <a:pt x="18886" y="1844659"/>
                </a:lnTo>
                <a:lnTo>
                  <a:pt x="30924" y="1847088"/>
                </a:lnTo>
                <a:lnTo>
                  <a:pt x="6459855" y="1847088"/>
                </a:lnTo>
                <a:lnTo>
                  <a:pt x="6471856" y="1844659"/>
                </a:lnTo>
                <a:lnTo>
                  <a:pt x="6481667" y="1838039"/>
                </a:lnTo>
                <a:lnTo>
                  <a:pt x="6488287" y="1828228"/>
                </a:lnTo>
                <a:lnTo>
                  <a:pt x="6490716" y="1816227"/>
                </a:lnTo>
                <a:lnTo>
                  <a:pt x="6490716" y="30861"/>
                </a:lnTo>
                <a:lnTo>
                  <a:pt x="6488287" y="18859"/>
                </a:lnTo>
                <a:lnTo>
                  <a:pt x="6481667" y="9048"/>
                </a:lnTo>
                <a:lnTo>
                  <a:pt x="6471856" y="2428"/>
                </a:lnTo>
                <a:lnTo>
                  <a:pt x="6459855" y="0"/>
                </a:lnTo>
                <a:close/>
              </a:path>
            </a:pathLst>
          </a:custGeom>
          <a:solidFill>
            <a:srgbClr val="4B5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806" y="4273676"/>
            <a:ext cx="6029325" cy="1437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D5D9D6"/>
                </a:solidFill>
                <a:latin typeface="Arial"/>
                <a:cs typeface="Arial"/>
              </a:rPr>
              <a:t>Right</a:t>
            </a:r>
            <a:r>
              <a:rPr sz="2000" spc="-4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2000" spc="140" dirty="0">
                <a:solidFill>
                  <a:srgbClr val="D5D9D6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D5D9D6"/>
                </a:solidFill>
                <a:latin typeface="Arial"/>
                <a:cs typeface="Arial"/>
              </a:rPr>
              <a:t> Be</a:t>
            </a:r>
            <a:r>
              <a:rPr sz="2000" spc="-4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D5D9D6"/>
                </a:solidFill>
                <a:latin typeface="Arial"/>
                <a:cs typeface="Arial"/>
              </a:rPr>
              <a:t>Heard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5400"/>
              </a:lnSpc>
              <a:spcBef>
                <a:spcPts val="910"/>
              </a:spcBef>
            </a:pP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Employees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have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right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D5D9D6"/>
                </a:solidFill>
                <a:latin typeface="Verdana"/>
                <a:cs typeface="Verdana"/>
              </a:rPr>
              <a:t>be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informed</a:t>
            </a:r>
            <a:r>
              <a:rPr sz="16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allegations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against 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them</a:t>
            </a:r>
            <a:r>
              <a:rPr sz="160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6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given</a:t>
            </a:r>
            <a:r>
              <a:rPr sz="16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an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opportunity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600" spc="-11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D5D9D6"/>
                </a:solidFill>
                <a:latin typeface="Verdana"/>
                <a:cs typeface="Verdana"/>
              </a:rPr>
              <a:t>respond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D5D9D6"/>
                </a:solidFill>
                <a:latin typeface="Verdana"/>
                <a:cs typeface="Verdana"/>
              </a:rPr>
              <a:t>before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D5D9D6"/>
                </a:solidFill>
                <a:latin typeface="Verdana"/>
                <a:cs typeface="Verdana"/>
              </a:rPr>
              <a:t>any </a:t>
            </a: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disciplinary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action</a:t>
            </a:r>
            <a:r>
              <a:rPr sz="16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D5D9D6"/>
                </a:solidFill>
                <a:latin typeface="Verdana"/>
                <a:cs typeface="Verdana"/>
              </a:rPr>
              <a:t>is</a:t>
            </a:r>
            <a:r>
              <a:rPr sz="16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taken.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18831" y="4096511"/>
            <a:ext cx="6490970" cy="1847214"/>
          </a:xfrm>
          <a:custGeom>
            <a:avLst/>
            <a:gdLst/>
            <a:ahLst/>
            <a:cxnLst/>
            <a:rect l="l" t="t" r="r" b="b"/>
            <a:pathLst>
              <a:path w="6490969" h="1847214">
                <a:moveTo>
                  <a:pt x="6459855" y="0"/>
                </a:moveTo>
                <a:lnTo>
                  <a:pt x="30861" y="0"/>
                </a:lnTo>
                <a:lnTo>
                  <a:pt x="18859" y="2428"/>
                </a:lnTo>
                <a:lnTo>
                  <a:pt x="9048" y="9048"/>
                </a:lnTo>
                <a:lnTo>
                  <a:pt x="2428" y="18859"/>
                </a:lnTo>
                <a:lnTo>
                  <a:pt x="0" y="30861"/>
                </a:lnTo>
                <a:lnTo>
                  <a:pt x="0" y="1816227"/>
                </a:lnTo>
                <a:lnTo>
                  <a:pt x="2428" y="1828228"/>
                </a:lnTo>
                <a:lnTo>
                  <a:pt x="9048" y="1838039"/>
                </a:lnTo>
                <a:lnTo>
                  <a:pt x="18859" y="1844659"/>
                </a:lnTo>
                <a:lnTo>
                  <a:pt x="30861" y="1847088"/>
                </a:lnTo>
                <a:lnTo>
                  <a:pt x="6459855" y="1847088"/>
                </a:lnTo>
                <a:lnTo>
                  <a:pt x="6471856" y="1844659"/>
                </a:lnTo>
                <a:lnTo>
                  <a:pt x="6481667" y="1838039"/>
                </a:lnTo>
                <a:lnTo>
                  <a:pt x="6488287" y="1828228"/>
                </a:lnTo>
                <a:lnTo>
                  <a:pt x="6490716" y="1816227"/>
                </a:lnTo>
                <a:lnTo>
                  <a:pt x="6490716" y="30861"/>
                </a:lnTo>
                <a:lnTo>
                  <a:pt x="6488287" y="18859"/>
                </a:lnTo>
                <a:lnTo>
                  <a:pt x="6481667" y="9048"/>
                </a:lnTo>
                <a:lnTo>
                  <a:pt x="6471856" y="2428"/>
                </a:lnTo>
                <a:lnTo>
                  <a:pt x="6459855" y="0"/>
                </a:lnTo>
                <a:close/>
              </a:path>
            </a:pathLst>
          </a:custGeom>
          <a:solidFill>
            <a:srgbClr val="4B5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12506" y="4273676"/>
            <a:ext cx="5749925" cy="1437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50" dirty="0">
                <a:solidFill>
                  <a:srgbClr val="D5D9D6"/>
                </a:solidFill>
                <a:latin typeface="Arial"/>
                <a:cs typeface="Arial"/>
              </a:rPr>
              <a:t>Proportionality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5400"/>
              </a:lnSpc>
              <a:spcBef>
                <a:spcPts val="910"/>
              </a:spcBef>
            </a:pP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Any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disciplinary action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must </a:t>
            </a:r>
            <a:r>
              <a:rPr sz="1600" spc="-30" dirty="0">
                <a:solidFill>
                  <a:srgbClr val="D5D9D6"/>
                </a:solidFill>
                <a:latin typeface="Verdana"/>
                <a:cs typeface="Verdana"/>
              </a:rPr>
              <a:t>be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proportionate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 to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alleged </a:t>
            </a: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misconduct.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Employers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must</a:t>
            </a:r>
            <a:r>
              <a:rPr sz="16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D5D9D6"/>
                </a:solidFill>
                <a:latin typeface="Verdana"/>
                <a:cs typeface="Verdana"/>
              </a:rPr>
              <a:t>consider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 the</a:t>
            </a:r>
            <a:r>
              <a:rPr sz="16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severity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60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D5D9D6"/>
                </a:solidFill>
                <a:latin typeface="Verdana"/>
                <a:cs typeface="Verdana"/>
              </a:rPr>
              <a:t>the </a:t>
            </a:r>
            <a:r>
              <a:rPr sz="1600" dirty="0">
                <a:solidFill>
                  <a:srgbClr val="D5D9D6"/>
                </a:solidFill>
                <a:latin typeface="Verdana"/>
                <a:cs typeface="Verdana"/>
              </a:rPr>
              <a:t>offence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the </a:t>
            </a: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employee's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past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record.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0851" y="6149340"/>
            <a:ext cx="6490970" cy="1516380"/>
          </a:xfrm>
          <a:custGeom>
            <a:avLst/>
            <a:gdLst/>
            <a:ahLst/>
            <a:cxnLst/>
            <a:rect l="l" t="t" r="r" b="b"/>
            <a:pathLst>
              <a:path w="6490970" h="1516379">
                <a:moveTo>
                  <a:pt x="6459855" y="0"/>
                </a:moveTo>
                <a:lnTo>
                  <a:pt x="30911" y="0"/>
                </a:lnTo>
                <a:lnTo>
                  <a:pt x="18880" y="2428"/>
                </a:lnTo>
                <a:lnTo>
                  <a:pt x="9055" y="9048"/>
                </a:lnTo>
                <a:lnTo>
                  <a:pt x="2429" y="18859"/>
                </a:lnTo>
                <a:lnTo>
                  <a:pt x="0" y="30861"/>
                </a:lnTo>
                <a:lnTo>
                  <a:pt x="0" y="1485468"/>
                </a:lnTo>
                <a:lnTo>
                  <a:pt x="2429" y="1497499"/>
                </a:lnTo>
                <a:lnTo>
                  <a:pt x="9055" y="1507324"/>
                </a:lnTo>
                <a:lnTo>
                  <a:pt x="18880" y="1513950"/>
                </a:lnTo>
                <a:lnTo>
                  <a:pt x="30911" y="1516380"/>
                </a:lnTo>
                <a:lnTo>
                  <a:pt x="6459855" y="1516380"/>
                </a:lnTo>
                <a:lnTo>
                  <a:pt x="6471856" y="1513950"/>
                </a:lnTo>
                <a:lnTo>
                  <a:pt x="6481667" y="1507324"/>
                </a:lnTo>
                <a:lnTo>
                  <a:pt x="6488287" y="1497499"/>
                </a:lnTo>
                <a:lnTo>
                  <a:pt x="6490716" y="1485468"/>
                </a:lnTo>
                <a:lnTo>
                  <a:pt x="6490716" y="30861"/>
                </a:lnTo>
                <a:lnTo>
                  <a:pt x="6488287" y="18859"/>
                </a:lnTo>
                <a:lnTo>
                  <a:pt x="6481667" y="9048"/>
                </a:lnTo>
                <a:lnTo>
                  <a:pt x="6471856" y="2428"/>
                </a:lnTo>
                <a:lnTo>
                  <a:pt x="6459855" y="0"/>
                </a:lnTo>
                <a:close/>
              </a:path>
            </a:pathLst>
          </a:custGeom>
          <a:solidFill>
            <a:srgbClr val="4B5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4806" y="6327140"/>
            <a:ext cx="5704840" cy="1106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D5D9D6"/>
                </a:solidFill>
                <a:latin typeface="Arial"/>
                <a:cs typeface="Arial"/>
              </a:rPr>
              <a:t>Appeal</a:t>
            </a:r>
            <a:r>
              <a:rPr sz="2000" spc="19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D5D9D6"/>
                </a:solidFill>
                <a:latin typeface="Arial"/>
                <a:cs typeface="Arial"/>
              </a:rPr>
              <a:t>Process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Companies</a:t>
            </a:r>
            <a:r>
              <a:rPr sz="16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should</a:t>
            </a:r>
            <a:r>
              <a:rPr sz="16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have</a:t>
            </a:r>
            <a:r>
              <a:rPr sz="16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a</a:t>
            </a:r>
            <a:r>
              <a:rPr sz="16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D5D9D6"/>
                </a:solidFill>
                <a:latin typeface="Verdana"/>
                <a:cs typeface="Verdana"/>
              </a:rPr>
              <a:t>clear</a:t>
            </a:r>
            <a:r>
              <a:rPr sz="160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appeal</a:t>
            </a:r>
            <a:r>
              <a:rPr sz="160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process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in</a:t>
            </a:r>
            <a:r>
              <a:rPr sz="160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D5D9D6"/>
                </a:solidFill>
                <a:latin typeface="Verdana"/>
                <a:cs typeface="Verdana"/>
              </a:rPr>
              <a:t>place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D5D9D6"/>
                </a:solidFill>
                <a:latin typeface="Verdana"/>
                <a:cs typeface="Verdana"/>
              </a:rPr>
              <a:t>for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employees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D5D9D6"/>
                </a:solidFill>
                <a:latin typeface="Verdana"/>
                <a:cs typeface="Verdana"/>
              </a:rPr>
              <a:t>who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D5D9D6"/>
                </a:solidFill>
                <a:latin typeface="Verdana"/>
                <a:cs typeface="Verdana"/>
              </a:rPr>
              <a:t>wish</a:t>
            </a:r>
            <a:r>
              <a:rPr sz="160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60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D5D9D6"/>
                </a:solidFill>
                <a:latin typeface="Verdana"/>
                <a:cs typeface="Verdana"/>
              </a:rPr>
              <a:t>challenge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disciplinary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decisions.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18831" y="6149340"/>
            <a:ext cx="6490970" cy="1516380"/>
          </a:xfrm>
          <a:custGeom>
            <a:avLst/>
            <a:gdLst/>
            <a:ahLst/>
            <a:cxnLst/>
            <a:rect l="l" t="t" r="r" b="b"/>
            <a:pathLst>
              <a:path w="6490969" h="1516379">
                <a:moveTo>
                  <a:pt x="6459855" y="0"/>
                </a:moveTo>
                <a:lnTo>
                  <a:pt x="30861" y="0"/>
                </a:lnTo>
                <a:lnTo>
                  <a:pt x="18859" y="2428"/>
                </a:lnTo>
                <a:lnTo>
                  <a:pt x="9048" y="9048"/>
                </a:lnTo>
                <a:lnTo>
                  <a:pt x="2428" y="18859"/>
                </a:lnTo>
                <a:lnTo>
                  <a:pt x="0" y="30861"/>
                </a:lnTo>
                <a:lnTo>
                  <a:pt x="0" y="1485468"/>
                </a:lnTo>
                <a:lnTo>
                  <a:pt x="2428" y="1497499"/>
                </a:lnTo>
                <a:lnTo>
                  <a:pt x="9048" y="1507324"/>
                </a:lnTo>
                <a:lnTo>
                  <a:pt x="18859" y="1513950"/>
                </a:lnTo>
                <a:lnTo>
                  <a:pt x="30861" y="1516380"/>
                </a:lnTo>
                <a:lnTo>
                  <a:pt x="6459855" y="1516380"/>
                </a:lnTo>
                <a:lnTo>
                  <a:pt x="6471856" y="1513950"/>
                </a:lnTo>
                <a:lnTo>
                  <a:pt x="6481667" y="1507324"/>
                </a:lnTo>
                <a:lnTo>
                  <a:pt x="6488287" y="1497499"/>
                </a:lnTo>
                <a:lnTo>
                  <a:pt x="6490716" y="1485468"/>
                </a:lnTo>
                <a:lnTo>
                  <a:pt x="6490716" y="30861"/>
                </a:lnTo>
                <a:lnTo>
                  <a:pt x="6488287" y="18859"/>
                </a:lnTo>
                <a:lnTo>
                  <a:pt x="6481667" y="9048"/>
                </a:lnTo>
                <a:lnTo>
                  <a:pt x="6471856" y="2428"/>
                </a:lnTo>
                <a:lnTo>
                  <a:pt x="6459855" y="0"/>
                </a:lnTo>
                <a:close/>
              </a:path>
            </a:pathLst>
          </a:custGeom>
          <a:solidFill>
            <a:srgbClr val="4B50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12506" y="6327140"/>
            <a:ext cx="6047740" cy="1106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60" dirty="0">
                <a:solidFill>
                  <a:srgbClr val="D5D9D6"/>
                </a:solidFill>
                <a:latin typeface="Arial"/>
                <a:cs typeface="Arial"/>
              </a:rPr>
              <a:t>Documentation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All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disciplinary</a:t>
            </a:r>
            <a:r>
              <a:rPr sz="1600" spc="-5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35" dirty="0">
                <a:solidFill>
                  <a:srgbClr val="D5D9D6"/>
                </a:solidFill>
                <a:latin typeface="Verdana"/>
                <a:cs typeface="Verdana"/>
              </a:rPr>
              <a:t>proceedings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should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D5D9D6"/>
                </a:solidFill>
                <a:latin typeface="Verdana"/>
                <a:cs typeface="Verdana"/>
              </a:rPr>
              <a:t>be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properly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documented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600" spc="-45" dirty="0">
                <a:solidFill>
                  <a:srgbClr val="D5D9D6"/>
                </a:solidFill>
                <a:latin typeface="Verdana"/>
                <a:cs typeface="Verdana"/>
              </a:rPr>
              <a:t>ensure</a:t>
            </a:r>
            <a:r>
              <a:rPr sz="160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55" dirty="0">
                <a:solidFill>
                  <a:srgbClr val="D5D9D6"/>
                </a:solidFill>
                <a:latin typeface="Verdana"/>
                <a:cs typeface="Verdana"/>
              </a:rPr>
              <a:t>transparency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65" dirty="0">
                <a:solidFill>
                  <a:srgbClr val="D5D9D6"/>
                </a:solidFill>
                <a:latin typeface="Verdana"/>
                <a:cs typeface="Verdana"/>
              </a:rPr>
              <a:t>and</a:t>
            </a:r>
            <a:r>
              <a:rPr sz="160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40" dirty="0">
                <a:solidFill>
                  <a:srgbClr val="D5D9D6"/>
                </a:solidFill>
                <a:latin typeface="Verdana"/>
                <a:cs typeface="Verdana"/>
              </a:rPr>
              <a:t>fairness</a:t>
            </a:r>
            <a:r>
              <a:rPr sz="160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0" dirty="0">
                <a:solidFill>
                  <a:srgbClr val="D5D9D6"/>
                </a:solidFill>
                <a:latin typeface="Verdana"/>
                <a:cs typeface="Verdana"/>
              </a:rPr>
              <a:t>throughout</a:t>
            </a:r>
            <a:r>
              <a:rPr sz="160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75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60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D5D9D6"/>
                </a:solidFill>
                <a:latin typeface="Verdana"/>
                <a:cs typeface="Verdana"/>
              </a:rPr>
              <a:t>process.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1769440"/>
            <a:ext cx="11790045" cy="704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50" dirty="0"/>
              <a:t>Equal</a:t>
            </a:r>
            <a:r>
              <a:rPr sz="4450" spc="-130" dirty="0"/>
              <a:t> </a:t>
            </a:r>
            <a:r>
              <a:rPr sz="4450" dirty="0"/>
              <a:t>Pay</a:t>
            </a:r>
            <a:r>
              <a:rPr sz="4450" spc="-135" dirty="0"/>
              <a:t> </a:t>
            </a:r>
            <a:r>
              <a:rPr sz="4450" spc="95" dirty="0"/>
              <a:t>and</a:t>
            </a:r>
            <a:r>
              <a:rPr sz="4450" spc="-120" dirty="0"/>
              <a:t> </a:t>
            </a:r>
            <a:r>
              <a:rPr sz="4450" spc="300" dirty="0"/>
              <a:t>Anti-</a:t>
            </a:r>
            <a:r>
              <a:rPr sz="4450" spc="110" dirty="0"/>
              <a:t>Discrimination</a:t>
            </a:r>
            <a:r>
              <a:rPr sz="4450" spc="-140" dirty="0"/>
              <a:t> </a:t>
            </a:r>
            <a:r>
              <a:rPr sz="4450" spc="-10" dirty="0"/>
              <a:t>Provisions</a:t>
            </a:r>
            <a:endParaRPr sz="445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1304" y="3065779"/>
            <a:ext cx="3926840" cy="27825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7F7F8"/>
                </a:solidFill>
                <a:latin typeface="Arial"/>
                <a:cs typeface="Arial"/>
              </a:rPr>
              <a:t>Equal</a:t>
            </a:r>
            <a:r>
              <a:rPr sz="2200" spc="-114" dirty="0">
                <a:solidFill>
                  <a:srgbClr val="F7F7F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7F7F8"/>
                </a:solidFill>
                <a:latin typeface="Arial"/>
                <a:cs typeface="Arial"/>
              </a:rPr>
              <a:t>Pay</a:t>
            </a:r>
            <a:r>
              <a:rPr sz="2200" spc="-90" dirty="0">
                <a:solidFill>
                  <a:srgbClr val="F7F7F8"/>
                </a:solidFill>
                <a:latin typeface="Arial"/>
                <a:cs typeface="Arial"/>
              </a:rPr>
              <a:t> </a:t>
            </a:r>
            <a:r>
              <a:rPr sz="2200" spc="90" dirty="0">
                <a:solidFill>
                  <a:srgbClr val="F7F7F8"/>
                </a:solidFill>
                <a:latin typeface="Arial"/>
                <a:cs typeface="Arial"/>
              </a:rPr>
              <a:t>for</a:t>
            </a:r>
            <a:r>
              <a:rPr sz="2200" spc="-114" dirty="0">
                <a:solidFill>
                  <a:srgbClr val="F7F7F8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7F7F8"/>
                </a:solidFill>
                <a:latin typeface="Arial"/>
                <a:cs typeface="Arial"/>
              </a:rPr>
              <a:t>Equal</a:t>
            </a:r>
            <a:r>
              <a:rPr sz="2200" spc="-110" dirty="0">
                <a:solidFill>
                  <a:srgbClr val="F7F7F8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7F7F8"/>
                </a:solidFill>
                <a:latin typeface="Arial"/>
                <a:cs typeface="Arial"/>
              </a:rPr>
              <a:t>Work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200"/>
              </a:lnSpc>
              <a:spcBef>
                <a:spcPts val="1655"/>
              </a:spcBef>
            </a:pPr>
            <a:r>
              <a:rPr sz="1750" spc="-20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75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75" dirty="0">
                <a:solidFill>
                  <a:srgbClr val="D5D9D6"/>
                </a:solidFill>
                <a:latin typeface="Verdana"/>
                <a:cs typeface="Verdana"/>
              </a:rPr>
              <a:t>Sex</a:t>
            </a:r>
            <a:r>
              <a:rPr sz="175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70" dirty="0">
                <a:solidFill>
                  <a:srgbClr val="D5D9D6"/>
                </a:solidFill>
                <a:latin typeface="Verdana"/>
                <a:cs typeface="Verdana"/>
              </a:rPr>
              <a:t>Discrimination</a:t>
            </a:r>
            <a:r>
              <a:rPr sz="17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10" dirty="0">
                <a:solidFill>
                  <a:srgbClr val="D5D9D6"/>
                </a:solidFill>
                <a:latin typeface="Verdana"/>
                <a:cs typeface="Verdana"/>
              </a:rPr>
              <a:t>Ordinance </a:t>
            </a:r>
            <a:r>
              <a:rPr sz="1750" spc="-70" dirty="0">
                <a:solidFill>
                  <a:srgbClr val="D5D9D6"/>
                </a:solidFill>
                <a:latin typeface="Verdana"/>
                <a:cs typeface="Verdana"/>
              </a:rPr>
              <a:t>mandates</a:t>
            </a:r>
            <a:r>
              <a:rPr sz="17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65" dirty="0">
                <a:solidFill>
                  <a:srgbClr val="D5D9D6"/>
                </a:solidFill>
                <a:latin typeface="Verdana"/>
                <a:cs typeface="Verdana"/>
              </a:rPr>
              <a:t>equal</a:t>
            </a:r>
            <a:r>
              <a:rPr sz="17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55" dirty="0">
                <a:solidFill>
                  <a:srgbClr val="D5D9D6"/>
                </a:solidFill>
                <a:latin typeface="Verdana"/>
                <a:cs typeface="Verdana"/>
              </a:rPr>
              <a:t>pay</a:t>
            </a:r>
            <a:r>
              <a:rPr sz="175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35" dirty="0">
                <a:solidFill>
                  <a:srgbClr val="D5D9D6"/>
                </a:solidFill>
                <a:latin typeface="Verdana"/>
                <a:cs typeface="Verdana"/>
              </a:rPr>
              <a:t>for</a:t>
            </a:r>
            <a:r>
              <a:rPr sz="175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65" dirty="0">
                <a:solidFill>
                  <a:srgbClr val="D5D9D6"/>
                </a:solidFill>
                <a:latin typeface="Verdana"/>
                <a:cs typeface="Verdana"/>
              </a:rPr>
              <a:t>equal</a:t>
            </a:r>
            <a:r>
              <a:rPr sz="17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10" dirty="0">
                <a:solidFill>
                  <a:srgbClr val="D5D9D6"/>
                </a:solidFill>
                <a:latin typeface="Verdana"/>
                <a:cs typeface="Verdana"/>
              </a:rPr>
              <a:t>work, </a:t>
            </a:r>
            <a:r>
              <a:rPr sz="1750" spc="-45" dirty="0">
                <a:solidFill>
                  <a:srgbClr val="D5D9D6"/>
                </a:solidFill>
                <a:latin typeface="Verdana"/>
                <a:cs typeface="Verdana"/>
              </a:rPr>
              <a:t>regardless</a:t>
            </a:r>
            <a:r>
              <a:rPr sz="17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750" spc="-114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65" dirty="0">
                <a:solidFill>
                  <a:srgbClr val="D5D9D6"/>
                </a:solidFill>
                <a:latin typeface="Verdana"/>
                <a:cs typeface="Verdana"/>
              </a:rPr>
              <a:t>gender.</a:t>
            </a:r>
            <a:r>
              <a:rPr sz="17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20" dirty="0">
                <a:solidFill>
                  <a:srgbClr val="D5D9D6"/>
                </a:solidFill>
                <a:latin typeface="Verdana"/>
                <a:cs typeface="Verdana"/>
              </a:rPr>
              <a:t>This</a:t>
            </a:r>
            <a:r>
              <a:rPr sz="175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10" dirty="0">
                <a:solidFill>
                  <a:srgbClr val="D5D9D6"/>
                </a:solidFill>
                <a:latin typeface="Verdana"/>
                <a:cs typeface="Verdana"/>
              </a:rPr>
              <a:t>principle </a:t>
            </a:r>
            <a:r>
              <a:rPr sz="1750" spc="-50" dirty="0">
                <a:solidFill>
                  <a:srgbClr val="D5D9D6"/>
                </a:solidFill>
                <a:latin typeface="Verdana"/>
                <a:cs typeface="Verdana"/>
              </a:rPr>
              <a:t>extends</a:t>
            </a:r>
            <a:r>
              <a:rPr sz="1750" spc="-12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70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750" spc="-13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65" dirty="0">
                <a:solidFill>
                  <a:srgbClr val="D5D9D6"/>
                </a:solidFill>
                <a:latin typeface="Verdana"/>
                <a:cs typeface="Verdana"/>
              </a:rPr>
              <a:t>all</a:t>
            </a:r>
            <a:r>
              <a:rPr sz="1750" spc="-13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25" dirty="0">
                <a:solidFill>
                  <a:srgbClr val="D5D9D6"/>
                </a:solidFill>
                <a:latin typeface="Verdana"/>
                <a:cs typeface="Verdana"/>
              </a:rPr>
              <a:t>aspects</a:t>
            </a:r>
            <a:r>
              <a:rPr sz="175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25" dirty="0">
                <a:solidFill>
                  <a:srgbClr val="D5D9D6"/>
                </a:solidFill>
                <a:latin typeface="Verdana"/>
                <a:cs typeface="Verdana"/>
              </a:rPr>
              <a:t>of </a:t>
            </a:r>
            <a:r>
              <a:rPr sz="1750" spc="-90" dirty="0">
                <a:solidFill>
                  <a:srgbClr val="D5D9D6"/>
                </a:solidFill>
                <a:latin typeface="Verdana"/>
                <a:cs typeface="Verdana"/>
              </a:rPr>
              <a:t>remuneration,</a:t>
            </a:r>
            <a:r>
              <a:rPr sz="17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50" dirty="0">
                <a:solidFill>
                  <a:srgbClr val="D5D9D6"/>
                </a:solidFill>
                <a:latin typeface="Verdana"/>
                <a:cs typeface="Verdana"/>
              </a:rPr>
              <a:t>including</a:t>
            </a:r>
            <a:r>
              <a:rPr sz="1750" spc="-5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40" dirty="0">
                <a:solidFill>
                  <a:srgbClr val="D5D9D6"/>
                </a:solidFill>
                <a:latin typeface="Verdana"/>
                <a:cs typeface="Verdana"/>
              </a:rPr>
              <a:t>bonuses</a:t>
            </a:r>
            <a:r>
              <a:rPr sz="17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25" dirty="0">
                <a:solidFill>
                  <a:srgbClr val="D5D9D6"/>
                </a:solidFill>
                <a:latin typeface="Verdana"/>
                <a:cs typeface="Verdana"/>
              </a:rPr>
              <a:t>and </a:t>
            </a:r>
            <a:r>
              <a:rPr sz="1750" spc="-10" dirty="0">
                <a:solidFill>
                  <a:srgbClr val="D5D9D6"/>
                </a:solidFill>
                <a:latin typeface="Verdana"/>
                <a:cs typeface="Verdana"/>
              </a:rPr>
              <a:t>benefits.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20665" y="3065779"/>
            <a:ext cx="3973195" cy="3149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150" dirty="0">
                <a:solidFill>
                  <a:srgbClr val="F7F7F8"/>
                </a:solidFill>
                <a:latin typeface="Arial"/>
                <a:cs typeface="Arial"/>
              </a:rPr>
              <a:t>Anti-</a:t>
            </a:r>
            <a:r>
              <a:rPr sz="2200" spc="50" dirty="0">
                <a:solidFill>
                  <a:srgbClr val="F7F7F8"/>
                </a:solidFill>
                <a:latin typeface="Arial"/>
                <a:cs typeface="Arial"/>
              </a:rPr>
              <a:t>Discrimination</a:t>
            </a:r>
            <a:r>
              <a:rPr sz="2200" spc="-35" dirty="0">
                <a:solidFill>
                  <a:srgbClr val="F7F7F8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7F7F8"/>
                </a:solidFill>
                <a:latin typeface="Arial"/>
                <a:cs typeface="Arial"/>
              </a:rPr>
              <a:t>Laws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100"/>
              </a:lnSpc>
              <a:spcBef>
                <a:spcPts val="1660"/>
              </a:spcBef>
            </a:pPr>
            <a:r>
              <a:rPr sz="1750" spc="-45" dirty="0">
                <a:solidFill>
                  <a:srgbClr val="D5D9D6"/>
                </a:solidFill>
                <a:latin typeface="Verdana"/>
                <a:cs typeface="Verdana"/>
              </a:rPr>
              <a:t>Hong</a:t>
            </a:r>
            <a:r>
              <a:rPr sz="1750" spc="-13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50" dirty="0">
                <a:solidFill>
                  <a:srgbClr val="D5D9D6"/>
                </a:solidFill>
                <a:latin typeface="Verdana"/>
                <a:cs typeface="Verdana"/>
              </a:rPr>
              <a:t>Kong</a:t>
            </a:r>
            <a:r>
              <a:rPr sz="17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60" dirty="0">
                <a:solidFill>
                  <a:srgbClr val="D5D9D6"/>
                </a:solidFill>
                <a:latin typeface="Verdana"/>
                <a:cs typeface="Verdana"/>
              </a:rPr>
              <a:t>has</a:t>
            </a:r>
            <a:r>
              <a:rPr sz="1750" spc="-11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50" dirty="0">
                <a:solidFill>
                  <a:srgbClr val="D5D9D6"/>
                </a:solidFill>
                <a:latin typeface="Verdana"/>
                <a:cs typeface="Verdana"/>
              </a:rPr>
              <a:t>four</a:t>
            </a:r>
            <a:r>
              <a:rPr sz="1750" spc="-105" dirty="0">
                <a:solidFill>
                  <a:srgbClr val="D5D9D6"/>
                </a:solidFill>
                <a:latin typeface="Verdana"/>
                <a:cs typeface="Verdana"/>
              </a:rPr>
              <a:t> main</a:t>
            </a:r>
            <a:r>
              <a:rPr sz="175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20" dirty="0">
                <a:solidFill>
                  <a:srgbClr val="D5D9D6"/>
                </a:solidFill>
                <a:latin typeface="Verdana"/>
                <a:cs typeface="Verdana"/>
              </a:rPr>
              <a:t>anti- </a:t>
            </a:r>
            <a:r>
              <a:rPr sz="1750" spc="-65" dirty="0">
                <a:solidFill>
                  <a:srgbClr val="D5D9D6"/>
                </a:solidFill>
                <a:latin typeface="Verdana"/>
                <a:cs typeface="Verdana"/>
              </a:rPr>
              <a:t>discrimination </a:t>
            </a:r>
            <a:r>
              <a:rPr sz="1750" spc="-40" dirty="0">
                <a:solidFill>
                  <a:srgbClr val="D5D9D6"/>
                </a:solidFill>
                <a:latin typeface="Verdana"/>
                <a:cs typeface="Verdana"/>
              </a:rPr>
              <a:t>ordinances</a:t>
            </a:r>
            <a:r>
              <a:rPr sz="1750" spc="-5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10" dirty="0">
                <a:solidFill>
                  <a:srgbClr val="D5D9D6"/>
                </a:solidFill>
                <a:latin typeface="Verdana"/>
                <a:cs typeface="Verdana"/>
              </a:rPr>
              <a:t>covering </a:t>
            </a:r>
            <a:r>
              <a:rPr sz="1750" spc="-70" dirty="0">
                <a:solidFill>
                  <a:srgbClr val="D5D9D6"/>
                </a:solidFill>
                <a:latin typeface="Verdana"/>
                <a:cs typeface="Verdana"/>
              </a:rPr>
              <a:t>sex,</a:t>
            </a:r>
            <a:r>
              <a:rPr sz="1750" spc="-12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65" dirty="0">
                <a:solidFill>
                  <a:srgbClr val="D5D9D6"/>
                </a:solidFill>
                <a:latin typeface="Verdana"/>
                <a:cs typeface="Verdana"/>
              </a:rPr>
              <a:t>disability,</a:t>
            </a:r>
            <a:r>
              <a:rPr sz="1750" spc="-75" dirty="0">
                <a:solidFill>
                  <a:srgbClr val="D5D9D6"/>
                </a:solidFill>
                <a:latin typeface="Verdana"/>
                <a:cs typeface="Verdana"/>
              </a:rPr>
              <a:t> family</a:t>
            </a:r>
            <a:r>
              <a:rPr sz="17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75" dirty="0">
                <a:solidFill>
                  <a:srgbClr val="D5D9D6"/>
                </a:solidFill>
                <a:latin typeface="Verdana"/>
                <a:cs typeface="Verdana"/>
              </a:rPr>
              <a:t>status,</a:t>
            </a:r>
            <a:r>
              <a:rPr sz="175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25" dirty="0">
                <a:solidFill>
                  <a:srgbClr val="D5D9D6"/>
                </a:solidFill>
                <a:latin typeface="Verdana"/>
                <a:cs typeface="Verdana"/>
              </a:rPr>
              <a:t>and </a:t>
            </a:r>
            <a:r>
              <a:rPr sz="1750" spc="-50" dirty="0">
                <a:solidFill>
                  <a:srgbClr val="D5D9D6"/>
                </a:solidFill>
                <a:latin typeface="Verdana"/>
                <a:cs typeface="Verdana"/>
              </a:rPr>
              <a:t>race.</a:t>
            </a:r>
            <a:r>
              <a:rPr sz="1750" spc="-12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10" dirty="0">
                <a:solidFill>
                  <a:srgbClr val="D5D9D6"/>
                </a:solidFill>
                <a:latin typeface="Verdana"/>
                <a:cs typeface="Verdana"/>
              </a:rPr>
              <a:t>These</a:t>
            </a:r>
            <a:r>
              <a:rPr sz="1750" spc="-12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40" dirty="0">
                <a:solidFill>
                  <a:srgbClr val="D5D9D6"/>
                </a:solidFill>
                <a:latin typeface="Verdana"/>
                <a:cs typeface="Verdana"/>
              </a:rPr>
              <a:t>laws</a:t>
            </a:r>
            <a:r>
              <a:rPr sz="175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10" dirty="0">
                <a:solidFill>
                  <a:srgbClr val="D5D9D6"/>
                </a:solidFill>
                <a:latin typeface="Verdana"/>
                <a:cs typeface="Verdana"/>
              </a:rPr>
              <a:t>prohibit </a:t>
            </a:r>
            <a:r>
              <a:rPr sz="1750" spc="-65" dirty="0">
                <a:solidFill>
                  <a:srgbClr val="D5D9D6"/>
                </a:solidFill>
                <a:latin typeface="Verdana"/>
                <a:cs typeface="Verdana"/>
              </a:rPr>
              <a:t>discrimination</a:t>
            </a:r>
            <a:r>
              <a:rPr sz="175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80" dirty="0">
                <a:solidFill>
                  <a:srgbClr val="D5D9D6"/>
                </a:solidFill>
                <a:latin typeface="Verdana"/>
                <a:cs typeface="Verdana"/>
              </a:rPr>
              <a:t>in</a:t>
            </a:r>
            <a:r>
              <a:rPr sz="17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10" dirty="0">
                <a:solidFill>
                  <a:srgbClr val="D5D9D6"/>
                </a:solidFill>
                <a:latin typeface="Verdana"/>
                <a:cs typeface="Verdana"/>
              </a:rPr>
              <a:t>employment, </a:t>
            </a:r>
            <a:r>
              <a:rPr sz="1750" spc="-50" dirty="0">
                <a:solidFill>
                  <a:srgbClr val="D5D9D6"/>
                </a:solidFill>
                <a:latin typeface="Verdana"/>
                <a:cs typeface="Verdana"/>
              </a:rPr>
              <a:t>including</a:t>
            </a:r>
            <a:r>
              <a:rPr sz="1750" spc="-4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80" dirty="0">
                <a:solidFill>
                  <a:srgbClr val="D5D9D6"/>
                </a:solidFill>
                <a:latin typeface="Verdana"/>
                <a:cs typeface="Verdana"/>
              </a:rPr>
              <a:t>recruitment,</a:t>
            </a:r>
            <a:r>
              <a:rPr sz="17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85" dirty="0">
                <a:solidFill>
                  <a:srgbClr val="D5D9D6"/>
                </a:solidFill>
                <a:latin typeface="Verdana"/>
                <a:cs typeface="Verdana"/>
              </a:rPr>
              <a:t>promotion,</a:t>
            </a:r>
            <a:r>
              <a:rPr sz="17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25" dirty="0">
                <a:solidFill>
                  <a:srgbClr val="D5D9D6"/>
                </a:solidFill>
                <a:latin typeface="Verdana"/>
                <a:cs typeface="Verdana"/>
              </a:rPr>
              <a:t>and </a:t>
            </a:r>
            <a:r>
              <a:rPr sz="1750" spc="-10" dirty="0">
                <a:solidFill>
                  <a:srgbClr val="D5D9D6"/>
                </a:solidFill>
                <a:latin typeface="Verdana"/>
                <a:cs typeface="Verdana"/>
              </a:rPr>
              <a:t>termination.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60406" y="3065779"/>
            <a:ext cx="3754754" cy="241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7F7F8"/>
                </a:solidFill>
                <a:latin typeface="Arial"/>
                <a:cs typeface="Arial"/>
              </a:rPr>
              <a:t>Reasonable</a:t>
            </a:r>
            <a:r>
              <a:rPr sz="2200" spc="-110" dirty="0">
                <a:solidFill>
                  <a:srgbClr val="F7F7F8"/>
                </a:solidFill>
                <a:latin typeface="Arial"/>
                <a:cs typeface="Arial"/>
              </a:rPr>
              <a:t> </a:t>
            </a:r>
            <a:r>
              <a:rPr sz="2200" spc="75" dirty="0">
                <a:solidFill>
                  <a:srgbClr val="F7F7F8"/>
                </a:solidFill>
                <a:latin typeface="Arial"/>
                <a:cs typeface="Arial"/>
              </a:rPr>
              <a:t>Accommodation</a:t>
            </a:r>
            <a:endParaRPr sz="2200">
              <a:latin typeface="Arial"/>
              <a:cs typeface="Arial"/>
            </a:endParaRPr>
          </a:p>
          <a:p>
            <a:pPr marL="12700" marR="106045">
              <a:lnSpc>
                <a:spcPct val="138200"/>
              </a:lnSpc>
              <a:spcBef>
                <a:spcPts val="1655"/>
              </a:spcBef>
            </a:pPr>
            <a:r>
              <a:rPr sz="1750" spc="-55" dirty="0">
                <a:solidFill>
                  <a:srgbClr val="D5D9D6"/>
                </a:solidFill>
                <a:latin typeface="Verdana"/>
                <a:cs typeface="Verdana"/>
              </a:rPr>
              <a:t>Employers</a:t>
            </a:r>
            <a:r>
              <a:rPr sz="175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75" dirty="0">
                <a:solidFill>
                  <a:srgbClr val="D5D9D6"/>
                </a:solidFill>
                <a:latin typeface="Verdana"/>
                <a:cs typeface="Verdana"/>
              </a:rPr>
              <a:t>are</a:t>
            </a:r>
            <a:r>
              <a:rPr sz="1750" spc="-11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60" dirty="0">
                <a:solidFill>
                  <a:srgbClr val="D5D9D6"/>
                </a:solidFill>
                <a:latin typeface="Verdana"/>
                <a:cs typeface="Verdana"/>
              </a:rPr>
              <a:t>required</a:t>
            </a:r>
            <a:r>
              <a:rPr sz="17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70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750" spc="-114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20" dirty="0">
                <a:solidFill>
                  <a:srgbClr val="D5D9D6"/>
                </a:solidFill>
                <a:latin typeface="Verdana"/>
                <a:cs typeface="Verdana"/>
              </a:rPr>
              <a:t>make </a:t>
            </a:r>
            <a:r>
              <a:rPr sz="1750" spc="-55" dirty="0">
                <a:solidFill>
                  <a:srgbClr val="D5D9D6"/>
                </a:solidFill>
                <a:latin typeface="Verdana"/>
                <a:cs typeface="Verdana"/>
              </a:rPr>
              <a:t>reasonable</a:t>
            </a:r>
            <a:r>
              <a:rPr sz="17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55" dirty="0">
                <a:solidFill>
                  <a:srgbClr val="D5D9D6"/>
                </a:solidFill>
                <a:latin typeface="Verdana"/>
                <a:cs typeface="Verdana"/>
              </a:rPr>
              <a:t>accommodations</a:t>
            </a:r>
            <a:r>
              <a:rPr sz="17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25" dirty="0">
                <a:solidFill>
                  <a:srgbClr val="D5D9D6"/>
                </a:solidFill>
                <a:latin typeface="Verdana"/>
                <a:cs typeface="Verdana"/>
              </a:rPr>
              <a:t>for </a:t>
            </a:r>
            <a:r>
              <a:rPr sz="1750" spc="-45" dirty="0">
                <a:solidFill>
                  <a:srgbClr val="D5D9D6"/>
                </a:solidFill>
                <a:latin typeface="Verdana"/>
                <a:cs typeface="Verdana"/>
              </a:rPr>
              <a:t>employees</a:t>
            </a:r>
            <a:r>
              <a:rPr sz="17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75" dirty="0">
                <a:solidFill>
                  <a:srgbClr val="D5D9D6"/>
                </a:solidFill>
                <a:latin typeface="Verdana"/>
                <a:cs typeface="Verdana"/>
              </a:rPr>
              <a:t>with</a:t>
            </a:r>
            <a:r>
              <a:rPr sz="17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55" dirty="0">
                <a:solidFill>
                  <a:srgbClr val="D5D9D6"/>
                </a:solidFill>
                <a:latin typeface="Verdana"/>
                <a:cs typeface="Verdana"/>
              </a:rPr>
              <a:t>disabilities,</a:t>
            </a:r>
            <a:r>
              <a:rPr sz="17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20" dirty="0">
                <a:solidFill>
                  <a:srgbClr val="D5D9D6"/>
                </a:solidFill>
                <a:latin typeface="Verdana"/>
                <a:cs typeface="Verdana"/>
              </a:rPr>
              <a:t>unless </a:t>
            </a:r>
            <a:r>
              <a:rPr sz="1750" spc="-45" dirty="0">
                <a:solidFill>
                  <a:srgbClr val="D5D9D6"/>
                </a:solidFill>
                <a:latin typeface="Verdana"/>
                <a:cs typeface="Verdana"/>
              </a:rPr>
              <a:t>doing</a:t>
            </a:r>
            <a:r>
              <a:rPr sz="1750" spc="-11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dirty="0">
                <a:solidFill>
                  <a:srgbClr val="D5D9D6"/>
                </a:solidFill>
                <a:latin typeface="Verdana"/>
                <a:cs typeface="Verdana"/>
              </a:rPr>
              <a:t>so</a:t>
            </a:r>
            <a:r>
              <a:rPr sz="1750" spc="-12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50" dirty="0">
                <a:solidFill>
                  <a:srgbClr val="D5D9D6"/>
                </a:solidFill>
                <a:latin typeface="Verdana"/>
                <a:cs typeface="Verdana"/>
              </a:rPr>
              <a:t>would</a:t>
            </a:r>
            <a:r>
              <a:rPr sz="175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20" dirty="0">
                <a:solidFill>
                  <a:srgbClr val="D5D9D6"/>
                </a:solidFill>
                <a:latin typeface="Verdana"/>
                <a:cs typeface="Verdana"/>
              </a:rPr>
              <a:t>cause</a:t>
            </a:r>
            <a:r>
              <a:rPr sz="1750" spc="-10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20" dirty="0">
                <a:solidFill>
                  <a:srgbClr val="D5D9D6"/>
                </a:solidFill>
                <a:latin typeface="Verdana"/>
                <a:cs typeface="Verdana"/>
              </a:rPr>
              <a:t>undue </a:t>
            </a:r>
            <a:r>
              <a:rPr sz="1750" spc="-60" dirty="0">
                <a:solidFill>
                  <a:srgbClr val="D5D9D6"/>
                </a:solidFill>
                <a:latin typeface="Verdana"/>
                <a:cs typeface="Verdana"/>
              </a:rPr>
              <a:t>hardship</a:t>
            </a:r>
            <a:r>
              <a:rPr sz="17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70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750" spc="-12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85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750" spc="-11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750" spc="-10" dirty="0">
                <a:solidFill>
                  <a:srgbClr val="D5D9D6"/>
                </a:solidFill>
                <a:latin typeface="Verdana"/>
                <a:cs typeface="Verdana"/>
              </a:rPr>
              <a:t>organisation.</a:t>
            </a:r>
            <a:endParaRPr sz="1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304" y="650875"/>
            <a:ext cx="6354445" cy="141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600"/>
              </a:lnSpc>
            </a:pPr>
            <a:r>
              <a:rPr sz="4450" spc="95" dirty="0"/>
              <a:t>Comparison</a:t>
            </a:r>
            <a:r>
              <a:rPr sz="4450" spc="-65" dirty="0"/>
              <a:t> </a:t>
            </a:r>
            <a:r>
              <a:rPr sz="4450" spc="195" dirty="0"/>
              <a:t>with</a:t>
            </a:r>
            <a:r>
              <a:rPr sz="4450" spc="-45" dirty="0"/>
              <a:t> </a:t>
            </a:r>
            <a:r>
              <a:rPr sz="4450" spc="204" dirty="0"/>
              <a:t>the</a:t>
            </a:r>
            <a:r>
              <a:rPr sz="4450" spc="-35" dirty="0"/>
              <a:t> </a:t>
            </a:r>
            <a:r>
              <a:rPr sz="4450" spc="-365" dirty="0"/>
              <a:t>UK </a:t>
            </a:r>
            <a:r>
              <a:rPr sz="4450" spc="-10" dirty="0"/>
              <a:t>Framework</a:t>
            </a:r>
            <a:endParaRPr sz="445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8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81622" y="2450592"/>
          <a:ext cx="7539990" cy="5079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2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7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955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1750" spc="-1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Aspect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203835" marB="0">
                    <a:lnL w="5715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0690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1750" spc="-4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Hong</a:t>
                      </a:r>
                      <a:r>
                        <a:rPr sz="1750" spc="-114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spc="-2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Kong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203835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1605"/>
                        </a:spcBef>
                      </a:pPr>
                      <a:r>
                        <a:rPr sz="1750" spc="-5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United</a:t>
                      </a:r>
                      <a:r>
                        <a:rPr sz="1750" spc="-10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spc="-1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Kingdom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203835" marB="0">
                    <a:lnR w="571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2825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750" spc="-7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Minimum</a:t>
                      </a:r>
                      <a:r>
                        <a:rPr sz="1750" spc="-114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spc="-2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Wage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198120" marB="0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0690" marR="256540">
                        <a:lnSpc>
                          <a:spcPct val="138300"/>
                        </a:lnSpc>
                        <a:spcBef>
                          <a:spcPts val="755"/>
                        </a:spcBef>
                      </a:pPr>
                      <a:r>
                        <a:rPr sz="1750" spc="-9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Statutory</a:t>
                      </a:r>
                      <a:r>
                        <a:rPr sz="1750" spc="-9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spc="-7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Minimum </a:t>
                      </a:r>
                      <a:r>
                        <a:rPr sz="1750" spc="-4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Wage</a:t>
                      </a:r>
                      <a:r>
                        <a:rPr sz="1750" spc="-9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spc="-1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Ordinance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95885" marB="0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4160" marR="390525">
                        <a:lnSpc>
                          <a:spcPct val="138300"/>
                        </a:lnSpc>
                        <a:spcBef>
                          <a:spcPts val="755"/>
                        </a:spcBef>
                      </a:pPr>
                      <a:r>
                        <a:rPr sz="1750" spc="-6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National</a:t>
                      </a:r>
                      <a:r>
                        <a:rPr sz="1750" spc="-7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 Minimum </a:t>
                      </a:r>
                      <a:r>
                        <a:rPr sz="1750" spc="-4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Wage</a:t>
                      </a:r>
                      <a:r>
                        <a:rPr sz="1750" spc="-9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spc="-2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Act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95885" marB="0"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825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750" spc="-5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Working</a:t>
                      </a:r>
                      <a:r>
                        <a:rPr sz="1750" spc="-9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spc="-2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Hours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198120" marB="0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0690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750" spc="-2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No</a:t>
                      </a:r>
                      <a:r>
                        <a:rPr sz="1750" spc="-13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spc="-7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statutory</a:t>
                      </a:r>
                      <a:r>
                        <a:rPr sz="1750" spc="-9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spc="-2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limit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198120" marB="0"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4160" marR="811530">
                        <a:lnSpc>
                          <a:spcPct val="138300"/>
                        </a:lnSpc>
                        <a:spcBef>
                          <a:spcPts val="755"/>
                        </a:spcBef>
                      </a:pPr>
                      <a:r>
                        <a:rPr sz="1750" spc="-5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Working</a:t>
                      </a:r>
                      <a:r>
                        <a:rPr sz="1750" spc="-9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spc="-5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Time </a:t>
                      </a:r>
                      <a:r>
                        <a:rPr sz="1750" spc="-1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Regulations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95885" marB="0"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FFFFFF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3460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750" spc="-2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Paid</a:t>
                      </a:r>
                      <a:r>
                        <a:rPr sz="1750" spc="-114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spc="-2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Leave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198120" marB="0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0690" marR="427355">
                        <a:lnSpc>
                          <a:spcPct val="138300"/>
                        </a:lnSpc>
                        <a:spcBef>
                          <a:spcPts val="755"/>
                        </a:spcBef>
                      </a:pPr>
                      <a:r>
                        <a:rPr sz="1750" spc="-7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7-</a:t>
                      </a:r>
                      <a:r>
                        <a:rPr sz="1750" spc="-204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14</a:t>
                      </a:r>
                      <a:r>
                        <a:rPr sz="1750" spc="-13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spc="-4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days</a:t>
                      </a:r>
                      <a:r>
                        <a:rPr sz="1750" spc="-10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spc="-4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(based </a:t>
                      </a:r>
                      <a:r>
                        <a:rPr sz="1750" spc="-6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on</a:t>
                      </a:r>
                      <a:r>
                        <a:rPr sz="1750" spc="-114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spc="-1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service)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95885" marB="0">
                    <a:solidFill>
                      <a:srgbClr val="000000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4160" marR="340360">
                        <a:lnSpc>
                          <a:spcPct val="138300"/>
                        </a:lnSpc>
                        <a:spcBef>
                          <a:spcPts val="755"/>
                        </a:spcBef>
                      </a:pPr>
                      <a:r>
                        <a:rPr sz="1750" spc="-5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28</a:t>
                      </a:r>
                      <a:r>
                        <a:rPr sz="1750" spc="-12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spc="-4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days</a:t>
                      </a:r>
                      <a:r>
                        <a:rPr sz="1750" spc="-11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spc="-5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(including </a:t>
                      </a:r>
                      <a:r>
                        <a:rPr sz="1750" spc="-3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public</a:t>
                      </a:r>
                      <a:r>
                        <a:rPr sz="1750" spc="-10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spc="-1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holidays)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95885" marB="0"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rgbClr val="000000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4300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750" spc="-6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Parental</a:t>
                      </a:r>
                      <a:r>
                        <a:rPr sz="1750" spc="-8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spc="-1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Leave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198120" marB="0">
                    <a:lnL w="57150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0690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750" spc="-204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14</a:t>
                      </a:r>
                      <a:r>
                        <a:rPr sz="1750" spc="-114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spc="-1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weeks</a:t>
                      </a:r>
                      <a:endParaRPr sz="1750">
                        <a:latin typeface="Verdana"/>
                        <a:cs typeface="Verdana"/>
                      </a:endParaRPr>
                    </a:p>
                    <a:p>
                      <a:pPr marL="440690" marR="427355">
                        <a:lnSpc>
                          <a:spcPct val="138300"/>
                        </a:lnSpc>
                      </a:pPr>
                      <a:r>
                        <a:rPr sz="1750" spc="-10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maternity,</a:t>
                      </a:r>
                      <a:r>
                        <a:rPr sz="1750" spc="-9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spc="-8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5</a:t>
                      </a:r>
                      <a:r>
                        <a:rPr sz="1750" spc="-114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spc="-2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days </a:t>
                      </a:r>
                      <a:r>
                        <a:rPr sz="1750" spc="-1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paternity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198120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  <a:spcBef>
                          <a:spcPts val="1560"/>
                        </a:spcBef>
                      </a:pPr>
                      <a:r>
                        <a:rPr sz="1750" spc="-7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52</a:t>
                      </a:r>
                      <a:r>
                        <a:rPr sz="1750" spc="-12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spc="-1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weeks</a:t>
                      </a:r>
                      <a:endParaRPr sz="1750">
                        <a:latin typeface="Verdana"/>
                        <a:cs typeface="Verdana"/>
                      </a:endParaRPr>
                    </a:p>
                    <a:p>
                      <a:pPr marL="264160" marR="281305">
                        <a:lnSpc>
                          <a:spcPct val="138300"/>
                        </a:lnSpc>
                      </a:pPr>
                      <a:r>
                        <a:rPr sz="1750" spc="-10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maternity,</a:t>
                      </a:r>
                      <a:r>
                        <a:rPr sz="1750" spc="-95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spc="-5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sz="1750" spc="-114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750" spc="-2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weeks </a:t>
                      </a:r>
                      <a:r>
                        <a:rPr sz="1750" spc="-10" dirty="0">
                          <a:solidFill>
                            <a:srgbClr val="D5D9D6"/>
                          </a:solidFill>
                          <a:latin typeface="Verdana"/>
                          <a:cs typeface="Verdana"/>
                        </a:rPr>
                        <a:t>paternity</a:t>
                      </a:r>
                      <a:endParaRPr sz="1750">
                        <a:latin typeface="Verdana"/>
                        <a:cs typeface="Verdana"/>
                      </a:endParaRPr>
                    </a:p>
                  </a:txBody>
                  <a:tcPr marL="0" marR="0" marT="198120" marB="0">
                    <a:lnR w="5715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>
                        <a:alpha val="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8657" y="855725"/>
            <a:ext cx="7054215" cy="1165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600"/>
              </a:lnSpc>
            </a:pPr>
            <a:r>
              <a:rPr sz="3650" dirty="0"/>
              <a:t>Case</a:t>
            </a:r>
            <a:r>
              <a:rPr sz="3650" spc="35" dirty="0"/>
              <a:t> </a:t>
            </a:r>
            <a:r>
              <a:rPr sz="3650" dirty="0"/>
              <a:t>Studies:</a:t>
            </a:r>
            <a:r>
              <a:rPr sz="3650" spc="20" dirty="0"/>
              <a:t> </a:t>
            </a:r>
            <a:r>
              <a:rPr sz="3650" spc="120" dirty="0"/>
              <a:t>Common</a:t>
            </a:r>
            <a:r>
              <a:rPr sz="3650" spc="20" dirty="0"/>
              <a:t> </a:t>
            </a:r>
            <a:r>
              <a:rPr sz="3650" spc="65" dirty="0"/>
              <a:t>Disputes </a:t>
            </a:r>
            <a:r>
              <a:rPr sz="3650" spc="85" dirty="0"/>
              <a:t>over</a:t>
            </a:r>
            <a:r>
              <a:rPr sz="3650" spc="-40" dirty="0"/>
              <a:t> </a:t>
            </a:r>
            <a:r>
              <a:rPr sz="3650" spc="65" dirty="0"/>
              <a:t>Employee</a:t>
            </a:r>
            <a:r>
              <a:rPr sz="3650" spc="-35" dirty="0"/>
              <a:t> </a:t>
            </a:r>
            <a:r>
              <a:rPr sz="3650" spc="-10" dirty="0"/>
              <a:t>Rights</a:t>
            </a:r>
            <a:endParaRPr sz="365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748" y="2334767"/>
            <a:ext cx="931163" cy="50017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48357" y="2499486"/>
            <a:ext cx="6609080" cy="461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D5D9D6"/>
                </a:solidFill>
                <a:latin typeface="Arial"/>
                <a:cs typeface="Arial"/>
              </a:rPr>
              <a:t>Unpaid</a:t>
            </a:r>
            <a:r>
              <a:rPr sz="1800" spc="10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D5D9D6"/>
                </a:solidFill>
                <a:latin typeface="Arial"/>
                <a:cs typeface="Arial"/>
              </a:rPr>
              <a:t>Overtime</a:t>
            </a:r>
            <a:endParaRPr sz="1800">
              <a:latin typeface="Arial"/>
              <a:cs typeface="Arial"/>
            </a:endParaRPr>
          </a:p>
          <a:p>
            <a:pPr marL="12700" marR="97790">
              <a:lnSpc>
                <a:spcPct val="132100"/>
              </a:lnSpc>
              <a:spcBef>
                <a:spcPts val="800"/>
              </a:spcBef>
            </a:pPr>
            <a:r>
              <a:rPr sz="1450" spc="-20" dirty="0">
                <a:solidFill>
                  <a:srgbClr val="D5D9D6"/>
                </a:solidFill>
                <a:latin typeface="Verdana"/>
                <a:cs typeface="Verdana"/>
              </a:rPr>
              <a:t>Many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35" dirty="0">
                <a:solidFill>
                  <a:srgbClr val="D5D9D6"/>
                </a:solidFill>
                <a:latin typeface="Verdana"/>
                <a:cs typeface="Verdana"/>
              </a:rPr>
              <a:t>disputes</a:t>
            </a:r>
            <a:r>
              <a:rPr sz="14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0" dirty="0">
                <a:solidFill>
                  <a:srgbClr val="D5D9D6"/>
                </a:solidFill>
                <a:latin typeface="Verdana"/>
                <a:cs typeface="Verdana"/>
              </a:rPr>
              <a:t>arise</a:t>
            </a:r>
            <a:r>
              <a:rPr sz="14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from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5" dirty="0">
                <a:solidFill>
                  <a:srgbClr val="D5D9D6"/>
                </a:solidFill>
                <a:latin typeface="Verdana"/>
                <a:cs typeface="Verdana"/>
              </a:rPr>
              <a:t>employees</a:t>
            </a:r>
            <a:r>
              <a:rPr sz="14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5" dirty="0">
                <a:solidFill>
                  <a:srgbClr val="D5D9D6"/>
                </a:solidFill>
                <a:latin typeface="Verdana"/>
                <a:cs typeface="Verdana"/>
              </a:rPr>
              <a:t>claiming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0" dirty="0">
                <a:solidFill>
                  <a:srgbClr val="D5D9D6"/>
                </a:solidFill>
                <a:latin typeface="Verdana"/>
                <a:cs typeface="Verdana"/>
              </a:rPr>
              <a:t>unpaid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overtime.</a:t>
            </a:r>
            <a:r>
              <a:rPr sz="14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155" dirty="0">
                <a:solidFill>
                  <a:srgbClr val="D5D9D6"/>
                </a:solidFill>
                <a:latin typeface="Verdana"/>
                <a:cs typeface="Verdana"/>
              </a:rPr>
              <a:t>In</a:t>
            </a:r>
            <a:r>
              <a:rPr sz="1450" spc="-5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a</a:t>
            </a:r>
            <a:r>
              <a:rPr sz="14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D5D9D6"/>
                </a:solidFill>
                <a:latin typeface="Verdana"/>
                <a:cs typeface="Verdana"/>
              </a:rPr>
              <a:t>recent </a:t>
            </a:r>
            <a:r>
              <a:rPr sz="1450" spc="-25" dirty="0">
                <a:solidFill>
                  <a:srgbClr val="D5D9D6"/>
                </a:solidFill>
                <a:latin typeface="Verdana"/>
                <a:cs typeface="Verdana"/>
              </a:rPr>
              <a:t>case,</a:t>
            </a:r>
            <a:r>
              <a:rPr sz="145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4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0" dirty="0">
                <a:solidFill>
                  <a:srgbClr val="D5D9D6"/>
                </a:solidFill>
                <a:latin typeface="Verdana"/>
                <a:cs typeface="Verdana"/>
              </a:rPr>
              <a:t>Labour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0" dirty="0">
                <a:solidFill>
                  <a:srgbClr val="D5D9D6"/>
                </a:solidFill>
                <a:latin typeface="Verdana"/>
                <a:cs typeface="Verdana"/>
              </a:rPr>
              <a:t>Tribunal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0" dirty="0">
                <a:solidFill>
                  <a:srgbClr val="D5D9D6"/>
                </a:solidFill>
                <a:latin typeface="Verdana"/>
                <a:cs typeface="Verdana"/>
              </a:rPr>
              <a:t>ruled</a:t>
            </a:r>
            <a:r>
              <a:rPr sz="14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in</a:t>
            </a:r>
            <a:r>
              <a:rPr sz="14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0" dirty="0">
                <a:solidFill>
                  <a:srgbClr val="D5D9D6"/>
                </a:solidFill>
                <a:latin typeface="Verdana"/>
                <a:cs typeface="Verdana"/>
              </a:rPr>
              <a:t>favour</a:t>
            </a:r>
            <a:r>
              <a:rPr sz="14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an</a:t>
            </a:r>
            <a:r>
              <a:rPr sz="14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0" dirty="0">
                <a:solidFill>
                  <a:srgbClr val="D5D9D6"/>
                </a:solidFill>
                <a:latin typeface="Verdana"/>
                <a:cs typeface="Verdana"/>
              </a:rPr>
              <a:t>employee</a:t>
            </a:r>
            <a:r>
              <a:rPr sz="14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5" dirty="0">
                <a:solidFill>
                  <a:srgbClr val="D5D9D6"/>
                </a:solidFill>
                <a:latin typeface="Verdana"/>
                <a:cs typeface="Verdana"/>
              </a:rPr>
              <a:t>who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5" dirty="0">
                <a:solidFill>
                  <a:srgbClr val="D5D9D6"/>
                </a:solidFill>
                <a:latin typeface="Verdana"/>
                <a:cs typeface="Verdana"/>
              </a:rPr>
              <a:t>had </a:t>
            </a:r>
            <a:r>
              <a:rPr sz="1450" spc="-45" dirty="0">
                <a:solidFill>
                  <a:srgbClr val="D5D9D6"/>
                </a:solidFill>
                <a:latin typeface="Verdana"/>
                <a:cs typeface="Verdana"/>
              </a:rPr>
              <a:t>documented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5" dirty="0">
                <a:solidFill>
                  <a:srgbClr val="D5D9D6"/>
                </a:solidFill>
                <a:latin typeface="Verdana"/>
                <a:cs typeface="Verdana"/>
              </a:rPr>
              <a:t>evidence</a:t>
            </a:r>
            <a:r>
              <a:rPr sz="1450" spc="-5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regular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0" dirty="0">
                <a:solidFill>
                  <a:srgbClr val="D5D9D6"/>
                </a:solidFill>
                <a:latin typeface="Verdana"/>
                <a:cs typeface="Verdana"/>
              </a:rPr>
              <a:t>unpaid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 overtime </a:t>
            </a:r>
            <a:r>
              <a:rPr sz="1450" spc="-10" dirty="0">
                <a:solidFill>
                  <a:srgbClr val="D5D9D6"/>
                </a:solidFill>
                <a:latin typeface="Verdana"/>
                <a:cs typeface="Verdana"/>
              </a:rPr>
              <a:t>work.</a:t>
            </a:r>
            <a:endParaRPr sz="14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10"/>
              </a:spcBef>
            </a:pPr>
            <a:endParaRPr sz="1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D5D9D6"/>
                </a:solidFill>
                <a:latin typeface="Arial"/>
                <a:cs typeface="Arial"/>
              </a:rPr>
              <a:t>Wrongful</a:t>
            </a:r>
            <a:r>
              <a:rPr sz="1800" spc="300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D5D9D6"/>
                </a:solidFill>
                <a:latin typeface="Arial"/>
                <a:cs typeface="Arial"/>
              </a:rPr>
              <a:t>Dismissal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2100"/>
              </a:lnSpc>
              <a:spcBef>
                <a:spcPts val="795"/>
              </a:spcBef>
            </a:pPr>
            <a:r>
              <a:rPr sz="1450" dirty="0">
                <a:solidFill>
                  <a:srgbClr val="D5D9D6"/>
                </a:solidFill>
                <a:latin typeface="Verdana"/>
                <a:cs typeface="Verdana"/>
              </a:rPr>
              <a:t>A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5" dirty="0">
                <a:solidFill>
                  <a:srgbClr val="D5D9D6"/>
                </a:solidFill>
                <a:latin typeface="Verdana"/>
                <a:cs typeface="Verdana"/>
              </a:rPr>
              <a:t>common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0" dirty="0">
                <a:solidFill>
                  <a:srgbClr val="D5D9D6"/>
                </a:solidFill>
                <a:latin typeface="Verdana"/>
                <a:cs typeface="Verdana"/>
              </a:rPr>
              <a:t>dispute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0" dirty="0">
                <a:solidFill>
                  <a:srgbClr val="D5D9D6"/>
                </a:solidFill>
                <a:latin typeface="Verdana"/>
                <a:cs typeface="Verdana"/>
              </a:rPr>
              <a:t>involves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0" dirty="0">
                <a:solidFill>
                  <a:srgbClr val="D5D9D6"/>
                </a:solidFill>
                <a:latin typeface="Verdana"/>
                <a:cs typeface="Verdana"/>
              </a:rPr>
              <a:t>claims</a:t>
            </a:r>
            <a:r>
              <a:rPr sz="14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D5D9D6"/>
                </a:solidFill>
                <a:latin typeface="Verdana"/>
                <a:cs typeface="Verdana"/>
              </a:rPr>
              <a:t>of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0" dirty="0">
                <a:solidFill>
                  <a:srgbClr val="D5D9D6"/>
                </a:solidFill>
                <a:latin typeface="Verdana"/>
                <a:cs typeface="Verdana"/>
              </a:rPr>
              <a:t>wrongful</a:t>
            </a:r>
            <a:r>
              <a:rPr sz="14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dismissal.</a:t>
            </a:r>
            <a:r>
              <a:rPr sz="14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155" dirty="0">
                <a:solidFill>
                  <a:srgbClr val="D5D9D6"/>
                </a:solidFill>
                <a:latin typeface="Verdana"/>
                <a:cs typeface="Verdana"/>
              </a:rPr>
              <a:t>In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35" dirty="0">
                <a:solidFill>
                  <a:srgbClr val="D5D9D6"/>
                </a:solidFill>
                <a:latin typeface="Verdana"/>
                <a:cs typeface="Verdana"/>
              </a:rPr>
              <a:t>one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D5D9D6"/>
                </a:solidFill>
                <a:latin typeface="Verdana"/>
                <a:cs typeface="Verdana"/>
              </a:rPr>
              <a:t>notable </a:t>
            </a:r>
            <a:r>
              <a:rPr sz="1450" spc="-25" dirty="0">
                <a:solidFill>
                  <a:srgbClr val="D5D9D6"/>
                </a:solidFill>
                <a:latin typeface="Verdana"/>
                <a:cs typeface="Verdana"/>
              </a:rPr>
              <a:t>case,</a:t>
            </a:r>
            <a:r>
              <a:rPr sz="14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an</a:t>
            </a:r>
            <a:r>
              <a:rPr sz="14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0" dirty="0">
                <a:solidFill>
                  <a:srgbClr val="D5D9D6"/>
                </a:solidFill>
                <a:latin typeface="Verdana"/>
                <a:cs typeface="Verdana"/>
              </a:rPr>
              <a:t>employee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D5D9D6"/>
                </a:solidFill>
                <a:latin typeface="Verdana"/>
                <a:cs typeface="Verdana"/>
              </a:rPr>
              <a:t>successfully</a:t>
            </a:r>
            <a:r>
              <a:rPr sz="1450" spc="-11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5" dirty="0">
                <a:solidFill>
                  <a:srgbClr val="D5D9D6"/>
                </a:solidFill>
                <a:latin typeface="Verdana"/>
                <a:cs typeface="Verdana"/>
              </a:rPr>
              <a:t>argued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that 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their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0" dirty="0">
                <a:solidFill>
                  <a:srgbClr val="D5D9D6"/>
                </a:solidFill>
                <a:latin typeface="Verdana"/>
                <a:cs typeface="Verdana"/>
              </a:rPr>
              <a:t>dismissal</a:t>
            </a:r>
            <a:r>
              <a:rPr sz="145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0" dirty="0">
                <a:solidFill>
                  <a:srgbClr val="D5D9D6"/>
                </a:solidFill>
                <a:latin typeface="Verdana"/>
                <a:cs typeface="Verdana"/>
              </a:rPr>
              <a:t>was</a:t>
            </a:r>
            <a:r>
              <a:rPr sz="14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30" dirty="0">
                <a:solidFill>
                  <a:srgbClr val="D5D9D6"/>
                </a:solidFill>
                <a:latin typeface="Verdana"/>
                <a:cs typeface="Verdana"/>
              </a:rPr>
              <a:t>due</a:t>
            </a:r>
            <a:r>
              <a:rPr sz="14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D5D9D6"/>
                </a:solidFill>
                <a:latin typeface="Verdana"/>
                <a:cs typeface="Verdana"/>
              </a:rPr>
              <a:t>their </a:t>
            </a:r>
            <a:r>
              <a:rPr sz="1450" spc="-55" dirty="0">
                <a:solidFill>
                  <a:srgbClr val="D5D9D6"/>
                </a:solidFill>
                <a:latin typeface="Verdana"/>
                <a:cs typeface="Verdana"/>
              </a:rPr>
              <a:t>participation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in</a:t>
            </a:r>
            <a:r>
              <a:rPr sz="1450" spc="-55" dirty="0">
                <a:solidFill>
                  <a:srgbClr val="D5D9D6"/>
                </a:solidFill>
                <a:latin typeface="Verdana"/>
                <a:cs typeface="Verdana"/>
              </a:rPr>
              <a:t> union</a:t>
            </a:r>
            <a:r>
              <a:rPr sz="1450" spc="-4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5" dirty="0">
                <a:solidFill>
                  <a:srgbClr val="D5D9D6"/>
                </a:solidFill>
                <a:latin typeface="Verdana"/>
                <a:cs typeface="Verdana"/>
              </a:rPr>
              <a:t>activities,</a:t>
            </a:r>
            <a:r>
              <a:rPr sz="14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5" dirty="0">
                <a:solidFill>
                  <a:srgbClr val="D5D9D6"/>
                </a:solidFill>
                <a:latin typeface="Verdana"/>
                <a:cs typeface="Verdana"/>
              </a:rPr>
              <a:t>which</a:t>
            </a:r>
            <a:r>
              <a:rPr sz="1450" spc="-5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0" dirty="0">
                <a:solidFill>
                  <a:srgbClr val="D5D9D6"/>
                </a:solidFill>
                <a:latin typeface="Verdana"/>
                <a:cs typeface="Verdana"/>
              </a:rPr>
              <a:t>is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35" dirty="0">
                <a:solidFill>
                  <a:srgbClr val="D5D9D6"/>
                </a:solidFill>
                <a:latin typeface="Verdana"/>
                <a:cs typeface="Verdana"/>
              </a:rPr>
              <a:t>protected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5" dirty="0">
                <a:solidFill>
                  <a:srgbClr val="D5D9D6"/>
                </a:solidFill>
                <a:latin typeface="Verdana"/>
                <a:cs typeface="Verdana"/>
              </a:rPr>
              <a:t>under</a:t>
            </a:r>
            <a:r>
              <a:rPr sz="1450" spc="-4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0" dirty="0">
                <a:solidFill>
                  <a:srgbClr val="D5D9D6"/>
                </a:solidFill>
                <a:latin typeface="Verdana"/>
                <a:cs typeface="Verdana"/>
              </a:rPr>
              <a:t>law.</a:t>
            </a:r>
            <a:endParaRPr sz="14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15"/>
              </a:spcBef>
            </a:pPr>
            <a:endParaRPr sz="1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20" dirty="0">
                <a:solidFill>
                  <a:srgbClr val="D5D9D6"/>
                </a:solidFill>
                <a:latin typeface="Arial"/>
                <a:cs typeface="Arial"/>
              </a:rPr>
              <a:t>Discrimination</a:t>
            </a:r>
            <a:r>
              <a:rPr sz="1800" spc="345" dirty="0">
                <a:solidFill>
                  <a:srgbClr val="D5D9D6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D5D9D6"/>
                </a:solidFill>
                <a:latin typeface="Arial"/>
                <a:cs typeface="Arial"/>
              </a:rPr>
              <a:t>Claims</a:t>
            </a:r>
            <a:endParaRPr sz="1800">
              <a:latin typeface="Arial"/>
              <a:cs typeface="Arial"/>
            </a:endParaRPr>
          </a:p>
          <a:p>
            <a:pPr marL="12700" marR="80010">
              <a:lnSpc>
                <a:spcPct val="132100"/>
              </a:lnSpc>
              <a:spcBef>
                <a:spcPts val="800"/>
              </a:spcBef>
            </a:pP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Discrimination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D5D9D6"/>
                </a:solidFill>
                <a:latin typeface="Verdana"/>
                <a:cs typeface="Verdana"/>
              </a:rPr>
              <a:t>cases</a:t>
            </a:r>
            <a:r>
              <a:rPr sz="14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are</a:t>
            </a:r>
            <a:r>
              <a:rPr sz="14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0" dirty="0">
                <a:solidFill>
                  <a:srgbClr val="D5D9D6"/>
                </a:solidFill>
                <a:latin typeface="Verdana"/>
                <a:cs typeface="Verdana"/>
              </a:rPr>
              <a:t>increasingly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5" dirty="0">
                <a:solidFill>
                  <a:srgbClr val="D5D9D6"/>
                </a:solidFill>
                <a:latin typeface="Verdana"/>
                <a:cs typeface="Verdana"/>
              </a:rPr>
              <a:t>common.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D5D9D6"/>
                </a:solidFill>
                <a:latin typeface="Verdana"/>
                <a:cs typeface="Verdana"/>
              </a:rPr>
              <a:t>The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0" dirty="0">
                <a:solidFill>
                  <a:srgbClr val="D5D9D6"/>
                </a:solidFill>
                <a:latin typeface="Verdana"/>
                <a:cs typeface="Verdana"/>
              </a:rPr>
              <a:t>Equal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D5D9D6"/>
                </a:solidFill>
                <a:latin typeface="Verdana"/>
                <a:cs typeface="Verdana"/>
              </a:rPr>
              <a:t>Opportunities </a:t>
            </a:r>
            <a:r>
              <a:rPr sz="1450" spc="-45" dirty="0">
                <a:solidFill>
                  <a:srgbClr val="D5D9D6"/>
                </a:solidFill>
                <a:latin typeface="Verdana"/>
                <a:cs typeface="Verdana"/>
              </a:rPr>
              <a:t>Commission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5" dirty="0">
                <a:solidFill>
                  <a:srgbClr val="D5D9D6"/>
                </a:solidFill>
                <a:latin typeface="Verdana"/>
                <a:cs typeface="Verdana"/>
              </a:rPr>
              <a:t>recently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0" dirty="0">
                <a:solidFill>
                  <a:srgbClr val="D5D9D6"/>
                </a:solidFill>
                <a:latin typeface="Verdana"/>
                <a:cs typeface="Verdana"/>
              </a:rPr>
              <a:t>handled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a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D5D9D6"/>
                </a:solidFill>
                <a:latin typeface="Verdana"/>
                <a:cs typeface="Verdana"/>
              </a:rPr>
              <a:t>case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0" dirty="0">
                <a:solidFill>
                  <a:srgbClr val="D5D9D6"/>
                </a:solidFill>
                <a:latin typeface="Verdana"/>
                <a:cs typeface="Verdana"/>
              </a:rPr>
              <a:t>where</a:t>
            </a:r>
            <a:r>
              <a:rPr sz="1450" spc="-9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an</a:t>
            </a:r>
            <a:r>
              <a:rPr sz="14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0" dirty="0">
                <a:solidFill>
                  <a:srgbClr val="D5D9D6"/>
                </a:solidFill>
                <a:latin typeface="Verdana"/>
                <a:cs typeface="Verdana"/>
              </a:rPr>
              <a:t>employee</a:t>
            </a:r>
            <a:r>
              <a:rPr sz="1450" spc="-8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0" dirty="0">
                <a:solidFill>
                  <a:srgbClr val="D5D9D6"/>
                </a:solidFill>
                <a:latin typeface="Verdana"/>
                <a:cs typeface="Verdana"/>
              </a:rPr>
              <a:t>was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0" dirty="0">
                <a:solidFill>
                  <a:srgbClr val="D5D9D6"/>
                </a:solidFill>
                <a:latin typeface="Verdana"/>
                <a:cs typeface="Verdana"/>
              </a:rPr>
              <a:t>passed</a:t>
            </a:r>
            <a:r>
              <a:rPr sz="1450" spc="-9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20" dirty="0">
                <a:solidFill>
                  <a:srgbClr val="D5D9D6"/>
                </a:solidFill>
                <a:latin typeface="Verdana"/>
                <a:cs typeface="Verdana"/>
              </a:rPr>
              <a:t>over for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promotion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40" dirty="0">
                <a:solidFill>
                  <a:srgbClr val="D5D9D6"/>
                </a:solidFill>
                <a:latin typeface="Verdana"/>
                <a:cs typeface="Verdana"/>
              </a:rPr>
              <a:t>due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to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their</a:t>
            </a:r>
            <a:r>
              <a:rPr sz="1450" spc="-8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age,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55" dirty="0">
                <a:solidFill>
                  <a:srgbClr val="D5D9D6"/>
                </a:solidFill>
                <a:latin typeface="Verdana"/>
                <a:cs typeface="Verdana"/>
              </a:rPr>
              <a:t>resulting</a:t>
            </a:r>
            <a:r>
              <a:rPr sz="1450" spc="-75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65" dirty="0">
                <a:solidFill>
                  <a:srgbClr val="D5D9D6"/>
                </a:solidFill>
                <a:latin typeface="Verdana"/>
                <a:cs typeface="Verdana"/>
              </a:rPr>
              <a:t>in</a:t>
            </a:r>
            <a:r>
              <a:rPr sz="1450" spc="-70" dirty="0">
                <a:solidFill>
                  <a:srgbClr val="D5D9D6"/>
                </a:solidFill>
                <a:latin typeface="Verdana"/>
                <a:cs typeface="Verdana"/>
              </a:rPr>
              <a:t> a </a:t>
            </a:r>
            <a:r>
              <a:rPr sz="1450" spc="-60" dirty="0">
                <a:solidFill>
                  <a:srgbClr val="D5D9D6"/>
                </a:solidFill>
                <a:latin typeface="Verdana"/>
                <a:cs typeface="Verdana"/>
              </a:rPr>
              <a:t>substantial</a:t>
            </a:r>
            <a:r>
              <a:rPr sz="1450" spc="-100" dirty="0">
                <a:solidFill>
                  <a:srgbClr val="D5D9D6"/>
                </a:solidFill>
                <a:latin typeface="Verdana"/>
                <a:cs typeface="Verdana"/>
              </a:rPr>
              <a:t> </a:t>
            </a:r>
            <a:r>
              <a:rPr sz="1450" spc="-10" dirty="0">
                <a:solidFill>
                  <a:srgbClr val="D5D9D6"/>
                </a:solidFill>
                <a:latin typeface="Verdana"/>
                <a:cs typeface="Verdana"/>
              </a:rPr>
              <a:t>settlement.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9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1671</Words>
  <Application>Microsoft Office PowerPoint</Application>
  <PresentationFormat>Custom</PresentationFormat>
  <Paragraphs>173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Garamond</vt:lpstr>
      <vt:lpstr>Noto Sans</vt:lpstr>
      <vt:lpstr>Verdana</vt:lpstr>
      <vt:lpstr>Office Theme</vt:lpstr>
      <vt:lpstr>Organic</vt:lpstr>
      <vt:lpstr>Employee Rights under the Employment Ordinance:  A Comprehensive Overview</vt:lpstr>
      <vt:lpstr>Minor House Keeping</vt:lpstr>
      <vt:lpstr>Introduction</vt:lpstr>
      <vt:lpstr>Statutory Rights: Wages, Leave, and Termination Protection</vt:lpstr>
      <vt:lpstr>Case Law: Hong Kong Trade Development Council v Wong Chi Ming</vt:lpstr>
      <vt:lpstr>Employee Protections in Disciplinary Actions</vt:lpstr>
      <vt:lpstr>Equal Pay and Anti-Discrimination Provisions</vt:lpstr>
      <vt:lpstr>Comparison with the UK Framework</vt:lpstr>
      <vt:lpstr>Case Studies: Common Disputes over Employee Rights</vt:lpstr>
      <vt:lpstr>Enforcement and Penalties</vt:lpstr>
      <vt:lpstr>Resources for Employees Seeking Legal Advice</vt:lpstr>
      <vt:lpstr>Recap: Key Employee Rights</vt:lpstr>
      <vt:lpstr>Q&amp;A: Common Employee Concerns</vt:lpstr>
      <vt:lpstr>Recent Developments in Employment Law</vt:lpstr>
      <vt:lpstr>Best Practices for Employers</vt:lpstr>
      <vt:lpstr>Future Trends in Employee Rights</vt:lpstr>
      <vt:lpstr>Conclusion: Empowering Hong Kong's Workforce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Okwudili Onyenwee Onwurah</cp:lastModifiedBy>
  <cp:revision>2</cp:revision>
  <dcterms:created xsi:type="dcterms:W3CDTF">2024-11-22T17:03:23Z</dcterms:created>
  <dcterms:modified xsi:type="dcterms:W3CDTF">2024-11-25T17:35:25Z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2024-11-22T00:00:00Z</vt:filetime>
  </property>
  <property fmtid="{D5CDD505-2E9C-101B-9397-08002B2CF9AE}" pid="3" name="Producer">
    <vt:lpwstr>3-Heights(TM) PDF Security Shell 4.8.25.2 (http://www.pdf-tools.com)</vt:lpwstr>
  </property>
</Properties>
</file>