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hnl0lgLc35FN0u+yF8m0Vij/aE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457200" y="24506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900">
                <a:solidFill>
                  <a:srgbClr val="FF9900"/>
                </a:solidFill>
              </a:rPr>
              <a:t>The 8 Parts of Speech</a:t>
            </a:r>
            <a:endParaRPr b="1" sz="5900">
              <a:solidFill>
                <a:srgbClr val="FF990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</a:pPr>
            <a:r>
              <a:rPr lang="en-US"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Understanding the Building Blocks of English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8. Interjection</a:t>
            </a:r>
            <a:endParaRPr b="1" sz="5200"/>
          </a:p>
        </p:txBody>
      </p: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expresses emotion or feeling.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Wow! Oh no! Ouch! Yay!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Wow! That’s amazing!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Say an interjection for surprise or happiness!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300">
                <a:solidFill>
                  <a:srgbClr val="FFFF00"/>
                </a:solidFill>
              </a:rPr>
              <a:t>Summary Table</a:t>
            </a:r>
            <a:endParaRPr b="1" sz="5300">
              <a:solidFill>
                <a:srgbClr val="FFFF00"/>
              </a:solidFill>
            </a:endParaRPr>
          </a:p>
        </p:txBody>
      </p:sp>
      <p:sp>
        <p:nvSpPr>
          <p:cNvPr id="145" name="Google Shape;145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Noun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Names a person/place/thing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9900"/>
                </a:solidFill>
              </a:rPr>
              <a:t>Pronoun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Replaces a noun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FF00"/>
                </a:solidFill>
              </a:rPr>
              <a:t>Verb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Shows action/state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4A86E8"/>
                </a:solidFill>
              </a:rPr>
              <a:t>Adjective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Describes noun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FF"/>
                </a:solidFill>
              </a:rPr>
              <a:t>Adverb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Describes verb/adjective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9900FF"/>
                </a:solidFill>
              </a:rPr>
              <a:t>Preposition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Shows relation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Conjunction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Joins words/sentences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00"/>
                </a:solidFill>
              </a:rPr>
              <a:t>Interjection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Expresses emotion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rgbClr val="FF0000"/>
                </a:solidFill>
              </a:rPr>
              <a:t>Final Challenge!</a:t>
            </a:r>
            <a:endParaRPr b="1" sz="5200">
              <a:solidFill>
                <a:srgbClr val="FF0000"/>
              </a:solidFill>
            </a:endParaRPr>
          </a:p>
        </p:txBody>
      </p:sp>
      <p:sp>
        <p:nvSpPr>
          <p:cNvPr id="151" name="Google Shape;15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Activity: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Make one sentence using all 8 parts of speech!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BF9000"/>
                </a:solidFill>
              </a:rPr>
              <a:t>Example: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Wow! The little boy quickly ran to the park and played happily.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rgbClr val="FF0000"/>
                </a:solidFill>
              </a:rPr>
              <a:t>Wrap-Up &amp; Homework</a:t>
            </a:r>
            <a:endParaRPr b="1" sz="5200">
              <a:solidFill>
                <a:srgbClr val="FF0000"/>
              </a:solidFill>
            </a:endParaRPr>
          </a:p>
        </p:txBody>
      </p:sp>
      <p:sp>
        <p:nvSpPr>
          <p:cNvPr id="157" name="Google Shape;157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Wrap-Up: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What part of speech do you find easiest or hardest?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Homework: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Write 5 sentences using at least 4 different parts of speech.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Bonus: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Practice reading them aloud for fluency!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900">
                <a:solidFill>
                  <a:srgbClr val="FF0000"/>
                </a:solidFill>
              </a:rPr>
              <a:t>Introduction</a:t>
            </a:r>
            <a:r>
              <a:rPr b="1" lang="en-US" sz="5900">
                <a:solidFill>
                  <a:schemeClr val="dk1"/>
                </a:solidFill>
              </a:rPr>
              <a:t> </a:t>
            </a:r>
            <a:endParaRPr b="1" sz="5900"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429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word in English has a job!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These jobs are called Parts of Speech.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are 8 main parts that help us form sentences correctly.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1. Noun</a:t>
            </a:r>
            <a:endParaRPr b="1" sz="5200"/>
          </a:p>
        </p:txBody>
      </p:sp>
      <p:sp>
        <p:nvSpPr>
          <p:cNvPr id="97" name="Google Shape;97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names a person, place, thing, or idea.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teacher, park, pencil, love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teacher writes on the board.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Name 3 nouns you can see around you!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"/>
          <p:cNvSpPr txBox="1"/>
          <p:nvPr>
            <p:ph type="title"/>
          </p:nvPr>
        </p:nvSpPr>
        <p:spPr>
          <a:xfrm>
            <a:off x="508950" y="2524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2. Pronoun</a:t>
            </a:r>
            <a:endParaRPr b="1" sz="5200"/>
          </a:p>
        </p:txBody>
      </p:sp>
      <p:sp>
        <p:nvSpPr>
          <p:cNvPr id="103" name="Google Shape;10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replaces a noun to avoid repetition.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he, she, it, they, we, you, I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Maria is kind → She is kind.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Replace the noun with a pronoun: 'John likes pizza.'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"/>
          <p:cNvSpPr txBox="1"/>
          <p:nvPr>
            <p:ph type="title"/>
          </p:nvPr>
        </p:nvSpPr>
        <p:spPr>
          <a:xfrm>
            <a:off x="508925" y="267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3. Verb</a:t>
            </a:r>
            <a:endParaRPr b="1" sz="5200"/>
          </a:p>
        </p:txBody>
      </p:sp>
      <p:sp>
        <p:nvSpPr>
          <p:cNvPr id="109" name="Google Shape;109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shows action or state of being.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rgbClr val="0000FF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Types:</a:t>
            </a:r>
            <a:endParaRPr b="1">
              <a:solidFill>
                <a:srgbClr val="0000FF"/>
              </a:solidFill>
            </a:endParaRPr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Action Verbs: run, eat, write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Linking Verbs: is, am, are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Helping Verbs: can, will, have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She runs fast. / He is happy.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 an action and say it aloud! (e.g., I jump.)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4. Adjective</a:t>
            </a:r>
            <a:endParaRPr b="1" sz="5200"/>
          </a:p>
        </p:txBody>
      </p:sp>
      <p:sp>
        <p:nvSpPr>
          <p:cNvPr id="115" name="Google Shape;115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describes a noun or pronoun.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tall, red, happy, old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beautiful flower smells nice.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Describe your favorite food using 3 adjectives.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5. Adverb</a:t>
            </a:r>
            <a:endParaRPr b="1" sz="5200"/>
          </a:p>
        </p:txBody>
      </p:sp>
      <p:sp>
        <p:nvSpPr>
          <p:cNvPr id="121" name="Google Shape;121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word that describes a verb, adjective, or another adverb.</a:t>
            </a:r>
            <a:endParaRPr/>
          </a:p>
          <a:p>
            <a:pPr indent="0" lvl="0" marL="34290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0000FF"/>
                </a:solidFill>
              </a:rPr>
              <a:t>Answers the questions: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How? When? Where? To what extent?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quickly, now, here, very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Sentence: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She runs quickly.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E69138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Add an adverb: 'He sings ___.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6. Preposition</a:t>
            </a:r>
            <a:endParaRPr b="1" sz="5200"/>
          </a:p>
        </p:txBody>
      </p:sp>
      <p:sp>
        <p:nvSpPr>
          <p:cNvPr id="127" name="Google Shape;12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word that shows relationship between a noun/pronoun and another word.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in, on, at, under, beside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cat is on the table.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Look around and say one prepositional phrase. (e.g., under the chair)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 sz="5200">
                <a:solidFill>
                  <a:schemeClr val="dk1"/>
                </a:solidFill>
              </a:rPr>
              <a:t>7. Conjunction</a:t>
            </a:r>
            <a:endParaRPr b="1" sz="5200"/>
          </a:p>
        </p:txBody>
      </p:sp>
      <p:sp>
        <p:nvSpPr>
          <p:cNvPr id="133" name="Google Shape;133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FF0000"/>
                </a:solidFill>
              </a:rPr>
              <a:t>Definition: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word that joins words or sentences.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0000FF"/>
                </a:solidFill>
              </a:rPr>
              <a:t>Examples: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and, but, because, or, so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38761D"/>
                </a:solidFill>
              </a:rPr>
              <a:t>Sentence: 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like apples and bananas.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rgbClr val="741B47"/>
                </a:solidFill>
              </a:rPr>
              <a:t>Mini Task:</a:t>
            </a: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Join these sentences: 'I am tired. I will rest.'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