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300700" cy="10299700"/>
  <p:notesSz cx="18300700" cy="10299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450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62487" y="2045976"/>
            <a:ext cx="5623559" cy="681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77525" y="2378017"/>
            <a:ext cx="9545649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youremail@email.com" TargetMode="External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rwebsite.com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9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97885" y="1253090"/>
            <a:ext cx="7751445" cy="82251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99"/>
              </a:lnSpc>
              <a:spcBef>
                <a:spcPts val="125"/>
              </a:spcBef>
            </a:pPr>
            <a:r>
              <a:rPr sz="8950" b="1" spc="245" dirty="0">
                <a:solidFill>
                  <a:srgbClr val="FFFFFF"/>
                </a:solidFill>
                <a:latin typeface="Times New Roman"/>
                <a:cs typeface="Times New Roman"/>
              </a:rPr>
              <a:t>Unveiling</a:t>
            </a:r>
            <a:r>
              <a:rPr sz="8950" b="1" spc="-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950" b="1" spc="35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8950" b="1" spc="220" dirty="0">
                <a:solidFill>
                  <a:srgbClr val="FFFFFF"/>
                </a:solidFill>
                <a:latin typeface="Times New Roman"/>
                <a:cs typeface="Times New Roman"/>
              </a:rPr>
              <a:t>Mysteries: </a:t>
            </a:r>
            <a:r>
              <a:rPr sz="8950" b="1" spc="225" dirty="0">
                <a:solidFill>
                  <a:srgbClr val="FFFFFF"/>
                </a:solidFill>
                <a:latin typeface="Times New Roman"/>
                <a:cs typeface="Times New Roman"/>
              </a:rPr>
              <a:t>Navigating</a:t>
            </a:r>
            <a:r>
              <a:rPr sz="8950" b="1" spc="-2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950" b="1" spc="35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8950" b="1" spc="254" dirty="0">
                <a:solidFill>
                  <a:srgbClr val="FFFFFF"/>
                </a:solidFill>
                <a:latin typeface="Times New Roman"/>
                <a:cs typeface="Times New Roman"/>
              </a:rPr>
              <a:t>Polar</a:t>
            </a:r>
            <a:r>
              <a:rPr sz="8950" b="1" spc="-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950" b="1" spc="275" dirty="0">
                <a:solidFill>
                  <a:srgbClr val="FFFFFF"/>
                </a:solidFill>
                <a:latin typeface="Times New Roman"/>
                <a:cs typeface="Times New Roman"/>
              </a:rPr>
              <a:t>Realm</a:t>
            </a:r>
            <a:r>
              <a:rPr sz="8950" b="1" spc="-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950" b="1" spc="35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8950" b="1" spc="330" dirty="0">
                <a:solidFill>
                  <a:srgbClr val="FFFFFF"/>
                </a:solidFill>
                <a:latin typeface="Times New Roman"/>
                <a:cs typeface="Times New Roman"/>
              </a:rPr>
              <a:t>Complex </a:t>
            </a:r>
            <a:r>
              <a:rPr sz="8950" b="1" spc="350" dirty="0">
                <a:solidFill>
                  <a:srgbClr val="FFFFFF"/>
                </a:solidFill>
                <a:latin typeface="Times New Roman"/>
                <a:cs typeface="Times New Roman"/>
              </a:rPr>
              <a:t>Numbers</a:t>
            </a:r>
            <a:endParaRPr sz="895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950" spc="340" dirty="0"/>
              <a:t>Thanks!</a:t>
            </a:r>
            <a:endParaRPr sz="14950"/>
          </a:p>
        </p:txBody>
      </p:sp>
      <p:sp>
        <p:nvSpPr>
          <p:cNvPr id="10" name="object 10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sz="2750" spc="9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275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20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275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40" dirty="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sz="275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40" dirty="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sz="275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10" dirty="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sz="2750" spc="-10" dirty="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750" spc="-515" dirty="0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sz="275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750" spc="-75" dirty="0">
                <a:solidFill>
                  <a:srgbClr val="FFFFFF"/>
                </a:solidFill>
                <a:latin typeface="Verdana"/>
                <a:cs typeface="Verdana"/>
              </a:rPr>
              <a:t>000</a:t>
            </a:r>
            <a:r>
              <a:rPr sz="275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305" dirty="0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sz="275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750" spc="-25" dirty="0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 dirty="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sz="2750" spc="-10" dirty="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sz="2750" spc="-10" dirty="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1248" y="1419873"/>
            <a:ext cx="5767705" cy="12407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5"/>
              </a:spcBef>
            </a:pPr>
            <a:r>
              <a:rPr sz="3950" spc="150" dirty="0">
                <a:solidFill>
                  <a:srgbClr val="000000"/>
                </a:solidFill>
              </a:rPr>
              <a:t>Introduction</a:t>
            </a:r>
            <a:r>
              <a:rPr sz="3950" spc="-90" dirty="0">
                <a:solidFill>
                  <a:srgbClr val="000000"/>
                </a:solidFill>
              </a:rPr>
              <a:t> </a:t>
            </a:r>
            <a:r>
              <a:rPr sz="3950" spc="155" dirty="0">
                <a:solidFill>
                  <a:srgbClr val="000000"/>
                </a:solidFill>
              </a:rPr>
              <a:t>to</a:t>
            </a:r>
            <a:r>
              <a:rPr sz="3950" spc="-45" dirty="0">
                <a:solidFill>
                  <a:srgbClr val="000000"/>
                </a:solidFill>
              </a:rPr>
              <a:t> </a:t>
            </a:r>
            <a:r>
              <a:rPr sz="3950" spc="145" dirty="0">
                <a:solidFill>
                  <a:srgbClr val="000000"/>
                </a:solidFill>
              </a:rPr>
              <a:t>Complex</a:t>
            </a:r>
            <a:endParaRPr sz="3950"/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3950" spc="155" dirty="0">
                <a:solidFill>
                  <a:srgbClr val="000000"/>
                </a:solidFill>
              </a:rPr>
              <a:t>Numbers</a:t>
            </a:r>
            <a:endParaRPr sz="39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3091" y="2950057"/>
            <a:ext cx="2908300" cy="30726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90702" y="3826357"/>
            <a:ext cx="776198" cy="3072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54377" y="4274032"/>
            <a:ext cx="862965" cy="24778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01682" y="4712182"/>
            <a:ext cx="1487208" cy="3088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78704" y="4712182"/>
            <a:ext cx="1904377" cy="30726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43116" y="6026632"/>
            <a:ext cx="1222222" cy="2477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904308" y="6474307"/>
            <a:ext cx="1233627" cy="3088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979117" y="2808326"/>
            <a:ext cx="5699760" cy="398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3286125" algn="just">
              <a:lnSpc>
                <a:spcPct val="117300"/>
              </a:lnSpc>
              <a:spcBef>
                <a:spcPts val="95"/>
              </a:spcBef>
            </a:pPr>
            <a:r>
              <a:rPr sz="2450" spc="-45" dirty="0">
                <a:latin typeface="Verdana"/>
                <a:cs typeface="Verdana"/>
              </a:rPr>
              <a:t>are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spc="65" dirty="0">
                <a:latin typeface="Verdana"/>
                <a:cs typeface="Verdana"/>
              </a:rPr>
              <a:t>not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spc="-40" dirty="0">
                <a:latin typeface="Verdana"/>
                <a:cs typeface="Verdana"/>
              </a:rPr>
              <a:t>just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a </a:t>
            </a:r>
            <a:r>
              <a:rPr sz="2450" spc="55" dirty="0">
                <a:latin typeface="Verdana"/>
                <a:cs typeface="Verdana"/>
              </a:rPr>
              <a:t>mathematical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-65" dirty="0">
                <a:latin typeface="Verdana"/>
                <a:cs typeface="Verdana"/>
              </a:rPr>
              <a:t>curiosity;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they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spc="-35" dirty="0">
                <a:latin typeface="Verdana"/>
                <a:cs typeface="Verdana"/>
              </a:rPr>
              <a:t>are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a</a:t>
            </a:r>
            <a:endParaRPr sz="245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509"/>
              </a:spcBef>
            </a:pPr>
            <a:r>
              <a:rPr sz="2450" dirty="0">
                <a:latin typeface="Verdana"/>
                <a:cs typeface="Verdana"/>
              </a:rPr>
              <a:t>gateway</a:t>
            </a:r>
            <a:r>
              <a:rPr sz="2450" spc="-16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understanding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spc="30" dirty="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200660" marR="5080" indent="753745" algn="just">
              <a:lnSpc>
                <a:spcPct val="117300"/>
              </a:lnSpc>
              <a:spcBef>
                <a:spcPts val="75"/>
              </a:spcBef>
              <a:tabLst>
                <a:tab pos="2410460" algn="l"/>
                <a:tab pos="5104765" algn="l"/>
              </a:tabLst>
            </a:pPr>
            <a:r>
              <a:rPr sz="2450" spc="-365" dirty="0">
                <a:latin typeface="Verdana"/>
                <a:cs typeface="Verdana"/>
              </a:rPr>
              <a:t>.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This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30" dirty="0">
                <a:latin typeface="Verdana"/>
                <a:cs typeface="Verdana"/>
              </a:rPr>
              <a:t>presentation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25" dirty="0">
                <a:latin typeface="Verdana"/>
                <a:cs typeface="Verdana"/>
              </a:rPr>
              <a:t>will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5" dirty="0">
                <a:latin typeface="Verdana"/>
                <a:cs typeface="Verdana"/>
              </a:rPr>
              <a:t>explore</a:t>
            </a:r>
            <a:r>
              <a:rPr sz="2450" spc="15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80" dirty="0">
                <a:latin typeface="Verdana"/>
                <a:cs typeface="Verdana"/>
              </a:rPr>
              <a:t>and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15" dirty="0">
                <a:latin typeface="Verdana"/>
                <a:cs typeface="Verdana"/>
              </a:rPr>
              <a:t>of</a:t>
            </a:r>
            <a:r>
              <a:rPr sz="2450" spc="-3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complex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10" dirty="0">
                <a:latin typeface="Verdana"/>
                <a:cs typeface="Verdana"/>
              </a:rPr>
              <a:t>numbers,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5" dirty="0">
                <a:latin typeface="Verdana"/>
                <a:cs typeface="Verdana"/>
              </a:rPr>
              <a:t>revealing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20" dirty="0">
                <a:latin typeface="Verdana"/>
                <a:cs typeface="Verdana"/>
              </a:rPr>
              <a:t>their</a:t>
            </a:r>
            <a:r>
              <a:rPr sz="2450" spc="-55" dirty="0">
                <a:latin typeface="Verdana"/>
                <a:cs typeface="Verdana"/>
              </a:rPr>
              <a:t> </a:t>
            </a:r>
            <a:r>
              <a:rPr sz="2450" spc="20" dirty="0">
                <a:latin typeface="Verdana"/>
                <a:cs typeface="Verdana"/>
              </a:rPr>
              <a:t>beauty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80" dirty="0">
                <a:latin typeface="Verdana"/>
                <a:cs typeface="Verdana"/>
              </a:rPr>
              <a:t>and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40" dirty="0">
                <a:latin typeface="Verdana"/>
                <a:cs typeface="Verdana"/>
              </a:rPr>
              <a:t>signiﬁcance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45" dirty="0">
                <a:latin typeface="Verdana"/>
                <a:cs typeface="Verdana"/>
              </a:rPr>
              <a:t>in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30" dirty="0">
                <a:latin typeface="Verdana"/>
                <a:cs typeface="Verdana"/>
              </a:rPr>
              <a:t>various</a:t>
            </a:r>
            <a:r>
              <a:rPr sz="2450" spc="-55" dirty="0">
                <a:latin typeface="Verdana"/>
                <a:cs typeface="Verdana"/>
              </a:rPr>
              <a:t> ﬁelds.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Let's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embark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80" dirty="0">
                <a:latin typeface="Verdana"/>
                <a:cs typeface="Verdana"/>
              </a:rPr>
              <a:t>on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10" dirty="0">
                <a:latin typeface="Verdana"/>
                <a:cs typeface="Verdana"/>
              </a:rPr>
              <a:t>this</a:t>
            </a:r>
            <a:endParaRPr sz="245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585"/>
              </a:spcBef>
            </a:pPr>
            <a:r>
              <a:rPr sz="2450" spc="-10" dirty="0">
                <a:latin typeface="Verdana"/>
                <a:cs typeface="Verdana"/>
              </a:rPr>
              <a:t>together!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4352290" cy="124079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</a:pPr>
            <a:r>
              <a:rPr sz="3950" dirty="0">
                <a:solidFill>
                  <a:srgbClr val="000000"/>
                </a:solidFill>
              </a:rPr>
              <a:t>What</a:t>
            </a:r>
            <a:r>
              <a:rPr sz="3950" spc="-140" dirty="0">
                <a:solidFill>
                  <a:srgbClr val="000000"/>
                </a:solidFill>
              </a:rPr>
              <a:t> </a:t>
            </a:r>
            <a:r>
              <a:rPr sz="3950" dirty="0">
                <a:solidFill>
                  <a:srgbClr val="000000"/>
                </a:solidFill>
              </a:rPr>
              <a:t>Are</a:t>
            </a:r>
            <a:r>
              <a:rPr sz="3950" spc="70" dirty="0">
                <a:solidFill>
                  <a:srgbClr val="000000"/>
                </a:solidFill>
              </a:rPr>
              <a:t> </a:t>
            </a:r>
            <a:r>
              <a:rPr sz="3950" spc="145" dirty="0">
                <a:solidFill>
                  <a:srgbClr val="000000"/>
                </a:solidFill>
              </a:rPr>
              <a:t>Complex </a:t>
            </a:r>
            <a:r>
              <a:rPr sz="3950" spc="135" dirty="0">
                <a:solidFill>
                  <a:srgbClr val="000000"/>
                </a:solidFill>
              </a:rPr>
              <a:t>Numbers?</a:t>
            </a:r>
            <a:endParaRPr sz="3950"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04128" y="3250311"/>
            <a:ext cx="2319693" cy="30880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5520671" y="4044010"/>
            <a:ext cx="705485" cy="216535"/>
          </a:xfrm>
          <a:custGeom>
            <a:avLst/>
            <a:gdLst/>
            <a:ahLst/>
            <a:cxnLst/>
            <a:rect l="l" t="t" r="r" b="b"/>
            <a:pathLst>
              <a:path w="705484" h="216535">
                <a:moveTo>
                  <a:pt x="127381" y="199517"/>
                </a:moveTo>
                <a:lnTo>
                  <a:pt x="119773" y="183946"/>
                </a:lnTo>
                <a:lnTo>
                  <a:pt x="113665" y="171424"/>
                </a:lnTo>
                <a:lnTo>
                  <a:pt x="106629" y="176911"/>
                </a:lnTo>
                <a:lnTo>
                  <a:pt x="99847" y="180822"/>
                </a:lnTo>
                <a:lnTo>
                  <a:pt x="93065" y="183248"/>
                </a:lnTo>
                <a:lnTo>
                  <a:pt x="92621" y="183248"/>
                </a:lnTo>
                <a:lnTo>
                  <a:pt x="86995" y="183946"/>
                </a:lnTo>
                <a:lnTo>
                  <a:pt x="79629" y="183946"/>
                </a:lnTo>
                <a:lnTo>
                  <a:pt x="74168" y="181978"/>
                </a:lnTo>
                <a:lnTo>
                  <a:pt x="70358" y="178028"/>
                </a:lnTo>
                <a:lnTo>
                  <a:pt x="66675" y="174091"/>
                </a:lnTo>
                <a:lnTo>
                  <a:pt x="64897" y="168160"/>
                </a:lnTo>
                <a:lnTo>
                  <a:pt x="64897" y="68059"/>
                </a:lnTo>
                <a:lnTo>
                  <a:pt x="115189" y="68059"/>
                </a:lnTo>
                <a:lnTo>
                  <a:pt x="115189" y="36525"/>
                </a:lnTo>
                <a:lnTo>
                  <a:pt x="64897" y="36525"/>
                </a:lnTo>
                <a:lnTo>
                  <a:pt x="64897" y="0"/>
                </a:lnTo>
                <a:lnTo>
                  <a:pt x="29591" y="0"/>
                </a:lnTo>
                <a:lnTo>
                  <a:pt x="29591" y="36525"/>
                </a:lnTo>
                <a:lnTo>
                  <a:pt x="0" y="36525"/>
                </a:lnTo>
                <a:lnTo>
                  <a:pt x="0" y="68059"/>
                </a:lnTo>
                <a:lnTo>
                  <a:pt x="29591" y="68059"/>
                </a:lnTo>
                <a:lnTo>
                  <a:pt x="29629" y="162166"/>
                </a:lnTo>
                <a:lnTo>
                  <a:pt x="30327" y="171424"/>
                </a:lnTo>
                <a:lnTo>
                  <a:pt x="30378" y="172250"/>
                </a:lnTo>
                <a:lnTo>
                  <a:pt x="30492" y="173659"/>
                </a:lnTo>
                <a:lnTo>
                  <a:pt x="33083" y="183946"/>
                </a:lnTo>
                <a:lnTo>
                  <a:pt x="33185" y="184378"/>
                </a:lnTo>
                <a:lnTo>
                  <a:pt x="61379" y="212496"/>
                </a:lnTo>
                <a:lnTo>
                  <a:pt x="84455" y="216090"/>
                </a:lnTo>
                <a:lnTo>
                  <a:pt x="91567" y="216090"/>
                </a:lnTo>
                <a:lnTo>
                  <a:pt x="121729" y="204216"/>
                </a:lnTo>
                <a:lnTo>
                  <a:pt x="127381" y="199517"/>
                </a:lnTo>
                <a:close/>
              </a:path>
              <a:path w="705484" h="216535">
                <a:moveTo>
                  <a:pt x="408940" y="36525"/>
                </a:moveTo>
                <a:lnTo>
                  <a:pt x="374396" y="36525"/>
                </a:lnTo>
                <a:lnTo>
                  <a:pt x="326390" y="164515"/>
                </a:lnTo>
                <a:lnTo>
                  <a:pt x="298653" y="90779"/>
                </a:lnTo>
                <a:lnTo>
                  <a:pt x="278257" y="36525"/>
                </a:lnTo>
                <a:lnTo>
                  <a:pt x="249936" y="36525"/>
                </a:lnTo>
                <a:lnTo>
                  <a:pt x="201409" y="164503"/>
                </a:lnTo>
                <a:lnTo>
                  <a:pt x="154051" y="36525"/>
                </a:lnTo>
                <a:lnTo>
                  <a:pt x="118745" y="36525"/>
                </a:lnTo>
                <a:lnTo>
                  <a:pt x="185928" y="214566"/>
                </a:lnTo>
                <a:lnTo>
                  <a:pt x="215900" y="214566"/>
                </a:lnTo>
                <a:lnTo>
                  <a:pt x="235254" y="164515"/>
                </a:lnTo>
                <a:lnTo>
                  <a:pt x="263779" y="90779"/>
                </a:lnTo>
                <a:lnTo>
                  <a:pt x="311404" y="214566"/>
                </a:lnTo>
                <a:lnTo>
                  <a:pt x="341376" y="214566"/>
                </a:lnTo>
                <a:lnTo>
                  <a:pt x="360362" y="164515"/>
                </a:lnTo>
                <a:lnTo>
                  <a:pt x="408940" y="36525"/>
                </a:lnTo>
                <a:close/>
              </a:path>
              <a:path w="705484" h="216535">
                <a:moveTo>
                  <a:pt x="586359" y="125387"/>
                </a:moveTo>
                <a:lnTo>
                  <a:pt x="574713" y="78524"/>
                </a:lnTo>
                <a:lnTo>
                  <a:pt x="550672" y="51955"/>
                </a:lnTo>
                <a:lnTo>
                  <a:pt x="550672" y="125387"/>
                </a:lnTo>
                <a:lnTo>
                  <a:pt x="550214" y="133870"/>
                </a:lnTo>
                <a:lnTo>
                  <a:pt x="529907" y="172250"/>
                </a:lnTo>
                <a:lnTo>
                  <a:pt x="495554" y="183248"/>
                </a:lnTo>
                <a:lnTo>
                  <a:pt x="488022" y="182816"/>
                </a:lnTo>
                <a:lnTo>
                  <a:pt x="452069" y="162166"/>
                </a:lnTo>
                <a:lnTo>
                  <a:pt x="440817" y="125387"/>
                </a:lnTo>
                <a:lnTo>
                  <a:pt x="441261" y="116801"/>
                </a:lnTo>
                <a:lnTo>
                  <a:pt x="461924" y="78524"/>
                </a:lnTo>
                <a:lnTo>
                  <a:pt x="495935" y="67449"/>
                </a:lnTo>
                <a:lnTo>
                  <a:pt x="503618" y="67906"/>
                </a:lnTo>
                <a:lnTo>
                  <a:pt x="539572" y="88582"/>
                </a:lnTo>
                <a:lnTo>
                  <a:pt x="550672" y="125387"/>
                </a:lnTo>
                <a:lnTo>
                  <a:pt x="550672" y="51955"/>
                </a:lnTo>
                <a:lnTo>
                  <a:pt x="508330" y="35636"/>
                </a:lnTo>
                <a:lnTo>
                  <a:pt x="495554" y="34912"/>
                </a:lnTo>
                <a:lnTo>
                  <a:pt x="483006" y="35636"/>
                </a:lnTo>
                <a:lnTo>
                  <a:pt x="439648" y="52819"/>
                </a:lnTo>
                <a:lnTo>
                  <a:pt x="411822" y="88988"/>
                </a:lnTo>
                <a:lnTo>
                  <a:pt x="405130" y="125387"/>
                </a:lnTo>
                <a:lnTo>
                  <a:pt x="405866" y="138163"/>
                </a:lnTo>
                <a:lnTo>
                  <a:pt x="423557" y="181978"/>
                </a:lnTo>
                <a:lnTo>
                  <a:pt x="460044" y="209537"/>
                </a:lnTo>
                <a:lnTo>
                  <a:pt x="495554" y="216090"/>
                </a:lnTo>
                <a:lnTo>
                  <a:pt x="508165" y="215366"/>
                </a:lnTo>
                <a:lnTo>
                  <a:pt x="551967" y="198043"/>
                </a:lnTo>
                <a:lnTo>
                  <a:pt x="567055" y="183248"/>
                </a:lnTo>
                <a:lnTo>
                  <a:pt x="568172" y="181978"/>
                </a:lnTo>
                <a:lnTo>
                  <a:pt x="574636" y="172250"/>
                </a:lnTo>
                <a:lnTo>
                  <a:pt x="579767" y="161569"/>
                </a:lnTo>
                <a:lnTo>
                  <a:pt x="583412" y="150215"/>
                </a:lnTo>
                <a:lnTo>
                  <a:pt x="585622" y="138163"/>
                </a:lnTo>
                <a:lnTo>
                  <a:pt x="586359" y="125387"/>
                </a:lnTo>
                <a:close/>
              </a:path>
              <a:path w="705484" h="216535">
                <a:moveTo>
                  <a:pt x="705231" y="106591"/>
                </a:moveTo>
                <a:lnTo>
                  <a:pt x="609854" y="106591"/>
                </a:lnTo>
                <a:lnTo>
                  <a:pt x="609854" y="139128"/>
                </a:lnTo>
                <a:lnTo>
                  <a:pt x="705231" y="139128"/>
                </a:lnTo>
                <a:lnTo>
                  <a:pt x="705231" y="1065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82237" y="2869311"/>
            <a:ext cx="2908338" cy="307263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439645" y="2869311"/>
            <a:ext cx="527812" cy="24778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97045" y="3282010"/>
            <a:ext cx="629907" cy="27556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580319" y="4012310"/>
            <a:ext cx="2644317" cy="24778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580319" y="4393311"/>
            <a:ext cx="1918487" cy="24778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165451" y="5926836"/>
            <a:ext cx="776224" cy="307263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597045" y="6307836"/>
            <a:ext cx="2279865" cy="307263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0553192" y="2788552"/>
            <a:ext cx="6036945" cy="38411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016250">
              <a:lnSpc>
                <a:spcPct val="100000"/>
              </a:lnSpc>
              <a:spcBef>
                <a:spcPts val="125"/>
              </a:spcBef>
            </a:pPr>
            <a:r>
              <a:rPr sz="2450" dirty="0">
                <a:latin typeface="Verdana"/>
                <a:cs typeface="Verdana"/>
              </a:rPr>
              <a:t>consist</a:t>
            </a:r>
            <a:r>
              <a:rPr sz="2450" spc="-13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of</a:t>
            </a:r>
            <a:r>
              <a:rPr sz="2450" spc="-135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a</a:t>
            </a:r>
            <a:endParaRPr sz="2450">
              <a:latin typeface="Verdana"/>
              <a:cs typeface="Verdana"/>
            </a:endParaRPr>
          </a:p>
          <a:p>
            <a:pPr marL="12700" marR="26670" indent="737870">
              <a:lnSpc>
                <a:spcPct val="102000"/>
              </a:lnSpc>
              <a:tabLst>
                <a:tab pos="4265295" algn="l"/>
              </a:tabLst>
            </a:pPr>
            <a:r>
              <a:rPr sz="2450" spc="80" dirty="0">
                <a:latin typeface="Verdana"/>
                <a:cs typeface="Verdana"/>
              </a:rPr>
              <a:t>and</a:t>
            </a:r>
            <a:r>
              <a:rPr sz="2450" spc="-210" dirty="0">
                <a:latin typeface="Verdana"/>
                <a:cs typeface="Verdana"/>
              </a:rPr>
              <a:t> </a:t>
            </a:r>
            <a:r>
              <a:rPr sz="2450" spc="-35" dirty="0">
                <a:latin typeface="Verdana"/>
                <a:cs typeface="Verdana"/>
              </a:rPr>
              <a:t>an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-365" dirty="0">
                <a:latin typeface="Verdana"/>
                <a:cs typeface="Verdana"/>
              </a:rPr>
              <a:t>,</a:t>
            </a:r>
            <a:r>
              <a:rPr sz="2450" spc="-21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expressed </a:t>
            </a:r>
            <a:r>
              <a:rPr sz="2450" spc="-55" dirty="0">
                <a:latin typeface="Verdana"/>
                <a:cs typeface="Verdana"/>
              </a:rPr>
              <a:t>as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a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-580" dirty="0">
                <a:latin typeface="Verdana"/>
                <a:cs typeface="Verdana"/>
              </a:rPr>
              <a:t>+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80" dirty="0">
                <a:latin typeface="Verdana"/>
                <a:cs typeface="Verdana"/>
              </a:rPr>
              <a:t>bi.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-35" dirty="0">
                <a:latin typeface="Verdana"/>
                <a:cs typeface="Verdana"/>
              </a:rPr>
              <a:t>They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extend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80" dirty="0">
                <a:latin typeface="Verdana"/>
                <a:cs typeface="Verdana"/>
              </a:rPr>
              <a:t>concept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2045970" marR="702310" indent="725170">
              <a:lnSpc>
                <a:spcPct val="102000"/>
              </a:lnSpc>
            </a:pPr>
            <a:r>
              <a:rPr sz="2450" spc="65" dirty="0">
                <a:latin typeface="Verdana"/>
                <a:cs typeface="Verdana"/>
              </a:rPr>
              <a:t>numbers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a </a:t>
            </a:r>
            <a:r>
              <a:rPr sz="2450" spc="-25" dirty="0">
                <a:latin typeface="Verdana"/>
                <a:cs typeface="Verdana"/>
              </a:rPr>
              <a:t>plane,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65" dirty="0">
                <a:latin typeface="Verdana"/>
                <a:cs typeface="Verdana"/>
              </a:rPr>
              <a:t>enabling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us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35" dirty="0">
                <a:latin typeface="Verdana"/>
                <a:cs typeface="Verdana"/>
              </a:rPr>
              <a:t>to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sz="2450" spc="-40" dirty="0">
                <a:latin typeface="Verdana"/>
                <a:cs typeface="Verdana"/>
              </a:rPr>
              <a:t>solve</a:t>
            </a:r>
            <a:r>
              <a:rPr sz="2450" spc="-9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equations</a:t>
            </a:r>
            <a:r>
              <a:rPr sz="2450" spc="-9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that</a:t>
            </a:r>
            <a:r>
              <a:rPr sz="2450" spc="-85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have</a:t>
            </a:r>
            <a:r>
              <a:rPr sz="2450" spc="-90" dirty="0">
                <a:latin typeface="Verdana"/>
                <a:cs typeface="Verdana"/>
              </a:rPr>
              <a:t> </a:t>
            </a:r>
            <a:r>
              <a:rPr sz="2450" spc="80" dirty="0">
                <a:latin typeface="Verdana"/>
                <a:cs typeface="Verdana"/>
              </a:rPr>
              <a:t>no</a:t>
            </a:r>
            <a:r>
              <a:rPr sz="2450" spc="-8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solutions </a:t>
            </a:r>
            <a:r>
              <a:rPr sz="2450" dirty="0">
                <a:latin typeface="Verdana"/>
                <a:cs typeface="Verdana"/>
              </a:rPr>
              <a:t>in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realm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of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spc="-40" dirty="0">
                <a:latin typeface="Verdana"/>
                <a:cs typeface="Verdana"/>
              </a:rPr>
              <a:t>real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numbers.</a:t>
            </a:r>
            <a:endParaRPr sz="2450">
              <a:latin typeface="Verdana"/>
              <a:cs typeface="Verdana"/>
            </a:endParaRPr>
          </a:p>
          <a:p>
            <a:pPr marL="12700" marR="948690">
              <a:lnSpc>
                <a:spcPts val="3080"/>
              </a:lnSpc>
              <a:spcBef>
                <a:spcPts val="50"/>
              </a:spcBef>
            </a:pPr>
            <a:r>
              <a:rPr sz="2450" spc="65" dirty="0">
                <a:latin typeface="Verdana"/>
                <a:cs typeface="Verdana"/>
              </a:rPr>
              <a:t>Understanding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their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structure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is </a:t>
            </a:r>
            <a:r>
              <a:rPr sz="2450" dirty="0">
                <a:latin typeface="Verdana"/>
                <a:cs typeface="Verdana"/>
              </a:rPr>
              <a:t>essential</a:t>
            </a:r>
            <a:r>
              <a:rPr sz="2450" spc="-75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for</a:t>
            </a:r>
            <a:r>
              <a:rPr sz="2450" spc="-7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navigating</a:t>
            </a:r>
            <a:r>
              <a:rPr sz="2450" spc="-7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marL="2339975">
              <a:lnSpc>
                <a:spcPts val="2870"/>
              </a:lnSpc>
            </a:pPr>
            <a:r>
              <a:rPr sz="2450" spc="-415" dirty="0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600" spc="130" dirty="0"/>
              <a:t>The</a:t>
            </a:r>
            <a:r>
              <a:rPr sz="3600" spc="-55" dirty="0"/>
              <a:t> </a:t>
            </a:r>
            <a:r>
              <a:rPr sz="3600" spc="100" dirty="0"/>
              <a:t>Polar</a:t>
            </a:r>
            <a:r>
              <a:rPr sz="3600" spc="-125" dirty="0"/>
              <a:t> </a:t>
            </a:r>
            <a:r>
              <a:rPr sz="3600" spc="100" dirty="0"/>
              <a:t>Form</a:t>
            </a:r>
            <a:r>
              <a:rPr sz="3600" spc="-55" dirty="0"/>
              <a:t> </a:t>
            </a:r>
            <a:r>
              <a:rPr sz="3600" spc="105" dirty="0"/>
              <a:t>Explained</a:t>
            </a:r>
            <a:endParaRPr sz="36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08269" y="3214382"/>
            <a:ext cx="1598841" cy="30887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91819" y="3977995"/>
            <a:ext cx="1741424" cy="308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87401" y="4358995"/>
            <a:ext cx="869823" cy="3088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168376" y="5501995"/>
            <a:ext cx="2554224" cy="30726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081194" y="5914682"/>
            <a:ext cx="1094333" cy="27711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062195" y="3135224"/>
            <a:ext cx="5583555" cy="384111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334645">
              <a:lnSpc>
                <a:spcPct val="102000"/>
              </a:lnSpc>
              <a:spcBef>
                <a:spcPts val="65"/>
              </a:spcBef>
              <a:tabLst>
                <a:tab pos="2661285" algn="l"/>
              </a:tabLst>
            </a:pPr>
            <a:r>
              <a:rPr sz="2450" spc="-9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sz="2450" spc="-365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5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5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40" dirty="0">
                <a:solidFill>
                  <a:srgbClr val="FFFFFF"/>
                </a:solidFill>
                <a:latin typeface="Verdana"/>
                <a:cs typeface="Verdana"/>
              </a:rPr>
              <a:t>complex </a:t>
            </a:r>
            <a:r>
              <a:rPr sz="2450" spc="90" dirty="0">
                <a:solidFill>
                  <a:srgbClr val="FFFFFF"/>
                </a:solidFill>
                <a:latin typeface="Verdana"/>
                <a:cs typeface="Verdana"/>
              </a:rPr>
              <a:t>number</a:t>
            </a:r>
            <a:r>
              <a:rPr sz="245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5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45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expressed</a:t>
            </a:r>
            <a:r>
              <a:rPr sz="245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5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75" dirty="0">
                <a:solidFill>
                  <a:srgbClr val="FFFFFF"/>
                </a:solidFill>
                <a:latin typeface="Verdana"/>
                <a:cs typeface="Verdana"/>
              </a:rPr>
              <a:t>r(cos</a:t>
            </a:r>
            <a:r>
              <a:rPr sz="245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Lucida Sans Unicode"/>
                <a:cs typeface="Lucida Sans Unicode"/>
              </a:rPr>
              <a:t>θ</a:t>
            </a:r>
            <a:r>
              <a:rPr sz="2450" spc="-114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50" spc="-580" dirty="0">
                <a:solidFill>
                  <a:srgbClr val="FFFFFF"/>
                </a:solidFill>
                <a:latin typeface="Verdana"/>
                <a:cs typeface="Verdana"/>
              </a:rPr>
              <a:t>+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50" dirty="0">
                <a:solidFill>
                  <a:srgbClr val="FFFFFF"/>
                </a:solidFill>
                <a:latin typeface="Verdana"/>
                <a:cs typeface="Verdana"/>
              </a:rPr>
              <a:t>i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sin</a:t>
            </a:r>
            <a:r>
              <a:rPr sz="245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40" dirty="0">
                <a:solidFill>
                  <a:srgbClr val="FFFFFF"/>
                </a:solidFill>
                <a:latin typeface="Lucida Sans Unicode"/>
                <a:cs typeface="Lucida Sans Unicode"/>
              </a:rPr>
              <a:t>θ</a:t>
            </a:r>
            <a:r>
              <a:rPr sz="2450" spc="-240" dirty="0">
                <a:solidFill>
                  <a:srgbClr val="FFFFFF"/>
                </a:solidFill>
                <a:latin typeface="Verdana"/>
                <a:cs typeface="Verdana"/>
              </a:rPr>
              <a:t>),</a:t>
            </a:r>
            <a:r>
              <a:rPr sz="245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where</a:t>
            </a:r>
            <a:r>
              <a:rPr sz="245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70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5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5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45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861060">
              <a:lnSpc>
                <a:spcPct val="102000"/>
              </a:lnSpc>
              <a:tabLst>
                <a:tab pos="2795270" algn="l"/>
              </a:tabLst>
            </a:pPr>
            <a:r>
              <a:rPr sz="2450" spc="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45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Lucida Sans Unicode"/>
                <a:cs typeface="Lucida Sans Unicode"/>
              </a:rPr>
              <a:t>θ</a:t>
            </a:r>
            <a:r>
              <a:rPr sz="245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50" spc="-5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245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sz="2450" spc="-365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245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0" dirty="0">
                <a:solidFill>
                  <a:srgbClr val="FFFFFF"/>
                </a:solidFill>
                <a:latin typeface="Verdana"/>
                <a:cs typeface="Verdana"/>
              </a:rPr>
              <a:t>This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representation</a:t>
            </a:r>
            <a:r>
              <a:rPr sz="245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allows</a:t>
            </a:r>
            <a:r>
              <a:rPr sz="24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us</a:t>
            </a:r>
            <a:r>
              <a:rPr sz="245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to visualize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50" dirty="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65" dirty="0">
                <a:solidFill>
                  <a:srgbClr val="FFFFFF"/>
                </a:solidFill>
                <a:latin typeface="Verdana"/>
                <a:cs typeface="Verdana"/>
              </a:rPr>
              <a:t>numbers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as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points</a:t>
            </a:r>
            <a:r>
              <a:rPr sz="245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5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129665">
              <a:lnSpc>
                <a:spcPct val="100000"/>
              </a:lnSpc>
              <a:spcBef>
                <a:spcPts val="60"/>
              </a:spcBef>
            </a:pPr>
            <a:r>
              <a:rPr sz="2450" spc="-365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Verdana"/>
                <a:cs typeface="Verdana"/>
              </a:rPr>
              <a:t>making</a:t>
            </a:r>
            <a:r>
              <a:rPr sz="245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sz="245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30" dirty="0">
                <a:solidFill>
                  <a:srgbClr val="FFFFFF"/>
                </a:solidFill>
                <a:latin typeface="Verdana"/>
                <a:cs typeface="Verdana"/>
              </a:rPr>
              <a:t>easier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45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perform</a:t>
            </a:r>
            <a:endParaRPr sz="2450">
              <a:latin typeface="Verdana"/>
              <a:cs typeface="Verdana"/>
            </a:endParaRPr>
          </a:p>
          <a:p>
            <a:pPr marL="12700" marR="512445">
              <a:lnSpc>
                <a:spcPct val="102000"/>
              </a:lnSpc>
              <a:spcBef>
                <a:spcPts val="75"/>
              </a:spcBef>
            </a:pPr>
            <a:r>
              <a:rPr sz="2450" spc="50" dirty="0">
                <a:solidFill>
                  <a:srgbClr val="FFFFFF"/>
                </a:solidFill>
                <a:latin typeface="Verdana"/>
                <a:cs typeface="Verdana"/>
              </a:rPr>
              <a:t>multiplication</a:t>
            </a:r>
            <a:r>
              <a:rPr sz="245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45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40" dirty="0">
                <a:solidFill>
                  <a:srgbClr val="FFFFFF"/>
                </a:solidFill>
                <a:latin typeface="Verdana"/>
                <a:cs typeface="Verdana"/>
              </a:rPr>
              <a:t>division.</a:t>
            </a:r>
            <a:r>
              <a:rPr sz="245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Let's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uncover</a:t>
            </a:r>
            <a:r>
              <a:rPr sz="24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r>
              <a:rPr sz="24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signiﬁcance!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3000"/>
              <a:ext cx="6496050" cy="796289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63195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30" dirty="0">
                <a:solidFill>
                  <a:srgbClr val="000000"/>
                </a:solidFill>
              </a:rPr>
              <a:t>Magnitude</a:t>
            </a:r>
            <a:r>
              <a:rPr sz="4200" spc="-50" dirty="0">
                <a:solidFill>
                  <a:srgbClr val="000000"/>
                </a:solidFill>
              </a:rPr>
              <a:t> </a:t>
            </a:r>
            <a:r>
              <a:rPr sz="4200" spc="150" dirty="0">
                <a:solidFill>
                  <a:srgbClr val="000000"/>
                </a:solidFill>
              </a:rPr>
              <a:t>and</a:t>
            </a:r>
            <a:r>
              <a:rPr sz="4200" spc="-215" dirty="0">
                <a:solidFill>
                  <a:srgbClr val="000000"/>
                </a:solidFill>
              </a:rPr>
              <a:t> </a:t>
            </a:r>
            <a:r>
              <a:rPr sz="4200" spc="120" dirty="0">
                <a:solidFill>
                  <a:srgbClr val="000000"/>
                </a:solidFill>
              </a:rPr>
              <a:t>Argument</a:t>
            </a:r>
            <a:endParaRPr sz="4200"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2274" y="3317036"/>
            <a:ext cx="1741411" cy="3088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70007" y="4225035"/>
            <a:ext cx="1585201" cy="27710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10465" y="5955462"/>
            <a:ext cx="1751545" cy="30726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33296" y="3175317"/>
            <a:ext cx="6369050" cy="35401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129539">
              <a:lnSpc>
                <a:spcPct val="118200"/>
              </a:lnSpc>
              <a:spcBef>
                <a:spcPts val="70"/>
              </a:spcBef>
              <a:tabLst>
                <a:tab pos="2533015" algn="l"/>
                <a:tab pos="4398645" algn="l"/>
              </a:tabLst>
            </a:pPr>
            <a:r>
              <a:rPr sz="2450" spc="-25" dirty="0">
                <a:latin typeface="Verdana"/>
                <a:cs typeface="Verdana"/>
              </a:rPr>
              <a:t>The</a:t>
            </a:r>
            <a:r>
              <a:rPr sz="2450" dirty="0">
                <a:latin typeface="Verdana"/>
                <a:cs typeface="Verdana"/>
              </a:rPr>
              <a:t>	of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a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complex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90" dirty="0">
                <a:latin typeface="Verdana"/>
                <a:cs typeface="Verdana"/>
              </a:rPr>
              <a:t>number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is its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distance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from</a:t>
            </a:r>
            <a:r>
              <a:rPr sz="2450" spc="-105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origin,</a:t>
            </a:r>
            <a:r>
              <a:rPr sz="2450" spc="-105" dirty="0">
                <a:latin typeface="Verdana"/>
                <a:cs typeface="Verdana"/>
              </a:rPr>
              <a:t> </a:t>
            </a:r>
            <a:r>
              <a:rPr sz="2450" spc="35" dirty="0">
                <a:latin typeface="Verdana"/>
                <a:cs typeface="Verdana"/>
              </a:rPr>
              <a:t>calculated </a:t>
            </a:r>
            <a:r>
              <a:rPr sz="2450" spc="-55" dirty="0">
                <a:latin typeface="Verdana"/>
                <a:cs typeface="Verdana"/>
              </a:rPr>
              <a:t>as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-160" dirty="0">
                <a:latin typeface="Verdana"/>
                <a:cs typeface="Verdana"/>
              </a:rPr>
              <a:t>√(a²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-580" dirty="0">
                <a:latin typeface="Verdana"/>
                <a:cs typeface="Verdana"/>
              </a:rPr>
              <a:t>+</a:t>
            </a:r>
            <a:r>
              <a:rPr sz="2450" spc="-200" dirty="0">
                <a:latin typeface="Verdana"/>
                <a:cs typeface="Verdana"/>
              </a:rPr>
              <a:t> b²). </a:t>
            </a:r>
            <a:r>
              <a:rPr sz="2450" spc="-25" dirty="0">
                <a:latin typeface="Verdana"/>
                <a:cs typeface="Verdana"/>
              </a:rPr>
              <a:t>The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-50" dirty="0">
                <a:latin typeface="Verdana"/>
                <a:cs typeface="Verdana"/>
              </a:rPr>
              <a:t>is</a:t>
            </a:r>
            <a:r>
              <a:rPr sz="2450" spc="-204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204" dirty="0">
                <a:latin typeface="Verdana"/>
                <a:cs typeface="Verdana"/>
              </a:rPr>
              <a:t> </a:t>
            </a:r>
            <a:r>
              <a:rPr sz="2450" spc="45" dirty="0">
                <a:latin typeface="Verdana"/>
                <a:cs typeface="Verdana"/>
              </a:rPr>
              <a:t>angle </a:t>
            </a:r>
            <a:r>
              <a:rPr sz="2450" spc="50" dirty="0">
                <a:latin typeface="Verdana"/>
                <a:cs typeface="Verdana"/>
              </a:rPr>
              <a:t>formed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70" dirty="0">
                <a:latin typeface="Verdana"/>
                <a:cs typeface="Verdana"/>
              </a:rPr>
              <a:t>with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positive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40" dirty="0">
                <a:latin typeface="Verdana"/>
                <a:cs typeface="Verdana"/>
              </a:rPr>
              <a:t>real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axis.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17300"/>
              </a:lnSpc>
            </a:pPr>
            <a:r>
              <a:rPr sz="2450" spc="-35" dirty="0">
                <a:latin typeface="Verdana"/>
                <a:cs typeface="Verdana"/>
              </a:rPr>
              <a:t>Together,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they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provide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crucial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insights </a:t>
            </a:r>
            <a:r>
              <a:rPr sz="2450" dirty="0">
                <a:latin typeface="Verdana"/>
                <a:cs typeface="Verdana"/>
              </a:rPr>
              <a:t>into</a:t>
            </a:r>
            <a:r>
              <a:rPr sz="2450" spc="-13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2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properties</a:t>
            </a:r>
            <a:r>
              <a:rPr sz="2450" spc="-12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of</a:t>
            </a:r>
            <a:r>
              <a:rPr sz="2450" spc="-125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complex</a:t>
            </a:r>
            <a:r>
              <a:rPr sz="2450" spc="-12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numbers, </a:t>
            </a:r>
            <a:r>
              <a:rPr sz="2450" spc="50" dirty="0">
                <a:latin typeface="Verdana"/>
                <a:cs typeface="Verdana"/>
              </a:rPr>
              <a:t>allowing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us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navigate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2450" spc="70" dirty="0">
                <a:latin typeface="Verdana"/>
                <a:cs typeface="Verdana"/>
              </a:rPr>
              <a:t>with</a:t>
            </a:r>
            <a:r>
              <a:rPr sz="2450" spc="-204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conﬁdence.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31775" rIns="0" bIns="0" rtlCol="0">
            <a:spAutoFit/>
          </a:bodyPr>
          <a:lstStyle/>
          <a:p>
            <a:pPr marL="258445">
              <a:lnSpc>
                <a:spcPct val="100000"/>
              </a:lnSpc>
              <a:spcBef>
                <a:spcPts val="1825"/>
              </a:spcBef>
            </a:pPr>
            <a:r>
              <a:rPr sz="4950" spc="165" dirty="0"/>
              <a:t>Applications</a:t>
            </a:r>
            <a:r>
              <a:rPr sz="4950" spc="-75" dirty="0"/>
              <a:t> </a:t>
            </a:r>
            <a:r>
              <a:rPr sz="4950" spc="225" dirty="0"/>
              <a:t>in</a:t>
            </a:r>
            <a:r>
              <a:rPr sz="4950" spc="-70" dirty="0"/>
              <a:t> </a:t>
            </a:r>
            <a:r>
              <a:rPr sz="4950" spc="180" dirty="0"/>
              <a:t>Engineering</a:t>
            </a:r>
            <a:endParaRPr sz="49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64178" y="4334979"/>
            <a:ext cx="2227262" cy="308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43083" y="3458679"/>
            <a:ext cx="2908350" cy="30726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324518" y="3896829"/>
            <a:ext cx="1897748" cy="3088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634594" y="3896829"/>
            <a:ext cx="2709037" cy="3088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1227689" y="3316961"/>
            <a:ext cx="5201285" cy="13398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102485">
              <a:lnSpc>
                <a:spcPct val="100000"/>
              </a:lnSpc>
              <a:spcBef>
                <a:spcPts val="605"/>
              </a:spcBef>
            </a:pPr>
            <a:r>
              <a:rPr sz="2450" spc="-10" dirty="0">
                <a:latin typeface="Verdana"/>
                <a:cs typeface="Verdana"/>
              </a:rPr>
              <a:t>play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a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30" dirty="0">
                <a:latin typeface="Verdana"/>
                <a:cs typeface="Verdana"/>
              </a:rPr>
              <a:t>vital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role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2450" spc="-365" dirty="0">
                <a:latin typeface="Verdana"/>
                <a:cs typeface="Verdana"/>
              </a:rPr>
              <a:t>,</a:t>
            </a:r>
            <a:r>
              <a:rPr sz="2450" spc="-16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particularly</a:t>
            </a:r>
            <a:r>
              <a:rPr sz="2450" spc="-16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marL="947419">
              <a:lnSpc>
                <a:spcPct val="100000"/>
              </a:lnSpc>
              <a:spcBef>
                <a:spcPts val="509"/>
              </a:spcBef>
            </a:pPr>
            <a:r>
              <a:rPr sz="2450" spc="-365" dirty="0">
                <a:latin typeface="Verdana"/>
                <a:cs typeface="Verdana"/>
              </a:rPr>
              <a:t>.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Their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polar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representation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31316" y="3816070"/>
            <a:ext cx="636905" cy="4025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50" spc="55" dirty="0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452026" y="4640936"/>
            <a:ext cx="7461884" cy="2216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17300"/>
              </a:lnSpc>
              <a:spcBef>
                <a:spcPts val="95"/>
              </a:spcBef>
            </a:pPr>
            <a:r>
              <a:rPr sz="2450" dirty="0">
                <a:latin typeface="Verdana"/>
                <a:cs typeface="Verdana"/>
              </a:rPr>
              <a:t>simpliﬁes</a:t>
            </a:r>
            <a:r>
              <a:rPr sz="2450" spc="-16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spc="-35" dirty="0">
                <a:latin typeface="Verdana"/>
                <a:cs typeface="Verdana"/>
              </a:rPr>
              <a:t>analysis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of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oscillatory</a:t>
            </a:r>
            <a:r>
              <a:rPr sz="2450" spc="-15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systems, </a:t>
            </a:r>
            <a:r>
              <a:rPr sz="2450" spc="65" dirty="0">
                <a:latin typeface="Verdana"/>
                <a:cs typeface="Verdana"/>
              </a:rPr>
              <a:t>enabling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engineers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design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more</a:t>
            </a:r>
            <a:r>
              <a:rPr sz="2450" spc="-13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efﬁcient </a:t>
            </a:r>
            <a:r>
              <a:rPr sz="2450" spc="-25" dirty="0">
                <a:latin typeface="Verdana"/>
                <a:cs typeface="Verdana"/>
              </a:rPr>
              <a:t>solutions.</a:t>
            </a:r>
            <a:r>
              <a:rPr sz="2450" spc="-185" dirty="0">
                <a:latin typeface="Verdana"/>
                <a:cs typeface="Verdana"/>
              </a:rPr>
              <a:t> </a:t>
            </a:r>
            <a:r>
              <a:rPr sz="2450" spc="65" dirty="0">
                <a:latin typeface="Verdana"/>
                <a:cs typeface="Verdana"/>
              </a:rPr>
              <a:t>Understanding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this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70" dirty="0">
                <a:latin typeface="Verdana"/>
                <a:cs typeface="Verdana"/>
              </a:rPr>
              <a:t>connection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is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key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leveraging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their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power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in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spc="-75" dirty="0">
                <a:latin typeface="Verdana"/>
                <a:cs typeface="Verdana"/>
              </a:rPr>
              <a:t>real-</a:t>
            </a:r>
            <a:r>
              <a:rPr sz="2450" spc="-10" dirty="0">
                <a:latin typeface="Verdana"/>
                <a:cs typeface="Verdana"/>
              </a:rPr>
              <a:t>world applications.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41300" rIns="0" bIns="0" rtlCol="0">
            <a:spAutoFit/>
          </a:bodyPr>
          <a:lstStyle/>
          <a:p>
            <a:pPr marL="255904">
              <a:lnSpc>
                <a:spcPct val="100000"/>
              </a:lnSpc>
              <a:spcBef>
                <a:spcPts val="1900"/>
              </a:spcBef>
            </a:pPr>
            <a:r>
              <a:rPr sz="5250" spc="160" dirty="0"/>
              <a:t>Exploring</a:t>
            </a:r>
            <a:r>
              <a:rPr sz="5250" spc="-60" dirty="0"/>
              <a:t> </a:t>
            </a:r>
            <a:r>
              <a:rPr sz="5250" spc="70" dirty="0"/>
              <a:t>Euler's</a:t>
            </a:r>
            <a:r>
              <a:rPr sz="5250" spc="-60" dirty="0"/>
              <a:t> </a:t>
            </a:r>
            <a:r>
              <a:rPr sz="5250" spc="135" dirty="0"/>
              <a:t>Formula</a:t>
            </a:r>
            <a:endParaRPr sz="52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601825" y="3896829"/>
            <a:ext cx="2120646" cy="308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408132" y="3895217"/>
            <a:ext cx="3415690" cy="30887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33075" y="5658954"/>
            <a:ext cx="1751558" cy="30726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353804" y="3316961"/>
            <a:ext cx="7658100" cy="2225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 marR="6350" algn="ctr">
              <a:lnSpc>
                <a:spcPct val="117300"/>
              </a:lnSpc>
              <a:spcBef>
                <a:spcPts val="95"/>
              </a:spcBef>
              <a:tabLst>
                <a:tab pos="4324350" algn="l"/>
                <a:tab pos="7127240" algn="l"/>
              </a:tabLst>
            </a:pPr>
            <a:r>
              <a:rPr sz="2450" spc="-25" dirty="0">
                <a:latin typeface="Verdana"/>
                <a:cs typeface="Verdana"/>
              </a:rPr>
              <a:t>Euler's</a:t>
            </a:r>
            <a:r>
              <a:rPr sz="2450" spc="-2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Formula,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204" dirty="0">
                <a:latin typeface="Verdana"/>
                <a:cs typeface="Verdana"/>
              </a:rPr>
              <a:t>e^(i</a:t>
            </a:r>
            <a:r>
              <a:rPr sz="2450" spc="-204" dirty="0">
                <a:latin typeface="Lucida Sans Unicode"/>
                <a:cs typeface="Lucida Sans Unicode"/>
              </a:rPr>
              <a:t>θ</a:t>
            </a:r>
            <a:r>
              <a:rPr sz="2450" spc="-204" dirty="0">
                <a:latin typeface="Verdana"/>
                <a:cs typeface="Verdana"/>
              </a:rPr>
              <a:t>)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580" dirty="0">
                <a:latin typeface="Verdana"/>
                <a:cs typeface="Verdana"/>
              </a:rPr>
              <a:t>=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cos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dirty="0">
                <a:latin typeface="Lucida Sans Unicode"/>
                <a:cs typeface="Lucida Sans Unicode"/>
              </a:rPr>
              <a:t>θ</a:t>
            </a:r>
            <a:r>
              <a:rPr sz="2450" spc="-114" dirty="0">
                <a:latin typeface="Lucida Sans Unicode"/>
                <a:cs typeface="Lucida Sans Unicode"/>
              </a:rPr>
              <a:t> </a:t>
            </a:r>
            <a:r>
              <a:rPr sz="2450" spc="-580" dirty="0">
                <a:latin typeface="Verdana"/>
                <a:cs typeface="Verdana"/>
              </a:rPr>
              <a:t>+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i</a:t>
            </a:r>
            <a:r>
              <a:rPr sz="2450" spc="-20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sin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204" dirty="0">
                <a:latin typeface="Lucida Sans Unicode"/>
                <a:cs typeface="Lucida Sans Unicode"/>
              </a:rPr>
              <a:t>θ</a:t>
            </a:r>
            <a:r>
              <a:rPr sz="2450" spc="-204" dirty="0">
                <a:latin typeface="Verdana"/>
                <a:cs typeface="Verdana"/>
              </a:rPr>
              <a:t>,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beautifully links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55" dirty="0">
                <a:latin typeface="Verdana"/>
                <a:cs typeface="Verdana"/>
              </a:rPr>
              <a:t>and</a:t>
            </a:r>
            <a:r>
              <a:rPr sz="2450" dirty="0">
                <a:latin typeface="Verdana"/>
                <a:cs typeface="Verdana"/>
              </a:rPr>
              <a:t>	</a:t>
            </a:r>
            <a:r>
              <a:rPr sz="2450" spc="-415" dirty="0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sz="2450" spc="-30" dirty="0">
                <a:latin typeface="Verdana"/>
                <a:cs typeface="Verdana"/>
              </a:rPr>
              <a:t>This</a:t>
            </a:r>
            <a:r>
              <a:rPr sz="2450" spc="-145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profound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relationship</a:t>
            </a:r>
            <a:r>
              <a:rPr sz="2450" spc="-14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allows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us</a:t>
            </a:r>
            <a:r>
              <a:rPr sz="2450" spc="-14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4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express</a:t>
            </a:r>
            <a:endParaRPr sz="2450">
              <a:latin typeface="Verdana"/>
              <a:cs typeface="Verdana"/>
            </a:endParaRPr>
          </a:p>
          <a:p>
            <a:pPr marL="12700" marR="5080" indent="-635" algn="ctr">
              <a:lnSpc>
                <a:spcPct val="117300"/>
              </a:lnSpc>
              <a:spcBef>
                <a:spcPts val="75"/>
              </a:spcBef>
            </a:pPr>
            <a:r>
              <a:rPr sz="2450" spc="50" dirty="0">
                <a:latin typeface="Verdana"/>
                <a:cs typeface="Verdana"/>
              </a:rPr>
              <a:t>complex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65" dirty="0">
                <a:latin typeface="Verdana"/>
                <a:cs typeface="Verdana"/>
              </a:rPr>
              <a:t>numbers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in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a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90" dirty="0">
                <a:latin typeface="Verdana"/>
                <a:cs typeface="Verdana"/>
              </a:rPr>
              <a:t>new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light,</a:t>
            </a:r>
            <a:r>
              <a:rPr sz="2450" spc="-195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revealing </a:t>
            </a:r>
            <a:r>
              <a:rPr sz="2450" spc="85" dirty="0">
                <a:latin typeface="Verdana"/>
                <a:cs typeface="Verdana"/>
              </a:rPr>
              <a:t>hidden</a:t>
            </a:r>
            <a:r>
              <a:rPr sz="2450" spc="-105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connections</a:t>
            </a:r>
            <a:r>
              <a:rPr sz="2450" spc="-100" dirty="0">
                <a:latin typeface="Verdana"/>
                <a:cs typeface="Verdana"/>
              </a:rPr>
              <a:t> </a:t>
            </a:r>
            <a:r>
              <a:rPr sz="2450" spc="80" dirty="0">
                <a:latin typeface="Verdana"/>
                <a:cs typeface="Verdana"/>
              </a:rPr>
              <a:t>and</a:t>
            </a:r>
            <a:r>
              <a:rPr sz="2450" spc="-10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simplifying</a:t>
            </a:r>
            <a:r>
              <a:rPr sz="2450" spc="-10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calculations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97428" y="5578195"/>
            <a:ext cx="935355" cy="4025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50" dirty="0">
                <a:latin typeface="Verdana"/>
                <a:cs typeface="Verdana"/>
              </a:rPr>
              <a:t>in</a:t>
            </a:r>
            <a:r>
              <a:rPr sz="2450" spc="-130" dirty="0">
                <a:latin typeface="Verdana"/>
                <a:cs typeface="Verdana"/>
              </a:rPr>
              <a:t> </a:t>
            </a:r>
            <a:r>
              <a:rPr sz="2450" spc="30" dirty="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429504" y="5517236"/>
            <a:ext cx="5339080" cy="901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58850">
              <a:lnSpc>
                <a:spcPct val="117300"/>
              </a:lnSpc>
              <a:spcBef>
                <a:spcPts val="95"/>
              </a:spcBef>
            </a:pPr>
            <a:r>
              <a:rPr sz="2450" spc="-365" dirty="0">
                <a:latin typeface="Verdana"/>
                <a:cs typeface="Verdana"/>
              </a:rPr>
              <a:t>.</a:t>
            </a:r>
            <a:r>
              <a:rPr sz="2450" spc="-175" dirty="0">
                <a:latin typeface="Verdana"/>
                <a:cs typeface="Verdana"/>
              </a:rPr>
              <a:t> </a:t>
            </a:r>
            <a:r>
              <a:rPr sz="2450" spc="-30" dirty="0">
                <a:latin typeface="Verdana"/>
                <a:cs typeface="Verdana"/>
              </a:rPr>
              <a:t>Let's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delve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deeper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into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this </a:t>
            </a:r>
            <a:r>
              <a:rPr sz="2450" spc="55" dirty="0">
                <a:latin typeface="Verdana"/>
                <a:cs typeface="Verdana"/>
              </a:rPr>
              <a:t>mathematical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marvel!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0" dirty="0"/>
              <a:t>The</a:t>
            </a:r>
            <a:r>
              <a:rPr spc="-70" dirty="0"/>
              <a:t> </a:t>
            </a:r>
            <a:r>
              <a:rPr spc="105" dirty="0"/>
              <a:t>Beauty</a:t>
            </a:r>
            <a:r>
              <a:rPr spc="-185" dirty="0"/>
              <a:t> </a:t>
            </a:r>
            <a:r>
              <a:rPr spc="170" dirty="0"/>
              <a:t>of</a:t>
            </a:r>
            <a:r>
              <a:rPr spc="-70" dirty="0"/>
              <a:t> </a:t>
            </a:r>
            <a:r>
              <a:rPr spc="90" dirty="0"/>
              <a:t>Fractals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10734" y="3215995"/>
            <a:ext cx="1189888" cy="24778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81194" y="5152682"/>
            <a:ext cx="469633" cy="21610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06061" y="4358995"/>
            <a:ext cx="853757" cy="30726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062708" y="3977995"/>
            <a:ext cx="1354836" cy="30726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06061" y="6654520"/>
            <a:ext cx="1593443" cy="307263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546198" y="4739995"/>
            <a:ext cx="1814576" cy="24778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581503" y="6273520"/>
            <a:ext cx="776224" cy="30726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1062195" y="3135224"/>
            <a:ext cx="5622925" cy="384111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1304290">
              <a:lnSpc>
                <a:spcPct val="102000"/>
              </a:lnSpc>
              <a:spcBef>
                <a:spcPts val="65"/>
              </a:spcBef>
            </a:pPr>
            <a:r>
              <a:rPr sz="2450" spc="-3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24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intricate</a:t>
            </a:r>
            <a:r>
              <a:rPr sz="24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patterns</a:t>
            </a:r>
            <a:r>
              <a:rPr sz="245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0" dirty="0">
                <a:solidFill>
                  <a:srgbClr val="FFFFFF"/>
                </a:solidFill>
                <a:latin typeface="Verdana"/>
                <a:cs typeface="Verdana"/>
              </a:rPr>
              <a:t>that </a:t>
            </a:r>
            <a:r>
              <a:rPr sz="2450" spc="60" dirty="0">
                <a:solidFill>
                  <a:srgbClr val="FFFFFF"/>
                </a:solidFill>
                <a:latin typeface="Verdana"/>
                <a:cs typeface="Verdana"/>
              </a:rPr>
              <a:t>emerge</a:t>
            </a:r>
            <a:r>
              <a:rPr sz="24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24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50" dirty="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r>
              <a:rPr sz="24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numbers.</a:t>
            </a:r>
            <a:r>
              <a:rPr sz="24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By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iterating</a:t>
            </a:r>
            <a:r>
              <a:rPr sz="24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45" dirty="0">
                <a:solidFill>
                  <a:srgbClr val="FFFFFF"/>
                </a:solidFill>
                <a:latin typeface="Verdana"/>
                <a:cs typeface="Verdana"/>
              </a:rPr>
              <a:t>functions</a:t>
            </a:r>
            <a:r>
              <a:rPr sz="245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5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873760" indent="885190">
              <a:lnSpc>
                <a:spcPct val="102000"/>
              </a:lnSpc>
            </a:pPr>
            <a:r>
              <a:rPr sz="2450" spc="-365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5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70" dirty="0">
                <a:solidFill>
                  <a:srgbClr val="FFFFFF"/>
                </a:solidFill>
                <a:latin typeface="Verdana"/>
                <a:cs typeface="Verdana"/>
              </a:rPr>
              <a:t>we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65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245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create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55" dirty="0">
                <a:solidFill>
                  <a:srgbClr val="FFFFFF"/>
                </a:solidFill>
                <a:latin typeface="Verdana"/>
                <a:cs typeface="Verdana"/>
              </a:rPr>
              <a:t>stunning </a:t>
            </a:r>
            <a:r>
              <a:rPr sz="2450" spc="-30" dirty="0">
                <a:solidFill>
                  <a:srgbClr val="FFFFFF"/>
                </a:solidFill>
                <a:latin typeface="Verdana"/>
                <a:cs typeface="Verdana"/>
              </a:rPr>
              <a:t>visual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95" dirty="0">
                <a:solidFill>
                  <a:srgbClr val="FFFFFF"/>
                </a:solidFill>
                <a:latin typeface="Verdana"/>
                <a:cs typeface="Verdana"/>
              </a:rPr>
              <a:t>art,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55" dirty="0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5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245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3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212725" indent="470534">
              <a:lnSpc>
                <a:spcPct val="102000"/>
              </a:lnSpc>
            </a:pPr>
            <a:r>
              <a:rPr sz="2450" spc="-365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24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3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sz="24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intersection</a:t>
            </a:r>
            <a:r>
              <a:rPr sz="245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2450" spc="55" dirty="0">
                <a:solidFill>
                  <a:srgbClr val="FFFFFF"/>
                </a:solidFill>
                <a:latin typeface="Verdana"/>
                <a:cs typeface="Verdana"/>
              </a:rPr>
              <a:t>mathematics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45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creativity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showcases</a:t>
            </a:r>
            <a:r>
              <a:rPr sz="24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5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aesthetic</a:t>
            </a:r>
            <a:r>
              <a:rPr sz="24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FFFFFF"/>
                </a:solidFill>
                <a:latin typeface="Verdana"/>
                <a:cs typeface="Verdana"/>
              </a:rPr>
              <a:t>beauty</a:t>
            </a:r>
            <a:r>
              <a:rPr sz="24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2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50" spc="50" dirty="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65" dirty="0">
                <a:solidFill>
                  <a:srgbClr val="FFFFFF"/>
                </a:solidFill>
                <a:latin typeface="Verdana"/>
                <a:cs typeface="Verdana"/>
              </a:rPr>
              <a:t>numbers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45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marL="1633855">
              <a:lnSpc>
                <a:spcPct val="100000"/>
              </a:lnSpc>
              <a:spcBef>
                <a:spcPts val="60"/>
              </a:spcBef>
            </a:pPr>
            <a:r>
              <a:rPr sz="2450" spc="-415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27748" y="5121871"/>
              <a:ext cx="1904365" cy="30727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3920" y="4740871"/>
              <a:ext cx="1751545" cy="30727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50727" y="5121871"/>
              <a:ext cx="1487195" cy="30880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48560" marR="5080" indent="-2436495">
              <a:lnSpc>
                <a:spcPct val="100400"/>
              </a:lnSpc>
              <a:spcBef>
                <a:spcPts val="105"/>
              </a:spcBef>
            </a:pPr>
            <a:r>
              <a:rPr spc="265" dirty="0"/>
              <a:t>Conclusion:</a:t>
            </a:r>
            <a:r>
              <a:rPr spc="-110" dirty="0"/>
              <a:t> </a:t>
            </a:r>
            <a:r>
              <a:rPr spc="215" dirty="0"/>
              <a:t>Embracing </a:t>
            </a:r>
            <a:r>
              <a:rPr spc="225" dirty="0"/>
              <a:t>Complexity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237469" y="4660112"/>
            <a:ext cx="2795905" cy="7835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50" spc="-95" dirty="0">
                <a:latin typeface="Verdana"/>
                <a:cs typeface="Verdana"/>
              </a:rPr>
              <a:t>In</a:t>
            </a:r>
            <a:r>
              <a:rPr sz="2450" spc="-13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conclusion,</a:t>
            </a:r>
            <a:r>
              <a:rPr sz="2450" spc="-130" dirty="0">
                <a:latin typeface="Verdana"/>
                <a:cs typeface="Verdana"/>
              </a:rPr>
              <a:t> </a:t>
            </a:r>
            <a:r>
              <a:rPr sz="2450" spc="30" dirty="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979295">
              <a:lnSpc>
                <a:spcPct val="100000"/>
              </a:lnSpc>
              <a:spcBef>
                <a:spcPts val="60"/>
              </a:spcBef>
            </a:pPr>
            <a:r>
              <a:rPr sz="2450" spc="55" dirty="0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16175" y="4660112"/>
            <a:ext cx="5224780" cy="7835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7640">
              <a:lnSpc>
                <a:spcPct val="100000"/>
              </a:lnSpc>
              <a:spcBef>
                <a:spcPts val="125"/>
              </a:spcBef>
            </a:pPr>
            <a:r>
              <a:rPr sz="2450" dirty="0">
                <a:latin typeface="Verdana"/>
                <a:cs typeface="Verdana"/>
              </a:rPr>
              <a:t>of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complex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65" dirty="0">
                <a:latin typeface="Verdana"/>
                <a:cs typeface="Verdana"/>
              </a:rPr>
              <a:t>numbers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is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rich</a:t>
            </a:r>
            <a:r>
              <a:rPr sz="2450" spc="-18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with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450" spc="-365" dirty="0">
                <a:latin typeface="Verdana"/>
                <a:cs typeface="Verdana"/>
              </a:rPr>
              <a:t>.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70" dirty="0">
                <a:latin typeface="Verdana"/>
                <a:cs typeface="Verdana"/>
              </a:rPr>
              <a:t>From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engineering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to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95" dirty="0">
                <a:latin typeface="Verdana"/>
                <a:cs typeface="Verdana"/>
              </a:rPr>
              <a:t>art,</a:t>
            </a:r>
            <a:r>
              <a:rPr sz="2450" spc="-190" dirty="0">
                <a:latin typeface="Verdana"/>
                <a:cs typeface="Verdana"/>
              </a:rPr>
              <a:t> </a:t>
            </a:r>
            <a:r>
              <a:rPr sz="2450" spc="-10" dirty="0"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229536" y="6264872"/>
            <a:ext cx="4914265" cy="688340"/>
            <a:chOff x="8229536" y="6264872"/>
            <a:chExt cx="4914265" cy="68834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21223" y="6264872"/>
              <a:ext cx="1222260" cy="24780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9536" y="6645872"/>
              <a:ext cx="1735582" cy="307276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4522038" y="5422112"/>
            <a:ext cx="9234805" cy="154559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-635" algn="ctr">
              <a:lnSpc>
                <a:spcPct val="102000"/>
              </a:lnSpc>
              <a:spcBef>
                <a:spcPts val="65"/>
              </a:spcBef>
            </a:pPr>
            <a:r>
              <a:rPr sz="2450" spc="-45" dirty="0">
                <a:latin typeface="Verdana"/>
                <a:cs typeface="Verdana"/>
              </a:rPr>
              <a:t>versatility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-50" dirty="0">
                <a:latin typeface="Verdana"/>
                <a:cs typeface="Verdana"/>
              </a:rPr>
              <a:t>is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undeniable.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By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embracing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55" dirty="0">
                <a:latin typeface="Verdana"/>
                <a:cs typeface="Verdana"/>
              </a:rPr>
              <a:t>the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complexity</a:t>
            </a:r>
            <a:r>
              <a:rPr sz="2450" spc="-110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of </a:t>
            </a:r>
            <a:r>
              <a:rPr sz="2450" dirty="0">
                <a:latin typeface="Verdana"/>
                <a:cs typeface="Verdana"/>
              </a:rPr>
              <a:t>these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numbers,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70" dirty="0">
                <a:latin typeface="Verdana"/>
                <a:cs typeface="Verdana"/>
              </a:rPr>
              <a:t>we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unlock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90" dirty="0">
                <a:latin typeface="Verdana"/>
                <a:cs typeface="Verdana"/>
              </a:rPr>
              <a:t>new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-40" dirty="0">
                <a:latin typeface="Verdana"/>
                <a:cs typeface="Verdana"/>
              </a:rPr>
              <a:t>ways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of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60" dirty="0">
                <a:latin typeface="Verdana"/>
                <a:cs typeface="Verdana"/>
              </a:rPr>
              <a:t>understanding</a:t>
            </a:r>
            <a:r>
              <a:rPr sz="2450" spc="-170" dirty="0">
                <a:latin typeface="Verdana"/>
                <a:cs typeface="Verdana"/>
              </a:rPr>
              <a:t> </a:t>
            </a:r>
            <a:r>
              <a:rPr sz="2450" spc="30" dirty="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R="1311910" algn="ctr">
              <a:lnSpc>
                <a:spcPct val="100000"/>
              </a:lnSpc>
              <a:spcBef>
                <a:spcPts val="60"/>
              </a:spcBef>
            </a:pPr>
            <a:r>
              <a:rPr sz="2450" dirty="0">
                <a:latin typeface="Verdana"/>
                <a:cs typeface="Verdana"/>
              </a:rPr>
              <a:t>world</a:t>
            </a:r>
            <a:r>
              <a:rPr sz="2450" spc="-120" dirty="0">
                <a:latin typeface="Verdana"/>
                <a:cs typeface="Verdana"/>
              </a:rPr>
              <a:t> </a:t>
            </a:r>
            <a:r>
              <a:rPr sz="2450" spc="50" dirty="0">
                <a:latin typeface="Verdana"/>
                <a:cs typeface="Verdana"/>
              </a:rPr>
              <a:t>around</a:t>
            </a:r>
            <a:r>
              <a:rPr sz="2450" spc="-114" dirty="0">
                <a:latin typeface="Verdana"/>
                <a:cs typeface="Verdana"/>
              </a:rPr>
              <a:t> </a:t>
            </a:r>
            <a:r>
              <a:rPr sz="2450" spc="-120" dirty="0">
                <a:latin typeface="Verdana"/>
                <a:cs typeface="Verdana"/>
              </a:rPr>
              <a:t>us. </a:t>
            </a:r>
            <a:r>
              <a:rPr sz="2450" dirty="0">
                <a:latin typeface="Verdana"/>
                <a:cs typeface="Verdana"/>
              </a:rPr>
              <a:t>Thank</a:t>
            </a:r>
            <a:r>
              <a:rPr sz="2450" spc="-114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you</a:t>
            </a:r>
            <a:r>
              <a:rPr sz="2450" spc="-114" dirty="0">
                <a:latin typeface="Verdana"/>
                <a:cs typeface="Verdana"/>
              </a:rPr>
              <a:t> </a:t>
            </a:r>
            <a:r>
              <a:rPr sz="2450" spc="-25" dirty="0">
                <a:latin typeface="Verdana"/>
                <a:cs typeface="Verdana"/>
              </a:rPr>
              <a:t>for</a:t>
            </a:r>
            <a:r>
              <a:rPr sz="2450" spc="-120" dirty="0">
                <a:latin typeface="Verdana"/>
                <a:cs typeface="Verdana"/>
              </a:rPr>
              <a:t> </a:t>
            </a:r>
            <a:r>
              <a:rPr sz="2450" dirty="0">
                <a:latin typeface="Verdana"/>
                <a:cs typeface="Verdana"/>
              </a:rPr>
              <a:t>joining</a:t>
            </a:r>
            <a:r>
              <a:rPr sz="2450" spc="-114" dirty="0">
                <a:latin typeface="Verdana"/>
                <a:cs typeface="Verdana"/>
              </a:rPr>
              <a:t> </a:t>
            </a:r>
            <a:r>
              <a:rPr sz="2450" spc="-20" dirty="0">
                <a:latin typeface="Verdana"/>
                <a:cs typeface="Verdana"/>
              </a:rPr>
              <a:t>this</a:t>
            </a:r>
            <a:endParaRPr sz="2450">
              <a:latin typeface="Verdana"/>
              <a:cs typeface="Verdana"/>
            </a:endParaRPr>
          </a:p>
          <a:p>
            <a:pPr marL="1765935" algn="ctr">
              <a:lnSpc>
                <a:spcPct val="100000"/>
              </a:lnSpc>
              <a:spcBef>
                <a:spcPts val="60"/>
              </a:spcBef>
            </a:pPr>
            <a:r>
              <a:rPr sz="2450" spc="-380" dirty="0">
                <a:latin typeface="Verdana"/>
                <a:cs typeface="Verdana"/>
              </a:rPr>
              <a:t>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448</Words>
  <Application>Microsoft Office PowerPoint</Application>
  <PresentationFormat>Custom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Lucida Sans Unicode</vt:lpstr>
      <vt:lpstr>Times New Roman</vt:lpstr>
      <vt:lpstr>Verdana</vt:lpstr>
      <vt:lpstr>Office Theme</vt:lpstr>
      <vt:lpstr>PowerPoint Presentation</vt:lpstr>
      <vt:lpstr>Introduction to Complex Numbers</vt:lpstr>
      <vt:lpstr>What Are Complex Numbers?</vt:lpstr>
      <vt:lpstr>The Polar Form Explained</vt:lpstr>
      <vt:lpstr>Magnitude and Argument</vt:lpstr>
      <vt:lpstr>Applications in Engineering</vt:lpstr>
      <vt:lpstr>Exploring Euler's Formula</vt:lpstr>
      <vt:lpstr>The Beauty of Fractals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Satyajit</dc:creator>
  <cp:lastModifiedBy>Satyajit</cp:lastModifiedBy>
  <cp:revision>1</cp:revision>
  <dcterms:created xsi:type="dcterms:W3CDTF">2024-12-18T06:26:23Z</dcterms:created>
  <dcterms:modified xsi:type="dcterms:W3CDTF">2024-12-28T06:01:41Z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