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Finger Paint"/>
      <p:regular r:id="rId22"/>
    </p:embeddedFont>
    <p:embeddedFont>
      <p:font typeface="Great Vibes"/>
      <p:regular r:id="rId23"/>
    </p:embeddedFont>
    <p:embeddedFont>
      <p:font typeface="Permanent Marker"/>
      <p:regular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font" Target="fonts/FingerPaint-regular.fntdata"/><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schemas.openxmlformats.org/officeDocument/2006/relationships/font" Target="fonts/PermanentMarker-regular.fntdata"/><Relationship Id="rId12" Type="http://schemas.openxmlformats.org/officeDocument/2006/relationships/slide" Target="slides/slide7.xml"/><Relationship Id="rId23" Type="http://schemas.openxmlformats.org/officeDocument/2006/relationships/font" Target="fonts/GreatVibes-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bb04714382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bb04714382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bb04714382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bb04714382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bb04714382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bb04714382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bb04714382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bb04714382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bb04714382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bb04714382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3bb04714382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3bb04714382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bb04714382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3bb04714382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bb0471438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bb0471438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bb0471438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bb0471438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bb04714382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bb04714382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bb04714382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bb0471438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bb04714382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bb04714382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bb04714382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bb04714382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bb04714382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bb04714382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bb04714382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bb04714382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1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817325"/>
            <a:ext cx="8520600" cy="21891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sz="8200">
                <a:solidFill>
                  <a:srgbClr val="FF0000"/>
                </a:solidFill>
                <a:latin typeface="Permanent Marker"/>
                <a:ea typeface="Permanent Marker"/>
                <a:cs typeface="Permanent Marker"/>
                <a:sym typeface="Permanent Marker"/>
              </a:rPr>
              <a:t>Capitalization Rules</a:t>
            </a:r>
            <a:endParaRPr b="1" sz="8200">
              <a:solidFill>
                <a:srgbClr val="FF0000"/>
              </a:solidFill>
              <a:latin typeface="Permanent Marker"/>
              <a:ea typeface="Permanent Marker"/>
              <a:cs typeface="Permanent Marker"/>
              <a:sym typeface="Permanent Marker"/>
            </a:endParaRPr>
          </a:p>
        </p:txBody>
      </p:sp>
      <p:sp>
        <p:nvSpPr>
          <p:cNvPr id="55" name="Google Shape;55;p13"/>
          <p:cNvSpPr txBox="1"/>
          <p:nvPr>
            <p:ph idx="1" type="subTitle"/>
          </p:nvPr>
        </p:nvSpPr>
        <p:spPr>
          <a:xfrm>
            <a:off x="283725" y="332097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 sz="5800">
                <a:solidFill>
                  <a:schemeClr val="lt1"/>
                </a:solidFill>
                <a:latin typeface="Great Vibes"/>
                <a:ea typeface="Great Vibes"/>
                <a:cs typeface="Great Vibes"/>
                <a:sym typeface="Great Vibes"/>
              </a:rPr>
              <a:t>Advanced</a:t>
            </a:r>
            <a:r>
              <a:rPr b="1" lang="en" sz="5800">
                <a:solidFill>
                  <a:schemeClr val="lt1"/>
                </a:solidFill>
                <a:latin typeface="Great Vibes"/>
                <a:ea typeface="Great Vibes"/>
                <a:cs typeface="Great Vibes"/>
                <a:sym typeface="Great Vibes"/>
              </a:rPr>
              <a:t> English Subject</a:t>
            </a:r>
            <a:endParaRPr b="1" sz="5800">
              <a:solidFill>
                <a:schemeClr val="lt1"/>
              </a:solidFill>
              <a:latin typeface="Great Vibes"/>
              <a:ea typeface="Great Vibes"/>
              <a:cs typeface="Great Vibes"/>
              <a:sym typeface="Great Vibe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6" name="Shape 106"/>
        <p:cNvGrpSpPr/>
        <p:nvPr/>
      </p:nvGrpSpPr>
      <p:grpSpPr>
        <a:xfrm>
          <a:off x="0" y="0"/>
          <a:ext cx="0" cy="0"/>
          <a:chOff x="0" y="0"/>
          <a:chExt cx="0" cy="0"/>
        </a:xfrm>
      </p:grpSpPr>
      <p:sp>
        <p:nvSpPr>
          <p:cNvPr id="107" name="Google Shape;107;p22"/>
          <p:cNvSpPr txBox="1"/>
          <p:nvPr>
            <p:ph type="title"/>
          </p:nvPr>
        </p:nvSpPr>
        <p:spPr>
          <a:xfrm>
            <a:off x="787375" y="445025"/>
            <a:ext cx="8520600" cy="882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4320">
                <a:solidFill>
                  <a:srgbClr val="00FF00"/>
                </a:solidFill>
                <a:latin typeface="Permanent Marker"/>
                <a:ea typeface="Permanent Marker"/>
                <a:cs typeface="Permanent Marker"/>
                <a:sym typeface="Permanent Marker"/>
              </a:rPr>
              <a:t>5. Capitalize the Pronoun “I”</a:t>
            </a:r>
            <a:endParaRPr b="1" sz="4320">
              <a:solidFill>
                <a:srgbClr val="00FF00"/>
              </a:solidFill>
              <a:latin typeface="Permanent Marker"/>
              <a:ea typeface="Permanent Marker"/>
              <a:cs typeface="Permanent Marker"/>
              <a:sym typeface="Permanent Marker"/>
            </a:endParaRPr>
          </a:p>
        </p:txBody>
      </p:sp>
      <p:sp>
        <p:nvSpPr>
          <p:cNvPr id="108" name="Google Shape;108;p22"/>
          <p:cNvSpPr txBox="1"/>
          <p:nvPr>
            <p:ph idx="1" type="body"/>
          </p:nvPr>
        </p:nvSpPr>
        <p:spPr>
          <a:xfrm>
            <a:off x="1246900" y="1495600"/>
            <a:ext cx="7652700" cy="30789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 sz="1400">
                <a:solidFill>
                  <a:schemeClr val="lt1"/>
                </a:solidFill>
              </a:rPr>
              <a:t>The word I is always capitalized.</a:t>
            </a:r>
            <a:endParaRPr b="1" sz="1400">
              <a:solidFill>
                <a:schemeClr val="lt1"/>
              </a:solidFill>
            </a:endParaRPr>
          </a:p>
          <a:p>
            <a:pPr indent="0" lvl="0" marL="0" rtl="0" algn="l">
              <a:spcBef>
                <a:spcPts val="1200"/>
              </a:spcBef>
              <a:spcAft>
                <a:spcPts val="0"/>
              </a:spcAft>
              <a:buClr>
                <a:schemeClr val="dk1"/>
              </a:buClr>
              <a:buSzPts val="1100"/>
              <a:buFont typeface="Arial"/>
              <a:buNone/>
            </a:pPr>
            <a:r>
              <a:rPr b="1" lang="en" sz="1900">
                <a:solidFill>
                  <a:srgbClr val="FF0000"/>
                </a:solidFill>
                <a:latin typeface="Finger Paint"/>
                <a:ea typeface="Finger Paint"/>
                <a:cs typeface="Finger Paint"/>
                <a:sym typeface="Finger Paint"/>
              </a:rPr>
              <a:t>Examples:</a:t>
            </a:r>
            <a:endParaRPr b="1" sz="1900">
              <a:solidFill>
                <a:srgbClr val="FF0000"/>
              </a:solidFill>
              <a:latin typeface="Finger Paint"/>
              <a:ea typeface="Finger Paint"/>
              <a:cs typeface="Finger Paint"/>
              <a:sym typeface="Finger Paint"/>
            </a:endParaRPr>
          </a:p>
          <a:p>
            <a:pPr indent="-317500" lvl="0" marL="457200" rtl="0" algn="l">
              <a:spcBef>
                <a:spcPts val="1200"/>
              </a:spcBef>
              <a:spcAft>
                <a:spcPts val="0"/>
              </a:spcAft>
              <a:buClr>
                <a:schemeClr val="lt1"/>
              </a:buClr>
              <a:buSzPts val="1400"/>
              <a:buAutoNum type="arabicPeriod"/>
            </a:pPr>
            <a:r>
              <a:rPr b="1" lang="en" sz="1400">
                <a:solidFill>
                  <a:schemeClr val="lt1"/>
                </a:solidFill>
              </a:rPr>
              <a:t>I love English class.</a:t>
            </a:r>
            <a:br>
              <a:rPr b="1" lang="en" sz="1400">
                <a:solidFill>
                  <a:schemeClr val="lt1"/>
                </a:solidFill>
              </a:rPr>
            </a:br>
            <a:endParaRPr b="1" sz="1400">
              <a:solidFill>
                <a:schemeClr val="lt1"/>
              </a:solidFill>
            </a:endParaRPr>
          </a:p>
          <a:p>
            <a:pPr indent="-317500" lvl="0" marL="457200" rtl="0" algn="l">
              <a:spcBef>
                <a:spcPts val="0"/>
              </a:spcBef>
              <a:spcAft>
                <a:spcPts val="0"/>
              </a:spcAft>
              <a:buClr>
                <a:schemeClr val="lt1"/>
              </a:buClr>
              <a:buSzPts val="1400"/>
              <a:buAutoNum type="arabicPeriod"/>
            </a:pPr>
            <a:r>
              <a:rPr b="1" lang="en" sz="1400">
                <a:solidFill>
                  <a:schemeClr val="lt1"/>
                </a:solidFill>
              </a:rPr>
              <a:t>My brother and I went home together.</a:t>
            </a:r>
            <a:br>
              <a:rPr b="1" lang="en" sz="1400">
                <a:solidFill>
                  <a:schemeClr val="lt1"/>
                </a:solidFill>
              </a:rPr>
            </a:br>
            <a:endParaRPr b="1" sz="1400">
              <a:solidFill>
                <a:schemeClr val="lt1"/>
              </a:solidFill>
            </a:endParaRPr>
          </a:p>
          <a:p>
            <a:pPr indent="-317500" lvl="0" marL="457200" rtl="0" algn="l">
              <a:spcBef>
                <a:spcPts val="0"/>
              </a:spcBef>
              <a:spcAft>
                <a:spcPts val="0"/>
              </a:spcAft>
              <a:buClr>
                <a:schemeClr val="lt1"/>
              </a:buClr>
              <a:buSzPts val="1400"/>
              <a:buAutoNum type="arabicPeriod"/>
            </a:pPr>
            <a:r>
              <a:rPr b="1" lang="en" sz="1400">
                <a:solidFill>
                  <a:schemeClr val="lt1"/>
                </a:solidFill>
              </a:rPr>
              <a:t>I am ready for the test.</a:t>
            </a:r>
            <a:endParaRPr b="1" sz="14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2" name="Shape 112"/>
        <p:cNvGrpSpPr/>
        <p:nvPr/>
      </p:nvGrpSpPr>
      <p:grpSpPr>
        <a:xfrm>
          <a:off x="0" y="0"/>
          <a:ext cx="0" cy="0"/>
          <a:chOff x="0" y="0"/>
          <a:chExt cx="0" cy="0"/>
        </a:xfrm>
      </p:grpSpPr>
      <p:sp>
        <p:nvSpPr>
          <p:cNvPr id="113" name="Google Shape;113;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990"/>
              <a:buFont typeface="Arial"/>
              <a:buNone/>
            </a:pPr>
            <a:r>
              <a:rPr b="1" lang="en" sz="3420">
                <a:solidFill>
                  <a:srgbClr val="00FFFF"/>
                </a:solidFill>
                <a:latin typeface="Permanent Marker"/>
                <a:ea typeface="Permanent Marker"/>
                <a:cs typeface="Permanent Marker"/>
                <a:sym typeface="Permanent Marker"/>
              </a:rPr>
              <a:t>6. Capitalize Nationalities, Languages, and Religions</a:t>
            </a:r>
            <a:endParaRPr b="1" sz="3420">
              <a:solidFill>
                <a:srgbClr val="00FFFF"/>
              </a:solidFill>
              <a:latin typeface="Permanent Marker"/>
              <a:ea typeface="Permanent Marker"/>
              <a:cs typeface="Permanent Marker"/>
              <a:sym typeface="Permanent Marker"/>
            </a:endParaRPr>
          </a:p>
        </p:txBody>
      </p:sp>
      <p:sp>
        <p:nvSpPr>
          <p:cNvPr id="114" name="Google Shape;114;p23"/>
          <p:cNvSpPr txBox="1"/>
          <p:nvPr>
            <p:ph idx="1" type="body"/>
          </p:nvPr>
        </p:nvSpPr>
        <p:spPr>
          <a:xfrm>
            <a:off x="1162975" y="1697050"/>
            <a:ext cx="7669200" cy="28719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 sz="1200">
                <a:solidFill>
                  <a:schemeClr val="lt1"/>
                </a:solidFill>
              </a:rPr>
              <a:t>These words are always capitalized.</a:t>
            </a:r>
            <a:endParaRPr b="1" sz="1200">
              <a:solidFill>
                <a:schemeClr val="lt1"/>
              </a:solidFill>
            </a:endParaRPr>
          </a:p>
          <a:p>
            <a:pPr indent="0" lvl="0" marL="0" rtl="0" algn="l">
              <a:spcBef>
                <a:spcPts val="1200"/>
              </a:spcBef>
              <a:spcAft>
                <a:spcPts val="0"/>
              </a:spcAft>
              <a:buClr>
                <a:schemeClr val="dk1"/>
              </a:buClr>
              <a:buSzPts val="1100"/>
              <a:buFont typeface="Arial"/>
              <a:buNone/>
            </a:pPr>
            <a:r>
              <a:rPr b="1" lang="en" sz="1400">
                <a:solidFill>
                  <a:srgbClr val="FF0000"/>
                </a:solidFill>
                <a:latin typeface="Finger Paint"/>
                <a:ea typeface="Finger Paint"/>
                <a:cs typeface="Finger Paint"/>
                <a:sym typeface="Finger Paint"/>
              </a:rPr>
              <a:t>Examples:</a:t>
            </a:r>
            <a:endParaRPr b="1" sz="1400">
              <a:solidFill>
                <a:srgbClr val="FF0000"/>
              </a:solidFill>
              <a:latin typeface="Finger Paint"/>
              <a:ea typeface="Finger Paint"/>
              <a:cs typeface="Finger Paint"/>
              <a:sym typeface="Finger Paint"/>
            </a:endParaRPr>
          </a:p>
          <a:p>
            <a:pPr indent="-304800" lvl="0" marL="457200" rtl="0" algn="l">
              <a:spcBef>
                <a:spcPts val="1200"/>
              </a:spcBef>
              <a:spcAft>
                <a:spcPts val="0"/>
              </a:spcAft>
              <a:buClr>
                <a:schemeClr val="lt1"/>
              </a:buClr>
              <a:buSzPts val="1200"/>
              <a:buAutoNum type="arabicPeriod"/>
            </a:pPr>
            <a:r>
              <a:rPr b="1" lang="en" sz="1200">
                <a:solidFill>
                  <a:schemeClr val="lt1"/>
                </a:solidFill>
              </a:rPr>
              <a:t>She speaks English fluently.</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They are Filipino citizens.</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He studies Spanish.</a:t>
            </a:r>
            <a:br>
              <a:rPr b="1" lang="en" sz="1200">
                <a:solidFill>
                  <a:schemeClr val="lt1"/>
                </a:solidFill>
              </a:rPr>
            </a:br>
            <a:endParaRPr b="1" sz="1200">
              <a:solidFill>
                <a:schemeClr val="lt1"/>
              </a:solidFill>
            </a:endParaRPr>
          </a:p>
          <a:p>
            <a:pPr indent="-298450" lvl="0" marL="457200" rtl="0" algn="l">
              <a:spcBef>
                <a:spcPts val="0"/>
              </a:spcBef>
              <a:spcAft>
                <a:spcPts val="0"/>
              </a:spcAft>
              <a:buClr>
                <a:schemeClr val="lt1"/>
              </a:buClr>
              <a:buSzPts val="1100"/>
              <a:buAutoNum type="arabicPeriod"/>
            </a:pPr>
            <a:r>
              <a:rPr lang="en" sz="1100">
                <a:solidFill>
                  <a:schemeClr val="lt1"/>
                </a:solidFill>
              </a:rPr>
              <a:t>She practices </a:t>
            </a:r>
            <a:r>
              <a:rPr b="1" lang="en" sz="1100">
                <a:solidFill>
                  <a:schemeClr val="lt1"/>
                </a:solidFill>
              </a:rPr>
              <a:t>Christianity</a:t>
            </a:r>
            <a:r>
              <a:rPr lang="en" sz="1100">
                <a:solidFill>
                  <a:schemeClr val="lt1"/>
                </a:solidFill>
              </a:rPr>
              <a: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8" name="Shape 118"/>
        <p:cNvGrpSpPr/>
        <p:nvPr/>
      </p:nvGrpSpPr>
      <p:grpSpPr>
        <a:xfrm>
          <a:off x="0" y="0"/>
          <a:ext cx="0" cy="0"/>
          <a:chOff x="0" y="0"/>
          <a:chExt cx="0" cy="0"/>
        </a:xfrm>
      </p:grpSpPr>
      <p:sp>
        <p:nvSpPr>
          <p:cNvPr id="119" name="Google Shape;119;p24"/>
          <p:cNvSpPr txBox="1"/>
          <p:nvPr>
            <p:ph type="title"/>
          </p:nvPr>
        </p:nvSpPr>
        <p:spPr>
          <a:xfrm>
            <a:off x="1039850" y="445025"/>
            <a:ext cx="7792500" cy="1308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4020">
                <a:solidFill>
                  <a:srgbClr val="FF9900"/>
                </a:solidFill>
                <a:latin typeface="Permanent Marker"/>
                <a:ea typeface="Permanent Marker"/>
                <a:cs typeface="Permanent Marker"/>
                <a:sym typeface="Permanent Marker"/>
              </a:rPr>
              <a:t>7. Capitalize Titles of Books, Movies, and Songs</a:t>
            </a:r>
            <a:endParaRPr b="1" sz="4020">
              <a:solidFill>
                <a:srgbClr val="FF9900"/>
              </a:solidFill>
              <a:latin typeface="Permanent Marker"/>
              <a:ea typeface="Permanent Marker"/>
              <a:cs typeface="Permanent Marker"/>
              <a:sym typeface="Permanent Marker"/>
            </a:endParaRPr>
          </a:p>
        </p:txBody>
      </p:sp>
      <p:sp>
        <p:nvSpPr>
          <p:cNvPr id="120" name="Google Shape;120;p24"/>
          <p:cNvSpPr txBox="1"/>
          <p:nvPr>
            <p:ph idx="1" type="body"/>
          </p:nvPr>
        </p:nvSpPr>
        <p:spPr>
          <a:xfrm>
            <a:off x="1224525" y="1904100"/>
            <a:ext cx="7607700" cy="2664900"/>
          </a:xfrm>
          <a:prstGeom prst="rect">
            <a:avLst/>
          </a:prstGeom>
        </p:spPr>
        <p:txBody>
          <a:bodyPr anchorCtr="0" anchor="t" bIns="91425" lIns="91425" spcFirstLastPara="1" rIns="91425" wrap="square" tIns="91425">
            <a:normAutofit fontScale="55000" lnSpcReduction="20000"/>
          </a:bodyPr>
          <a:lstStyle/>
          <a:p>
            <a:pPr indent="0" lvl="0" marL="0" rtl="0" algn="l">
              <a:spcBef>
                <a:spcPts val="1200"/>
              </a:spcBef>
              <a:spcAft>
                <a:spcPts val="0"/>
              </a:spcAft>
              <a:buNone/>
            </a:pPr>
            <a:r>
              <a:rPr b="1" lang="en" sz="2182">
                <a:solidFill>
                  <a:schemeClr val="lt1"/>
                </a:solidFill>
              </a:rPr>
              <a:t>Capitalize the main words in titles.</a:t>
            </a:r>
            <a:endParaRPr b="1" sz="2182">
              <a:solidFill>
                <a:schemeClr val="lt1"/>
              </a:solidFill>
            </a:endParaRPr>
          </a:p>
          <a:p>
            <a:pPr indent="0" lvl="0" marL="0" rtl="0" algn="l">
              <a:spcBef>
                <a:spcPts val="1200"/>
              </a:spcBef>
              <a:spcAft>
                <a:spcPts val="0"/>
              </a:spcAft>
              <a:buNone/>
            </a:pPr>
            <a:r>
              <a:rPr b="1" lang="en" sz="2910">
                <a:solidFill>
                  <a:srgbClr val="FF0000"/>
                </a:solidFill>
                <a:latin typeface="Finger Paint"/>
                <a:ea typeface="Finger Paint"/>
                <a:cs typeface="Finger Paint"/>
                <a:sym typeface="Finger Paint"/>
              </a:rPr>
              <a:t>Examples:</a:t>
            </a:r>
            <a:endParaRPr b="1" sz="2910">
              <a:solidFill>
                <a:srgbClr val="FF0000"/>
              </a:solidFill>
              <a:latin typeface="Finger Paint"/>
              <a:ea typeface="Finger Paint"/>
              <a:cs typeface="Finger Paint"/>
              <a:sym typeface="Finger Paint"/>
            </a:endParaRPr>
          </a:p>
          <a:p>
            <a:pPr indent="-304818" lvl="0" marL="457200" rtl="0" algn="l">
              <a:spcBef>
                <a:spcPts val="1200"/>
              </a:spcBef>
              <a:spcAft>
                <a:spcPts val="0"/>
              </a:spcAft>
              <a:buClr>
                <a:schemeClr val="lt1"/>
              </a:buClr>
              <a:buSzPct val="100000"/>
              <a:buAutoNum type="arabicPeriod"/>
            </a:pPr>
            <a:r>
              <a:rPr b="1" i="1" lang="en" sz="2182">
                <a:solidFill>
                  <a:schemeClr val="lt1"/>
                </a:solidFill>
              </a:rPr>
              <a:t>Harry Potter and the Sorcerer’s Stone</a:t>
            </a:r>
            <a:br>
              <a:rPr b="1" i="1" lang="en" sz="2182">
                <a:solidFill>
                  <a:schemeClr val="lt1"/>
                </a:solidFill>
              </a:rPr>
            </a:br>
            <a:endParaRPr b="1" i="1" sz="2182">
              <a:solidFill>
                <a:schemeClr val="lt1"/>
              </a:solidFill>
            </a:endParaRPr>
          </a:p>
          <a:p>
            <a:pPr indent="-304818" lvl="0" marL="457200" rtl="0" algn="l">
              <a:spcBef>
                <a:spcPts val="0"/>
              </a:spcBef>
              <a:spcAft>
                <a:spcPts val="0"/>
              </a:spcAft>
              <a:buClr>
                <a:schemeClr val="lt1"/>
              </a:buClr>
              <a:buSzPct val="100000"/>
              <a:buAutoNum type="arabicPeriod"/>
            </a:pPr>
            <a:r>
              <a:rPr b="1" i="1" lang="en" sz="2182">
                <a:solidFill>
                  <a:schemeClr val="lt1"/>
                </a:solidFill>
              </a:rPr>
              <a:t>The Lion King</a:t>
            </a:r>
            <a:br>
              <a:rPr b="1" i="1" lang="en" sz="2182">
                <a:solidFill>
                  <a:schemeClr val="lt1"/>
                </a:solidFill>
              </a:rPr>
            </a:br>
            <a:endParaRPr b="1" i="1" sz="2182">
              <a:solidFill>
                <a:schemeClr val="lt1"/>
              </a:solidFill>
            </a:endParaRPr>
          </a:p>
          <a:p>
            <a:pPr indent="-304818" lvl="0" marL="457200" rtl="0" algn="l">
              <a:spcBef>
                <a:spcPts val="0"/>
              </a:spcBef>
              <a:spcAft>
                <a:spcPts val="0"/>
              </a:spcAft>
              <a:buClr>
                <a:schemeClr val="lt1"/>
              </a:buClr>
              <a:buSzPct val="100000"/>
              <a:buAutoNum type="arabicPeriod"/>
            </a:pPr>
            <a:r>
              <a:rPr b="1" i="1" lang="en" sz="2182">
                <a:solidFill>
                  <a:schemeClr val="lt1"/>
                </a:solidFill>
              </a:rPr>
              <a:t>Romeo and Juliet</a:t>
            </a:r>
            <a:br>
              <a:rPr b="1" i="1" lang="en" sz="2182">
                <a:solidFill>
                  <a:schemeClr val="lt1"/>
                </a:solidFill>
              </a:rPr>
            </a:br>
            <a:endParaRPr b="1" i="1" sz="2182">
              <a:solidFill>
                <a:schemeClr val="lt1"/>
              </a:solidFill>
            </a:endParaRPr>
          </a:p>
          <a:p>
            <a:pPr indent="-304818" lvl="0" marL="457200" rtl="0" algn="l">
              <a:spcBef>
                <a:spcPts val="0"/>
              </a:spcBef>
              <a:spcAft>
                <a:spcPts val="0"/>
              </a:spcAft>
              <a:buClr>
                <a:schemeClr val="lt1"/>
              </a:buClr>
              <a:buSzPct val="100000"/>
              <a:buAutoNum type="arabicPeriod"/>
            </a:pPr>
            <a:r>
              <a:rPr b="1" i="1" lang="en" sz="2182">
                <a:solidFill>
                  <a:schemeClr val="lt1"/>
                </a:solidFill>
              </a:rPr>
              <a:t>The Sound of Music</a:t>
            </a:r>
            <a:endParaRPr b="1" i="1" sz="2182">
              <a:solidFill>
                <a:schemeClr val="lt1"/>
              </a:solidFill>
            </a:endParaRPr>
          </a:p>
          <a:p>
            <a:pPr indent="0" lvl="0" marL="457200" rtl="0" algn="l">
              <a:spcBef>
                <a:spcPts val="1200"/>
              </a:spcBef>
              <a:spcAft>
                <a:spcPts val="0"/>
              </a:spcAft>
              <a:buNone/>
            </a:pPr>
            <a:r>
              <a:t/>
            </a:r>
            <a:endParaRPr sz="11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4" name="Shape 124"/>
        <p:cNvGrpSpPr/>
        <p:nvPr/>
      </p:nvGrpSpPr>
      <p:grpSpPr>
        <a:xfrm>
          <a:off x="0" y="0"/>
          <a:ext cx="0" cy="0"/>
          <a:chOff x="0" y="0"/>
          <a:chExt cx="0" cy="0"/>
        </a:xfrm>
      </p:grpSpPr>
      <p:sp>
        <p:nvSpPr>
          <p:cNvPr id="125" name="Google Shape;125;p25"/>
          <p:cNvSpPr txBox="1"/>
          <p:nvPr>
            <p:ph type="title"/>
          </p:nvPr>
        </p:nvSpPr>
        <p:spPr>
          <a:xfrm>
            <a:off x="687300" y="445025"/>
            <a:ext cx="8145000" cy="1285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3920">
                <a:solidFill>
                  <a:srgbClr val="FFFF00"/>
                </a:solidFill>
                <a:latin typeface="Permanent Marker"/>
                <a:ea typeface="Permanent Marker"/>
                <a:cs typeface="Permanent Marker"/>
                <a:sym typeface="Permanent Marker"/>
              </a:rPr>
              <a:t>8. Capitalize Family Titles Used as Names</a:t>
            </a:r>
            <a:endParaRPr b="1" sz="3920">
              <a:solidFill>
                <a:srgbClr val="FFFF00"/>
              </a:solidFill>
              <a:latin typeface="Permanent Marker"/>
              <a:ea typeface="Permanent Marker"/>
              <a:cs typeface="Permanent Marker"/>
              <a:sym typeface="Permanent Marker"/>
            </a:endParaRPr>
          </a:p>
        </p:txBody>
      </p:sp>
      <p:sp>
        <p:nvSpPr>
          <p:cNvPr id="126" name="Google Shape;126;p25"/>
          <p:cNvSpPr txBox="1"/>
          <p:nvPr>
            <p:ph idx="1" type="body"/>
          </p:nvPr>
        </p:nvSpPr>
        <p:spPr>
          <a:xfrm>
            <a:off x="1179750" y="1932075"/>
            <a:ext cx="7652700" cy="26367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 sz="1200">
                <a:solidFill>
                  <a:schemeClr val="lt1"/>
                </a:solidFill>
              </a:rPr>
              <a:t>Capitalize family titles when they are used instead of a name.</a:t>
            </a:r>
            <a:endParaRPr b="1" sz="1200">
              <a:solidFill>
                <a:schemeClr val="lt1"/>
              </a:solidFill>
            </a:endParaRPr>
          </a:p>
          <a:p>
            <a:pPr indent="0" lvl="0" marL="0" rtl="0" algn="l">
              <a:spcBef>
                <a:spcPts val="1200"/>
              </a:spcBef>
              <a:spcAft>
                <a:spcPts val="0"/>
              </a:spcAft>
              <a:buClr>
                <a:schemeClr val="dk1"/>
              </a:buClr>
              <a:buSzPts val="1100"/>
              <a:buFont typeface="Arial"/>
              <a:buNone/>
            </a:pPr>
            <a:r>
              <a:rPr b="1" lang="en" sz="2000">
                <a:solidFill>
                  <a:srgbClr val="FF0000"/>
                </a:solidFill>
                <a:latin typeface="Finger Paint"/>
                <a:ea typeface="Finger Paint"/>
                <a:cs typeface="Finger Paint"/>
                <a:sym typeface="Finger Paint"/>
              </a:rPr>
              <a:t>Examples:</a:t>
            </a:r>
            <a:endParaRPr b="1" sz="2000">
              <a:solidFill>
                <a:srgbClr val="FF0000"/>
              </a:solidFill>
              <a:latin typeface="Finger Paint"/>
              <a:ea typeface="Finger Paint"/>
              <a:cs typeface="Finger Paint"/>
              <a:sym typeface="Finger Paint"/>
            </a:endParaRPr>
          </a:p>
          <a:p>
            <a:pPr indent="-304800" lvl="0" marL="457200" rtl="0" algn="l">
              <a:spcBef>
                <a:spcPts val="1200"/>
              </a:spcBef>
              <a:spcAft>
                <a:spcPts val="0"/>
              </a:spcAft>
              <a:buClr>
                <a:schemeClr val="lt1"/>
              </a:buClr>
              <a:buSzPts val="1200"/>
              <a:buAutoNum type="arabicPeriod"/>
            </a:pPr>
            <a:r>
              <a:rPr b="1" lang="en" sz="1200">
                <a:solidFill>
                  <a:schemeClr val="lt1"/>
                </a:solidFill>
              </a:rPr>
              <a:t>I asked Mother for permission.</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Uncle Ben visited us.</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My grandfather is kind.</a:t>
            </a:r>
            <a:endParaRPr b="1" sz="12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0" name="Shape 130"/>
        <p:cNvGrpSpPr/>
        <p:nvPr/>
      </p:nvGrpSpPr>
      <p:grpSpPr>
        <a:xfrm>
          <a:off x="0" y="0"/>
          <a:ext cx="0" cy="0"/>
          <a:chOff x="0" y="0"/>
          <a:chExt cx="0" cy="0"/>
        </a:xfrm>
      </p:grpSpPr>
      <p:sp>
        <p:nvSpPr>
          <p:cNvPr id="131" name="Google Shape;131;p26"/>
          <p:cNvSpPr txBox="1"/>
          <p:nvPr>
            <p:ph type="title"/>
          </p:nvPr>
        </p:nvSpPr>
        <p:spPr>
          <a:xfrm>
            <a:off x="311700" y="445025"/>
            <a:ext cx="8520600" cy="131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4020">
                <a:solidFill>
                  <a:srgbClr val="9900FF"/>
                </a:solidFill>
                <a:latin typeface="Permanent Marker"/>
                <a:ea typeface="Permanent Marker"/>
                <a:cs typeface="Permanent Marker"/>
                <a:sym typeface="Permanent Marker"/>
              </a:rPr>
              <a:t>9. Capitalize Names of Historical Events and Documents</a:t>
            </a:r>
            <a:endParaRPr b="1" sz="4020">
              <a:solidFill>
                <a:srgbClr val="9900FF"/>
              </a:solidFill>
              <a:latin typeface="Permanent Marker"/>
              <a:ea typeface="Permanent Marker"/>
              <a:cs typeface="Permanent Marker"/>
              <a:sym typeface="Permanent Marker"/>
            </a:endParaRPr>
          </a:p>
        </p:txBody>
      </p:sp>
      <p:sp>
        <p:nvSpPr>
          <p:cNvPr id="132" name="Google Shape;132;p26"/>
          <p:cNvSpPr txBox="1"/>
          <p:nvPr>
            <p:ph idx="1" type="body"/>
          </p:nvPr>
        </p:nvSpPr>
        <p:spPr>
          <a:xfrm>
            <a:off x="339675" y="1730625"/>
            <a:ext cx="8520600" cy="28383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b="1" lang="en" sz="1400">
                <a:solidFill>
                  <a:srgbClr val="FF0000"/>
                </a:solidFill>
                <a:latin typeface="Finger Paint"/>
                <a:ea typeface="Finger Paint"/>
                <a:cs typeface="Finger Paint"/>
                <a:sym typeface="Finger Paint"/>
              </a:rPr>
              <a:t>Examples:</a:t>
            </a:r>
            <a:endParaRPr b="1" sz="1400">
              <a:solidFill>
                <a:srgbClr val="FF0000"/>
              </a:solidFill>
              <a:latin typeface="Finger Paint"/>
              <a:ea typeface="Finger Paint"/>
              <a:cs typeface="Finger Paint"/>
              <a:sym typeface="Finger Paint"/>
            </a:endParaRPr>
          </a:p>
          <a:p>
            <a:pPr indent="-304800" lvl="0" marL="457200" rtl="0" algn="l">
              <a:spcBef>
                <a:spcPts val="1200"/>
              </a:spcBef>
              <a:spcAft>
                <a:spcPts val="0"/>
              </a:spcAft>
              <a:buClr>
                <a:schemeClr val="lt1"/>
              </a:buClr>
              <a:buSzPts val="1200"/>
              <a:buAutoNum type="arabicPeriod"/>
            </a:pPr>
            <a:r>
              <a:rPr b="1" lang="en" sz="1200">
                <a:solidFill>
                  <a:schemeClr val="lt1"/>
                </a:solidFill>
              </a:rPr>
              <a:t>World War II</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Declaration of Independence</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People Power Revolution</a:t>
            </a:r>
            <a:br>
              <a:rPr b="1" lang="en" sz="1200">
                <a:solidFill>
                  <a:schemeClr val="lt1"/>
                </a:solidFill>
              </a:rPr>
            </a:br>
            <a:endParaRPr b="1" sz="1200">
              <a:solidFill>
                <a:schemeClr val="lt1"/>
              </a:solidFill>
            </a:endParaRPr>
          </a:p>
          <a:p>
            <a:pPr indent="0" lvl="0" marL="0" rtl="0" algn="l">
              <a:spcBef>
                <a:spcPts val="1200"/>
              </a:spcBef>
              <a:spcAft>
                <a:spcPts val="0"/>
              </a:spcAft>
              <a:buClr>
                <a:schemeClr val="dk1"/>
              </a:buClr>
              <a:buSzPts val="1100"/>
              <a:buFont typeface="Arial"/>
              <a:buNone/>
            </a:pPr>
            <a:r>
              <a:rPr b="1" lang="en" sz="1300">
                <a:solidFill>
                  <a:srgbClr val="0000FF"/>
                </a:solidFill>
                <a:latin typeface="Finger Paint"/>
                <a:ea typeface="Finger Paint"/>
                <a:cs typeface="Finger Paint"/>
                <a:sym typeface="Finger Paint"/>
              </a:rPr>
              <a:t>Sentence Examples:</a:t>
            </a:r>
            <a:endParaRPr b="1" sz="1300">
              <a:solidFill>
                <a:srgbClr val="0000FF"/>
              </a:solidFill>
              <a:latin typeface="Finger Paint"/>
              <a:ea typeface="Finger Paint"/>
              <a:cs typeface="Finger Paint"/>
              <a:sym typeface="Finger Paint"/>
            </a:endParaRPr>
          </a:p>
          <a:p>
            <a:pPr indent="-304800" lvl="0" marL="457200" rtl="0" algn="l">
              <a:spcBef>
                <a:spcPts val="1200"/>
              </a:spcBef>
              <a:spcAft>
                <a:spcPts val="0"/>
              </a:spcAft>
              <a:buClr>
                <a:schemeClr val="lt1"/>
              </a:buClr>
              <a:buSzPts val="1200"/>
              <a:buChar char="●"/>
            </a:pPr>
            <a:r>
              <a:rPr b="1" lang="en" sz="1200">
                <a:solidFill>
                  <a:schemeClr val="lt1"/>
                </a:solidFill>
              </a:rPr>
              <a:t>We studied World War II in history class.</a:t>
            </a:r>
            <a:endParaRPr b="1" sz="12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6" name="Shape 136"/>
        <p:cNvGrpSpPr/>
        <p:nvPr/>
      </p:nvGrpSpPr>
      <p:grpSpPr>
        <a:xfrm>
          <a:off x="0" y="0"/>
          <a:ext cx="0" cy="0"/>
          <a:chOff x="0" y="0"/>
          <a:chExt cx="0" cy="0"/>
        </a:xfrm>
      </p:grpSpPr>
      <p:sp>
        <p:nvSpPr>
          <p:cNvPr id="137" name="Google Shape;137;p27"/>
          <p:cNvSpPr txBox="1"/>
          <p:nvPr>
            <p:ph type="title"/>
          </p:nvPr>
        </p:nvSpPr>
        <p:spPr>
          <a:xfrm>
            <a:off x="311700" y="141325"/>
            <a:ext cx="8520600" cy="876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5620">
                <a:solidFill>
                  <a:srgbClr val="FF0000"/>
                </a:solidFill>
                <a:latin typeface="Finger Paint"/>
                <a:ea typeface="Finger Paint"/>
                <a:cs typeface="Finger Paint"/>
                <a:sym typeface="Finger Paint"/>
              </a:rPr>
              <a:t>Comprehension Check</a:t>
            </a:r>
            <a:endParaRPr b="1" sz="5620">
              <a:solidFill>
                <a:srgbClr val="FF0000"/>
              </a:solidFill>
              <a:latin typeface="Finger Paint"/>
              <a:ea typeface="Finger Paint"/>
              <a:cs typeface="Finger Paint"/>
              <a:sym typeface="Finger Paint"/>
            </a:endParaRPr>
          </a:p>
        </p:txBody>
      </p:sp>
      <p:sp>
        <p:nvSpPr>
          <p:cNvPr id="138" name="Google Shape;138;p27"/>
          <p:cNvSpPr txBox="1"/>
          <p:nvPr>
            <p:ph idx="1" type="body"/>
          </p:nvPr>
        </p:nvSpPr>
        <p:spPr>
          <a:xfrm>
            <a:off x="1095825" y="1152475"/>
            <a:ext cx="7736400" cy="3416400"/>
          </a:xfrm>
          <a:prstGeom prst="rect">
            <a:avLst/>
          </a:prstGeom>
        </p:spPr>
        <p:txBody>
          <a:bodyPr anchorCtr="0" anchor="t" bIns="91425" lIns="91425" spcFirstLastPara="1" rIns="91425" wrap="square" tIns="91425">
            <a:normAutofit/>
          </a:bodyPr>
          <a:lstStyle/>
          <a:p>
            <a:pPr indent="0" lvl="0" marL="0" rtl="0" algn="l">
              <a:spcBef>
                <a:spcPts val="1400"/>
              </a:spcBef>
              <a:spcAft>
                <a:spcPts val="0"/>
              </a:spcAft>
              <a:buClr>
                <a:schemeClr val="dk1"/>
              </a:buClr>
              <a:buSzPts val="1100"/>
              <a:buFont typeface="Arial"/>
              <a:buNone/>
            </a:pPr>
            <a:r>
              <a:rPr b="1" lang="en" sz="1700">
                <a:solidFill>
                  <a:srgbClr val="FFFF00"/>
                </a:solidFill>
                <a:latin typeface="Finger Paint"/>
                <a:ea typeface="Finger Paint"/>
                <a:cs typeface="Finger Paint"/>
                <a:sym typeface="Finger Paint"/>
              </a:rPr>
              <a:t>Activity 1: Correct the Capitalization</a:t>
            </a:r>
            <a:endParaRPr b="1" sz="1700">
              <a:solidFill>
                <a:srgbClr val="FFFF00"/>
              </a:solidFill>
              <a:latin typeface="Finger Paint"/>
              <a:ea typeface="Finger Paint"/>
              <a:cs typeface="Finger Paint"/>
              <a:sym typeface="Finger Paint"/>
            </a:endParaRPr>
          </a:p>
          <a:p>
            <a:pPr indent="0" lvl="0" marL="0" rtl="0" algn="l">
              <a:spcBef>
                <a:spcPts val="1200"/>
              </a:spcBef>
              <a:spcAft>
                <a:spcPts val="0"/>
              </a:spcAft>
              <a:buClr>
                <a:schemeClr val="dk1"/>
              </a:buClr>
              <a:buSzPts val="1100"/>
              <a:buFont typeface="Arial"/>
              <a:buNone/>
            </a:pPr>
            <a:r>
              <a:rPr b="1" lang="en" sz="1200">
                <a:solidFill>
                  <a:schemeClr val="lt1"/>
                </a:solidFill>
              </a:rPr>
              <a:t>Directions: Rewrite the sentences using correct capitalization.</a:t>
            </a:r>
            <a:endParaRPr b="1" sz="1200">
              <a:solidFill>
                <a:schemeClr val="lt1"/>
              </a:solidFill>
            </a:endParaRPr>
          </a:p>
          <a:p>
            <a:pPr indent="-304800" lvl="0" marL="457200" rtl="0" algn="l">
              <a:spcBef>
                <a:spcPts val="1200"/>
              </a:spcBef>
              <a:spcAft>
                <a:spcPts val="0"/>
              </a:spcAft>
              <a:buClr>
                <a:schemeClr val="lt1"/>
              </a:buClr>
              <a:buSzPts val="1200"/>
              <a:buAutoNum type="arabicPeriod"/>
            </a:pPr>
            <a:r>
              <a:rPr b="1" lang="en" sz="1200">
                <a:solidFill>
                  <a:schemeClr val="lt1"/>
                </a:solidFill>
              </a:rPr>
              <a:t>my friend lives in davao.</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i enjoy reading english books.</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we celebrate christmas in december.</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doctor cruz helped the patient.</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she speaks filipino and english.</a:t>
            </a:r>
            <a:endParaRPr b="1" sz="12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2" name="Shape 142"/>
        <p:cNvGrpSpPr/>
        <p:nvPr/>
      </p:nvGrpSpPr>
      <p:grpSpPr>
        <a:xfrm>
          <a:off x="0" y="0"/>
          <a:ext cx="0" cy="0"/>
          <a:chOff x="0" y="0"/>
          <a:chExt cx="0" cy="0"/>
        </a:xfrm>
      </p:grpSpPr>
      <p:sp>
        <p:nvSpPr>
          <p:cNvPr id="143" name="Google Shape;143;p28"/>
          <p:cNvSpPr txBox="1"/>
          <p:nvPr>
            <p:ph idx="1" type="body"/>
          </p:nvPr>
        </p:nvSpPr>
        <p:spPr>
          <a:xfrm>
            <a:off x="1011875" y="510675"/>
            <a:ext cx="7820400" cy="4118700"/>
          </a:xfrm>
          <a:prstGeom prst="rect">
            <a:avLst/>
          </a:prstGeom>
        </p:spPr>
        <p:txBody>
          <a:bodyPr anchorCtr="0" anchor="t" bIns="91425" lIns="91425" spcFirstLastPara="1" rIns="91425" wrap="square" tIns="91425">
            <a:normAutofit/>
          </a:bodyPr>
          <a:lstStyle/>
          <a:p>
            <a:pPr indent="0" lvl="0" marL="0" rtl="0" algn="l">
              <a:spcBef>
                <a:spcPts val="1400"/>
              </a:spcBef>
              <a:spcAft>
                <a:spcPts val="0"/>
              </a:spcAft>
              <a:buClr>
                <a:schemeClr val="dk1"/>
              </a:buClr>
              <a:buSzPts val="1100"/>
              <a:buFont typeface="Arial"/>
              <a:buNone/>
            </a:pPr>
            <a:r>
              <a:rPr b="1" lang="en" sz="2300">
                <a:solidFill>
                  <a:srgbClr val="00FF00"/>
                </a:solidFill>
                <a:latin typeface="Finger Paint"/>
                <a:ea typeface="Finger Paint"/>
                <a:cs typeface="Finger Paint"/>
                <a:sym typeface="Finger Paint"/>
              </a:rPr>
              <a:t>Activity 2: Choose the Word to Capitalize</a:t>
            </a:r>
            <a:endParaRPr b="1" sz="2300">
              <a:solidFill>
                <a:srgbClr val="00FF00"/>
              </a:solidFill>
              <a:latin typeface="Finger Paint"/>
              <a:ea typeface="Finger Paint"/>
              <a:cs typeface="Finger Paint"/>
              <a:sym typeface="Finger Paint"/>
            </a:endParaRPr>
          </a:p>
          <a:p>
            <a:pPr indent="0" lvl="0" marL="0" rtl="0" algn="l">
              <a:spcBef>
                <a:spcPts val="1200"/>
              </a:spcBef>
              <a:spcAft>
                <a:spcPts val="0"/>
              </a:spcAft>
              <a:buClr>
                <a:schemeClr val="dk1"/>
              </a:buClr>
              <a:buSzPts val="1100"/>
              <a:buFont typeface="Arial"/>
              <a:buNone/>
            </a:pPr>
            <a:r>
              <a:rPr b="1" lang="en" sz="1500">
                <a:solidFill>
                  <a:srgbClr val="FF0000"/>
                </a:solidFill>
                <a:latin typeface="Finger Paint"/>
                <a:ea typeface="Finger Paint"/>
                <a:cs typeface="Finger Paint"/>
                <a:sym typeface="Finger Paint"/>
              </a:rPr>
              <a:t>Directions:</a:t>
            </a:r>
            <a:r>
              <a:rPr b="1" lang="en" sz="1500">
                <a:solidFill>
                  <a:schemeClr val="lt1"/>
                </a:solidFill>
              </a:rPr>
              <a:t> Underline the word that should be capitalized.</a:t>
            </a:r>
            <a:endParaRPr b="1" sz="1500">
              <a:solidFill>
                <a:schemeClr val="lt1"/>
              </a:solidFill>
            </a:endParaRPr>
          </a:p>
          <a:p>
            <a:pPr indent="-323850" lvl="0" marL="457200" rtl="0" algn="l">
              <a:spcBef>
                <a:spcPts val="1200"/>
              </a:spcBef>
              <a:spcAft>
                <a:spcPts val="0"/>
              </a:spcAft>
              <a:buClr>
                <a:schemeClr val="lt1"/>
              </a:buClr>
              <a:buSzPts val="1500"/>
              <a:buAutoNum type="arabicPeriod"/>
            </a:pPr>
            <a:r>
              <a:rPr b="1" lang="en" sz="1500">
                <a:solidFill>
                  <a:schemeClr val="lt1"/>
                </a:solidFill>
              </a:rPr>
              <a:t>we went to manila yesterday.</a:t>
            </a:r>
            <a:br>
              <a:rPr b="1" lang="en" sz="1500">
                <a:solidFill>
                  <a:schemeClr val="lt1"/>
                </a:solidFill>
              </a:rPr>
            </a:br>
            <a:endParaRPr b="1" sz="1500">
              <a:solidFill>
                <a:schemeClr val="lt1"/>
              </a:solidFill>
            </a:endParaRPr>
          </a:p>
          <a:p>
            <a:pPr indent="-323850" lvl="0" marL="457200" rtl="0" algn="l">
              <a:spcBef>
                <a:spcPts val="0"/>
              </a:spcBef>
              <a:spcAft>
                <a:spcPts val="0"/>
              </a:spcAft>
              <a:buClr>
                <a:schemeClr val="lt1"/>
              </a:buClr>
              <a:buSzPts val="1500"/>
              <a:buAutoNum type="arabicPeriod"/>
            </a:pPr>
            <a:r>
              <a:rPr b="1" lang="en" sz="1500">
                <a:solidFill>
                  <a:schemeClr val="lt1"/>
                </a:solidFill>
              </a:rPr>
              <a:t>my birthday is in march.</a:t>
            </a:r>
            <a:br>
              <a:rPr b="1" lang="en" sz="1500">
                <a:solidFill>
                  <a:schemeClr val="lt1"/>
                </a:solidFill>
              </a:rPr>
            </a:br>
            <a:endParaRPr b="1" sz="1500">
              <a:solidFill>
                <a:schemeClr val="lt1"/>
              </a:solidFill>
            </a:endParaRPr>
          </a:p>
          <a:p>
            <a:pPr indent="-323850" lvl="0" marL="457200" rtl="0" algn="l">
              <a:spcBef>
                <a:spcPts val="0"/>
              </a:spcBef>
              <a:spcAft>
                <a:spcPts val="0"/>
              </a:spcAft>
              <a:buClr>
                <a:schemeClr val="lt1"/>
              </a:buClr>
              <a:buSzPts val="1500"/>
              <a:buAutoNum type="arabicPeriod"/>
            </a:pPr>
            <a:r>
              <a:rPr b="1" lang="en" sz="1500">
                <a:solidFill>
                  <a:schemeClr val="lt1"/>
                </a:solidFill>
              </a:rPr>
              <a:t>i met president santos.</a:t>
            </a:r>
            <a:br>
              <a:rPr b="1" lang="en" sz="1500">
                <a:solidFill>
                  <a:schemeClr val="lt1"/>
                </a:solidFill>
              </a:rPr>
            </a:br>
            <a:endParaRPr b="1" sz="1500">
              <a:solidFill>
                <a:schemeClr val="lt1"/>
              </a:solidFill>
            </a:endParaRPr>
          </a:p>
          <a:p>
            <a:pPr indent="-323850" lvl="0" marL="457200" rtl="0" algn="l">
              <a:spcBef>
                <a:spcPts val="0"/>
              </a:spcBef>
              <a:spcAft>
                <a:spcPts val="0"/>
              </a:spcAft>
              <a:buClr>
                <a:schemeClr val="lt1"/>
              </a:buClr>
              <a:buSzPts val="1500"/>
              <a:buAutoNum type="arabicPeriod"/>
            </a:pPr>
            <a:r>
              <a:rPr b="1" lang="en" sz="1500">
                <a:solidFill>
                  <a:schemeClr val="lt1"/>
                </a:solidFill>
              </a:rPr>
              <a:t>she studies spanish.</a:t>
            </a:r>
            <a:br>
              <a:rPr b="1" lang="en" sz="1500">
                <a:solidFill>
                  <a:schemeClr val="lt1"/>
                </a:solidFill>
              </a:rPr>
            </a:br>
            <a:endParaRPr b="1" sz="1500">
              <a:solidFill>
                <a:schemeClr val="lt1"/>
              </a:solidFill>
            </a:endParaRPr>
          </a:p>
          <a:p>
            <a:pPr indent="-323850" lvl="0" marL="457200" rtl="0" algn="l">
              <a:spcBef>
                <a:spcPts val="0"/>
              </a:spcBef>
              <a:spcAft>
                <a:spcPts val="0"/>
              </a:spcAft>
              <a:buClr>
                <a:schemeClr val="lt1"/>
              </a:buClr>
              <a:buSzPts val="1500"/>
              <a:buAutoNum type="arabicPeriod"/>
            </a:pPr>
            <a:r>
              <a:rPr b="1" lang="en" sz="1500">
                <a:solidFill>
                  <a:schemeClr val="lt1"/>
                </a:solidFill>
              </a:rPr>
              <a:t>uncle tom is visiting us.</a:t>
            </a:r>
            <a:endParaRPr b="1" sz="15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1160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6720">
                <a:solidFill>
                  <a:srgbClr val="FF9900"/>
                </a:solidFill>
                <a:latin typeface="Permanent Marker"/>
                <a:ea typeface="Permanent Marker"/>
                <a:cs typeface="Permanent Marker"/>
                <a:sym typeface="Permanent Marker"/>
              </a:rPr>
              <a:t>Objectives</a:t>
            </a:r>
            <a:endParaRPr b="1" sz="6720">
              <a:solidFill>
                <a:srgbClr val="FF9900"/>
              </a:solidFill>
              <a:latin typeface="Permanent Marker"/>
              <a:ea typeface="Permanent Marker"/>
              <a:cs typeface="Permanent Marker"/>
              <a:sym typeface="Permanent Marker"/>
            </a:endParaRPr>
          </a:p>
        </p:txBody>
      </p:sp>
      <p:sp>
        <p:nvSpPr>
          <p:cNvPr id="61" name="Google Shape;61;p14"/>
          <p:cNvSpPr txBox="1"/>
          <p:nvPr>
            <p:ph idx="1" type="body"/>
          </p:nvPr>
        </p:nvSpPr>
        <p:spPr>
          <a:xfrm>
            <a:off x="1117525" y="1745625"/>
            <a:ext cx="6844800" cy="27606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 sz="1400">
                <a:solidFill>
                  <a:schemeClr val="lt1"/>
                </a:solidFill>
              </a:rPr>
              <a:t>At the end of the lesson, students should be able to:</a:t>
            </a:r>
            <a:endParaRPr b="1" sz="1400">
              <a:solidFill>
                <a:schemeClr val="lt1"/>
              </a:solidFill>
            </a:endParaRPr>
          </a:p>
          <a:p>
            <a:pPr indent="-317500" lvl="0" marL="457200" rtl="0" algn="l">
              <a:spcBef>
                <a:spcPts val="1200"/>
              </a:spcBef>
              <a:spcAft>
                <a:spcPts val="0"/>
              </a:spcAft>
              <a:buClr>
                <a:schemeClr val="lt1"/>
              </a:buClr>
              <a:buSzPts val="1400"/>
              <a:buAutoNum type="arabicPeriod"/>
            </a:pPr>
            <a:r>
              <a:rPr b="1" lang="en" sz="1400">
                <a:solidFill>
                  <a:schemeClr val="lt1"/>
                </a:solidFill>
              </a:rPr>
              <a:t>Understand why capitalization is important.</a:t>
            </a:r>
            <a:br>
              <a:rPr b="1" lang="en" sz="1400">
                <a:solidFill>
                  <a:schemeClr val="lt1"/>
                </a:solidFill>
              </a:rPr>
            </a:br>
            <a:endParaRPr b="1" sz="1400">
              <a:solidFill>
                <a:schemeClr val="lt1"/>
              </a:solidFill>
            </a:endParaRPr>
          </a:p>
          <a:p>
            <a:pPr indent="-317500" lvl="0" marL="457200" rtl="0" algn="l">
              <a:spcBef>
                <a:spcPts val="0"/>
              </a:spcBef>
              <a:spcAft>
                <a:spcPts val="0"/>
              </a:spcAft>
              <a:buClr>
                <a:schemeClr val="lt1"/>
              </a:buClr>
              <a:buSzPts val="1400"/>
              <a:buAutoNum type="arabicPeriod"/>
            </a:pPr>
            <a:r>
              <a:rPr b="1" lang="en" sz="1400">
                <a:solidFill>
                  <a:schemeClr val="lt1"/>
                </a:solidFill>
              </a:rPr>
              <a:t>Identify the rules of capitalization.</a:t>
            </a:r>
            <a:br>
              <a:rPr b="1" lang="en" sz="1400">
                <a:solidFill>
                  <a:schemeClr val="lt1"/>
                </a:solidFill>
              </a:rPr>
            </a:br>
            <a:endParaRPr b="1" sz="1400">
              <a:solidFill>
                <a:schemeClr val="lt1"/>
              </a:solidFill>
            </a:endParaRPr>
          </a:p>
          <a:p>
            <a:pPr indent="-317500" lvl="0" marL="457200" rtl="0" algn="l">
              <a:spcBef>
                <a:spcPts val="0"/>
              </a:spcBef>
              <a:spcAft>
                <a:spcPts val="0"/>
              </a:spcAft>
              <a:buClr>
                <a:schemeClr val="lt1"/>
              </a:buClr>
              <a:buSzPts val="1400"/>
              <a:buAutoNum type="arabicPeriod"/>
            </a:pPr>
            <a:r>
              <a:rPr b="1" lang="en" sz="1400">
                <a:solidFill>
                  <a:schemeClr val="lt1"/>
                </a:solidFill>
              </a:rPr>
              <a:t>Use capital letters correctly in sentences.</a:t>
            </a:r>
            <a:br>
              <a:rPr b="1" lang="en" sz="1400">
                <a:solidFill>
                  <a:schemeClr val="lt1"/>
                </a:solidFill>
              </a:rPr>
            </a:br>
            <a:endParaRPr b="1" sz="1400">
              <a:solidFill>
                <a:schemeClr val="lt1"/>
              </a:solidFill>
            </a:endParaRPr>
          </a:p>
          <a:p>
            <a:pPr indent="-317500" lvl="0" marL="457200" rtl="0" algn="l">
              <a:spcBef>
                <a:spcPts val="0"/>
              </a:spcBef>
              <a:spcAft>
                <a:spcPts val="0"/>
              </a:spcAft>
              <a:buClr>
                <a:schemeClr val="lt1"/>
              </a:buClr>
              <a:buSzPts val="1400"/>
              <a:buAutoNum type="arabicPeriod"/>
            </a:pPr>
            <a:r>
              <a:rPr b="1" lang="en" sz="1400">
                <a:solidFill>
                  <a:schemeClr val="lt1"/>
                </a:solidFill>
              </a:rPr>
              <a:t>Correct capitalization errors in written text.</a:t>
            </a:r>
            <a:endParaRPr b="1" sz="1400">
              <a:solidFill>
                <a:schemeClr val="lt1"/>
              </a:solidFill>
            </a:endParaRPr>
          </a:p>
          <a:p>
            <a:pPr indent="0" lvl="0" marL="0" rtl="0" algn="l">
              <a:spcBef>
                <a:spcPts val="1200"/>
              </a:spcBef>
              <a:spcAft>
                <a:spcPts val="1200"/>
              </a:spcAft>
              <a:buNone/>
            </a:pPr>
            <a:r>
              <a:t/>
            </a:r>
            <a:endParaRPr>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5" name="Shape 65"/>
        <p:cNvGrpSpPr/>
        <p:nvPr/>
      </p:nvGrpSpPr>
      <p:grpSpPr>
        <a:xfrm>
          <a:off x="0" y="0"/>
          <a:ext cx="0" cy="0"/>
          <a:chOff x="0" y="0"/>
          <a:chExt cx="0" cy="0"/>
        </a:xfrm>
      </p:grpSpPr>
      <p:sp>
        <p:nvSpPr>
          <p:cNvPr id="66" name="Google Shape;66;p15"/>
          <p:cNvSpPr txBox="1"/>
          <p:nvPr>
            <p:ph type="title"/>
          </p:nvPr>
        </p:nvSpPr>
        <p:spPr>
          <a:xfrm>
            <a:off x="283725" y="126050"/>
            <a:ext cx="8520600" cy="1151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6020">
                <a:solidFill>
                  <a:srgbClr val="00FF00"/>
                </a:solidFill>
                <a:latin typeface="Permanent Marker"/>
                <a:ea typeface="Permanent Marker"/>
                <a:cs typeface="Permanent Marker"/>
                <a:sym typeface="Permanent Marker"/>
              </a:rPr>
              <a:t>Introduction</a:t>
            </a:r>
            <a:endParaRPr b="1" sz="6020">
              <a:solidFill>
                <a:srgbClr val="00FF00"/>
              </a:solidFill>
              <a:latin typeface="Permanent Marker"/>
              <a:ea typeface="Permanent Marker"/>
              <a:cs typeface="Permanent Marker"/>
              <a:sym typeface="Permanent Marker"/>
            </a:endParaRPr>
          </a:p>
        </p:txBody>
      </p:sp>
      <p:sp>
        <p:nvSpPr>
          <p:cNvPr id="67" name="Google Shape;67;p15"/>
          <p:cNvSpPr txBox="1"/>
          <p:nvPr>
            <p:ph idx="1" type="body"/>
          </p:nvPr>
        </p:nvSpPr>
        <p:spPr>
          <a:xfrm>
            <a:off x="1140575" y="1359525"/>
            <a:ext cx="77394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 sz="1300">
                <a:solidFill>
                  <a:schemeClr val="lt1"/>
                </a:solidFill>
              </a:rPr>
              <a:t>Let us analyze:</a:t>
            </a:r>
            <a:endParaRPr b="1" sz="1300">
              <a:solidFill>
                <a:schemeClr val="lt1"/>
              </a:solidFill>
            </a:endParaRPr>
          </a:p>
          <a:p>
            <a:pPr indent="0" lvl="0" marL="381000" marR="381000" rtl="0" algn="l">
              <a:spcBef>
                <a:spcPts val="1200"/>
              </a:spcBef>
              <a:spcAft>
                <a:spcPts val="0"/>
              </a:spcAft>
              <a:buClr>
                <a:schemeClr val="dk1"/>
              </a:buClr>
              <a:buSzPts val="1100"/>
              <a:buFont typeface="Arial"/>
              <a:buNone/>
            </a:pPr>
            <a:r>
              <a:rPr b="1" lang="en" sz="1300">
                <a:solidFill>
                  <a:schemeClr val="lt1"/>
                </a:solidFill>
              </a:rPr>
              <a:t>my teacher lives in manila.</a:t>
            </a:r>
            <a:br>
              <a:rPr b="1" lang="en" sz="1300">
                <a:solidFill>
                  <a:schemeClr val="lt1"/>
                </a:solidFill>
              </a:rPr>
            </a:br>
            <a:r>
              <a:rPr b="1" lang="en" sz="1300">
                <a:solidFill>
                  <a:schemeClr val="lt1"/>
                </a:solidFill>
              </a:rPr>
              <a:t> My teacher lives in Manila.</a:t>
            </a:r>
            <a:endParaRPr b="1" sz="1300">
              <a:solidFill>
                <a:schemeClr val="lt1"/>
              </a:solidFill>
            </a:endParaRPr>
          </a:p>
          <a:p>
            <a:pPr indent="-311150" lvl="0" marL="457200" rtl="0" algn="l">
              <a:spcBef>
                <a:spcPts val="1200"/>
              </a:spcBef>
              <a:spcAft>
                <a:spcPts val="0"/>
              </a:spcAft>
              <a:buClr>
                <a:schemeClr val="lt1"/>
              </a:buClr>
              <a:buSzPts val="1300"/>
              <a:buChar char="●"/>
            </a:pPr>
            <a:r>
              <a:rPr b="1" lang="en" sz="1300">
                <a:solidFill>
                  <a:schemeClr val="lt1"/>
                </a:solidFill>
              </a:rPr>
              <a:t>Which sentence looks correct?</a:t>
            </a:r>
            <a:br>
              <a:rPr b="1" lang="en" sz="1300">
                <a:solidFill>
                  <a:schemeClr val="lt1"/>
                </a:solidFill>
              </a:rPr>
            </a:br>
            <a:endParaRPr b="1" sz="1300">
              <a:solidFill>
                <a:schemeClr val="lt1"/>
              </a:solidFill>
            </a:endParaRPr>
          </a:p>
          <a:p>
            <a:pPr indent="-311150" lvl="0" marL="457200" rtl="0" algn="l">
              <a:spcBef>
                <a:spcPts val="0"/>
              </a:spcBef>
              <a:spcAft>
                <a:spcPts val="0"/>
              </a:spcAft>
              <a:buClr>
                <a:schemeClr val="lt1"/>
              </a:buClr>
              <a:buSzPts val="1300"/>
              <a:buChar char="●"/>
            </a:pPr>
            <a:r>
              <a:rPr b="1" lang="en" sz="1300">
                <a:solidFill>
                  <a:schemeClr val="lt1"/>
                </a:solidFill>
              </a:rPr>
              <a:t>Why do you think capitalization matters?</a:t>
            </a:r>
            <a:br>
              <a:rPr b="1" lang="en" sz="1300">
                <a:solidFill>
                  <a:schemeClr val="lt1"/>
                </a:solidFill>
              </a:rPr>
            </a:br>
            <a:endParaRPr b="1" sz="1300">
              <a:solidFill>
                <a:schemeClr val="lt1"/>
              </a:solidFill>
            </a:endParaRPr>
          </a:p>
          <a:p>
            <a:pPr indent="0" lvl="0" marL="0" rtl="0" algn="l">
              <a:spcBef>
                <a:spcPts val="1200"/>
              </a:spcBef>
              <a:spcAft>
                <a:spcPts val="0"/>
              </a:spcAft>
              <a:buClr>
                <a:schemeClr val="dk1"/>
              </a:buClr>
              <a:buSzPts val="1100"/>
              <a:buFont typeface="Arial"/>
              <a:buNone/>
            </a:pPr>
            <a:r>
              <a:rPr b="1" lang="en" sz="1300">
                <a:solidFill>
                  <a:schemeClr val="lt1"/>
                </a:solidFill>
              </a:rPr>
              <a:t>Take Note!!!</a:t>
            </a:r>
            <a:br>
              <a:rPr b="1" lang="en" sz="1300">
                <a:solidFill>
                  <a:schemeClr val="lt1"/>
                </a:solidFill>
              </a:rPr>
            </a:br>
            <a:r>
              <a:rPr b="1" lang="en" sz="1300">
                <a:solidFill>
                  <a:schemeClr val="lt1"/>
                </a:solidFill>
              </a:rPr>
              <a:t> 👉 Capitalization helps make writing clear, proper, and easier to understand.</a:t>
            </a:r>
            <a:endParaRPr b="1" sz="1300">
              <a:solidFill>
                <a:schemeClr val="lt1"/>
              </a:solidFill>
            </a:endParaRPr>
          </a:p>
          <a:p>
            <a:pPr indent="0" lvl="0" marL="0" rtl="0" algn="l">
              <a:spcBef>
                <a:spcPts val="1200"/>
              </a:spcBef>
              <a:spcAft>
                <a:spcPts val="1200"/>
              </a:spcAft>
              <a:buNone/>
            </a:pPr>
            <a:r>
              <a:t/>
            </a:r>
            <a:endParaRPr b="1" sz="12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1" name="Shape 71"/>
        <p:cNvGrpSpPr/>
        <p:nvPr/>
      </p:nvGrpSpPr>
      <p:grpSpPr>
        <a:xfrm>
          <a:off x="0" y="0"/>
          <a:ext cx="0" cy="0"/>
          <a:chOff x="0" y="0"/>
          <a:chExt cx="0" cy="0"/>
        </a:xfrm>
      </p:grpSpPr>
      <p:sp>
        <p:nvSpPr>
          <p:cNvPr id="72" name="Google Shape;72;p16"/>
          <p:cNvSpPr txBox="1"/>
          <p:nvPr>
            <p:ph type="title"/>
          </p:nvPr>
        </p:nvSpPr>
        <p:spPr>
          <a:xfrm>
            <a:off x="311700" y="338700"/>
            <a:ext cx="8520600" cy="108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6020">
                <a:solidFill>
                  <a:srgbClr val="00FFFF"/>
                </a:solidFill>
                <a:latin typeface="Permanent Marker"/>
                <a:ea typeface="Permanent Marker"/>
                <a:cs typeface="Permanent Marker"/>
                <a:sym typeface="Permanent Marker"/>
              </a:rPr>
              <a:t>What Is Capitalization?</a:t>
            </a:r>
            <a:endParaRPr b="1" sz="6020">
              <a:solidFill>
                <a:srgbClr val="00FFFF"/>
              </a:solidFill>
              <a:latin typeface="Permanent Marker"/>
              <a:ea typeface="Permanent Marker"/>
              <a:cs typeface="Permanent Marker"/>
              <a:sym typeface="Permanent Marker"/>
            </a:endParaRPr>
          </a:p>
        </p:txBody>
      </p:sp>
      <p:sp>
        <p:nvSpPr>
          <p:cNvPr id="73" name="Google Shape;73;p16"/>
          <p:cNvSpPr txBox="1"/>
          <p:nvPr>
            <p:ph idx="1" type="body"/>
          </p:nvPr>
        </p:nvSpPr>
        <p:spPr>
          <a:xfrm>
            <a:off x="1297275" y="2413350"/>
            <a:ext cx="6737700" cy="2368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sz="1700">
                <a:solidFill>
                  <a:schemeClr val="lt1"/>
                </a:solidFill>
              </a:rPr>
              <a:t>Capitalization is the use of capital (uppercase) letters at the beginning of certain words to show importance, proper names, and correct sentence structure. Using correct capitalization makes writing clear, respectful, and grammatically correct.</a:t>
            </a:r>
            <a:endParaRPr b="1" sz="24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7" name="Shape 77"/>
        <p:cNvGrpSpPr/>
        <p:nvPr/>
      </p:nvGrpSpPr>
      <p:grpSpPr>
        <a:xfrm>
          <a:off x="0" y="0"/>
          <a:ext cx="0" cy="0"/>
          <a:chOff x="0" y="0"/>
          <a:chExt cx="0" cy="0"/>
        </a:xfrm>
      </p:grpSpPr>
      <p:sp>
        <p:nvSpPr>
          <p:cNvPr id="78" name="Google Shape;78;p17"/>
          <p:cNvSpPr txBox="1"/>
          <p:nvPr>
            <p:ph idx="1" type="body"/>
          </p:nvPr>
        </p:nvSpPr>
        <p:spPr>
          <a:xfrm>
            <a:off x="311700" y="1282925"/>
            <a:ext cx="8520600" cy="18354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b="1" lang="en" sz="5000">
                <a:solidFill>
                  <a:srgbClr val="FF0000"/>
                </a:solidFill>
                <a:latin typeface="Permanent Marker"/>
                <a:ea typeface="Permanent Marker"/>
                <a:cs typeface="Permanent Marker"/>
                <a:sym typeface="Permanent Marker"/>
              </a:rPr>
              <a:t>Capitalization Rules with Examples</a:t>
            </a:r>
            <a:endParaRPr b="1" sz="5000">
              <a:solidFill>
                <a:srgbClr val="FF0000"/>
              </a:solidFill>
              <a:latin typeface="Permanent Marker"/>
              <a:ea typeface="Permanent Marker"/>
              <a:cs typeface="Permanent Marker"/>
              <a:sym typeface="Permanent Marke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2" name="Shape 82"/>
        <p:cNvGrpSpPr/>
        <p:nvPr/>
      </p:nvGrpSpPr>
      <p:grpSpPr>
        <a:xfrm>
          <a:off x="0" y="0"/>
          <a:ext cx="0" cy="0"/>
          <a:chOff x="0" y="0"/>
          <a:chExt cx="0" cy="0"/>
        </a:xfrm>
      </p:grpSpPr>
      <p:sp>
        <p:nvSpPr>
          <p:cNvPr id="83" name="Google Shape;83;p18"/>
          <p:cNvSpPr txBox="1"/>
          <p:nvPr>
            <p:ph type="title"/>
          </p:nvPr>
        </p:nvSpPr>
        <p:spPr>
          <a:xfrm>
            <a:off x="311700" y="191700"/>
            <a:ext cx="8520600" cy="825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3120">
                <a:solidFill>
                  <a:srgbClr val="0000FF"/>
                </a:solidFill>
                <a:latin typeface="Permanent Marker"/>
                <a:ea typeface="Permanent Marker"/>
                <a:cs typeface="Permanent Marker"/>
                <a:sym typeface="Permanent Marker"/>
              </a:rPr>
              <a:t>1. Capitalize the First Word of a Sentence</a:t>
            </a:r>
            <a:endParaRPr b="1" sz="3120">
              <a:solidFill>
                <a:srgbClr val="0000FF"/>
              </a:solidFill>
              <a:latin typeface="Permanent Marker"/>
              <a:ea typeface="Permanent Marker"/>
              <a:cs typeface="Permanent Marker"/>
              <a:sym typeface="Permanent Marker"/>
            </a:endParaRPr>
          </a:p>
        </p:txBody>
      </p:sp>
      <p:sp>
        <p:nvSpPr>
          <p:cNvPr id="84" name="Google Shape;84;p18"/>
          <p:cNvSpPr txBox="1"/>
          <p:nvPr>
            <p:ph idx="1" type="body"/>
          </p:nvPr>
        </p:nvSpPr>
        <p:spPr>
          <a:xfrm>
            <a:off x="1062250" y="1152475"/>
            <a:ext cx="70119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 sz="1500">
                <a:solidFill>
                  <a:schemeClr val="lt1"/>
                </a:solidFill>
              </a:rPr>
              <a:t>Always begin a sentence with a capital letter.</a:t>
            </a:r>
            <a:endParaRPr b="1" sz="1500">
              <a:solidFill>
                <a:schemeClr val="lt1"/>
              </a:solidFill>
            </a:endParaRPr>
          </a:p>
          <a:p>
            <a:pPr indent="0" lvl="0" marL="0" rtl="0" algn="l">
              <a:spcBef>
                <a:spcPts val="1200"/>
              </a:spcBef>
              <a:spcAft>
                <a:spcPts val="0"/>
              </a:spcAft>
              <a:buClr>
                <a:schemeClr val="dk1"/>
              </a:buClr>
              <a:buSzPts val="1100"/>
              <a:buFont typeface="Arial"/>
              <a:buNone/>
            </a:pPr>
            <a:r>
              <a:rPr b="1" lang="en" sz="1600">
                <a:solidFill>
                  <a:srgbClr val="FF0000"/>
                </a:solidFill>
                <a:latin typeface="Finger Paint"/>
                <a:ea typeface="Finger Paint"/>
                <a:cs typeface="Finger Paint"/>
                <a:sym typeface="Finger Paint"/>
              </a:rPr>
              <a:t>Examples:</a:t>
            </a:r>
            <a:endParaRPr b="1" sz="1600">
              <a:solidFill>
                <a:srgbClr val="FF0000"/>
              </a:solidFill>
              <a:latin typeface="Finger Paint"/>
              <a:ea typeface="Finger Paint"/>
              <a:cs typeface="Finger Paint"/>
              <a:sym typeface="Finger Paint"/>
            </a:endParaRPr>
          </a:p>
          <a:p>
            <a:pPr indent="-323850" lvl="0" marL="457200" rtl="0" algn="l">
              <a:spcBef>
                <a:spcPts val="1200"/>
              </a:spcBef>
              <a:spcAft>
                <a:spcPts val="0"/>
              </a:spcAft>
              <a:buClr>
                <a:schemeClr val="lt1"/>
              </a:buClr>
              <a:buSzPts val="1500"/>
              <a:buAutoNum type="arabicPeriod"/>
            </a:pPr>
            <a:r>
              <a:rPr b="1" lang="en" sz="1500">
                <a:solidFill>
                  <a:schemeClr val="lt1"/>
                </a:solidFill>
              </a:rPr>
              <a:t>She enjoys reading books.</a:t>
            </a:r>
            <a:br>
              <a:rPr b="1" lang="en" sz="1500">
                <a:solidFill>
                  <a:schemeClr val="lt1"/>
                </a:solidFill>
              </a:rPr>
            </a:br>
            <a:endParaRPr b="1" sz="1500">
              <a:solidFill>
                <a:schemeClr val="lt1"/>
              </a:solidFill>
            </a:endParaRPr>
          </a:p>
          <a:p>
            <a:pPr indent="-323850" lvl="0" marL="457200" rtl="0" algn="l">
              <a:spcBef>
                <a:spcPts val="0"/>
              </a:spcBef>
              <a:spcAft>
                <a:spcPts val="0"/>
              </a:spcAft>
              <a:buClr>
                <a:schemeClr val="lt1"/>
              </a:buClr>
              <a:buSzPts val="1500"/>
              <a:buAutoNum type="arabicPeriod"/>
            </a:pPr>
            <a:r>
              <a:rPr b="1" lang="en" sz="1500">
                <a:solidFill>
                  <a:schemeClr val="lt1"/>
                </a:solidFill>
              </a:rPr>
              <a:t>We are going to the library.</a:t>
            </a:r>
            <a:br>
              <a:rPr b="1" lang="en" sz="1500">
                <a:solidFill>
                  <a:schemeClr val="lt1"/>
                </a:solidFill>
              </a:rPr>
            </a:br>
            <a:endParaRPr b="1" sz="1500">
              <a:solidFill>
                <a:schemeClr val="lt1"/>
              </a:solidFill>
            </a:endParaRPr>
          </a:p>
          <a:p>
            <a:pPr indent="-323850" lvl="0" marL="457200" rtl="0" algn="l">
              <a:spcBef>
                <a:spcPts val="0"/>
              </a:spcBef>
              <a:spcAft>
                <a:spcPts val="0"/>
              </a:spcAft>
              <a:buClr>
                <a:schemeClr val="lt1"/>
              </a:buClr>
              <a:buSzPts val="1500"/>
              <a:buAutoNum type="arabicPeriod"/>
            </a:pPr>
            <a:r>
              <a:rPr b="1" lang="en" sz="1500">
                <a:solidFill>
                  <a:schemeClr val="lt1"/>
                </a:solidFill>
              </a:rPr>
              <a:t>After class, we went home.</a:t>
            </a:r>
            <a:br>
              <a:rPr b="1" lang="en" sz="1500">
                <a:solidFill>
                  <a:schemeClr val="lt1"/>
                </a:solidFill>
              </a:rPr>
            </a:br>
            <a:endParaRPr b="1" sz="1500">
              <a:solidFill>
                <a:schemeClr val="lt1"/>
              </a:solidFill>
            </a:endParaRPr>
          </a:p>
          <a:p>
            <a:pPr indent="-323850" lvl="0" marL="457200" rtl="0" algn="l">
              <a:spcBef>
                <a:spcPts val="0"/>
              </a:spcBef>
              <a:spcAft>
                <a:spcPts val="0"/>
              </a:spcAft>
              <a:buClr>
                <a:schemeClr val="lt1"/>
              </a:buClr>
              <a:buSzPts val="1500"/>
              <a:buAutoNum type="arabicPeriod"/>
            </a:pPr>
            <a:r>
              <a:rPr b="1" lang="en" sz="1500">
                <a:solidFill>
                  <a:schemeClr val="lt1"/>
                </a:solidFill>
              </a:rPr>
              <a:t>Suddenly, the bell rang.</a:t>
            </a:r>
            <a:endParaRPr b="1" sz="15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8" name="Shape 88"/>
        <p:cNvGrpSpPr/>
        <p:nvPr/>
      </p:nvGrpSpPr>
      <p:grpSpPr>
        <a:xfrm>
          <a:off x="0" y="0"/>
          <a:ext cx="0" cy="0"/>
          <a:chOff x="0" y="0"/>
          <a:chExt cx="0" cy="0"/>
        </a:xfrm>
      </p:grpSpPr>
      <p:sp>
        <p:nvSpPr>
          <p:cNvPr id="89" name="Google Shape;89;p19"/>
          <p:cNvSpPr txBox="1"/>
          <p:nvPr>
            <p:ph type="title"/>
          </p:nvPr>
        </p:nvSpPr>
        <p:spPr>
          <a:xfrm>
            <a:off x="261350" y="293925"/>
            <a:ext cx="8520600" cy="686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4220">
                <a:solidFill>
                  <a:srgbClr val="FF9900"/>
                </a:solidFill>
                <a:latin typeface="Permanent Marker"/>
                <a:ea typeface="Permanent Marker"/>
                <a:cs typeface="Permanent Marker"/>
                <a:sym typeface="Permanent Marker"/>
              </a:rPr>
              <a:t>2. Capitalize Proper Nouns</a:t>
            </a:r>
            <a:endParaRPr b="1" sz="4220">
              <a:solidFill>
                <a:srgbClr val="FF9900"/>
              </a:solidFill>
              <a:latin typeface="Permanent Marker"/>
              <a:ea typeface="Permanent Marker"/>
              <a:cs typeface="Permanent Marker"/>
              <a:sym typeface="Permanent Marker"/>
            </a:endParaRPr>
          </a:p>
        </p:txBody>
      </p:sp>
      <p:sp>
        <p:nvSpPr>
          <p:cNvPr id="90" name="Google Shape;90;p19"/>
          <p:cNvSpPr txBox="1"/>
          <p:nvPr>
            <p:ph idx="1" type="body"/>
          </p:nvPr>
        </p:nvSpPr>
        <p:spPr>
          <a:xfrm>
            <a:off x="743275" y="1152475"/>
            <a:ext cx="7023000" cy="3706200"/>
          </a:xfrm>
          <a:prstGeom prst="rect">
            <a:avLst/>
          </a:prstGeom>
        </p:spPr>
        <p:txBody>
          <a:bodyPr anchorCtr="0" anchor="t" bIns="91425" lIns="91425" spcFirstLastPara="1" rIns="91425" wrap="square" tIns="91425">
            <a:noAutofit/>
          </a:bodyPr>
          <a:lstStyle/>
          <a:p>
            <a:pPr indent="0" lvl="0" marL="0" rtl="0" algn="l">
              <a:lnSpc>
                <a:spcPct val="95000"/>
              </a:lnSpc>
              <a:spcBef>
                <a:spcPts val="1200"/>
              </a:spcBef>
              <a:spcAft>
                <a:spcPts val="0"/>
              </a:spcAft>
              <a:buClr>
                <a:schemeClr val="dk1"/>
              </a:buClr>
              <a:buSzPts val="853"/>
              <a:buFont typeface="Arial"/>
              <a:buNone/>
            </a:pPr>
            <a:r>
              <a:rPr b="1" lang="en" sz="1053">
                <a:solidFill>
                  <a:schemeClr val="lt1"/>
                </a:solidFill>
              </a:rPr>
              <a:t>Proper nouns are specific names of people, places, organizations, and things.</a:t>
            </a:r>
            <a:endParaRPr b="1" sz="1053">
              <a:solidFill>
                <a:schemeClr val="lt1"/>
              </a:solidFill>
            </a:endParaRPr>
          </a:p>
          <a:p>
            <a:pPr indent="0" lvl="0" marL="0" rtl="0" algn="l">
              <a:lnSpc>
                <a:spcPct val="95000"/>
              </a:lnSpc>
              <a:spcBef>
                <a:spcPts val="1200"/>
              </a:spcBef>
              <a:spcAft>
                <a:spcPts val="0"/>
              </a:spcAft>
              <a:buClr>
                <a:schemeClr val="dk1"/>
              </a:buClr>
              <a:buSzPts val="853"/>
              <a:buFont typeface="Arial"/>
              <a:buNone/>
            </a:pPr>
            <a:r>
              <a:rPr b="1" lang="en" sz="1353">
                <a:solidFill>
                  <a:srgbClr val="0000FF"/>
                </a:solidFill>
                <a:latin typeface="Finger Paint"/>
                <a:ea typeface="Finger Paint"/>
                <a:cs typeface="Finger Paint"/>
                <a:sym typeface="Finger Paint"/>
              </a:rPr>
              <a:t>Examples:</a:t>
            </a:r>
            <a:endParaRPr b="1" sz="1353">
              <a:solidFill>
                <a:srgbClr val="0000FF"/>
              </a:solidFill>
              <a:latin typeface="Finger Paint"/>
              <a:ea typeface="Finger Paint"/>
              <a:cs typeface="Finger Paint"/>
              <a:sym typeface="Finger Paint"/>
            </a:endParaRPr>
          </a:p>
          <a:p>
            <a:pPr indent="-295434" lvl="0" marL="457200" rtl="0" algn="l">
              <a:lnSpc>
                <a:spcPct val="95000"/>
              </a:lnSpc>
              <a:spcBef>
                <a:spcPts val="1200"/>
              </a:spcBef>
              <a:spcAft>
                <a:spcPts val="0"/>
              </a:spcAft>
              <a:buClr>
                <a:schemeClr val="lt1"/>
              </a:buClr>
              <a:buSzPts val="1053"/>
              <a:buChar char="●"/>
            </a:pPr>
            <a:r>
              <a:rPr b="1" lang="en" sz="1053">
                <a:solidFill>
                  <a:schemeClr val="lt1"/>
                </a:solidFill>
              </a:rPr>
              <a:t>People: Maria, Jose Rizal, Lorna</a:t>
            </a:r>
            <a:br>
              <a:rPr b="1" lang="en" sz="1053">
                <a:solidFill>
                  <a:schemeClr val="lt1"/>
                </a:solidFill>
              </a:rPr>
            </a:br>
            <a:endParaRPr b="1" sz="1053">
              <a:solidFill>
                <a:schemeClr val="lt1"/>
              </a:solidFill>
            </a:endParaRPr>
          </a:p>
          <a:p>
            <a:pPr indent="-295434" lvl="0" marL="457200" rtl="0" algn="l">
              <a:lnSpc>
                <a:spcPct val="95000"/>
              </a:lnSpc>
              <a:spcBef>
                <a:spcPts val="0"/>
              </a:spcBef>
              <a:spcAft>
                <a:spcPts val="0"/>
              </a:spcAft>
              <a:buClr>
                <a:schemeClr val="lt1"/>
              </a:buClr>
              <a:buSzPts val="1053"/>
              <a:buChar char="●"/>
            </a:pPr>
            <a:r>
              <a:rPr b="1" lang="en" sz="1053">
                <a:solidFill>
                  <a:schemeClr val="lt1"/>
                </a:solidFill>
              </a:rPr>
              <a:t>Places: Philippines, Manila, Asia</a:t>
            </a:r>
            <a:br>
              <a:rPr b="1" lang="en" sz="1053">
                <a:solidFill>
                  <a:schemeClr val="lt1"/>
                </a:solidFill>
              </a:rPr>
            </a:br>
            <a:endParaRPr b="1" sz="1053">
              <a:solidFill>
                <a:schemeClr val="lt1"/>
              </a:solidFill>
            </a:endParaRPr>
          </a:p>
          <a:p>
            <a:pPr indent="-295434" lvl="0" marL="457200" rtl="0" algn="l">
              <a:lnSpc>
                <a:spcPct val="95000"/>
              </a:lnSpc>
              <a:spcBef>
                <a:spcPts val="0"/>
              </a:spcBef>
              <a:spcAft>
                <a:spcPts val="0"/>
              </a:spcAft>
              <a:buClr>
                <a:schemeClr val="lt1"/>
              </a:buClr>
              <a:buSzPts val="1053"/>
              <a:buChar char="●"/>
            </a:pPr>
            <a:r>
              <a:rPr b="1" lang="en" sz="1053">
                <a:solidFill>
                  <a:schemeClr val="lt1"/>
                </a:solidFill>
              </a:rPr>
              <a:t>Organizations: United Nations, Red Cross</a:t>
            </a:r>
            <a:br>
              <a:rPr b="1" lang="en" sz="1053">
                <a:solidFill>
                  <a:schemeClr val="lt1"/>
                </a:solidFill>
              </a:rPr>
            </a:br>
            <a:endParaRPr b="1" sz="1053">
              <a:solidFill>
                <a:schemeClr val="lt1"/>
              </a:solidFill>
            </a:endParaRPr>
          </a:p>
          <a:p>
            <a:pPr indent="-295434" lvl="0" marL="457200" rtl="0" algn="l">
              <a:lnSpc>
                <a:spcPct val="95000"/>
              </a:lnSpc>
              <a:spcBef>
                <a:spcPts val="0"/>
              </a:spcBef>
              <a:spcAft>
                <a:spcPts val="0"/>
              </a:spcAft>
              <a:buClr>
                <a:schemeClr val="lt1"/>
              </a:buClr>
              <a:buSzPts val="1053"/>
              <a:buChar char="●"/>
            </a:pPr>
            <a:r>
              <a:rPr b="1" lang="en" sz="1053">
                <a:solidFill>
                  <a:schemeClr val="lt1"/>
                </a:solidFill>
              </a:rPr>
              <a:t>Events: Christmas, Independence Day</a:t>
            </a:r>
            <a:br>
              <a:rPr b="1" lang="en" sz="1053">
                <a:solidFill>
                  <a:schemeClr val="lt1"/>
                </a:solidFill>
              </a:rPr>
            </a:br>
            <a:endParaRPr b="1" sz="1053">
              <a:solidFill>
                <a:schemeClr val="lt1"/>
              </a:solidFill>
            </a:endParaRPr>
          </a:p>
          <a:p>
            <a:pPr indent="0" lvl="0" marL="0" rtl="0" algn="l">
              <a:lnSpc>
                <a:spcPct val="95000"/>
              </a:lnSpc>
              <a:spcBef>
                <a:spcPts val="1200"/>
              </a:spcBef>
              <a:spcAft>
                <a:spcPts val="0"/>
              </a:spcAft>
              <a:buClr>
                <a:schemeClr val="dk1"/>
              </a:buClr>
              <a:buSzPts val="853"/>
              <a:buFont typeface="Arial"/>
              <a:buNone/>
            </a:pPr>
            <a:r>
              <a:rPr b="1" lang="en" sz="1353">
                <a:solidFill>
                  <a:srgbClr val="FF0000"/>
                </a:solidFill>
                <a:latin typeface="Finger Paint"/>
                <a:ea typeface="Finger Paint"/>
                <a:cs typeface="Finger Paint"/>
                <a:sym typeface="Finger Paint"/>
              </a:rPr>
              <a:t>Sentence Examples:</a:t>
            </a:r>
            <a:endParaRPr b="1" sz="1353">
              <a:solidFill>
                <a:srgbClr val="FF0000"/>
              </a:solidFill>
              <a:latin typeface="Finger Paint"/>
              <a:ea typeface="Finger Paint"/>
              <a:cs typeface="Finger Paint"/>
              <a:sym typeface="Finger Paint"/>
            </a:endParaRPr>
          </a:p>
          <a:p>
            <a:pPr indent="-295434" lvl="0" marL="457200" rtl="0" algn="l">
              <a:lnSpc>
                <a:spcPct val="95000"/>
              </a:lnSpc>
              <a:spcBef>
                <a:spcPts val="1200"/>
              </a:spcBef>
              <a:spcAft>
                <a:spcPts val="0"/>
              </a:spcAft>
              <a:buClr>
                <a:schemeClr val="lt1"/>
              </a:buClr>
              <a:buSzPts val="1053"/>
              <a:buAutoNum type="arabicPeriod"/>
            </a:pPr>
            <a:r>
              <a:rPr b="1" lang="en" sz="1053">
                <a:solidFill>
                  <a:schemeClr val="lt1"/>
                </a:solidFill>
              </a:rPr>
              <a:t>My sister lives in Cebu.</a:t>
            </a:r>
            <a:br>
              <a:rPr b="1" lang="en" sz="1053">
                <a:solidFill>
                  <a:schemeClr val="lt1"/>
                </a:solidFill>
              </a:rPr>
            </a:br>
            <a:endParaRPr b="1" sz="1053">
              <a:solidFill>
                <a:schemeClr val="lt1"/>
              </a:solidFill>
            </a:endParaRPr>
          </a:p>
          <a:p>
            <a:pPr indent="-295434" lvl="0" marL="457200" rtl="0" algn="l">
              <a:lnSpc>
                <a:spcPct val="95000"/>
              </a:lnSpc>
              <a:spcBef>
                <a:spcPts val="0"/>
              </a:spcBef>
              <a:spcAft>
                <a:spcPts val="0"/>
              </a:spcAft>
              <a:buClr>
                <a:schemeClr val="lt1"/>
              </a:buClr>
              <a:buSzPts val="1053"/>
              <a:buAutoNum type="arabicPeriod"/>
            </a:pPr>
            <a:r>
              <a:rPr b="1" lang="en" sz="1053">
                <a:solidFill>
                  <a:schemeClr val="lt1"/>
                </a:solidFill>
              </a:rPr>
              <a:t>We celebrate Christmas every year.</a:t>
            </a:r>
            <a:br>
              <a:rPr b="1" lang="en" sz="1053">
                <a:solidFill>
                  <a:schemeClr val="lt1"/>
                </a:solidFill>
              </a:rPr>
            </a:br>
            <a:endParaRPr b="1" sz="1053">
              <a:solidFill>
                <a:schemeClr val="lt1"/>
              </a:solidFill>
            </a:endParaRPr>
          </a:p>
          <a:p>
            <a:pPr indent="-295434" lvl="0" marL="457200" rtl="0" algn="l">
              <a:lnSpc>
                <a:spcPct val="95000"/>
              </a:lnSpc>
              <a:spcBef>
                <a:spcPts val="0"/>
              </a:spcBef>
              <a:spcAft>
                <a:spcPts val="0"/>
              </a:spcAft>
              <a:buClr>
                <a:schemeClr val="lt1"/>
              </a:buClr>
              <a:buSzPts val="1053"/>
              <a:buAutoNum type="arabicPeriod"/>
            </a:pPr>
            <a:r>
              <a:rPr b="1" lang="en" sz="1053">
                <a:solidFill>
                  <a:schemeClr val="lt1"/>
                </a:solidFill>
              </a:rPr>
              <a:t>Jose Rizal is a national hero.</a:t>
            </a:r>
            <a:br>
              <a:rPr b="1" lang="en" sz="1053">
                <a:solidFill>
                  <a:schemeClr val="lt1"/>
                </a:solidFill>
              </a:rPr>
            </a:br>
            <a:endParaRPr b="1" sz="1053">
              <a:solidFill>
                <a:schemeClr val="lt1"/>
              </a:solidFill>
            </a:endParaRPr>
          </a:p>
          <a:p>
            <a:pPr indent="-295434" lvl="0" marL="457200" rtl="0" algn="l">
              <a:lnSpc>
                <a:spcPct val="95000"/>
              </a:lnSpc>
              <a:spcBef>
                <a:spcPts val="0"/>
              </a:spcBef>
              <a:spcAft>
                <a:spcPts val="0"/>
              </a:spcAft>
              <a:buClr>
                <a:schemeClr val="lt1"/>
              </a:buClr>
              <a:buSzPts val="1053"/>
              <a:buAutoNum type="arabicPeriod"/>
            </a:pPr>
            <a:r>
              <a:rPr b="1" lang="en" sz="1053">
                <a:solidFill>
                  <a:schemeClr val="lt1"/>
                </a:solidFill>
              </a:rPr>
              <a:t>She studies at St. Mary’s School.</a:t>
            </a:r>
            <a:endParaRPr b="1" sz="1053">
              <a:solidFill>
                <a:schemeClr val="lt1"/>
              </a:solidFill>
            </a:endParaRPr>
          </a:p>
          <a:p>
            <a:pPr indent="0" lvl="0" marL="0" rtl="0" algn="l">
              <a:lnSpc>
                <a:spcPct val="95000"/>
              </a:lnSpc>
              <a:spcBef>
                <a:spcPts val="1200"/>
              </a:spcBef>
              <a:spcAft>
                <a:spcPts val="1200"/>
              </a:spcAft>
              <a:buSzPts val="853"/>
              <a:buNone/>
            </a:pPr>
            <a:r>
              <a:t/>
            </a:r>
            <a:endParaRPr sz="1395">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4" name="Shape 94"/>
        <p:cNvGrpSpPr/>
        <p:nvPr/>
      </p:nvGrpSpPr>
      <p:grpSpPr>
        <a:xfrm>
          <a:off x="0" y="0"/>
          <a:ext cx="0" cy="0"/>
          <a:chOff x="0" y="0"/>
          <a:chExt cx="0" cy="0"/>
        </a:xfrm>
      </p:grpSpPr>
      <p:sp>
        <p:nvSpPr>
          <p:cNvPr id="95" name="Google Shape;95;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620">
                <a:solidFill>
                  <a:srgbClr val="FFFF00"/>
                </a:solidFill>
                <a:latin typeface="Permanent Marker"/>
                <a:ea typeface="Permanent Marker"/>
                <a:cs typeface="Permanent Marker"/>
                <a:sym typeface="Permanent Marker"/>
              </a:rPr>
              <a:t>3. Capitalize Names of Days, Months, and Holidays</a:t>
            </a:r>
            <a:endParaRPr b="1" sz="2620">
              <a:solidFill>
                <a:srgbClr val="FFFF00"/>
              </a:solidFill>
              <a:latin typeface="Permanent Marker"/>
              <a:ea typeface="Permanent Marker"/>
              <a:cs typeface="Permanent Marker"/>
              <a:sym typeface="Permanent Marker"/>
            </a:endParaRPr>
          </a:p>
        </p:txBody>
      </p:sp>
      <p:sp>
        <p:nvSpPr>
          <p:cNvPr id="96" name="Google Shape;96;p20"/>
          <p:cNvSpPr txBox="1"/>
          <p:nvPr>
            <p:ph idx="1" type="body"/>
          </p:nvPr>
        </p:nvSpPr>
        <p:spPr>
          <a:xfrm>
            <a:off x="1123800" y="1107700"/>
            <a:ext cx="67434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 sz="1300">
                <a:solidFill>
                  <a:schemeClr val="lt1"/>
                </a:solidFill>
              </a:rPr>
              <a:t>Do not capitalize seasons unless they are part of a proper name.</a:t>
            </a:r>
            <a:endParaRPr b="1" sz="1300">
              <a:solidFill>
                <a:schemeClr val="lt1"/>
              </a:solidFill>
            </a:endParaRPr>
          </a:p>
          <a:p>
            <a:pPr indent="0" lvl="0" marL="0" rtl="0" algn="l">
              <a:spcBef>
                <a:spcPts val="1200"/>
              </a:spcBef>
              <a:spcAft>
                <a:spcPts val="0"/>
              </a:spcAft>
              <a:buClr>
                <a:schemeClr val="dk1"/>
              </a:buClr>
              <a:buSzPts val="1100"/>
              <a:buFont typeface="Arial"/>
              <a:buNone/>
            </a:pPr>
            <a:r>
              <a:rPr b="1" lang="en" sz="1500">
                <a:solidFill>
                  <a:srgbClr val="980000"/>
                </a:solidFill>
                <a:latin typeface="Finger Paint"/>
                <a:ea typeface="Finger Paint"/>
                <a:cs typeface="Finger Paint"/>
                <a:sym typeface="Finger Paint"/>
              </a:rPr>
              <a:t>Examples:</a:t>
            </a:r>
            <a:endParaRPr b="1" sz="1500">
              <a:solidFill>
                <a:srgbClr val="980000"/>
              </a:solidFill>
              <a:latin typeface="Finger Paint"/>
              <a:ea typeface="Finger Paint"/>
              <a:cs typeface="Finger Paint"/>
              <a:sym typeface="Finger Paint"/>
            </a:endParaRPr>
          </a:p>
          <a:p>
            <a:pPr indent="-311150" lvl="0" marL="457200" rtl="0" algn="l">
              <a:spcBef>
                <a:spcPts val="1200"/>
              </a:spcBef>
              <a:spcAft>
                <a:spcPts val="0"/>
              </a:spcAft>
              <a:buClr>
                <a:schemeClr val="lt1"/>
              </a:buClr>
              <a:buSzPts val="1300"/>
              <a:buAutoNum type="arabicPeriod"/>
            </a:pPr>
            <a:r>
              <a:rPr b="1" lang="en" sz="1300">
                <a:solidFill>
                  <a:schemeClr val="lt1"/>
                </a:solidFill>
              </a:rPr>
              <a:t>I have class on Monday.</a:t>
            </a:r>
            <a:br>
              <a:rPr b="1" lang="en" sz="1300">
                <a:solidFill>
                  <a:schemeClr val="lt1"/>
                </a:solidFill>
              </a:rPr>
            </a:br>
            <a:endParaRPr b="1" sz="1300">
              <a:solidFill>
                <a:schemeClr val="lt1"/>
              </a:solidFill>
            </a:endParaRPr>
          </a:p>
          <a:p>
            <a:pPr indent="-311150" lvl="0" marL="457200" rtl="0" algn="l">
              <a:spcBef>
                <a:spcPts val="0"/>
              </a:spcBef>
              <a:spcAft>
                <a:spcPts val="0"/>
              </a:spcAft>
              <a:buClr>
                <a:schemeClr val="lt1"/>
              </a:buClr>
              <a:buSzPts val="1300"/>
              <a:buAutoNum type="arabicPeriod"/>
            </a:pPr>
            <a:r>
              <a:rPr b="1" lang="en" sz="1300">
                <a:solidFill>
                  <a:schemeClr val="lt1"/>
                </a:solidFill>
              </a:rPr>
              <a:t>My birthday is in July.</a:t>
            </a:r>
            <a:br>
              <a:rPr b="1" lang="en" sz="1300">
                <a:solidFill>
                  <a:schemeClr val="lt1"/>
                </a:solidFill>
              </a:rPr>
            </a:br>
            <a:endParaRPr b="1" sz="1300">
              <a:solidFill>
                <a:schemeClr val="lt1"/>
              </a:solidFill>
            </a:endParaRPr>
          </a:p>
          <a:p>
            <a:pPr indent="-311150" lvl="0" marL="457200" rtl="0" algn="l">
              <a:spcBef>
                <a:spcPts val="0"/>
              </a:spcBef>
              <a:spcAft>
                <a:spcPts val="0"/>
              </a:spcAft>
              <a:buClr>
                <a:schemeClr val="lt1"/>
              </a:buClr>
              <a:buSzPts val="1300"/>
              <a:buAutoNum type="arabicPeriod"/>
            </a:pPr>
            <a:r>
              <a:rPr b="1" lang="en" sz="1300">
                <a:solidFill>
                  <a:schemeClr val="lt1"/>
                </a:solidFill>
              </a:rPr>
              <a:t>We celebrate New Year’s Day together.</a:t>
            </a:r>
            <a:br>
              <a:rPr b="1" lang="en" sz="1300">
                <a:solidFill>
                  <a:schemeClr val="lt1"/>
                </a:solidFill>
              </a:rPr>
            </a:br>
            <a:endParaRPr b="1" sz="1300">
              <a:solidFill>
                <a:schemeClr val="lt1"/>
              </a:solidFill>
            </a:endParaRPr>
          </a:p>
          <a:p>
            <a:pPr indent="-311150" lvl="0" marL="457200" rtl="0" algn="l">
              <a:spcBef>
                <a:spcPts val="0"/>
              </a:spcBef>
              <a:spcAft>
                <a:spcPts val="0"/>
              </a:spcAft>
              <a:buClr>
                <a:schemeClr val="lt1"/>
              </a:buClr>
              <a:buSzPts val="1300"/>
              <a:buAutoNum type="arabicPeriod"/>
            </a:pPr>
            <a:r>
              <a:rPr b="1" lang="en" sz="1300">
                <a:solidFill>
                  <a:schemeClr val="lt1"/>
                </a:solidFill>
              </a:rPr>
              <a:t>We go swimming every summer.</a:t>
            </a:r>
            <a:endParaRPr b="1" sz="13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0" name="Shape 100"/>
        <p:cNvGrpSpPr/>
        <p:nvPr/>
      </p:nvGrpSpPr>
      <p:grpSpPr>
        <a:xfrm>
          <a:off x="0" y="0"/>
          <a:ext cx="0" cy="0"/>
          <a:chOff x="0" y="0"/>
          <a:chExt cx="0" cy="0"/>
        </a:xfrm>
      </p:grpSpPr>
      <p:sp>
        <p:nvSpPr>
          <p:cNvPr id="101" name="Google Shape;101;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3020">
                <a:solidFill>
                  <a:srgbClr val="FF00FF"/>
                </a:solidFill>
                <a:latin typeface="Permanent Marker"/>
                <a:ea typeface="Permanent Marker"/>
                <a:cs typeface="Permanent Marker"/>
                <a:sym typeface="Permanent Marker"/>
              </a:rPr>
              <a:t>4. Capitalize Titles of People When Used with Names</a:t>
            </a:r>
            <a:endParaRPr b="1" sz="3020">
              <a:solidFill>
                <a:srgbClr val="FF00FF"/>
              </a:solidFill>
              <a:latin typeface="Permanent Marker"/>
              <a:ea typeface="Permanent Marker"/>
              <a:cs typeface="Permanent Marker"/>
              <a:sym typeface="Permanent Marker"/>
            </a:endParaRPr>
          </a:p>
        </p:txBody>
      </p:sp>
      <p:sp>
        <p:nvSpPr>
          <p:cNvPr id="102" name="Google Shape;102;p21"/>
          <p:cNvSpPr txBox="1"/>
          <p:nvPr>
            <p:ph idx="1" type="body"/>
          </p:nvPr>
        </p:nvSpPr>
        <p:spPr>
          <a:xfrm>
            <a:off x="311700" y="1613100"/>
            <a:ext cx="8520600" cy="29559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 sz="1200">
                <a:solidFill>
                  <a:schemeClr val="lt1"/>
                </a:solidFill>
              </a:rPr>
              <a:t>Capitalize titles when they come before a name, but not when they come after.</a:t>
            </a:r>
            <a:endParaRPr b="1" sz="1200">
              <a:solidFill>
                <a:schemeClr val="lt1"/>
              </a:solidFill>
            </a:endParaRPr>
          </a:p>
          <a:p>
            <a:pPr indent="0" lvl="0" marL="0" rtl="0" algn="l">
              <a:spcBef>
                <a:spcPts val="1200"/>
              </a:spcBef>
              <a:spcAft>
                <a:spcPts val="0"/>
              </a:spcAft>
              <a:buClr>
                <a:schemeClr val="dk1"/>
              </a:buClr>
              <a:buSzPts val="1100"/>
              <a:buFont typeface="Arial"/>
              <a:buNone/>
            </a:pPr>
            <a:r>
              <a:rPr b="1" lang="en" sz="1400">
                <a:solidFill>
                  <a:srgbClr val="FF0000"/>
                </a:solidFill>
                <a:latin typeface="Finger Paint"/>
                <a:ea typeface="Finger Paint"/>
                <a:cs typeface="Finger Paint"/>
                <a:sym typeface="Finger Paint"/>
              </a:rPr>
              <a:t>Examples:</a:t>
            </a:r>
            <a:endParaRPr b="1" sz="1400">
              <a:solidFill>
                <a:srgbClr val="FF0000"/>
              </a:solidFill>
              <a:latin typeface="Finger Paint"/>
              <a:ea typeface="Finger Paint"/>
              <a:cs typeface="Finger Paint"/>
              <a:sym typeface="Finger Paint"/>
            </a:endParaRPr>
          </a:p>
          <a:p>
            <a:pPr indent="-304800" lvl="0" marL="457200" rtl="0" algn="l">
              <a:spcBef>
                <a:spcPts val="1200"/>
              </a:spcBef>
              <a:spcAft>
                <a:spcPts val="0"/>
              </a:spcAft>
              <a:buClr>
                <a:schemeClr val="lt1"/>
              </a:buClr>
              <a:buSzPts val="1200"/>
              <a:buAutoNum type="arabicPeriod"/>
            </a:pPr>
            <a:r>
              <a:rPr b="1" lang="en" sz="1200">
                <a:solidFill>
                  <a:schemeClr val="lt1"/>
                </a:solidFill>
              </a:rPr>
              <a:t>Doctor Santos treated the patient.</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President Marcos gave a speech.</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Maria spoke to her teacher.</a:t>
            </a:r>
            <a:br>
              <a:rPr b="1" lang="en" sz="1200">
                <a:solidFill>
                  <a:schemeClr val="lt1"/>
                </a:solidFill>
              </a:rPr>
            </a:br>
            <a:endParaRPr b="1" sz="1200">
              <a:solidFill>
                <a:schemeClr val="lt1"/>
              </a:solidFill>
            </a:endParaRPr>
          </a:p>
          <a:p>
            <a:pPr indent="-304800" lvl="0" marL="457200" rtl="0" algn="l">
              <a:spcBef>
                <a:spcPts val="0"/>
              </a:spcBef>
              <a:spcAft>
                <a:spcPts val="0"/>
              </a:spcAft>
              <a:buClr>
                <a:schemeClr val="lt1"/>
              </a:buClr>
              <a:buSzPts val="1200"/>
              <a:buAutoNum type="arabicPeriod"/>
            </a:pPr>
            <a:r>
              <a:rPr b="1" lang="en" sz="1200">
                <a:solidFill>
                  <a:schemeClr val="lt1"/>
                </a:solidFill>
              </a:rPr>
              <a:t>The principal welcomed the students.</a:t>
            </a:r>
            <a:endParaRPr b="1" sz="12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