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embeddedFontLst>
    <p:embeddedFont>
      <p:font typeface="Lobster"/>
      <p:regular r:id="rId28"/>
    </p:embeddedFont>
    <p:embeddedFont>
      <p:font typeface="Permanent Marker"/>
      <p:regular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Lobster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ermanentMark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8f5eec2bb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8f5eec2bb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8f5eec2b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8f5eec2b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c8f5eec2b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c8f5eec2b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c8f5eec2bb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c8f5eec2b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c8f5eec2bb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c8f5eec2bb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c8f5eec2bb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c8f5eec2bb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8f5eec2bb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8f5eec2bb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c8f5eec2bb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c8f5eec2bb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c8f5eec2bb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c8f5eec2bb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c8f5eec2bb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c8f5eec2bb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8f5eec2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8f5eec2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c8f5eec2bb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c8f5eec2bb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c8f5eec2bb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c8f5eec2bb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c8f5eec2bb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c8f5eec2bb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8f5eec2b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8f5eec2b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8f5eec2b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8f5eec2b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c8f5eec2b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c8f5eec2b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8f5eec2b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8f5eec2b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8f5eec2bb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c8f5eec2bb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8f5eec2b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8f5eec2b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c8f5eec2b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c8f5eec2b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28350" y="322975"/>
            <a:ext cx="8487300" cy="235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chemeClr val="lt1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Conditionals and Modals</a:t>
            </a:r>
            <a:endParaRPr b="1" sz="7500">
              <a:solidFill>
                <a:schemeClr val="lt1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21950"/>
            <a:ext cx="8520600" cy="95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FFFF00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400">
              <a:solidFill>
                <a:srgbClr val="FFFF00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339575"/>
            <a:ext cx="8520600" cy="94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542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42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4820">
              <a:solidFill>
                <a:srgbClr val="FF00FF"/>
              </a:solidFill>
            </a:endParaRPr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1459175"/>
            <a:ext cx="8520600" cy="348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If I were rich, I would travel the world.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If she studied harder, she would pass.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If I had wings, I would fly.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If he knew the answer, he would tell us.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If we lived near the beach, we would swim every day.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278625"/>
            <a:ext cx="85206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4️⃣ THIRD CONDITIONAL</a:t>
            </a:r>
            <a:endParaRPr b="1" sz="49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758475"/>
            <a:ext cx="8520600" cy="30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lt1"/>
                </a:solidFill>
              </a:rPr>
              <a:t>(Unreal situations in the past)</a:t>
            </a:r>
            <a:endParaRPr b="1" sz="2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lt1"/>
                </a:solidFill>
              </a:rPr>
              <a:t>Structure:</a:t>
            </a:r>
            <a:br>
              <a:rPr b="1" lang="en" sz="2700">
                <a:solidFill>
                  <a:schemeClr val="lt1"/>
                </a:solidFill>
              </a:rPr>
            </a:br>
            <a:r>
              <a:rPr b="1" lang="en" sz="2700">
                <a:solidFill>
                  <a:schemeClr val="lt1"/>
                </a:solidFill>
              </a:rPr>
              <a:t> If + past perfect, would have + past participle</a:t>
            </a:r>
            <a:endParaRPr b="1" sz="2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311700" y="356200"/>
            <a:ext cx="8520600" cy="103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502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502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252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531250"/>
            <a:ext cx="8520600" cy="332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 had studied, I would have passed the exam.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she had left earlier, she would have arrived on time.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they had practiced more, they would have won.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we had known, we would have helped.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he had listened, he would have understood.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311700" y="372850"/>
            <a:ext cx="8520600" cy="106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📌 </a:t>
            </a:r>
            <a:r>
              <a:rPr b="1" lang="en" sz="6211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Are Modals?</a:t>
            </a:r>
            <a:endParaRPr b="1" sz="6211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370500"/>
            <a:ext cx="8520600" cy="35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 u="sng">
                <a:solidFill>
                  <a:schemeClr val="dk1"/>
                </a:solidFill>
              </a:rPr>
              <a:t>MODAL VERBS</a:t>
            </a:r>
            <a:r>
              <a:rPr b="1" lang="en" sz="1035">
                <a:solidFill>
                  <a:schemeClr val="lt1"/>
                </a:solidFill>
              </a:rPr>
              <a:t> are helping verbs that express ability, possibility, permission, obligation, or advice.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FF0000"/>
                </a:solidFill>
              </a:rPr>
              <a:t>Common Modals:</a:t>
            </a:r>
            <a:endParaRPr b="1" sz="1035">
              <a:solidFill>
                <a:srgbClr val="FF0000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can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could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may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might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must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shall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should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will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Char char="●"/>
            </a:pPr>
            <a:r>
              <a:rPr b="1" lang="en" sz="1035">
                <a:solidFill>
                  <a:schemeClr val="lt1"/>
                </a:solidFill>
              </a:rPr>
              <a:t>would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idx="1" type="body"/>
          </p:nvPr>
        </p:nvSpPr>
        <p:spPr>
          <a:xfrm>
            <a:off x="311700" y="350675"/>
            <a:ext cx="8520600" cy="42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u="sng">
                <a:solidFill>
                  <a:schemeClr val="lt1"/>
                </a:solidFill>
              </a:rPr>
              <a:t>Modals</a:t>
            </a:r>
            <a:r>
              <a:rPr b="1" lang="en">
                <a:solidFill>
                  <a:schemeClr val="lt1"/>
                </a:solidFill>
              </a:rPr>
              <a:t> are followed by the base form of the verb.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Example:</a:t>
            </a:r>
            <a:endParaRPr b="1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She can swim.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You must study.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title"/>
          </p:nvPr>
        </p:nvSpPr>
        <p:spPr>
          <a:xfrm>
            <a:off x="311700" y="311875"/>
            <a:ext cx="8520600" cy="99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55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Modals of Ability</a:t>
            </a:r>
            <a:endParaRPr b="1" sz="55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7" name="Google Shape;137;p27"/>
          <p:cNvSpPr txBox="1"/>
          <p:nvPr>
            <p:ph idx="1" type="body"/>
          </p:nvPr>
        </p:nvSpPr>
        <p:spPr>
          <a:xfrm>
            <a:off x="311700" y="1486900"/>
            <a:ext cx="8520600" cy="35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rgbClr val="FF0000"/>
                </a:solidFill>
              </a:rPr>
              <a:t>can</a:t>
            </a:r>
            <a:r>
              <a:rPr b="1" lang="en">
                <a:solidFill>
                  <a:srgbClr val="FF0000"/>
                </a:solidFill>
              </a:rPr>
              <a:t>, </a:t>
            </a:r>
            <a:r>
              <a:rPr b="1" lang="en" u="sng">
                <a:solidFill>
                  <a:srgbClr val="FF0000"/>
                </a:solidFill>
              </a:rPr>
              <a:t>could</a:t>
            </a:r>
            <a:endParaRPr b="1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FF"/>
                </a:solidFill>
              </a:rPr>
              <a:t>Examples:</a:t>
            </a:r>
            <a:endParaRPr b="1" sz="1300">
              <a:solidFill>
                <a:srgbClr val="FF00FF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I can swim.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She can speak English.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He could run fast when he was young.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We can solve this problem.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She could read at age five.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type="title"/>
          </p:nvPr>
        </p:nvSpPr>
        <p:spPr>
          <a:xfrm>
            <a:off x="311700" y="245350"/>
            <a:ext cx="8520600" cy="77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2️⃣ Modals of Permission</a:t>
            </a:r>
            <a:endParaRPr b="1" sz="50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3" name="Google Shape;143;p28"/>
          <p:cNvSpPr txBox="1"/>
          <p:nvPr>
            <p:ph idx="1" type="body"/>
          </p:nvPr>
        </p:nvSpPr>
        <p:spPr>
          <a:xfrm>
            <a:off x="311700" y="1459175"/>
            <a:ext cx="8520600" cy="335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 u="sng">
                <a:solidFill>
                  <a:srgbClr val="FF0000"/>
                </a:solidFill>
              </a:rPr>
              <a:t>can</a:t>
            </a:r>
            <a:r>
              <a:rPr b="1" lang="en" sz="1400">
                <a:solidFill>
                  <a:srgbClr val="FF0000"/>
                </a:solidFill>
              </a:rPr>
              <a:t>, </a:t>
            </a:r>
            <a:r>
              <a:rPr b="1" lang="en" sz="1400" u="sng">
                <a:solidFill>
                  <a:srgbClr val="FF0000"/>
                </a:solidFill>
              </a:rPr>
              <a:t>may</a:t>
            </a:r>
            <a:endParaRPr b="1" sz="1400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FF"/>
                </a:solidFill>
              </a:rPr>
              <a:t>Examples:</a:t>
            </a:r>
            <a:endParaRPr b="1" sz="1600">
              <a:solidFill>
                <a:srgbClr val="FF00FF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Can I go out?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May I borrow your pen?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You may enter now.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Students can use their phones during break.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May we start the activity?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9"/>
          <p:cNvSpPr txBox="1"/>
          <p:nvPr>
            <p:ph type="title"/>
          </p:nvPr>
        </p:nvSpPr>
        <p:spPr>
          <a:xfrm>
            <a:off x="311700" y="306325"/>
            <a:ext cx="8520600" cy="8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3️⃣ Modals of Possibility</a:t>
            </a:r>
            <a:endParaRPr b="1" sz="50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9" name="Google Shape;149;p29"/>
          <p:cNvSpPr txBox="1"/>
          <p:nvPr>
            <p:ph idx="1" type="body"/>
          </p:nvPr>
        </p:nvSpPr>
        <p:spPr>
          <a:xfrm>
            <a:off x="311700" y="1235600"/>
            <a:ext cx="8692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 u="sng">
                <a:solidFill>
                  <a:srgbClr val="FF0000"/>
                </a:solidFill>
              </a:rPr>
              <a:t>may</a:t>
            </a:r>
            <a:r>
              <a:rPr b="1" lang="en" sz="1400">
                <a:solidFill>
                  <a:srgbClr val="FF0000"/>
                </a:solidFill>
              </a:rPr>
              <a:t>, </a:t>
            </a:r>
            <a:r>
              <a:rPr b="1" lang="en" sz="1400" u="sng">
                <a:solidFill>
                  <a:srgbClr val="FF0000"/>
                </a:solidFill>
              </a:rPr>
              <a:t>might</a:t>
            </a:r>
            <a:r>
              <a:rPr b="1" lang="en" sz="1400">
                <a:solidFill>
                  <a:srgbClr val="FF0000"/>
                </a:solidFill>
              </a:rPr>
              <a:t>, </a:t>
            </a:r>
            <a:r>
              <a:rPr b="1" lang="en" sz="1400" u="sng">
                <a:solidFill>
                  <a:srgbClr val="FF0000"/>
                </a:solidFill>
              </a:rPr>
              <a:t>could</a:t>
            </a:r>
            <a:endParaRPr b="1" sz="1400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>
                <a:solidFill>
                  <a:srgbClr val="FF00FF"/>
                </a:solidFill>
              </a:rPr>
              <a:t>Examples:</a:t>
            </a:r>
            <a:endParaRPr b="1" sz="1600">
              <a:solidFill>
                <a:srgbClr val="FF00FF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It may rain later.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She might be at home.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He could win the competition.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We might visit tomorrow.</a:t>
            </a:r>
            <a:br>
              <a:rPr b="1" lang="en" sz="1400">
                <a:solidFill>
                  <a:schemeClr val="lt1"/>
                </a:solidFill>
              </a:rPr>
            </a:br>
            <a:endParaRPr b="1"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b="1" lang="en" sz="1400">
                <a:solidFill>
                  <a:schemeClr val="lt1"/>
                </a:solidFill>
              </a:rPr>
              <a:t>The answer could be correct.</a:t>
            </a:r>
            <a:endParaRPr b="1"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 txBox="1"/>
          <p:nvPr>
            <p:ph type="title"/>
          </p:nvPr>
        </p:nvSpPr>
        <p:spPr>
          <a:xfrm>
            <a:off x="311700" y="361750"/>
            <a:ext cx="8520600" cy="86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4️⃣ </a:t>
            </a:r>
            <a:r>
              <a:rPr b="1" lang="en" sz="38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Modals of Obligation/Necessity</a:t>
            </a:r>
            <a:endParaRPr b="1" sz="38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5" name="Google Shape;155;p30"/>
          <p:cNvSpPr txBox="1"/>
          <p:nvPr>
            <p:ph idx="1" type="body"/>
          </p:nvPr>
        </p:nvSpPr>
        <p:spPr>
          <a:xfrm>
            <a:off x="311700" y="1337250"/>
            <a:ext cx="8520600" cy="342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 u="sng">
                <a:solidFill>
                  <a:srgbClr val="FF0000"/>
                </a:solidFill>
              </a:rPr>
              <a:t>must</a:t>
            </a:r>
            <a:r>
              <a:rPr b="1" lang="en" sz="1500">
                <a:solidFill>
                  <a:srgbClr val="FF0000"/>
                </a:solidFill>
              </a:rPr>
              <a:t>, </a:t>
            </a:r>
            <a:r>
              <a:rPr b="1" lang="en" sz="1500" u="sng">
                <a:solidFill>
                  <a:srgbClr val="FF0000"/>
                </a:solidFill>
              </a:rPr>
              <a:t>have to</a:t>
            </a:r>
            <a:endParaRPr b="1" sz="1500" u="sng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rgbClr val="FF00FF"/>
                </a:solidFill>
              </a:rPr>
              <a:t>Examples:</a:t>
            </a:r>
            <a:endParaRPr b="1" sz="1700">
              <a:solidFill>
                <a:srgbClr val="FF00FF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You must wear your uniform.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Students must follow the rules.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I have to finish my homework.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She must wake up early.</a:t>
            </a:r>
            <a:br>
              <a:rPr b="1" lang="en" sz="1500">
                <a:solidFill>
                  <a:schemeClr val="lt1"/>
                </a:solidFill>
              </a:rPr>
            </a:br>
            <a:endParaRPr b="1"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" sz="1500">
                <a:solidFill>
                  <a:schemeClr val="lt1"/>
                </a:solidFill>
              </a:rPr>
              <a:t>We have to clean the classroom.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/>
          <p:nvPr>
            <p:ph type="title"/>
          </p:nvPr>
        </p:nvSpPr>
        <p:spPr>
          <a:xfrm>
            <a:off x="311700" y="245350"/>
            <a:ext cx="8520600" cy="107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800">
                <a:latin typeface="Permanent Marker"/>
                <a:ea typeface="Permanent Marker"/>
                <a:cs typeface="Permanent Marker"/>
                <a:sym typeface="Permanent Marker"/>
              </a:rPr>
              <a:t>5️⃣ </a:t>
            </a:r>
            <a:r>
              <a:rPr b="1" lang="en" sz="58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Modals of Advice</a:t>
            </a:r>
            <a:endParaRPr b="1" sz="58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1" name="Google Shape;161;p31"/>
          <p:cNvSpPr txBox="1"/>
          <p:nvPr>
            <p:ph idx="1" type="body"/>
          </p:nvPr>
        </p:nvSpPr>
        <p:spPr>
          <a:xfrm>
            <a:off x="311700" y="1581125"/>
            <a:ext cx="8520600" cy="322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1537" u="sng">
                <a:solidFill>
                  <a:srgbClr val="FF0000"/>
                </a:solidFill>
              </a:rPr>
              <a:t>should</a:t>
            </a:r>
            <a:r>
              <a:rPr b="1" lang="en" sz="1537">
                <a:solidFill>
                  <a:srgbClr val="FF0000"/>
                </a:solidFill>
              </a:rPr>
              <a:t>, </a:t>
            </a:r>
            <a:r>
              <a:rPr b="1" lang="en" sz="1537" u="sng">
                <a:solidFill>
                  <a:srgbClr val="FF0000"/>
                </a:solidFill>
              </a:rPr>
              <a:t>ought to</a:t>
            </a:r>
            <a:endParaRPr b="1" sz="1537" u="sng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b="1" lang="en" sz="1692">
                <a:solidFill>
                  <a:srgbClr val="FF00FF"/>
                </a:solidFill>
              </a:rPr>
              <a:t>Examples:</a:t>
            </a:r>
            <a:endParaRPr b="1" sz="1692">
              <a:solidFill>
                <a:srgbClr val="FF00FF"/>
              </a:solidFill>
            </a:endParaRPr>
          </a:p>
          <a:p>
            <a:pPr indent="-326229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37"/>
              <a:buChar char="●"/>
            </a:pPr>
            <a:r>
              <a:rPr b="1" lang="en" sz="1537">
                <a:solidFill>
                  <a:schemeClr val="lt1"/>
                </a:solidFill>
              </a:rPr>
              <a:t>You should study harder.</a:t>
            </a:r>
            <a:br>
              <a:rPr b="1" lang="en" sz="1537">
                <a:solidFill>
                  <a:schemeClr val="lt1"/>
                </a:solidFill>
              </a:rPr>
            </a:br>
            <a:endParaRPr b="1" sz="1537">
              <a:solidFill>
                <a:schemeClr val="lt1"/>
              </a:solidFill>
            </a:endParaRPr>
          </a:p>
          <a:p>
            <a:pPr indent="-3262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37"/>
              <a:buChar char="●"/>
            </a:pPr>
            <a:r>
              <a:rPr b="1" lang="en" sz="1537">
                <a:solidFill>
                  <a:schemeClr val="lt1"/>
                </a:solidFill>
              </a:rPr>
              <a:t>She should apologize.</a:t>
            </a:r>
            <a:br>
              <a:rPr b="1" lang="en" sz="1537">
                <a:solidFill>
                  <a:schemeClr val="lt1"/>
                </a:solidFill>
              </a:rPr>
            </a:br>
            <a:endParaRPr b="1" sz="1537">
              <a:solidFill>
                <a:schemeClr val="lt1"/>
              </a:solidFill>
            </a:endParaRPr>
          </a:p>
          <a:p>
            <a:pPr indent="-3262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37"/>
              <a:buChar char="●"/>
            </a:pPr>
            <a:r>
              <a:rPr b="1" lang="en" sz="1537">
                <a:solidFill>
                  <a:schemeClr val="lt1"/>
                </a:solidFill>
              </a:rPr>
              <a:t>We ought to respect our parents.</a:t>
            </a:r>
            <a:br>
              <a:rPr b="1" lang="en" sz="1537">
                <a:solidFill>
                  <a:schemeClr val="lt1"/>
                </a:solidFill>
              </a:rPr>
            </a:br>
            <a:endParaRPr b="1" sz="1537">
              <a:solidFill>
                <a:schemeClr val="lt1"/>
              </a:solidFill>
            </a:endParaRPr>
          </a:p>
          <a:p>
            <a:pPr indent="-3262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37"/>
              <a:buChar char="●"/>
            </a:pPr>
            <a:r>
              <a:rPr b="1" lang="en" sz="1537">
                <a:solidFill>
                  <a:schemeClr val="lt1"/>
                </a:solidFill>
              </a:rPr>
              <a:t>He should eat healthy food.</a:t>
            </a:r>
            <a:br>
              <a:rPr b="1" lang="en" sz="1537">
                <a:solidFill>
                  <a:schemeClr val="lt1"/>
                </a:solidFill>
              </a:rPr>
            </a:br>
            <a:endParaRPr b="1" sz="1537">
              <a:solidFill>
                <a:schemeClr val="lt1"/>
              </a:solidFill>
            </a:endParaRPr>
          </a:p>
          <a:p>
            <a:pPr indent="-3262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37"/>
              <a:buChar char="●"/>
            </a:pPr>
            <a:r>
              <a:rPr b="1" lang="en" sz="1537">
                <a:solidFill>
                  <a:schemeClr val="lt1"/>
                </a:solidFill>
              </a:rPr>
              <a:t>You ought to be careful.</a:t>
            </a:r>
            <a:br>
              <a:rPr b="1" lang="en" sz="1537">
                <a:solidFill>
                  <a:schemeClr val="lt1"/>
                </a:solidFill>
              </a:rPr>
            </a:br>
            <a:endParaRPr b="1" sz="1537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3"/>
              <a:buNone/>
            </a:pPr>
            <a:r>
              <a:t/>
            </a:r>
            <a:endParaRPr sz="1595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84150"/>
            <a:ext cx="8520600" cy="13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67125" y="1758475"/>
            <a:ext cx="8520600" cy="29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b="1" lang="en" sz="1865">
                <a:solidFill>
                  <a:schemeClr val="lt1"/>
                </a:solidFill>
              </a:rPr>
              <a:t>At the end of the lesson, students should be able to:</a:t>
            </a:r>
            <a:endParaRPr b="1" sz="1865">
              <a:solidFill>
                <a:schemeClr val="lt1"/>
              </a:solidFill>
            </a:endParaRPr>
          </a:p>
          <a:p>
            <a:pPr indent="-305911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18"/>
              <a:buAutoNum type="arabicPeriod"/>
            </a:pPr>
            <a:r>
              <a:rPr b="1" lang="en" sz="1865">
                <a:solidFill>
                  <a:schemeClr val="lt1"/>
                </a:solidFill>
              </a:rPr>
              <a:t>Define </a:t>
            </a:r>
            <a:r>
              <a:rPr b="1" lang="en" sz="1865" u="sng">
                <a:solidFill>
                  <a:schemeClr val="lt1"/>
                </a:solidFill>
              </a:rPr>
              <a:t>conditionals</a:t>
            </a:r>
            <a:r>
              <a:rPr b="1" lang="en" sz="1865">
                <a:solidFill>
                  <a:schemeClr val="lt1"/>
                </a:solidFill>
              </a:rPr>
              <a:t> and </a:t>
            </a:r>
            <a:r>
              <a:rPr b="1" lang="en" sz="1865" u="sng">
                <a:solidFill>
                  <a:schemeClr val="lt1"/>
                </a:solidFill>
              </a:rPr>
              <a:t>modals</a:t>
            </a:r>
            <a:r>
              <a:rPr b="1" lang="en" sz="1865">
                <a:solidFill>
                  <a:schemeClr val="lt1"/>
                </a:solidFill>
              </a:rPr>
              <a:t>.</a:t>
            </a:r>
            <a:br>
              <a:rPr b="1" lang="en" sz="1865">
                <a:solidFill>
                  <a:schemeClr val="lt1"/>
                </a:solidFill>
              </a:rPr>
            </a:br>
            <a:endParaRPr b="1" sz="1865">
              <a:solidFill>
                <a:schemeClr val="lt1"/>
              </a:solidFill>
            </a:endParaRPr>
          </a:p>
          <a:p>
            <a:pPr indent="-30591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18"/>
              <a:buAutoNum type="arabicPeriod"/>
            </a:pPr>
            <a:r>
              <a:rPr b="1" lang="en" sz="1865">
                <a:solidFill>
                  <a:schemeClr val="lt1"/>
                </a:solidFill>
              </a:rPr>
              <a:t>Identify the different types of conditional sentences.</a:t>
            </a:r>
            <a:br>
              <a:rPr b="1" lang="en" sz="1865">
                <a:solidFill>
                  <a:schemeClr val="lt1"/>
                </a:solidFill>
              </a:rPr>
            </a:br>
            <a:endParaRPr b="1" sz="1865">
              <a:solidFill>
                <a:schemeClr val="lt1"/>
              </a:solidFill>
            </a:endParaRPr>
          </a:p>
          <a:p>
            <a:pPr indent="-30591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18"/>
              <a:buAutoNum type="arabicPeriod"/>
            </a:pPr>
            <a:r>
              <a:rPr b="1" lang="en" sz="1865">
                <a:solidFill>
                  <a:schemeClr val="lt1"/>
                </a:solidFill>
              </a:rPr>
              <a:t>Use modal verbs correctly in sentences.</a:t>
            </a:r>
            <a:br>
              <a:rPr b="1" lang="en" sz="1865">
                <a:solidFill>
                  <a:schemeClr val="lt1"/>
                </a:solidFill>
              </a:rPr>
            </a:br>
            <a:endParaRPr b="1" sz="1865">
              <a:solidFill>
                <a:schemeClr val="lt1"/>
              </a:solidFill>
            </a:endParaRPr>
          </a:p>
          <a:p>
            <a:pPr indent="-305911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18"/>
              <a:buAutoNum type="arabicPeriod"/>
            </a:pPr>
            <a:r>
              <a:rPr b="1" lang="en" sz="1865">
                <a:solidFill>
                  <a:schemeClr val="lt1"/>
                </a:solidFill>
              </a:rPr>
              <a:t>Construct sentences using conditionals and modals.</a:t>
            </a:r>
            <a:br>
              <a:rPr b="1" lang="en" sz="1865">
                <a:solidFill>
                  <a:schemeClr val="lt1"/>
                </a:solidFill>
              </a:rPr>
            </a:br>
            <a:endParaRPr b="1" sz="186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2"/>
          <p:cNvSpPr txBox="1"/>
          <p:nvPr>
            <p:ph type="title"/>
          </p:nvPr>
        </p:nvSpPr>
        <p:spPr>
          <a:xfrm>
            <a:off x="311700" y="311875"/>
            <a:ext cx="8520600" cy="70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1: Identify the Type of Conditional</a:t>
            </a:r>
            <a:endParaRPr b="1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7" name="Google Shape;167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Write: </a:t>
            </a:r>
            <a:r>
              <a:rPr b="1" lang="en" u="sng">
                <a:solidFill>
                  <a:schemeClr val="lt1"/>
                </a:solidFill>
              </a:rPr>
              <a:t>Zero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First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Second</a:t>
            </a:r>
            <a:r>
              <a:rPr b="1" lang="en">
                <a:solidFill>
                  <a:schemeClr val="lt1"/>
                </a:solidFill>
              </a:rPr>
              <a:t>, or </a:t>
            </a:r>
            <a:r>
              <a:rPr b="1" lang="en" u="sng">
                <a:solidFill>
                  <a:schemeClr val="lt1"/>
                </a:solidFill>
              </a:rPr>
              <a:t>Third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freeze water, it turns into ice.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 win the lottery, I will buy a house.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 were you, I would study harder.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she had studied, she would have passed.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it rains, we will stay inside.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3"/>
          <p:cNvSpPr txBox="1"/>
          <p:nvPr>
            <p:ph type="title"/>
          </p:nvPr>
        </p:nvSpPr>
        <p:spPr>
          <a:xfrm>
            <a:off x="311700" y="322950"/>
            <a:ext cx="8520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4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2: Complete the Sentence</a:t>
            </a:r>
            <a:endParaRPr b="1" sz="34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73" name="Google Shape;173;p33"/>
          <p:cNvSpPr txBox="1"/>
          <p:nvPr>
            <p:ph idx="1" type="body"/>
          </p:nvPr>
        </p:nvSpPr>
        <p:spPr>
          <a:xfrm>
            <a:off x="311700" y="1152475"/>
            <a:ext cx="8520600" cy="365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study hard, you ______ pass the exam.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 were rich, I ______ travel the world.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she had left earlier, she ______ arrived on time.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heat ice, it ______ melt.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they hurry, they ______ catch the bus.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4"/>
          <p:cNvSpPr txBox="1"/>
          <p:nvPr>
            <p:ph type="title"/>
          </p:nvPr>
        </p:nvSpPr>
        <p:spPr>
          <a:xfrm>
            <a:off x="311700" y="322950"/>
            <a:ext cx="8520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12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3: Choose the Correct Modal</a:t>
            </a:r>
            <a:endParaRPr b="1" sz="312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79" name="Google Shape;179;p34"/>
          <p:cNvSpPr txBox="1"/>
          <p:nvPr>
            <p:ph idx="1" type="body"/>
          </p:nvPr>
        </p:nvSpPr>
        <p:spPr>
          <a:xfrm>
            <a:off x="311700" y="1152475"/>
            <a:ext cx="8520600" cy="368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You ______ wear your uniform. (must / might)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______ swim very well. (can / must)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It ______ rain later. (may / must)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You ______ apologize to your teacher. (should / might)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______ I borrow your pen? (May / Must)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317425"/>
            <a:ext cx="8520600" cy="133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📌 What Are Conditionals?</a:t>
            </a:r>
            <a:endParaRPr b="1" sz="48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337250"/>
            <a:ext cx="8520600" cy="34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 u="sng">
                <a:solidFill>
                  <a:schemeClr val="lt1"/>
                </a:solidFill>
              </a:rPr>
              <a:t>CONDITIONALS</a:t>
            </a:r>
            <a:r>
              <a:rPr b="1" lang="en" sz="2000">
                <a:solidFill>
                  <a:schemeClr val="lt1"/>
                </a:solidFill>
              </a:rPr>
              <a:t> are sentences that talk about a condition and its result.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They usually use the word if.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Structure:</a:t>
            </a:r>
            <a:br>
              <a:rPr b="1" lang="en" sz="2000">
                <a:solidFill>
                  <a:schemeClr val="lt1"/>
                </a:solidFill>
              </a:rPr>
            </a:br>
            <a:r>
              <a:rPr b="1" lang="en" sz="2000">
                <a:solidFill>
                  <a:schemeClr val="lt1"/>
                </a:solidFill>
              </a:rPr>
              <a:t> 👉 If + condition, result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Example:</a:t>
            </a:r>
            <a:endParaRPr b="1"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1" lang="en" sz="2000">
                <a:solidFill>
                  <a:schemeClr val="lt1"/>
                </a:solidFill>
              </a:rPr>
              <a:t>If it rains, we will stay home.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494775"/>
            <a:ext cx="8520600" cy="407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There are four main types of conditionals:</a:t>
            </a: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>
                <a:solidFill>
                  <a:schemeClr val="lt1"/>
                </a:solidFill>
              </a:rPr>
              <a:t>Zero Conditional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>
                <a:solidFill>
                  <a:schemeClr val="lt1"/>
                </a:solidFill>
              </a:rPr>
              <a:t>First Conditional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>
                <a:solidFill>
                  <a:schemeClr val="lt1"/>
                </a:solidFill>
              </a:rPr>
              <a:t>Second Conditional</a:t>
            </a:r>
            <a:br>
              <a:rPr lang="en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lang="en">
                <a:solidFill>
                  <a:schemeClr val="lt1"/>
                </a:solidFill>
              </a:rPr>
              <a:t>Third Conditional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245350"/>
            <a:ext cx="8520600" cy="12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latin typeface="Permanent Marker"/>
                <a:ea typeface="Permanent Marker"/>
                <a:cs typeface="Permanent Marker"/>
                <a:sym typeface="Permanent Marker"/>
              </a:rPr>
              <a:t>1️⃣ </a:t>
            </a:r>
            <a:r>
              <a:rPr b="1" lang="en" sz="50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ZERO CONDITIONAL</a:t>
            </a:r>
            <a:endParaRPr b="1" sz="50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592200"/>
            <a:ext cx="8520600" cy="320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lt1"/>
                </a:solidFill>
              </a:rPr>
              <a:t>(General truths or facts)</a:t>
            </a:r>
            <a:endParaRPr b="1" sz="2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lt1"/>
                </a:solidFill>
              </a:rPr>
              <a:t>Structure:</a:t>
            </a:r>
            <a:br>
              <a:rPr b="1" lang="en" sz="2600">
                <a:solidFill>
                  <a:schemeClr val="lt1"/>
                </a:solidFill>
              </a:rPr>
            </a:br>
            <a:r>
              <a:rPr b="1" lang="en" sz="2600">
                <a:solidFill>
                  <a:schemeClr val="lt1"/>
                </a:solidFill>
              </a:rPr>
              <a:t> If + present simple, present simple</a:t>
            </a:r>
            <a:endParaRPr b="1" sz="26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328625"/>
            <a:ext cx="8520600" cy="92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49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326175"/>
            <a:ext cx="8520600" cy="3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heat water, it boils.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mix red and blue, you get purple.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people eat too much, they gain weight.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don’t water plants, they die.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it rains, the ground gets wet.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9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2️⃣ FIRST CONDITIONAL</a:t>
            </a:r>
            <a:endParaRPr b="1" sz="45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658725"/>
            <a:ext cx="8520600" cy="32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>
                <a:solidFill>
                  <a:schemeClr val="lt1"/>
                </a:solidFill>
              </a:rPr>
              <a:t>(Real or possible situations in the future)</a:t>
            </a:r>
            <a:endParaRPr b="1" sz="2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>
                <a:solidFill>
                  <a:schemeClr val="lt1"/>
                </a:solidFill>
              </a:rPr>
              <a:t>Structure:</a:t>
            </a:r>
            <a:br>
              <a:rPr b="1" lang="en" sz="2500">
                <a:solidFill>
                  <a:schemeClr val="lt1"/>
                </a:solidFill>
              </a:rPr>
            </a:br>
            <a:r>
              <a:rPr b="1" lang="en" sz="2500">
                <a:solidFill>
                  <a:schemeClr val="lt1"/>
                </a:solidFill>
              </a:rPr>
              <a:t> If + present simple, will + base verb</a:t>
            </a:r>
            <a:endParaRPr b="1" sz="2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306325"/>
            <a:ext cx="8520600" cy="8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492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 Sentences</a:t>
            </a:r>
            <a:endParaRPr b="1" sz="492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448100"/>
            <a:ext cx="8520600" cy="349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it rains, we will cancel the game.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you study hard, you will pass the exam.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she arrives early, we will start on time.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they hurry, they will catch the bus.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b="1" lang="en">
                <a:solidFill>
                  <a:schemeClr val="lt1"/>
                </a:solidFill>
              </a:rPr>
              <a:t>If I see him, I will tell him the news.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295250"/>
            <a:ext cx="8520600" cy="12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3️⃣ SECOND CONDITIONAL</a:t>
            </a:r>
            <a:endParaRPr b="1" sz="47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658725"/>
            <a:ext cx="8520600" cy="312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lt1"/>
                </a:solidFill>
              </a:rPr>
              <a:t>(Unreal or unlikely situations in the present or future)</a:t>
            </a:r>
            <a:endParaRPr b="1" sz="2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lt1"/>
                </a:solidFill>
              </a:rPr>
              <a:t>Structure:</a:t>
            </a:r>
            <a:br>
              <a:rPr b="1" lang="en" sz="2700">
                <a:solidFill>
                  <a:schemeClr val="lt1"/>
                </a:solidFill>
              </a:rPr>
            </a:br>
            <a:r>
              <a:rPr b="1" lang="en" sz="2700">
                <a:solidFill>
                  <a:schemeClr val="lt1"/>
                </a:solidFill>
              </a:rPr>
              <a:t> If + past simple, would + base verb</a:t>
            </a:r>
            <a:endParaRPr b="1" sz="2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