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</p:sldMasterIdLst>
  <p:sldIdLst>
    <p:sldId id="273" r:id="rId3"/>
    <p:sldId id="274" r:id="rId4"/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x="14630400" cy="8229600"/>
  <p:notesSz cx="14630400" cy="82296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762" y="1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793FC9-F268-4A1C-A093-607111501244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B3D47C9-D9FC-4420-A744-6B89A243D619}">
      <dgm:prSet/>
      <dgm:spPr/>
      <dgm:t>
        <a:bodyPr/>
        <a:lstStyle/>
        <a:p>
          <a:r>
            <a:rPr lang="en-US" b="1" dirty="0"/>
            <a:t>Tutor</a:t>
          </a:r>
          <a:r>
            <a:rPr lang="en-US" dirty="0"/>
            <a:t>: </a:t>
          </a:r>
          <a:r>
            <a:rPr lang="en-GB" b="1" dirty="0"/>
            <a:t>Okwudili</a:t>
          </a:r>
          <a:r>
            <a:rPr lang="en-GB" dirty="0"/>
            <a:t> O. ONWURAH, </a:t>
          </a:r>
          <a:r>
            <a:rPr lang="en-GB" b="1" dirty="0"/>
            <a:t>LL.B.</a:t>
          </a:r>
          <a:r>
            <a:rPr lang="en-GB" dirty="0"/>
            <a:t> (Nigeria); </a:t>
          </a:r>
          <a:r>
            <a:rPr lang="en-GB" b="1" dirty="0"/>
            <a:t>BL</a:t>
          </a:r>
          <a:r>
            <a:rPr lang="en-GB" dirty="0"/>
            <a:t> (Abuja, Nigeria); </a:t>
          </a:r>
          <a:r>
            <a:rPr lang="en-GB" b="1" dirty="0"/>
            <a:t>LLM</a:t>
          </a:r>
          <a:r>
            <a:rPr lang="en-GB" dirty="0"/>
            <a:t> (Exeter, UK); </a:t>
          </a:r>
          <a:r>
            <a:rPr lang="en-GB" b="1" dirty="0"/>
            <a:t>LLM</a:t>
          </a:r>
          <a:r>
            <a:rPr lang="en-GB" dirty="0"/>
            <a:t> (Qingdao, PRC); </a:t>
          </a:r>
          <a:r>
            <a:rPr lang="en-GB" b="1" dirty="0"/>
            <a:t>LLM</a:t>
          </a:r>
          <a:r>
            <a:rPr lang="en-GB" dirty="0"/>
            <a:t> (Shanghai, PRC)</a:t>
          </a:r>
          <a:endParaRPr lang="en-US" dirty="0"/>
        </a:p>
      </dgm:t>
    </dgm:pt>
    <dgm:pt modelId="{3B4A0499-6413-43FF-A386-E2721FA19865}" type="parTrans" cxnId="{47B26742-AC34-473E-B2EF-084F9289332E}">
      <dgm:prSet/>
      <dgm:spPr/>
      <dgm:t>
        <a:bodyPr/>
        <a:lstStyle/>
        <a:p>
          <a:endParaRPr lang="en-US"/>
        </a:p>
      </dgm:t>
    </dgm:pt>
    <dgm:pt modelId="{87FB430B-75F2-4A98-9D03-92AAA2951C1F}" type="sibTrans" cxnId="{47B26742-AC34-473E-B2EF-084F9289332E}">
      <dgm:prSet/>
      <dgm:spPr/>
      <dgm:t>
        <a:bodyPr/>
        <a:lstStyle/>
        <a:p>
          <a:endParaRPr lang="en-US"/>
        </a:p>
      </dgm:t>
    </dgm:pt>
    <dgm:pt modelId="{A8BF8E76-CC70-4FFE-9E84-56635DBB574B}">
      <dgm:prSet/>
      <dgm:spPr/>
      <dgm:t>
        <a:bodyPr/>
        <a:lstStyle/>
        <a:p>
          <a:r>
            <a:rPr lang="en-US" dirty="0"/>
            <a:t>PhD in Law (Hong Kong)</a:t>
          </a:r>
          <a:br>
            <a:rPr lang="en-US" dirty="0"/>
          </a:br>
          <a:endParaRPr lang="en-US" dirty="0"/>
        </a:p>
      </dgm:t>
    </dgm:pt>
    <dgm:pt modelId="{FA5D942D-74A5-4061-9030-9816228997EF}" type="parTrans" cxnId="{AEEDF93A-6EFC-4794-9EA7-792AD6378CFA}">
      <dgm:prSet/>
      <dgm:spPr/>
      <dgm:t>
        <a:bodyPr/>
        <a:lstStyle/>
        <a:p>
          <a:endParaRPr lang="en-US"/>
        </a:p>
      </dgm:t>
    </dgm:pt>
    <dgm:pt modelId="{ECE27122-8DDC-4AB2-BC2B-CAA2EE80DAB4}" type="sibTrans" cxnId="{AEEDF93A-6EFC-4794-9EA7-792AD6378CFA}">
      <dgm:prSet/>
      <dgm:spPr/>
      <dgm:t>
        <a:bodyPr/>
        <a:lstStyle/>
        <a:p>
          <a:endParaRPr lang="en-US"/>
        </a:p>
      </dgm:t>
    </dgm:pt>
    <dgm:pt modelId="{3306BD63-0E89-49A9-9A19-0567680F4C23}">
      <dgm:prSet/>
      <dgm:spPr/>
      <dgm:t>
        <a:bodyPr/>
        <a:lstStyle/>
        <a:p>
          <a:r>
            <a:rPr lang="en-US" b="1" dirty="0">
              <a:solidFill>
                <a:srgbClr val="7030A0"/>
              </a:solidFill>
            </a:rPr>
            <a:t>Dr Okwudili O. Onwurah</a:t>
          </a:r>
        </a:p>
      </dgm:t>
    </dgm:pt>
    <dgm:pt modelId="{30624F51-6043-4586-B1CC-9CEDC9A4D448}" type="parTrans" cxnId="{D6BD83F6-285A-4EAF-A9E3-677B7328315D}">
      <dgm:prSet/>
      <dgm:spPr/>
      <dgm:t>
        <a:bodyPr/>
        <a:lstStyle/>
        <a:p>
          <a:endParaRPr lang="en-US"/>
        </a:p>
      </dgm:t>
    </dgm:pt>
    <dgm:pt modelId="{B8E6C81C-F96B-4037-B0AE-E195845F76E8}" type="sibTrans" cxnId="{D6BD83F6-285A-4EAF-A9E3-677B7328315D}">
      <dgm:prSet/>
      <dgm:spPr/>
      <dgm:t>
        <a:bodyPr/>
        <a:lstStyle/>
        <a:p>
          <a:endParaRPr lang="en-US"/>
        </a:p>
      </dgm:t>
    </dgm:pt>
    <dgm:pt modelId="{1C3346F7-2909-4802-A99B-C614BF60D0AA}" type="pres">
      <dgm:prSet presAssocID="{0D793FC9-F268-4A1C-A093-607111501244}" presName="Name0" presStyleCnt="0">
        <dgm:presLayoutVars>
          <dgm:dir/>
          <dgm:animLvl val="lvl"/>
          <dgm:resizeHandles val="exact"/>
        </dgm:presLayoutVars>
      </dgm:prSet>
      <dgm:spPr/>
    </dgm:pt>
    <dgm:pt modelId="{C5F0A950-62FA-4F84-A3CA-A98BE82F54E2}" type="pres">
      <dgm:prSet presAssocID="{3306BD63-0E89-49A9-9A19-0567680F4C23}" presName="boxAndChildren" presStyleCnt="0"/>
      <dgm:spPr/>
    </dgm:pt>
    <dgm:pt modelId="{9767B373-F5D2-4C16-8232-AD3EB3BA2865}" type="pres">
      <dgm:prSet presAssocID="{3306BD63-0E89-49A9-9A19-0567680F4C23}" presName="parentTextBox" presStyleLbl="node1" presStyleIdx="0" presStyleCnt="2" custScaleY="30958" custLinFactNeighborX="17539" custLinFactNeighborY="-1064"/>
      <dgm:spPr/>
    </dgm:pt>
    <dgm:pt modelId="{F5F75FCB-6600-4BC3-91BE-B7A919D87789}" type="pres">
      <dgm:prSet presAssocID="{87FB430B-75F2-4A98-9D03-92AAA2951C1F}" presName="sp" presStyleCnt="0"/>
      <dgm:spPr/>
    </dgm:pt>
    <dgm:pt modelId="{5F2D1CFE-F0BA-4745-B54D-24C092E006B0}" type="pres">
      <dgm:prSet presAssocID="{4B3D47C9-D9FC-4420-A744-6B89A243D619}" presName="arrowAndChildren" presStyleCnt="0"/>
      <dgm:spPr/>
    </dgm:pt>
    <dgm:pt modelId="{1267F2E7-7445-44C5-85A1-474EA1B37E02}" type="pres">
      <dgm:prSet presAssocID="{4B3D47C9-D9FC-4420-A744-6B89A243D619}" presName="parentTextArrow" presStyleLbl="node1" presStyleIdx="0" presStyleCnt="2"/>
      <dgm:spPr/>
    </dgm:pt>
    <dgm:pt modelId="{50E560F1-A1B3-4C64-B8C9-000AEB7FD047}" type="pres">
      <dgm:prSet presAssocID="{4B3D47C9-D9FC-4420-A744-6B89A243D619}" presName="arrow" presStyleLbl="node1" presStyleIdx="1" presStyleCnt="2"/>
      <dgm:spPr/>
    </dgm:pt>
    <dgm:pt modelId="{36B24DEE-2EFE-405E-9811-D9B994214603}" type="pres">
      <dgm:prSet presAssocID="{4B3D47C9-D9FC-4420-A744-6B89A243D619}" presName="descendantArrow" presStyleCnt="0"/>
      <dgm:spPr/>
    </dgm:pt>
    <dgm:pt modelId="{776488E1-41F0-4B79-AF8B-E69517EDFD16}" type="pres">
      <dgm:prSet presAssocID="{A8BF8E76-CC70-4FFE-9E84-56635DBB574B}" presName="childTextArrow" presStyleLbl="fgAccFollowNode1" presStyleIdx="0" presStyleCnt="1" custScaleY="133803">
        <dgm:presLayoutVars>
          <dgm:bulletEnabled val="1"/>
        </dgm:presLayoutVars>
      </dgm:prSet>
      <dgm:spPr/>
    </dgm:pt>
  </dgm:ptLst>
  <dgm:cxnLst>
    <dgm:cxn modelId="{2CA50D17-3428-4E21-A0E9-2142B609A549}" type="presOf" srcId="{A8BF8E76-CC70-4FFE-9E84-56635DBB574B}" destId="{776488E1-41F0-4B79-AF8B-E69517EDFD16}" srcOrd="0" destOrd="0" presId="urn:microsoft.com/office/officeart/2005/8/layout/process4"/>
    <dgm:cxn modelId="{AEEDF93A-6EFC-4794-9EA7-792AD6378CFA}" srcId="{4B3D47C9-D9FC-4420-A744-6B89A243D619}" destId="{A8BF8E76-CC70-4FFE-9E84-56635DBB574B}" srcOrd="0" destOrd="0" parTransId="{FA5D942D-74A5-4061-9030-9816228997EF}" sibTransId="{ECE27122-8DDC-4AB2-BC2B-CAA2EE80DAB4}"/>
    <dgm:cxn modelId="{47B26742-AC34-473E-B2EF-084F9289332E}" srcId="{0D793FC9-F268-4A1C-A093-607111501244}" destId="{4B3D47C9-D9FC-4420-A744-6B89A243D619}" srcOrd="0" destOrd="0" parTransId="{3B4A0499-6413-43FF-A386-E2721FA19865}" sibTransId="{87FB430B-75F2-4A98-9D03-92AAA2951C1F}"/>
    <dgm:cxn modelId="{B199074C-A959-42AE-950B-CC10A8601A0B}" type="presOf" srcId="{0D793FC9-F268-4A1C-A093-607111501244}" destId="{1C3346F7-2909-4802-A99B-C614BF60D0AA}" srcOrd="0" destOrd="0" presId="urn:microsoft.com/office/officeart/2005/8/layout/process4"/>
    <dgm:cxn modelId="{257CA2B2-EA2D-4959-955D-DFCE9E7E358F}" type="presOf" srcId="{4B3D47C9-D9FC-4420-A744-6B89A243D619}" destId="{50E560F1-A1B3-4C64-B8C9-000AEB7FD047}" srcOrd="1" destOrd="0" presId="urn:microsoft.com/office/officeart/2005/8/layout/process4"/>
    <dgm:cxn modelId="{30CD7EBF-67CD-46FF-BC97-F2DED6ACCACB}" type="presOf" srcId="{3306BD63-0E89-49A9-9A19-0567680F4C23}" destId="{9767B373-F5D2-4C16-8232-AD3EB3BA2865}" srcOrd="0" destOrd="0" presId="urn:microsoft.com/office/officeart/2005/8/layout/process4"/>
    <dgm:cxn modelId="{FBA06BCD-9128-4C68-905E-EFF4446AEF5D}" type="presOf" srcId="{4B3D47C9-D9FC-4420-A744-6B89A243D619}" destId="{1267F2E7-7445-44C5-85A1-474EA1B37E02}" srcOrd="0" destOrd="0" presId="urn:microsoft.com/office/officeart/2005/8/layout/process4"/>
    <dgm:cxn modelId="{D6BD83F6-285A-4EAF-A9E3-677B7328315D}" srcId="{0D793FC9-F268-4A1C-A093-607111501244}" destId="{3306BD63-0E89-49A9-9A19-0567680F4C23}" srcOrd="1" destOrd="0" parTransId="{30624F51-6043-4586-B1CC-9CEDC9A4D448}" sibTransId="{B8E6C81C-F96B-4037-B0AE-E195845F76E8}"/>
    <dgm:cxn modelId="{E0C8B17A-7F02-4F63-810D-DF96617E6B2D}" type="presParOf" srcId="{1C3346F7-2909-4802-A99B-C614BF60D0AA}" destId="{C5F0A950-62FA-4F84-A3CA-A98BE82F54E2}" srcOrd="0" destOrd="0" presId="urn:microsoft.com/office/officeart/2005/8/layout/process4"/>
    <dgm:cxn modelId="{7141D6E0-9349-45F8-9636-CB6596552D4E}" type="presParOf" srcId="{C5F0A950-62FA-4F84-A3CA-A98BE82F54E2}" destId="{9767B373-F5D2-4C16-8232-AD3EB3BA2865}" srcOrd="0" destOrd="0" presId="urn:microsoft.com/office/officeart/2005/8/layout/process4"/>
    <dgm:cxn modelId="{0C2E3242-DD21-46C5-AA08-077C0A82A4E8}" type="presParOf" srcId="{1C3346F7-2909-4802-A99B-C614BF60D0AA}" destId="{F5F75FCB-6600-4BC3-91BE-B7A919D87789}" srcOrd="1" destOrd="0" presId="urn:microsoft.com/office/officeart/2005/8/layout/process4"/>
    <dgm:cxn modelId="{F99384A6-756B-4F34-BBEF-133B8347CFF4}" type="presParOf" srcId="{1C3346F7-2909-4802-A99B-C614BF60D0AA}" destId="{5F2D1CFE-F0BA-4745-B54D-24C092E006B0}" srcOrd="2" destOrd="0" presId="urn:microsoft.com/office/officeart/2005/8/layout/process4"/>
    <dgm:cxn modelId="{2026DBF1-B70E-4B5A-9191-54EE5B1A3FB7}" type="presParOf" srcId="{5F2D1CFE-F0BA-4745-B54D-24C092E006B0}" destId="{1267F2E7-7445-44C5-85A1-474EA1B37E02}" srcOrd="0" destOrd="0" presId="urn:microsoft.com/office/officeart/2005/8/layout/process4"/>
    <dgm:cxn modelId="{17BCA71F-A8C9-4F60-8970-4FE7522DAEAD}" type="presParOf" srcId="{5F2D1CFE-F0BA-4745-B54D-24C092E006B0}" destId="{50E560F1-A1B3-4C64-B8C9-000AEB7FD047}" srcOrd="1" destOrd="0" presId="urn:microsoft.com/office/officeart/2005/8/layout/process4"/>
    <dgm:cxn modelId="{D5099044-8757-44E1-B016-8040BDFB48D5}" type="presParOf" srcId="{5F2D1CFE-F0BA-4745-B54D-24C092E006B0}" destId="{36B24DEE-2EFE-405E-9811-D9B994214603}" srcOrd="2" destOrd="0" presId="urn:microsoft.com/office/officeart/2005/8/layout/process4"/>
    <dgm:cxn modelId="{29D1FAEC-771F-471D-A5D5-BE21DDF348A8}" type="presParOf" srcId="{36B24DEE-2EFE-405E-9811-D9B994214603}" destId="{776488E1-41F0-4B79-AF8B-E69517EDFD1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CF0261D-2D55-44FE-9210-5FD47F397E4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35A3F13B-47ED-43DF-B9E5-A98CF9EEB27D}">
      <dgm:prSet/>
      <dgm:spPr/>
      <dgm:t>
        <a:bodyPr/>
        <a:lstStyle/>
        <a:p>
          <a:r>
            <a:rPr lang="en-GB"/>
            <a:t>The purpose of the online lesson is to encourage you to </a:t>
          </a:r>
          <a:r>
            <a:rPr lang="en-GB" b="1" u="sng"/>
            <a:t>participate actively </a:t>
          </a:r>
          <a:r>
            <a:rPr lang="en-GB"/>
            <a:t>in achieving your needs and simplifying your legal education. </a:t>
          </a:r>
          <a:r>
            <a:rPr lang="en-GB" i="1"/>
            <a:t>I want you to be the best!</a:t>
          </a:r>
          <a:endParaRPr lang="en-US"/>
        </a:p>
      </dgm:t>
    </dgm:pt>
    <dgm:pt modelId="{8FF08942-7391-4348-92FC-09578CC6DC39}" type="parTrans" cxnId="{A4AAC06D-AE2B-44A7-99FC-70B2928B7046}">
      <dgm:prSet/>
      <dgm:spPr/>
      <dgm:t>
        <a:bodyPr/>
        <a:lstStyle/>
        <a:p>
          <a:endParaRPr lang="en-US"/>
        </a:p>
      </dgm:t>
    </dgm:pt>
    <dgm:pt modelId="{B9FAA6FA-A55E-4E23-A733-53F6A54EFCF4}" type="sibTrans" cxnId="{A4AAC06D-AE2B-44A7-99FC-70B2928B7046}">
      <dgm:prSet/>
      <dgm:spPr/>
      <dgm:t>
        <a:bodyPr/>
        <a:lstStyle/>
        <a:p>
          <a:endParaRPr lang="en-US"/>
        </a:p>
      </dgm:t>
    </dgm:pt>
    <dgm:pt modelId="{6FD09409-AFB0-4F9A-BE0C-46F959774E90}">
      <dgm:prSet/>
      <dgm:spPr/>
      <dgm:t>
        <a:bodyPr/>
        <a:lstStyle/>
        <a:p>
          <a:r>
            <a:rPr lang="en-GB"/>
            <a:t>Will make the learning process more </a:t>
          </a:r>
          <a:r>
            <a:rPr lang="en-GB" b="1"/>
            <a:t>interactive discussions </a:t>
          </a:r>
          <a:r>
            <a:rPr lang="en-GB"/>
            <a:t>and feel free to ask any question or you can speak.</a:t>
          </a:r>
          <a:endParaRPr lang="en-US"/>
        </a:p>
      </dgm:t>
    </dgm:pt>
    <dgm:pt modelId="{F4A3C124-7376-407A-98EF-6D4F389FE0CE}" type="parTrans" cxnId="{22442EA2-D5D7-4ADC-AAEE-129243005349}">
      <dgm:prSet/>
      <dgm:spPr/>
      <dgm:t>
        <a:bodyPr/>
        <a:lstStyle/>
        <a:p>
          <a:endParaRPr lang="en-US"/>
        </a:p>
      </dgm:t>
    </dgm:pt>
    <dgm:pt modelId="{9DEAA4C5-B7C1-4FBF-89D2-F56254B6FB52}" type="sibTrans" cxnId="{22442EA2-D5D7-4ADC-AAEE-129243005349}">
      <dgm:prSet/>
      <dgm:spPr/>
      <dgm:t>
        <a:bodyPr/>
        <a:lstStyle/>
        <a:p>
          <a:endParaRPr lang="en-US"/>
        </a:p>
      </dgm:t>
    </dgm:pt>
    <dgm:pt modelId="{CB7AF24D-FB4F-4210-B8BF-267FB2A35091}">
      <dgm:prSet/>
      <dgm:spPr/>
      <dgm:t>
        <a:bodyPr/>
        <a:lstStyle/>
        <a:p>
          <a:r>
            <a:rPr lang="en-GB"/>
            <a:t>You have the right to choose whether to turn on your video or not.</a:t>
          </a:r>
          <a:endParaRPr lang="en-US"/>
        </a:p>
      </dgm:t>
    </dgm:pt>
    <dgm:pt modelId="{B1763A64-2655-437C-9198-40DD3D811301}" type="parTrans" cxnId="{A0BF5599-8C3F-4AE4-A729-018BAEE1C9C8}">
      <dgm:prSet/>
      <dgm:spPr/>
      <dgm:t>
        <a:bodyPr/>
        <a:lstStyle/>
        <a:p>
          <a:endParaRPr lang="en-US"/>
        </a:p>
      </dgm:t>
    </dgm:pt>
    <dgm:pt modelId="{C95D5CE8-A1A2-42A0-BD09-63E4399FD823}" type="sibTrans" cxnId="{A0BF5599-8C3F-4AE4-A729-018BAEE1C9C8}">
      <dgm:prSet/>
      <dgm:spPr/>
      <dgm:t>
        <a:bodyPr/>
        <a:lstStyle/>
        <a:p>
          <a:endParaRPr lang="en-US"/>
        </a:p>
      </dgm:t>
    </dgm:pt>
    <dgm:pt modelId="{C2C6110B-A200-4E00-A022-5CE342809BA6}">
      <dgm:prSet/>
      <dgm:spPr/>
      <dgm:t>
        <a:bodyPr/>
        <a:lstStyle/>
        <a:p>
          <a:r>
            <a:rPr lang="en-GB" b="1"/>
            <a:t>Participation</a:t>
          </a:r>
          <a:r>
            <a:rPr lang="en-GB"/>
            <a:t> prepares you for your exam and learning needs with ease.</a:t>
          </a:r>
          <a:endParaRPr lang="en-US"/>
        </a:p>
      </dgm:t>
    </dgm:pt>
    <dgm:pt modelId="{3CFD4D89-FD3D-4B44-B6F8-8CB4428C6F4D}" type="parTrans" cxnId="{76A397A0-B404-48B6-B4AB-184C79E9F608}">
      <dgm:prSet/>
      <dgm:spPr/>
      <dgm:t>
        <a:bodyPr/>
        <a:lstStyle/>
        <a:p>
          <a:endParaRPr lang="en-US"/>
        </a:p>
      </dgm:t>
    </dgm:pt>
    <dgm:pt modelId="{2413B61A-22B3-46C2-9D88-48F5EDA50F9B}" type="sibTrans" cxnId="{76A397A0-B404-48B6-B4AB-184C79E9F608}">
      <dgm:prSet/>
      <dgm:spPr/>
      <dgm:t>
        <a:bodyPr/>
        <a:lstStyle/>
        <a:p>
          <a:endParaRPr lang="en-US"/>
        </a:p>
      </dgm:t>
    </dgm:pt>
    <dgm:pt modelId="{E504DEF7-6C57-4261-9F15-D8D96ECE0325}" type="pres">
      <dgm:prSet presAssocID="{6CF0261D-2D55-44FE-9210-5FD47F397E45}" presName="root" presStyleCnt="0">
        <dgm:presLayoutVars>
          <dgm:dir/>
          <dgm:resizeHandles val="exact"/>
        </dgm:presLayoutVars>
      </dgm:prSet>
      <dgm:spPr/>
    </dgm:pt>
    <dgm:pt modelId="{764A1FB1-3F1C-4A74-B3AC-F3C71D3CBDD0}" type="pres">
      <dgm:prSet presAssocID="{35A3F13B-47ED-43DF-B9E5-A98CF9EEB27D}" presName="compNode" presStyleCnt="0"/>
      <dgm:spPr/>
    </dgm:pt>
    <dgm:pt modelId="{A308C6F5-232C-4278-837A-436FEC36C9EF}" type="pres">
      <dgm:prSet presAssocID="{35A3F13B-47ED-43DF-B9E5-A98CF9EEB27D}" presName="bgRect" presStyleLbl="bgShp" presStyleIdx="0" presStyleCnt="4"/>
      <dgm:spPr/>
    </dgm:pt>
    <dgm:pt modelId="{475D098F-80C1-4FDB-AA15-93FD6C92AD89}" type="pres">
      <dgm:prSet presAssocID="{35A3F13B-47ED-43DF-B9E5-A98CF9EEB27D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16BB4887-9DD3-4E2B-81C1-34165235F025}" type="pres">
      <dgm:prSet presAssocID="{35A3F13B-47ED-43DF-B9E5-A98CF9EEB27D}" presName="spaceRect" presStyleCnt="0"/>
      <dgm:spPr/>
    </dgm:pt>
    <dgm:pt modelId="{52DED1E9-87B8-4E95-AEA1-5809C60BC887}" type="pres">
      <dgm:prSet presAssocID="{35A3F13B-47ED-43DF-B9E5-A98CF9EEB27D}" presName="parTx" presStyleLbl="revTx" presStyleIdx="0" presStyleCnt="4">
        <dgm:presLayoutVars>
          <dgm:chMax val="0"/>
          <dgm:chPref val="0"/>
        </dgm:presLayoutVars>
      </dgm:prSet>
      <dgm:spPr/>
    </dgm:pt>
    <dgm:pt modelId="{DA85CD30-2433-4F21-8546-1126D955669C}" type="pres">
      <dgm:prSet presAssocID="{B9FAA6FA-A55E-4E23-A733-53F6A54EFCF4}" presName="sibTrans" presStyleCnt="0"/>
      <dgm:spPr/>
    </dgm:pt>
    <dgm:pt modelId="{3632C0B6-4511-4935-8CD7-7FA822AA0493}" type="pres">
      <dgm:prSet presAssocID="{6FD09409-AFB0-4F9A-BE0C-46F959774E90}" presName="compNode" presStyleCnt="0"/>
      <dgm:spPr/>
    </dgm:pt>
    <dgm:pt modelId="{ED158944-AB7D-40B3-A81C-A0C0BF438834}" type="pres">
      <dgm:prSet presAssocID="{6FD09409-AFB0-4F9A-BE0C-46F959774E90}" presName="bgRect" presStyleLbl="bgShp" presStyleIdx="1" presStyleCnt="4"/>
      <dgm:spPr/>
    </dgm:pt>
    <dgm:pt modelId="{3EE44FAA-E8AA-4C6C-B66C-DA96929CA60A}" type="pres">
      <dgm:prSet presAssocID="{6FD09409-AFB0-4F9A-BE0C-46F959774E90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s"/>
        </a:ext>
      </dgm:extLst>
    </dgm:pt>
    <dgm:pt modelId="{44261869-2890-4EA4-884D-F08E7CFF4AAF}" type="pres">
      <dgm:prSet presAssocID="{6FD09409-AFB0-4F9A-BE0C-46F959774E90}" presName="spaceRect" presStyleCnt="0"/>
      <dgm:spPr/>
    </dgm:pt>
    <dgm:pt modelId="{4F42BC31-629C-4823-8F02-EDD1C0D900B0}" type="pres">
      <dgm:prSet presAssocID="{6FD09409-AFB0-4F9A-BE0C-46F959774E90}" presName="parTx" presStyleLbl="revTx" presStyleIdx="1" presStyleCnt="4">
        <dgm:presLayoutVars>
          <dgm:chMax val="0"/>
          <dgm:chPref val="0"/>
        </dgm:presLayoutVars>
      </dgm:prSet>
      <dgm:spPr/>
    </dgm:pt>
    <dgm:pt modelId="{8484C96D-DC15-4445-B12B-7C6DEE7214C4}" type="pres">
      <dgm:prSet presAssocID="{9DEAA4C5-B7C1-4FBF-89D2-F56254B6FB52}" presName="sibTrans" presStyleCnt="0"/>
      <dgm:spPr/>
    </dgm:pt>
    <dgm:pt modelId="{922FCC07-F04B-4471-9600-B0D5DFDCF049}" type="pres">
      <dgm:prSet presAssocID="{CB7AF24D-FB4F-4210-B8BF-267FB2A35091}" presName="compNode" presStyleCnt="0"/>
      <dgm:spPr/>
    </dgm:pt>
    <dgm:pt modelId="{3913E2D7-983E-4C8F-8EBF-4F896A926757}" type="pres">
      <dgm:prSet presAssocID="{CB7AF24D-FB4F-4210-B8BF-267FB2A35091}" presName="bgRect" presStyleLbl="bgShp" presStyleIdx="2" presStyleCnt="4"/>
      <dgm:spPr/>
    </dgm:pt>
    <dgm:pt modelId="{C51882E3-379A-4170-BC65-3F23427DDFA9}" type="pres">
      <dgm:prSet presAssocID="{CB7AF24D-FB4F-4210-B8BF-267FB2A35091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lay"/>
        </a:ext>
      </dgm:extLst>
    </dgm:pt>
    <dgm:pt modelId="{D12A3B45-769B-4B04-A530-34BC76A50615}" type="pres">
      <dgm:prSet presAssocID="{CB7AF24D-FB4F-4210-B8BF-267FB2A35091}" presName="spaceRect" presStyleCnt="0"/>
      <dgm:spPr/>
    </dgm:pt>
    <dgm:pt modelId="{889792C3-E0D7-4022-946F-703B16949394}" type="pres">
      <dgm:prSet presAssocID="{CB7AF24D-FB4F-4210-B8BF-267FB2A35091}" presName="parTx" presStyleLbl="revTx" presStyleIdx="2" presStyleCnt="4">
        <dgm:presLayoutVars>
          <dgm:chMax val="0"/>
          <dgm:chPref val="0"/>
        </dgm:presLayoutVars>
      </dgm:prSet>
      <dgm:spPr/>
    </dgm:pt>
    <dgm:pt modelId="{0205E4A8-55FF-4D52-ADAC-DCD719659583}" type="pres">
      <dgm:prSet presAssocID="{C95D5CE8-A1A2-42A0-BD09-63E4399FD823}" presName="sibTrans" presStyleCnt="0"/>
      <dgm:spPr/>
    </dgm:pt>
    <dgm:pt modelId="{0225E4A0-7028-4852-84FF-CE17E40DED34}" type="pres">
      <dgm:prSet presAssocID="{C2C6110B-A200-4E00-A022-5CE342809BA6}" presName="compNode" presStyleCnt="0"/>
      <dgm:spPr/>
    </dgm:pt>
    <dgm:pt modelId="{E31DD10D-F3A1-4F3A-9025-3BCF391ABEB1}" type="pres">
      <dgm:prSet presAssocID="{C2C6110B-A200-4E00-A022-5CE342809BA6}" presName="bgRect" presStyleLbl="bgShp" presStyleIdx="3" presStyleCnt="4"/>
      <dgm:spPr/>
    </dgm:pt>
    <dgm:pt modelId="{FD17031B-F77F-432A-950B-E8AC148C4689}" type="pres">
      <dgm:prSet presAssocID="{C2C6110B-A200-4E00-A022-5CE342809BA6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6C3D9D82-18C5-458F-85D8-7DAE8D68090A}" type="pres">
      <dgm:prSet presAssocID="{C2C6110B-A200-4E00-A022-5CE342809BA6}" presName="spaceRect" presStyleCnt="0"/>
      <dgm:spPr/>
    </dgm:pt>
    <dgm:pt modelId="{46C2C13D-87F9-4266-BFB4-774D94FAAEB0}" type="pres">
      <dgm:prSet presAssocID="{C2C6110B-A200-4E00-A022-5CE342809BA6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37B6A028-3E0C-4E46-A0B9-6031C2080DA7}" type="presOf" srcId="{6CF0261D-2D55-44FE-9210-5FD47F397E45}" destId="{E504DEF7-6C57-4261-9F15-D8D96ECE0325}" srcOrd="0" destOrd="0" presId="urn:microsoft.com/office/officeart/2018/2/layout/IconVerticalSolidList"/>
    <dgm:cxn modelId="{A4AAC06D-AE2B-44A7-99FC-70B2928B7046}" srcId="{6CF0261D-2D55-44FE-9210-5FD47F397E45}" destId="{35A3F13B-47ED-43DF-B9E5-A98CF9EEB27D}" srcOrd="0" destOrd="0" parTransId="{8FF08942-7391-4348-92FC-09578CC6DC39}" sibTransId="{B9FAA6FA-A55E-4E23-A733-53F6A54EFCF4}"/>
    <dgm:cxn modelId="{508BA88F-9CAB-4F76-993C-196BD736AFAF}" type="presOf" srcId="{CB7AF24D-FB4F-4210-B8BF-267FB2A35091}" destId="{889792C3-E0D7-4022-946F-703B16949394}" srcOrd="0" destOrd="0" presId="urn:microsoft.com/office/officeart/2018/2/layout/IconVerticalSolidList"/>
    <dgm:cxn modelId="{A0BF5599-8C3F-4AE4-A729-018BAEE1C9C8}" srcId="{6CF0261D-2D55-44FE-9210-5FD47F397E45}" destId="{CB7AF24D-FB4F-4210-B8BF-267FB2A35091}" srcOrd="2" destOrd="0" parTransId="{B1763A64-2655-437C-9198-40DD3D811301}" sibTransId="{C95D5CE8-A1A2-42A0-BD09-63E4399FD823}"/>
    <dgm:cxn modelId="{04E4CC9D-A77F-43A5-A1B5-1D8B1909E41C}" type="presOf" srcId="{35A3F13B-47ED-43DF-B9E5-A98CF9EEB27D}" destId="{52DED1E9-87B8-4E95-AEA1-5809C60BC887}" srcOrd="0" destOrd="0" presId="urn:microsoft.com/office/officeart/2018/2/layout/IconVerticalSolidList"/>
    <dgm:cxn modelId="{76A397A0-B404-48B6-B4AB-184C79E9F608}" srcId="{6CF0261D-2D55-44FE-9210-5FD47F397E45}" destId="{C2C6110B-A200-4E00-A022-5CE342809BA6}" srcOrd="3" destOrd="0" parTransId="{3CFD4D89-FD3D-4B44-B6F8-8CB4428C6F4D}" sibTransId="{2413B61A-22B3-46C2-9D88-48F5EDA50F9B}"/>
    <dgm:cxn modelId="{22442EA2-D5D7-4ADC-AAEE-129243005349}" srcId="{6CF0261D-2D55-44FE-9210-5FD47F397E45}" destId="{6FD09409-AFB0-4F9A-BE0C-46F959774E90}" srcOrd="1" destOrd="0" parTransId="{F4A3C124-7376-407A-98EF-6D4F389FE0CE}" sibTransId="{9DEAA4C5-B7C1-4FBF-89D2-F56254B6FB52}"/>
    <dgm:cxn modelId="{6C1243C5-4A38-497B-8FC6-D7BF8C8639AE}" type="presOf" srcId="{6FD09409-AFB0-4F9A-BE0C-46F959774E90}" destId="{4F42BC31-629C-4823-8F02-EDD1C0D900B0}" srcOrd="0" destOrd="0" presId="urn:microsoft.com/office/officeart/2018/2/layout/IconVerticalSolidList"/>
    <dgm:cxn modelId="{6F03DCC7-3234-4914-A431-4BE9B2149311}" type="presOf" srcId="{C2C6110B-A200-4E00-A022-5CE342809BA6}" destId="{46C2C13D-87F9-4266-BFB4-774D94FAAEB0}" srcOrd="0" destOrd="0" presId="urn:microsoft.com/office/officeart/2018/2/layout/IconVerticalSolidList"/>
    <dgm:cxn modelId="{1BA8783B-997C-427E-81AD-6946FF905D38}" type="presParOf" srcId="{E504DEF7-6C57-4261-9F15-D8D96ECE0325}" destId="{764A1FB1-3F1C-4A74-B3AC-F3C71D3CBDD0}" srcOrd="0" destOrd="0" presId="urn:microsoft.com/office/officeart/2018/2/layout/IconVerticalSolidList"/>
    <dgm:cxn modelId="{C238800A-1A71-4643-AC9B-A1FC66B45C43}" type="presParOf" srcId="{764A1FB1-3F1C-4A74-B3AC-F3C71D3CBDD0}" destId="{A308C6F5-232C-4278-837A-436FEC36C9EF}" srcOrd="0" destOrd="0" presId="urn:microsoft.com/office/officeart/2018/2/layout/IconVerticalSolidList"/>
    <dgm:cxn modelId="{97D7457C-2C17-4A23-B25A-6E5A26388512}" type="presParOf" srcId="{764A1FB1-3F1C-4A74-B3AC-F3C71D3CBDD0}" destId="{475D098F-80C1-4FDB-AA15-93FD6C92AD89}" srcOrd="1" destOrd="0" presId="urn:microsoft.com/office/officeart/2018/2/layout/IconVerticalSolidList"/>
    <dgm:cxn modelId="{CBE59FD2-3F82-4FA0-8EB2-95C036AB1A8B}" type="presParOf" srcId="{764A1FB1-3F1C-4A74-B3AC-F3C71D3CBDD0}" destId="{16BB4887-9DD3-4E2B-81C1-34165235F025}" srcOrd="2" destOrd="0" presId="urn:microsoft.com/office/officeart/2018/2/layout/IconVerticalSolidList"/>
    <dgm:cxn modelId="{00696320-A1E7-4930-87B5-2C864B617FAE}" type="presParOf" srcId="{764A1FB1-3F1C-4A74-B3AC-F3C71D3CBDD0}" destId="{52DED1E9-87B8-4E95-AEA1-5809C60BC887}" srcOrd="3" destOrd="0" presId="urn:microsoft.com/office/officeart/2018/2/layout/IconVerticalSolidList"/>
    <dgm:cxn modelId="{8779DD45-473A-4AA8-99C0-21C56025DE7D}" type="presParOf" srcId="{E504DEF7-6C57-4261-9F15-D8D96ECE0325}" destId="{DA85CD30-2433-4F21-8546-1126D955669C}" srcOrd="1" destOrd="0" presId="urn:microsoft.com/office/officeart/2018/2/layout/IconVerticalSolidList"/>
    <dgm:cxn modelId="{D6281534-0251-41E3-AC50-6194A9D06548}" type="presParOf" srcId="{E504DEF7-6C57-4261-9F15-D8D96ECE0325}" destId="{3632C0B6-4511-4935-8CD7-7FA822AA0493}" srcOrd="2" destOrd="0" presId="urn:microsoft.com/office/officeart/2018/2/layout/IconVerticalSolidList"/>
    <dgm:cxn modelId="{6152A8E5-A70C-48AC-9D83-EF618BCE6856}" type="presParOf" srcId="{3632C0B6-4511-4935-8CD7-7FA822AA0493}" destId="{ED158944-AB7D-40B3-A81C-A0C0BF438834}" srcOrd="0" destOrd="0" presId="urn:microsoft.com/office/officeart/2018/2/layout/IconVerticalSolidList"/>
    <dgm:cxn modelId="{818B0962-7799-40DA-B7B4-4F32E1F99200}" type="presParOf" srcId="{3632C0B6-4511-4935-8CD7-7FA822AA0493}" destId="{3EE44FAA-E8AA-4C6C-B66C-DA96929CA60A}" srcOrd="1" destOrd="0" presId="urn:microsoft.com/office/officeart/2018/2/layout/IconVerticalSolidList"/>
    <dgm:cxn modelId="{A56C8879-2E20-4325-8277-5F97B2A0C72A}" type="presParOf" srcId="{3632C0B6-4511-4935-8CD7-7FA822AA0493}" destId="{44261869-2890-4EA4-884D-F08E7CFF4AAF}" srcOrd="2" destOrd="0" presId="urn:microsoft.com/office/officeart/2018/2/layout/IconVerticalSolidList"/>
    <dgm:cxn modelId="{997D2635-B9B6-473B-96D1-B6181E87B955}" type="presParOf" srcId="{3632C0B6-4511-4935-8CD7-7FA822AA0493}" destId="{4F42BC31-629C-4823-8F02-EDD1C0D900B0}" srcOrd="3" destOrd="0" presId="urn:microsoft.com/office/officeart/2018/2/layout/IconVerticalSolidList"/>
    <dgm:cxn modelId="{1019355F-C2A2-4F5B-B099-8669CBF3174F}" type="presParOf" srcId="{E504DEF7-6C57-4261-9F15-D8D96ECE0325}" destId="{8484C96D-DC15-4445-B12B-7C6DEE7214C4}" srcOrd="3" destOrd="0" presId="urn:microsoft.com/office/officeart/2018/2/layout/IconVerticalSolidList"/>
    <dgm:cxn modelId="{B7A16E4F-3625-4C02-823E-69051749CA00}" type="presParOf" srcId="{E504DEF7-6C57-4261-9F15-D8D96ECE0325}" destId="{922FCC07-F04B-4471-9600-B0D5DFDCF049}" srcOrd="4" destOrd="0" presId="urn:microsoft.com/office/officeart/2018/2/layout/IconVerticalSolidList"/>
    <dgm:cxn modelId="{C0B2BB2E-F68C-4A86-9399-683B049E9CD8}" type="presParOf" srcId="{922FCC07-F04B-4471-9600-B0D5DFDCF049}" destId="{3913E2D7-983E-4C8F-8EBF-4F896A926757}" srcOrd="0" destOrd="0" presId="urn:microsoft.com/office/officeart/2018/2/layout/IconVerticalSolidList"/>
    <dgm:cxn modelId="{CEDE4D41-947E-48D8-8F87-4347DA63F14A}" type="presParOf" srcId="{922FCC07-F04B-4471-9600-B0D5DFDCF049}" destId="{C51882E3-379A-4170-BC65-3F23427DDFA9}" srcOrd="1" destOrd="0" presId="urn:microsoft.com/office/officeart/2018/2/layout/IconVerticalSolidList"/>
    <dgm:cxn modelId="{FF02B940-EA10-41F1-8D96-A936EFEBCC7A}" type="presParOf" srcId="{922FCC07-F04B-4471-9600-B0D5DFDCF049}" destId="{D12A3B45-769B-4B04-A530-34BC76A50615}" srcOrd="2" destOrd="0" presId="urn:microsoft.com/office/officeart/2018/2/layout/IconVerticalSolidList"/>
    <dgm:cxn modelId="{1184F7B1-C14D-4D1F-98CE-D003841599DA}" type="presParOf" srcId="{922FCC07-F04B-4471-9600-B0D5DFDCF049}" destId="{889792C3-E0D7-4022-946F-703B16949394}" srcOrd="3" destOrd="0" presId="urn:microsoft.com/office/officeart/2018/2/layout/IconVerticalSolidList"/>
    <dgm:cxn modelId="{3F1602AA-AE51-46E9-9DC9-47EB9A1B089B}" type="presParOf" srcId="{E504DEF7-6C57-4261-9F15-D8D96ECE0325}" destId="{0205E4A8-55FF-4D52-ADAC-DCD719659583}" srcOrd="5" destOrd="0" presId="urn:microsoft.com/office/officeart/2018/2/layout/IconVerticalSolidList"/>
    <dgm:cxn modelId="{20031BD5-9ED0-42DB-9848-91C2E95DCB74}" type="presParOf" srcId="{E504DEF7-6C57-4261-9F15-D8D96ECE0325}" destId="{0225E4A0-7028-4852-84FF-CE17E40DED34}" srcOrd="6" destOrd="0" presId="urn:microsoft.com/office/officeart/2018/2/layout/IconVerticalSolidList"/>
    <dgm:cxn modelId="{DB5555F7-2B95-4E63-AE55-8E4289C8555F}" type="presParOf" srcId="{0225E4A0-7028-4852-84FF-CE17E40DED34}" destId="{E31DD10D-F3A1-4F3A-9025-3BCF391ABEB1}" srcOrd="0" destOrd="0" presId="urn:microsoft.com/office/officeart/2018/2/layout/IconVerticalSolidList"/>
    <dgm:cxn modelId="{95931166-23DB-48BB-9BB2-86C22D81280D}" type="presParOf" srcId="{0225E4A0-7028-4852-84FF-CE17E40DED34}" destId="{FD17031B-F77F-432A-950B-E8AC148C4689}" srcOrd="1" destOrd="0" presId="urn:microsoft.com/office/officeart/2018/2/layout/IconVerticalSolidList"/>
    <dgm:cxn modelId="{D4AB398E-4CAC-442F-B5AC-1919369FCB01}" type="presParOf" srcId="{0225E4A0-7028-4852-84FF-CE17E40DED34}" destId="{6C3D9D82-18C5-458F-85D8-7DAE8D68090A}" srcOrd="2" destOrd="0" presId="urn:microsoft.com/office/officeart/2018/2/layout/IconVerticalSolidList"/>
    <dgm:cxn modelId="{973D27F5-9277-4E1D-A318-454B50CA804F}" type="presParOf" srcId="{0225E4A0-7028-4852-84FF-CE17E40DED34}" destId="{46C2C13D-87F9-4266-BFB4-774D94FAAEB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67B373-F5D2-4C16-8232-AD3EB3BA2865}">
      <dsp:nvSpPr>
        <dsp:cNvPr id="0" name=""/>
        <dsp:cNvSpPr/>
      </dsp:nvSpPr>
      <dsp:spPr>
        <a:xfrm>
          <a:off x="0" y="3378250"/>
          <a:ext cx="11521435" cy="6909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>
              <a:solidFill>
                <a:srgbClr val="7030A0"/>
              </a:solidFill>
            </a:rPr>
            <a:t>Dr Okwudili O. Onwurah</a:t>
          </a:r>
        </a:p>
      </dsp:txBody>
      <dsp:txXfrm>
        <a:off x="0" y="3378250"/>
        <a:ext cx="11521435" cy="690946"/>
      </dsp:txXfrm>
    </dsp:sp>
    <dsp:sp modelId="{50E560F1-A1B3-4C64-B8C9-000AEB7FD047}">
      <dsp:nvSpPr>
        <dsp:cNvPr id="0" name=""/>
        <dsp:cNvSpPr/>
      </dsp:nvSpPr>
      <dsp:spPr>
        <a:xfrm rot="10800000">
          <a:off x="0" y="2840"/>
          <a:ext cx="11521435" cy="3432635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/>
            <a:t>Tutor</a:t>
          </a:r>
          <a:r>
            <a:rPr lang="en-US" sz="2500" kern="1200" dirty="0"/>
            <a:t>: </a:t>
          </a:r>
          <a:r>
            <a:rPr lang="en-GB" sz="2500" b="1" kern="1200" dirty="0"/>
            <a:t>Okwudili</a:t>
          </a:r>
          <a:r>
            <a:rPr lang="en-GB" sz="2500" kern="1200" dirty="0"/>
            <a:t> O. ONWURAH, </a:t>
          </a:r>
          <a:r>
            <a:rPr lang="en-GB" sz="2500" b="1" kern="1200" dirty="0"/>
            <a:t>LL.B.</a:t>
          </a:r>
          <a:r>
            <a:rPr lang="en-GB" sz="2500" kern="1200" dirty="0"/>
            <a:t> (Nigeria); </a:t>
          </a:r>
          <a:r>
            <a:rPr lang="en-GB" sz="2500" b="1" kern="1200" dirty="0"/>
            <a:t>BL</a:t>
          </a:r>
          <a:r>
            <a:rPr lang="en-GB" sz="2500" kern="1200" dirty="0"/>
            <a:t> (Abuja, Nigeria); </a:t>
          </a:r>
          <a:r>
            <a:rPr lang="en-GB" sz="2500" b="1" kern="1200" dirty="0"/>
            <a:t>LLM</a:t>
          </a:r>
          <a:r>
            <a:rPr lang="en-GB" sz="2500" kern="1200" dirty="0"/>
            <a:t> (Exeter, UK); </a:t>
          </a:r>
          <a:r>
            <a:rPr lang="en-GB" sz="2500" b="1" kern="1200" dirty="0"/>
            <a:t>LLM</a:t>
          </a:r>
          <a:r>
            <a:rPr lang="en-GB" sz="2500" kern="1200" dirty="0"/>
            <a:t> (Qingdao, PRC); </a:t>
          </a:r>
          <a:r>
            <a:rPr lang="en-GB" sz="2500" b="1" kern="1200" dirty="0"/>
            <a:t>LLM</a:t>
          </a:r>
          <a:r>
            <a:rPr lang="en-GB" sz="2500" kern="1200" dirty="0"/>
            <a:t> (Shanghai, PRC)</a:t>
          </a:r>
          <a:endParaRPr lang="en-US" sz="2500" kern="1200" dirty="0"/>
        </a:p>
      </dsp:txBody>
      <dsp:txXfrm rot="-10800000">
        <a:off x="0" y="2840"/>
        <a:ext cx="11521435" cy="1204855"/>
      </dsp:txXfrm>
    </dsp:sp>
    <dsp:sp modelId="{776488E1-41F0-4B79-AF8B-E69517EDFD16}">
      <dsp:nvSpPr>
        <dsp:cNvPr id="0" name=""/>
        <dsp:cNvSpPr/>
      </dsp:nvSpPr>
      <dsp:spPr>
        <a:xfrm>
          <a:off x="0" y="1034225"/>
          <a:ext cx="11521435" cy="137329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376" tIns="60960" rIns="341376" bIns="6096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/>
            <a:t>PhD in Law (Hong Kong)</a:t>
          </a:r>
          <a:br>
            <a:rPr lang="en-US" sz="4800" kern="1200" dirty="0"/>
          </a:br>
          <a:endParaRPr lang="en-US" sz="4800" kern="1200" dirty="0"/>
        </a:p>
      </dsp:txBody>
      <dsp:txXfrm>
        <a:off x="0" y="1034225"/>
        <a:ext cx="11521435" cy="13732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08C6F5-232C-4278-837A-436FEC36C9EF}">
      <dsp:nvSpPr>
        <dsp:cNvPr id="0" name=""/>
        <dsp:cNvSpPr/>
      </dsp:nvSpPr>
      <dsp:spPr>
        <a:xfrm>
          <a:off x="0" y="2614"/>
          <a:ext cx="7097051" cy="132487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5D098F-80C1-4FDB-AA15-93FD6C92AD89}">
      <dsp:nvSpPr>
        <dsp:cNvPr id="0" name=""/>
        <dsp:cNvSpPr/>
      </dsp:nvSpPr>
      <dsp:spPr>
        <a:xfrm>
          <a:off x="400774" y="300711"/>
          <a:ext cx="728681" cy="72868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DED1E9-87B8-4E95-AEA1-5809C60BC887}">
      <dsp:nvSpPr>
        <dsp:cNvPr id="0" name=""/>
        <dsp:cNvSpPr/>
      </dsp:nvSpPr>
      <dsp:spPr>
        <a:xfrm>
          <a:off x="1530231" y="2614"/>
          <a:ext cx="5566819" cy="1324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216" tIns="140216" rIns="140216" bIns="14021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The purpose of the online lesson is to encourage you to </a:t>
          </a:r>
          <a:r>
            <a:rPr lang="en-GB" sz="2000" b="1" u="sng" kern="1200"/>
            <a:t>participate actively </a:t>
          </a:r>
          <a:r>
            <a:rPr lang="en-GB" sz="2000" kern="1200"/>
            <a:t>in achieving your needs and simplifying your legal education. </a:t>
          </a:r>
          <a:r>
            <a:rPr lang="en-GB" sz="2000" i="1" kern="1200"/>
            <a:t>I want you to be the best!</a:t>
          </a:r>
          <a:endParaRPr lang="en-US" sz="2000" kern="1200"/>
        </a:p>
      </dsp:txBody>
      <dsp:txXfrm>
        <a:off x="1530231" y="2614"/>
        <a:ext cx="5566819" cy="1324875"/>
      </dsp:txXfrm>
    </dsp:sp>
    <dsp:sp modelId="{ED158944-AB7D-40B3-A81C-A0C0BF438834}">
      <dsp:nvSpPr>
        <dsp:cNvPr id="0" name=""/>
        <dsp:cNvSpPr/>
      </dsp:nvSpPr>
      <dsp:spPr>
        <a:xfrm>
          <a:off x="0" y="1658708"/>
          <a:ext cx="7097051" cy="132487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E44FAA-E8AA-4C6C-B66C-DA96929CA60A}">
      <dsp:nvSpPr>
        <dsp:cNvPr id="0" name=""/>
        <dsp:cNvSpPr/>
      </dsp:nvSpPr>
      <dsp:spPr>
        <a:xfrm>
          <a:off x="400774" y="1956805"/>
          <a:ext cx="728681" cy="72868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42BC31-629C-4823-8F02-EDD1C0D900B0}">
      <dsp:nvSpPr>
        <dsp:cNvPr id="0" name=""/>
        <dsp:cNvSpPr/>
      </dsp:nvSpPr>
      <dsp:spPr>
        <a:xfrm>
          <a:off x="1530231" y="1658708"/>
          <a:ext cx="5566819" cy="1324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216" tIns="140216" rIns="140216" bIns="14021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Will make the learning process more </a:t>
          </a:r>
          <a:r>
            <a:rPr lang="en-GB" sz="2000" b="1" kern="1200"/>
            <a:t>interactive discussions </a:t>
          </a:r>
          <a:r>
            <a:rPr lang="en-GB" sz="2000" kern="1200"/>
            <a:t>and feel free to ask any question or you can speak.</a:t>
          </a:r>
          <a:endParaRPr lang="en-US" sz="2000" kern="1200"/>
        </a:p>
      </dsp:txBody>
      <dsp:txXfrm>
        <a:off x="1530231" y="1658708"/>
        <a:ext cx="5566819" cy="1324875"/>
      </dsp:txXfrm>
    </dsp:sp>
    <dsp:sp modelId="{3913E2D7-983E-4C8F-8EBF-4F896A926757}">
      <dsp:nvSpPr>
        <dsp:cNvPr id="0" name=""/>
        <dsp:cNvSpPr/>
      </dsp:nvSpPr>
      <dsp:spPr>
        <a:xfrm>
          <a:off x="0" y="3314803"/>
          <a:ext cx="7097051" cy="132487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1882E3-379A-4170-BC65-3F23427DDFA9}">
      <dsp:nvSpPr>
        <dsp:cNvPr id="0" name=""/>
        <dsp:cNvSpPr/>
      </dsp:nvSpPr>
      <dsp:spPr>
        <a:xfrm>
          <a:off x="400774" y="3612900"/>
          <a:ext cx="728681" cy="72868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9792C3-E0D7-4022-946F-703B16949394}">
      <dsp:nvSpPr>
        <dsp:cNvPr id="0" name=""/>
        <dsp:cNvSpPr/>
      </dsp:nvSpPr>
      <dsp:spPr>
        <a:xfrm>
          <a:off x="1530231" y="3314803"/>
          <a:ext cx="5566819" cy="1324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216" tIns="140216" rIns="140216" bIns="14021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You have the right to choose whether to turn on your video or not.</a:t>
          </a:r>
          <a:endParaRPr lang="en-US" sz="2000" kern="1200"/>
        </a:p>
      </dsp:txBody>
      <dsp:txXfrm>
        <a:off x="1530231" y="3314803"/>
        <a:ext cx="5566819" cy="1324875"/>
      </dsp:txXfrm>
    </dsp:sp>
    <dsp:sp modelId="{E31DD10D-F3A1-4F3A-9025-3BCF391ABEB1}">
      <dsp:nvSpPr>
        <dsp:cNvPr id="0" name=""/>
        <dsp:cNvSpPr/>
      </dsp:nvSpPr>
      <dsp:spPr>
        <a:xfrm>
          <a:off x="0" y="4970898"/>
          <a:ext cx="7097051" cy="132487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17031B-F77F-432A-950B-E8AC148C4689}">
      <dsp:nvSpPr>
        <dsp:cNvPr id="0" name=""/>
        <dsp:cNvSpPr/>
      </dsp:nvSpPr>
      <dsp:spPr>
        <a:xfrm>
          <a:off x="400774" y="5268995"/>
          <a:ext cx="728681" cy="72868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C2C13D-87F9-4266-BFB4-774D94FAAEB0}">
      <dsp:nvSpPr>
        <dsp:cNvPr id="0" name=""/>
        <dsp:cNvSpPr/>
      </dsp:nvSpPr>
      <dsp:spPr>
        <a:xfrm>
          <a:off x="1530231" y="4970898"/>
          <a:ext cx="5566819" cy="1324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216" tIns="140216" rIns="140216" bIns="14021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/>
            <a:t>Participation</a:t>
          </a:r>
          <a:r>
            <a:rPr lang="en-GB" sz="2000" kern="1200"/>
            <a:t> prepares you for your exam and learning needs with ease.</a:t>
          </a:r>
          <a:endParaRPr lang="en-US" sz="2000" kern="1200"/>
        </a:p>
      </dsp:txBody>
      <dsp:txXfrm>
        <a:off x="1530231" y="4970898"/>
        <a:ext cx="5566819" cy="13248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6"/>
            <a:ext cx="12435840" cy="17282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5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0" y="4608576"/>
            <a:ext cx="10241280" cy="2057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00" b="0" i="0">
                <a:solidFill>
                  <a:srgbClr val="EBEBEE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0" y="3190240"/>
            <a:ext cx="5661965" cy="691514"/>
          </a:xfrm>
        </p:spPr>
        <p:txBody>
          <a:bodyPr anchor="b">
            <a:noAutofit/>
          </a:bodyPr>
          <a:lstStyle>
            <a:lvl1pPr marL="0" indent="0">
              <a:spcBef>
                <a:spcPts val="806"/>
              </a:spcBef>
              <a:spcAft>
                <a:spcPts val="720"/>
              </a:spcAft>
              <a:buNone/>
              <a:defRPr sz="3360" b="0">
                <a:solidFill>
                  <a:schemeClr val="accent1"/>
                </a:solidFill>
              </a:defRPr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4480" y="3891915"/>
            <a:ext cx="5661965" cy="3159126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16804" y="3190240"/>
            <a:ext cx="5661965" cy="691514"/>
          </a:xfrm>
        </p:spPr>
        <p:txBody>
          <a:bodyPr anchor="b">
            <a:noAutofit/>
          </a:bodyPr>
          <a:lstStyle>
            <a:lvl1pPr marL="0" indent="0">
              <a:spcBef>
                <a:spcPts val="806"/>
              </a:spcBef>
              <a:spcAft>
                <a:spcPts val="720"/>
              </a:spcAft>
              <a:buNone/>
              <a:defRPr sz="3360" b="0">
                <a:solidFill>
                  <a:schemeClr val="accent1"/>
                </a:solidFill>
              </a:defRPr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16804" y="3891915"/>
            <a:ext cx="5661965" cy="3159126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4845F-89B8-426F-A7CE-6A86FFB65293}" type="datetime1">
              <a:rPr lang="en-US" smtClean="0"/>
              <a:t>11/26/2024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1675403" y="290575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1174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B82A3-7B3F-4483-A81F-57EDB15FADA7}" type="datetime1">
              <a:rPr lang="en-US" smtClean="0"/>
              <a:t>11/26/2024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675403" y="290575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987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17C24-A1E2-44ED-9AEC-F82965804F42}" type="datetime1">
              <a:rPr lang="en-US" smtClean="0"/>
              <a:t>11/26/2024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6488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2574" y="1666241"/>
            <a:ext cx="4462146" cy="1645920"/>
          </a:xfrm>
        </p:spPr>
        <p:txBody>
          <a:bodyPr anchor="b">
            <a:normAutofit/>
          </a:bodyPr>
          <a:lstStyle>
            <a:lvl1pPr algn="ctr">
              <a:defRPr sz="288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2402" y="1178558"/>
            <a:ext cx="6563359" cy="5872482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2574" y="3637278"/>
            <a:ext cx="4462146" cy="2926085"/>
          </a:xfrm>
        </p:spPr>
        <p:txBody>
          <a:bodyPr anchor="t">
            <a:normAutofit/>
          </a:bodyPr>
          <a:lstStyle>
            <a:lvl1pPr marL="0" indent="0" algn="ctr">
              <a:buNone/>
              <a:defRPr sz="192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3C6A2-508E-417D-A65E-19866EEC2945}" type="datetime1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675403" y="3495040"/>
            <a:ext cx="42173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5699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79" y="2260598"/>
            <a:ext cx="7490179" cy="1645920"/>
          </a:xfrm>
        </p:spPr>
        <p:txBody>
          <a:bodyPr anchor="b">
            <a:normAutofit/>
          </a:bodyPr>
          <a:lstStyle>
            <a:lvl1pPr algn="ctr">
              <a:defRPr sz="336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713798" y="1249680"/>
            <a:ext cx="3676016" cy="573024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920"/>
            </a:lvl1pPr>
            <a:lvl2pPr marL="548640" indent="0">
              <a:buNone/>
              <a:defRPr sz="1920"/>
            </a:lvl2pPr>
            <a:lvl3pPr marL="1097280" indent="0">
              <a:buNone/>
              <a:defRPr sz="1920"/>
            </a:lvl3pPr>
            <a:lvl4pPr marL="1645920" indent="0">
              <a:buNone/>
              <a:defRPr sz="1920"/>
            </a:lvl4pPr>
            <a:lvl5pPr marL="2194560" indent="0">
              <a:buNone/>
              <a:defRPr sz="1920"/>
            </a:lvl5pPr>
            <a:lvl6pPr marL="2743200" indent="0">
              <a:buNone/>
              <a:defRPr sz="1920"/>
            </a:lvl6pPr>
            <a:lvl7pPr marL="3291840" indent="0">
              <a:buNone/>
              <a:defRPr sz="1920"/>
            </a:lvl7pPr>
            <a:lvl8pPr marL="3840480" indent="0">
              <a:buNone/>
              <a:defRPr sz="1920"/>
            </a:lvl8pPr>
            <a:lvl9pPr marL="4389120" indent="0">
              <a:buNone/>
              <a:defRPr sz="192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479" y="3906518"/>
            <a:ext cx="7490179" cy="2194560"/>
          </a:xfrm>
        </p:spPr>
        <p:txBody>
          <a:bodyPr anchor="t">
            <a:normAutofit/>
          </a:bodyPr>
          <a:lstStyle>
            <a:lvl1pPr marL="0" indent="0" algn="ctr">
              <a:buNone/>
              <a:defRPr sz="216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B9343-932B-4B39-A4F9-65D2F9EF04ED}" type="datetime1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4329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1" y="5778498"/>
            <a:ext cx="11531599" cy="680086"/>
          </a:xfrm>
        </p:spPr>
        <p:txBody>
          <a:bodyPr anchor="b">
            <a:normAutofit/>
          </a:bodyPr>
          <a:lstStyle>
            <a:lvl1pPr algn="ctr">
              <a:defRPr sz="288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49713" y="1249679"/>
            <a:ext cx="12127166" cy="4003043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920"/>
            </a:lvl1pPr>
            <a:lvl2pPr marL="548640" indent="0">
              <a:buNone/>
              <a:defRPr sz="1920"/>
            </a:lvl2pPr>
            <a:lvl3pPr marL="1097280" indent="0">
              <a:buNone/>
              <a:defRPr sz="1920"/>
            </a:lvl3pPr>
            <a:lvl4pPr marL="1645920" indent="0">
              <a:buNone/>
              <a:defRPr sz="1920"/>
            </a:lvl4pPr>
            <a:lvl5pPr marL="2194560" indent="0">
              <a:buNone/>
              <a:defRPr sz="1920"/>
            </a:lvl5pPr>
            <a:lvl6pPr marL="2743200" indent="0">
              <a:buNone/>
              <a:defRPr sz="1920"/>
            </a:lvl6pPr>
            <a:lvl7pPr marL="3291840" indent="0">
              <a:buNone/>
              <a:defRPr sz="1920"/>
            </a:lvl7pPr>
            <a:lvl8pPr marL="3840480" indent="0">
              <a:buNone/>
              <a:defRPr sz="1920"/>
            </a:lvl8pPr>
            <a:lvl9pPr marL="4389120" indent="0">
              <a:buNone/>
              <a:defRPr sz="192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481" y="6458584"/>
            <a:ext cx="11531599" cy="592454"/>
          </a:xfrm>
        </p:spPr>
        <p:txBody>
          <a:bodyPr>
            <a:normAutofit/>
          </a:bodyPr>
          <a:lstStyle>
            <a:lvl1pPr marL="0" indent="0" algn="ctr">
              <a:buNone/>
              <a:defRPr sz="168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E2C49-F232-426B-B556-924B488CDCCE}" type="datetime1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0407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4642" y="1178558"/>
            <a:ext cx="11511278" cy="3545842"/>
          </a:xfrm>
        </p:spPr>
        <p:txBody>
          <a:bodyPr anchor="ctr">
            <a:normAutofit/>
          </a:bodyPr>
          <a:lstStyle>
            <a:lvl1pPr algn="ctr">
              <a:defRPr sz="384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4642" y="5212080"/>
            <a:ext cx="11511278" cy="183896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4E8D3-47D7-439F-872A-DAE17BE88DAE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675403" y="496823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83473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455" y="1178558"/>
            <a:ext cx="11155678" cy="2844802"/>
          </a:xfrm>
        </p:spPr>
        <p:txBody>
          <a:bodyPr anchor="ctr">
            <a:normAutofit/>
          </a:bodyPr>
          <a:lstStyle>
            <a:lvl1pPr algn="ctr">
              <a:defRPr sz="384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009775" y="4023360"/>
            <a:ext cx="10607042" cy="70104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400"/>
            </a:lvl1pPr>
            <a:lvl2pPr marL="548640" indent="0">
              <a:buFontTx/>
              <a:buNone/>
              <a:defRPr/>
            </a:lvl2pPr>
            <a:lvl3pPr marL="1097280" indent="0">
              <a:buFontTx/>
              <a:buNone/>
              <a:defRPr/>
            </a:lvl3pPr>
            <a:lvl4pPr marL="1645920" indent="0">
              <a:buFontTx/>
              <a:buNone/>
              <a:defRPr/>
            </a:lvl4pPr>
            <a:lvl5pPr marL="219456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1" y="5212080"/>
            <a:ext cx="11531599" cy="183896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F3EF8-A388-498C-931A-5E8B45B9C73A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034416" y="1055953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/>
            <a:r>
              <a:rPr lang="en-US" sz="96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720320" y="3393444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 algn="r"/>
            <a:r>
              <a:rPr lang="en-US" sz="96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675403" y="496823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03777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2" y="3970297"/>
            <a:ext cx="11531602" cy="1762560"/>
          </a:xfrm>
        </p:spPr>
        <p:txBody>
          <a:bodyPr anchor="b">
            <a:normAutofit/>
          </a:bodyPr>
          <a:lstStyle>
            <a:lvl1pPr algn="l">
              <a:defRPr sz="384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1" y="5732857"/>
            <a:ext cx="11531602" cy="1032480"/>
          </a:xfrm>
        </p:spPr>
        <p:txBody>
          <a:bodyPr anchor="t"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47731-A5D6-45B7-B50F-70BD8A77E514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201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455" y="1178558"/>
            <a:ext cx="11155678" cy="2692402"/>
          </a:xfrm>
        </p:spPr>
        <p:txBody>
          <a:bodyPr anchor="ctr">
            <a:normAutofit/>
          </a:bodyPr>
          <a:lstStyle>
            <a:lvl1pPr algn="ctr">
              <a:defRPr sz="384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2"/>
          <p:cNvSpPr>
            <a:spLocks noGrp="1"/>
          </p:cNvSpPr>
          <p:nvPr>
            <p:ph type="body" idx="13"/>
          </p:nvPr>
        </p:nvSpPr>
        <p:spPr>
          <a:xfrm>
            <a:off x="1554481" y="4367174"/>
            <a:ext cx="11531602" cy="1064362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8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1" y="5435600"/>
            <a:ext cx="11531602" cy="1615440"/>
          </a:xfrm>
        </p:spPr>
        <p:txBody>
          <a:bodyPr anchor="t">
            <a:normAutofit/>
          </a:bodyPr>
          <a:lstStyle>
            <a:lvl1pPr marL="0" indent="0" algn="l">
              <a:buNone/>
              <a:defRPr sz="216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F9500-D394-4EB6-967B-A58FB2FFB147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034416" y="1055953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/>
            <a:r>
              <a:rPr lang="en-US" sz="96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720320" y="3119113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 algn="r"/>
            <a:r>
              <a:rPr lang="en-US" sz="96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675403" y="4114800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9268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5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700" b="0" i="0">
                <a:solidFill>
                  <a:srgbClr val="EBEBEE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1" y="1178558"/>
            <a:ext cx="11531599" cy="269240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0" name="Text Placeholder 2"/>
          <p:cNvSpPr>
            <a:spLocks noGrp="1"/>
          </p:cNvSpPr>
          <p:nvPr>
            <p:ph type="body" idx="13"/>
          </p:nvPr>
        </p:nvSpPr>
        <p:spPr>
          <a:xfrm>
            <a:off x="1554481" y="4356201"/>
            <a:ext cx="11531602" cy="100949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336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0" y="5364480"/>
            <a:ext cx="11531604" cy="1686560"/>
          </a:xfrm>
        </p:spPr>
        <p:txBody>
          <a:bodyPr anchor="t">
            <a:normAutofit/>
          </a:bodyPr>
          <a:lstStyle>
            <a:lvl1pPr marL="0" indent="0" algn="l">
              <a:buNone/>
              <a:defRPr sz="216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92B87-7EB5-46C8-B88C-50EC63B7CB21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675403" y="4114800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60684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6CF2D-FED3-4993-BF2A-C99417DAEFCE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675403" y="290575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83185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799228" y="1178558"/>
            <a:ext cx="2269074" cy="587248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54478" y="1178558"/>
            <a:ext cx="8919630" cy="5872481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F0F08-7EB3-4601-83E3-1FACD753EA83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0636668" y="1188720"/>
            <a:ext cx="0" cy="585216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2522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5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31520" y="1892808"/>
            <a:ext cx="6364224" cy="54315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6" y="1892808"/>
            <a:ext cx="6364224" cy="54315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5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0321" y="0"/>
            <a:ext cx="14677392" cy="8227457"/>
            <a:chOff x="-16934" y="0"/>
            <a:chExt cx="12231160" cy="6856214"/>
          </a:xfrm>
        </p:grpSpPr>
        <p:pic>
          <p:nvPicPr>
            <p:cNvPr id="16" name="Picture 15" descr="HD-PanelTitle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88825" cy="6856214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2328332" y="1540931"/>
              <a:ext cx="7543802" cy="3835401"/>
            </a:xfrm>
            <a:prstGeom prst="rect">
              <a:avLst/>
            </a:prstGeom>
            <a:noFill/>
            <a:ln w="15875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7" name="Picture 16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-16934" y="3147609"/>
              <a:ext cx="2478024" cy="612648"/>
            </a:xfrm>
            <a:prstGeom prst="rect">
              <a:avLst/>
            </a:prstGeom>
          </p:spPr>
        </p:pic>
        <p:pic>
          <p:nvPicPr>
            <p:cNvPr id="20" name="Picture 19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736202" y="3147609"/>
              <a:ext cx="2478024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0878" y="2245358"/>
            <a:ext cx="8178803" cy="1818640"/>
          </a:xfrm>
        </p:spPr>
        <p:txBody>
          <a:bodyPr anchor="b">
            <a:noAutofit/>
          </a:bodyPr>
          <a:lstStyle>
            <a:lvl1pPr algn="ctr">
              <a:defRPr sz="648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0878" y="4389117"/>
            <a:ext cx="8178803" cy="1584962"/>
          </a:xfrm>
        </p:spPr>
        <p:txBody>
          <a:bodyPr anchor="t">
            <a:normAutofit/>
          </a:bodyPr>
          <a:lstStyle>
            <a:lvl1pPr marL="0" indent="0" algn="ctr">
              <a:buNone/>
              <a:defRPr sz="2520">
                <a:solidFill>
                  <a:schemeClr val="tx1"/>
                </a:solidFill>
              </a:defRPr>
            </a:lvl1pPr>
            <a:lvl2pPr marL="54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7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579879" y="6045196"/>
            <a:ext cx="1076960" cy="335280"/>
          </a:xfrm>
        </p:spPr>
        <p:txBody>
          <a:bodyPr/>
          <a:lstStyle/>
          <a:p>
            <a:fld id="{A8476EFB-4B01-4EA6-B0D4-FFE443BA1777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30877" y="6045196"/>
            <a:ext cx="6257562" cy="33528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48281" y="6045196"/>
            <a:ext cx="661400" cy="335280"/>
          </a:xfrm>
        </p:spPr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3230879" y="4226557"/>
            <a:ext cx="817880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4892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675403" y="290575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0769E-EAD6-49BB-84EA-F56167DA96CD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227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8083" y="2103127"/>
            <a:ext cx="9790426" cy="2187017"/>
          </a:xfrm>
        </p:spPr>
        <p:txBody>
          <a:bodyPr anchor="b">
            <a:normAutofit/>
          </a:bodyPr>
          <a:lstStyle>
            <a:lvl1pPr algn="ctr">
              <a:defRPr sz="528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18080" y="4615262"/>
            <a:ext cx="9790428" cy="1145456"/>
          </a:xfrm>
        </p:spPr>
        <p:txBody>
          <a:bodyPr anchor="t">
            <a:normAutofit/>
          </a:bodyPr>
          <a:lstStyle>
            <a:lvl1pPr marL="0" indent="0" algn="ctr">
              <a:buNone/>
              <a:defRPr sz="288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D5BFE-7690-4479-971C-751CB5A923E1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2415268" y="4452702"/>
            <a:ext cx="9796056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6048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675403" y="290575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8138" y="3072384"/>
            <a:ext cx="5661965" cy="397215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17613" y="3072384"/>
            <a:ext cx="5661965" cy="397215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7B6D8-2810-4DDF-A91B-36D9056DA71B}" type="datetime1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386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7.xml"/><Relationship Id="rId16" Type="http://schemas.openxmlformats.org/officeDocument/2006/relationships/slideLayout" Target="../slideLayouts/slideLayout21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5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4630400" cy="8229600"/>
          </a:xfrm>
          <a:custGeom>
            <a:avLst/>
            <a:gdLst/>
            <a:ahLst/>
            <a:cxnLst/>
            <a:rect l="l" t="t" r="r" b="b"/>
            <a:pathLst>
              <a:path w="14630400" h="8229600">
                <a:moveTo>
                  <a:pt x="14630400" y="0"/>
                </a:moveTo>
                <a:lnTo>
                  <a:pt x="0" y="0"/>
                </a:lnTo>
                <a:lnTo>
                  <a:pt x="0" y="8229600"/>
                </a:lnTo>
                <a:lnTo>
                  <a:pt x="14630400" y="8229600"/>
                </a:lnTo>
                <a:lnTo>
                  <a:pt x="14630400" y="0"/>
                </a:lnTo>
                <a:close/>
              </a:path>
            </a:pathLst>
          </a:custGeom>
          <a:solidFill>
            <a:srgbClr val="070E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8177" y="417590"/>
            <a:ext cx="13243585" cy="20511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5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218680" y="1977389"/>
            <a:ext cx="6743700" cy="5577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00" b="0" i="0">
                <a:solidFill>
                  <a:srgbClr val="EBEBEE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8"/>
            <a:ext cx="4681728" cy="411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8"/>
            <a:ext cx="3364992" cy="411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039850" y="7628506"/>
            <a:ext cx="257175" cy="2330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8883" y="0"/>
            <a:ext cx="14675954" cy="8227457"/>
            <a:chOff x="-15736" y="0"/>
            <a:chExt cx="12229962" cy="6856214"/>
          </a:xfrm>
        </p:grpSpPr>
        <p:pic>
          <p:nvPicPr>
            <p:cNvPr id="8" name="Picture 7" descr="H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88825" cy="6856214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608012" y="609600"/>
              <a:ext cx="10972800" cy="5638800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-15736" y="3153832"/>
              <a:ext cx="77724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436986" y="3153832"/>
              <a:ext cx="77724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54483" y="1178559"/>
            <a:ext cx="11521435" cy="156464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1" y="3068319"/>
            <a:ext cx="11521435" cy="398272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13001" y="7162800"/>
            <a:ext cx="1920240" cy="3352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3037161-A336-493F-97B8-2768EBE8F593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54481" y="7162800"/>
            <a:ext cx="8767080" cy="3352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424682" y="7162800"/>
            <a:ext cx="651236" cy="3352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736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  <p:sldLayoutId id="2147483683" r:id="rId17"/>
  </p:sldLayoutIdLst>
  <p:hf hdr="0" ftr="0"/>
  <p:txStyles>
    <p:titleStyle>
      <a:lvl1pPr algn="ctr" defTabSz="548640" rtl="0" eaLnBrk="1" latinLnBrk="0" hangingPunct="1">
        <a:spcBef>
          <a:spcPct val="0"/>
        </a:spcBef>
        <a:buNone/>
        <a:defRPr sz="528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28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891540" indent="-34290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440180" indent="-34290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216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851660" indent="-20574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92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400300" indent="-20574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6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3017520" indent="-27432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6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3566160" indent="-27432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6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4114800" indent="-27432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6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4663440" indent="-27432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6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Mobile device with apps">
            <a:extLst>
              <a:ext uri="{FF2B5EF4-FFF2-40B4-BE49-F238E27FC236}">
                <a16:creationId xmlns:a16="http://schemas.microsoft.com/office/drawing/2014/main" id="{EE0A3CAA-54A6-4EA8-7BFB-8E9CAB853E18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</a:blip>
          <a:srcRect/>
          <a:stretch/>
        </p:blipFill>
        <p:spPr>
          <a:xfrm>
            <a:off x="24" y="12"/>
            <a:ext cx="14630376" cy="82295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441" y="246334"/>
            <a:ext cx="13558470" cy="2978508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GB" sz="4320" b="1" dirty="0">
                <a:solidFill>
                  <a:srgbClr val="FFFF00"/>
                </a:solidFill>
                <a:highlight>
                  <a:srgbClr val="0000FF"/>
                </a:highlight>
              </a:rPr>
              <a:t>Trespass to Land: </a:t>
            </a:r>
            <a:br>
              <a:rPr lang="en-GB" sz="4320" b="1" dirty="0">
                <a:solidFill>
                  <a:srgbClr val="FFFF00"/>
                </a:solidFill>
                <a:highlight>
                  <a:srgbClr val="0000FF"/>
                </a:highlight>
              </a:rPr>
            </a:br>
            <a:r>
              <a:rPr lang="en-GB" sz="4320" b="1" dirty="0">
                <a:solidFill>
                  <a:srgbClr val="FFFF00"/>
                </a:solidFill>
                <a:highlight>
                  <a:srgbClr val="0000FF"/>
                </a:highlight>
              </a:rPr>
              <a:t>Legal Principles and Defences</a:t>
            </a:r>
            <a:endParaRPr lang="en-US" sz="4320" i="1" dirty="0">
              <a:solidFill>
                <a:srgbClr val="FFFFFF"/>
              </a:solidFill>
              <a:highlight>
                <a:srgbClr val="0000FF"/>
              </a:highlight>
            </a:endParaRPr>
          </a:p>
        </p:txBody>
      </p:sp>
      <p:graphicFrame>
        <p:nvGraphicFramePr>
          <p:cNvPr id="26" name="Content Placeholder 2">
            <a:extLst>
              <a:ext uri="{FF2B5EF4-FFF2-40B4-BE49-F238E27FC236}">
                <a16:creationId xmlns:a16="http://schemas.microsoft.com/office/drawing/2014/main" id="{765F6E54-4B8A-9B5B-A50E-1C57F930213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554481" y="3313568"/>
          <a:ext cx="11521435" cy="4095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288C53-6E1D-012E-E078-352071CD406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413001" y="7162800"/>
            <a:ext cx="1920240" cy="335280"/>
          </a:xfrm>
        </p:spPr>
        <p:txBody>
          <a:bodyPr>
            <a:normAutofit/>
          </a:bodyPr>
          <a:lstStyle/>
          <a:p>
            <a:pPr marL="0" marR="0" lvl="0" indent="0" algn="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20"/>
              </a:spcAft>
              <a:buClrTx/>
              <a:buSzTx/>
              <a:buFontTx/>
              <a:buNone/>
              <a:tabLst/>
              <a:defRPr/>
            </a:pPr>
            <a:fld id="{71A57A1F-FA3A-4FA6-ACC6-767CFD906232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109728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720"/>
                </a:spcAft>
                <a:buClrTx/>
                <a:buSzTx/>
                <a:buFontTx/>
                <a:buNone/>
                <a:tabLst/>
                <a:defRPr/>
              </a:pPr>
              <a:t>11/26/2024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8C44C3-4D37-CCD5-D0AB-2CB4444B3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424682" y="7162800"/>
            <a:ext cx="651236" cy="335280"/>
          </a:xfrm>
        </p:spPr>
        <p:txBody>
          <a:bodyPr>
            <a:normAutofit/>
          </a:bodyPr>
          <a:lstStyle/>
          <a:p>
            <a:pPr marL="0" marR="0" lvl="0" indent="0" algn="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20"/>
              </a:spcAft>
              <a:buClrTx/>
              <a:buSzTx/>
              <a:buFontTx/>
              <a:buNone/>
              <a:tabLst/>
              <a:defRPr/>
            </a:pPr>
            <a:fld id="{103DA290-49AB-4A6C-90E9-3D87C6460C9F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109728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72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88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486399" cy="8229597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084823" y="417590"/>
            <a:ext cx="7475220" cy="1118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5400"/>
              </a:lnSpc>
              <a:spcBef>
                <a:spcPts val="100"/>
              </a:spcBef>
            </a:pPr>
            <a:r>
              <a:rPr sz="3400" spc="100" dirty="0"/>
              <a:t>Practical</a:t>
            </a:r>
            <a:r>
              <a:rPr sz="3400" spc="-20" dirty="0"/>
              <a:t> </a:t>
            </a:r>
            <a:r>
              <a:rPr sz="3400" spc="80" dirty="0"/>
              <a:t>Scenarios:</a:t>
            </a:r>
            <a:r>
              <a:rPr sz="3400" spc="-15" dirty="0"/>
              <a:t> </a:t>
            </a:r>
            <a:r>
              <a:rPr sz="3400" spc="130" dirty="0"/>
              <a:t>Trespassing</a:t>
            </a:r>
            <a:r>
              <a:rPr sz="3400" spc="10" dirty="0"/>
              <a:t> </a:t>
            </a:r>
            <a:r>
              <a:rPr sz="3400" spc="105" dirty="0"/>
              <a:t>During </a:t>
            </a:r>
            <a:r>
              <a:rPr sz="3400" spc="120" dirty="0"/>
              <a:t>Protests</a:t>
            </a:r>
            <a:endParaRPr sz="3400"/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097523" y="1831848"/>
            <a:ext cx="871727" cy="5917692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Initial</a:t>
            </a:r>
            <a:r>
              <a:rPr spc="155" dirty="0"/>
              <a:t> </a:t>
            </a:r>
            <a:r>
              <a:rPr spc="-10" dirty="0"/>
              <a:t>Assembly</a:t>
            </a:r>
          </a:p>
          <a:p>
            <a:pPr marL="12700" marR="5080">
              <a:lnSpc>
                <a:spcPct val="135600"/>
              </a:lnSpc>
              <a:spcBef>
                <a:spcPts val="785"/>
              </a:spcBef>
            </a:pPr>
            <a:r>
              <a:rPr sz="1350" spc="100" dirty="0">
                <a:latin typeface="Trebuchet MS"/>
                <a:cs typeface="Trebuchet MS"/>
              </a:rPr>
              <a:t>Protesters</a:t>
            </a:r>
            <a:r>
              <a:rPr sz="1350" spc="-45" dirty="0">
                <a:latin typeface="Trebuchet MS"/>
                <a:cs typeface="Trebuchet MS"/>
              </a:rPr>
              <a:t> </a:t>
            </a:r>
            <a:r>
              <a:rPr sz="1350" spc="90" dirty="0">
                <a:latin typeface="Trebuchet MS"/>
                <a:cs typeface="Trebuchet MS"/>
              </a:rPr>
              <a:t>gather</a:t>
            </a:r>
            <a:r>
              <a:rPr sz="1350" spc="-45" dirty="0">
                <a:latin typeface="Trebuchet MS"/>
                <a:cs typeface="Trebuchet MS"/>
              </a:rPr>
              <a:t> </a:t>
            </a:r>
            <a:r>
              <a:rPr sz="1350" spc="120" dirty="0">
                <a:latin typeface="Trebuchet MS"/>
                <a:cs typeface="Trebuchet MS"/>
              </a:rPr>
              <a:t>on</a:t>
            </a:r>
            <a:r>
              <a:rPr sz="1350" spc="-10" dirty="0">
                <a:latin typeface="Trebuchet MS"/>
                <a:cs typeface="Trebuchet MS"/>
              </a:rPr>
              <a:t> </a:t>
            </a:r>
            <a:r>
              <a:rPr sz="1350" spc="55" dirty="0">
                <a:latin typeface="Trebuchet MS"/>
                <a:cs typeface="Trebuchet MS"/>
              </a:rPr>
              <a:t>public</a:t>
            </a:r>
            <a:r>
              <a:rPr sz="1350" spc="-10" dirty="0">
                <a:latin typeface="Trebuchet MS"/>
                <a:cs typeface="Trebuchet MS"/>
              </a:rPr>
              <a:t> </a:t>
            </a:r>
            <a:r>
              <a:rPr sz="1350" dirty="0">
                <a:latin typeface="Trebuchet MS"/>
                <a:cs typeface="Trebuchet MS"/>
              </a:rPr>
              <a:t>land,</a:t>
            </a:r>
            <a:r>
              <a:rPr sz="1350" spc="-35" dirty="0">
                <a:latin typeface="Trebuchet MS"/>
                <a:cs typeface="Trebuchet MS"/>
              </a:rPr>
              <a:t> </a:t>
            </a:r>
            <a:r>
              <a:rPr sz="1350" spc="80" dirty="0">
                <a:latin typeface="Trebuchet MS"/>
                <a:cs typeface="Trebuchet MS"/>
              </a:rPr>
              <a:t>exercising</a:t>
            </a:r>
            <a:r>
              <a:rPr sz="1350" spc="5" dirty="0">
                <a:latin typeface="Trebuchet MS"/>
                <a:cs typeface="Trebuchet MS"/>
              </a:rPr>
              <a:t> </a:t>
            </a:r>
            <a:r>
              <a:rPr sz="1350" dirty="0">
                <a:latin typeface="Trebuchet MS"/>
                <a:cs typeface="Trebuchet MS"/>
              </a:rPr>
              <a:t>their</a:t>
            </a:r>
            <a:r>
              <a:rPr sz="1350" spc="-50" dirty="0">
                <a:latin typeface="Trebuchet MS"/>
                <a:cs typeface="Trebuchet MS"/>
              </a:rPr>
              <a:t> </a:t>
            </a:r>
            <a:r>
              <a:rPr sz="1350" dirty="0">
                <a:latin typeface="Trebuchet MS"/>
                <a:cs typeface="Trebuchet MS"/>
              </a:rPr>
              <a:t>right</a:t>
            </a:r>
            <a:r>
              <a:rPr sz="1350" spc="-20" dirty="0">
                <a:latin typeface="Trebuchet MS"/>
                <a:cs typeface="Trebuchet MS"/>
              </a:rPr>
              <a:t> </a:t>
            </a:r>
            <a:r>
              <a:rPr sz="1350" spc="105" dirty="0">
                <a:latin typeface="Trebuchet MS"/>
                <a:cs typeface="Trebuchet MS"/>
              </a:rPr>
              <a:t>to</a:t>
            </a:r>
            <a:r>
              <a:rPr sz="1350" spc="-20" dirty="0">
                <a:latin typeface="Trebuchet MS"/>
                <a:cs typeface="Trebuchet MS"/>
              </a:rPr>
              <a:t> </a:t>
            </a:r>
            <a:r>
              <a:rPr sz="1350" spc="90" dirty="0">
                <a:latin typeface="Trebuchet MS"/>
                <a:cs typeface="Trebuchet MS"/>
              </a:rPr>
              <a:t>freedom</a:t>
            </a:r>
            <a:r>
              <a:rPr sz="1350" spc="-30" dirty="0">
                <a:latin typeface="Trebuchet MS"/>
                <a:cs typeface="Trebuchet MS"/>
              </a:rPr>
              <a:t> </a:t>
            </a:r>
            <a:r>
              <a:rPr sz="1350" spc="100" dirty="0">
                <a:latin typeface="Trebuchet MS"/>
                <a:cs typeface="Trebuchet MS"/>
              </a:rPr>
              <a:t>of</a:t>
            </a:r>
            <a:r>
              <a:rPr sz="1350" spc="-5" dirty="0">
                <a:latin typeface="Trebuchet MS"/>
                <a:cs typeface="Trebuchet MS"/>
              </a:rPr>
              <a:t> </a:t>
            </a:r>
            <a:r>
              <a:rPr sz="1350" spc="60" dirty="0">
                <a:latin typeface="Trebuchet MS"/>
                <a:cs typeface="Trebuchet MS"/>
              </a:rPr>
              <a:t>assembly. </a:t>
            </a:r>
            <a:r>
              <a:rPr sz="1350" dirty="0">
                <a:latin typeface="Trebuchet MS"/>
                <a:cs typeface="Trebuchet MS"/>
              </a:rPr>
              <a:t>At</a:t>
            </a:r>
            <a:r>
              <a:rPr sz="1350" spc="-75" dirty="0">
                <a:latin typeface="Trebuchet MS"/>
                <a:cs typeface="Trebuchet MS"/>
              </a:rPr>
              <a:t> </a:t>
            </a:r>
            <a:r>
              <a:rPr sz="1350" spc="75" dirty="0">
                <a:latin typeface="Trebuchet MS"/>
                <a:cs typeface="Trebuchet MS"/>
              </a:rPr>
              <a:t>this</a:t>
            </a:r>
            <a:r>
              <a:rPr sz="1350" spc="-70" dirty="0">
                <a:latin typeface="Trebuchet MS"/>
                <a:cs typeface="Trebuchet MS"/>
              </a:rPr>
              <a:t> </a:t>
            </a:r>
            <a:r>
              <a:rPr sz="1350" spc="85" dirty="0">
                <a:latin typeface="Trebuchet MS"/>
                <a:cs typeface="Trebuchet MS"/>
              </a:rPr>
              <a:t>stage,</a:t>
            </a:r>
            <a:r>
              <a:rPr sz="1350" spc="-55" dirty="0">
                <a:latin typeface="Trebuchet MS"/>
                <a:cs typeface="Trebuchet MS"/>
              </a:rPr>
              <a:t> </a:t>
            </a:r>
            <a:r>
              <a:rPr sz="1350" spc="120" dirty="0">
                <a:latin typeface="Trebuchet MS"/>
                <a:cs typeface="Trebuchet MS"/>
              </a:rPr>
              <a:t>no</a:t>
            </a:r>
            <a:r>
              <a:rPr sz="1350" spc="-70" dirty="0">
                <a:latin typeface="Trebuchet MS"/>
                <a:cs typeface="Trebuchet MS"/>
              </a:rPr>
              <a:t> </a:t>
            </a:r>
            <a:r>
              <a:rPr sz="1350" spc="130" dirty="0">
                <a:latin typeface="Trebuchet MS"/>
                <a:cs typeface="Trebuchet MS"/>
              </a:rPr>
              <a:t>trespass</a:t>
            </a:r>
            <a:r>
              <a:rPr sz="1350" spc="-55" dirty="0">
                <a:latin typeface="Trebuchet MS"/>
                <a:cs typeface="Trebuchet MS"/>
              </a:rPr>
              <a:t> </a:t>
            </a:r>
            <a:r>
              <a:rPr sz="1350" spc="130" dirty="0">
                <a:latin typeface="Trebuchet MS"/>
                <a:cs typeface="Trebuchet MS"/>
              </a:rPr>
              <a:t>has</a:t>
            </a:r>
            <a:r>
              <a:rPr sz="1350" spc="-40" dirty="0">
                <a:latin typeface="Trebuchet MS"/>
                <a:cs typeface="Trebuchet MS"/>
              </a:rPr>
              <a:t> </a:t>
            </a:r>
            <a:r>
              <a:rPr sz="1350" spc="75" dirty="0">
                <a:latin typeface="Trebuchet MS"/>
                <a:cs typeface="Trebuchet MS"/>
              </a:rPr>
              <a:t>occurred,</a:t>
            </a:r>
            <a:r>
              <a:rPr sz="1350" spc="-75" dirty="0">
                <a:latin typeface="Trebuchet MS"/>
                <a:cs typeface="Trebuchet MS"/>
              </a:rPr>
              <a:t> </a:t>
            </a:r>
            <a:r>
              <a:rPr sz="1350" spc="155" dirty="0">
                <a:latin typeface="Trebuchet MS"/>
                <a:cs typeface="Trebuchet MS"/>
              </a:rPr>
              <a:t>as</a:t>
            </a:r>
            <a:r>
              <a:rPr sz="1350" spc="-50" dirty="0">
                <a:latin typeface="Trebuchet MS"/>
                <a:cs typeface="Trebuchet MS"/>
              </a:rPr>
              <a:t> </a:t>
            </a:r>
            <a:r>
              <a:rPr sz="1350" spc="90" dirty="0">
                <a:latin typeface="Trebuchet MS"/>
                <a:cs typeface="Trebuchet MS"/>
              </a:rPr>
              <a:t>established</a:t>
            </a:r>
            <a:r>
              <a:rPr sz="1350" spc="-65" dirty="0">
                <a:latin typeface="Trebuchet MS"/>
                <a:cs typeface="Trebuchet MS"/>
              </a:rPr>
              <a:t> </a:t>
            </a:r>
            <a:r>
              <a:rPr sz="1350" dirty="0">
                <a:latin typeface="Trebuchet MS"/>
                <a:cs typeface="Trebuchet MS"/>
              </a:rPr>
              <a:t>in</a:t>
            </a:r>
            <a:r>
              <a:rPr sz="1350" spc="-50" dirty="0">
                <a:latin typeface="Trebuchet MS"/>
                <a:cs typeface="Trebuchet MS"/>
              </a:rPr>
              <a:t> </a:t>
            </a:r>
            <a:r>
              <a:rPr sz="1350" dirty="0">
                <a:latin typeface="Trebuchet MS"/>
                <a:cs typeface="Trebuchet MS"/>
              </a:rPr>
              <a:t>DPP</a:t>
            </a:r>
            <a:r>
              <a:rPr sz="1350" spc="-50" dirty="0">
                <a:latin typeface="Trebuchet MS"/>
                <a:cs typeface="Trebuchet MS"/>
              </a:rPr>
              <a:t> </a:t>
            </a:r>
            <a:r>
              <a:rPr sz="1350" spc="50" dirty="0">
                <a:latin typeface="Trebuchet MS"/>
                <a:cs typeface="Trebuchet MS"/>
              </a:rPr>
              <a:t>v</a:t>
            </a:r>
            <a:r>
              <a:rPr sz="1350" spc="-65" dirty="0">
                <a:latin typeface="Trebuchet MS"/>
                <a:cs typeface="Trebuchet MS"/>
              </a:rPr>
              <a:t> </a:t>
            </a:r>
            <a:r>
              <a:rPr sz="1350" spc="135" dirty="0">
                <a:latin typeface="Trebuchet MS"/>
                <a:cs typeface="Trebuchet MS"/>
              </a:rPr>
              <a:t>Jones</a:t>
            </a:r>
            <a:r>
              <a:rPr sz="1350" spc="-55" dirty="0">
                <a:latin typeface="Trebuchet MS"/>
                <a:cs typeface="Trebuchet MS"/>
              </a:rPr>
              <a:t> </a:t>
            </a:r>
            <a:r>
              <a:rPr sz="1350" spc="-10" dirty="0">
                <a:latin typeface="Trebuchet MS"/>
                <a:cs typeface="Trebuchet MS"/>
              </a:rPr>
              <a:t>(1999).</a:t>
            </a:r>
            <a:endParaRPr sz="135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35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635"/>
              </a:spcBef>
            </a:pPr>
            <a:endParaRPr sz="13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pc="90" dirty="0"/>
              <a:t>Encroachment</a:t>
            </a:r>
            <a:r>
              <a:rPr spc="-20" dirty="0"/>
              <a:t> </a:t>
            </a:r>
            <a:r>
              <a:rPr spc="110" dirty="0"/>
              <a:t>on</a:t>
            </a:r>
            <a:r>
              <a:rPr spc="-25" dirty="0"/>
              <a:t> </a:t>
            </a:r>
            <a:r>
              <a:rPr spc="60" dirty="0"/>
              <a:t>Private</a:t>
            </a:r>
            <a:r>
              <a:rPr spc="-50" dirty="0"/>
              <a:t> </a:t>
            </a:r>
            <a:r>
              <a:rPr spc="70" dirty="0"/>
              <a:t>Property</a:t>
            </a:r>
          </a:p>
          <a:p>
            <a:pPr marL="12700" marR="208915">
              <a:lnSpc>
                <a:spcPct val="135600"/>
              </a:lnSpc>
              <a:spcBef>
                <a:spcPts val="785"/>
              </a:spcBef>
            </a:pPr>
            <a:r>
              <a:rPr sz="1350" spc="120" dirty="0">
                <a:latin typeface="Trebuchet MS"/>
                <a:cs typeface="Trebuchet MS"/>
              </a:rPr>
              <a:t>Some</a:t>
            </a:r>
            <a:r>
              <a:rPr sz="1350" spc="-20" dirty="0">
                <a:latin typeface="Trebuchet MS"/>
                <a:cs typeface="Trebuchet MS"/>
              </a:rPr>
              <a:t> </a:t>
            </a:r>
            <a:r>
              <a:rPr sz="1350" spc="105" dirty="0">
                <a:latin typeface="Trebuchet MS"/>
                <a:cs typeface="Trebuchet MS"/>
              </a:rPr>
              <a:t>protesters</a:t>
            </a:r>
            <a:r>
              <a:rPr sz="1350" spc="-50" dirty="0">
                <a:latin typeface="Trebuchet MS"/>
                <a:cs typeface="Trebuchet MS"/>
              </a:rPr>
              <a:t> </a:t>
            </a:r>
            <a:r>
              <a:rPr sz="1350" spc="105" dirty="0">
                <a:latin typeface="Trebuchet MS"/>
                <a:cs typeface="Trebuchet MS"/>
              </a:rPr>
              <a:t>move</a:t>
            </a:r>
            <a:r>
              <a:rPr sz="1350" spc="-35" dirty="0">
                <a:latin typeface="Trebuchet MS"/>
                <a:cs typeface="Trebuchet MS"/>
              </a:rPr>
              <a:t> </a:t>
            </a:r>
            <a:r>
              <a:rPr sz="1350" spc="110" dirty="0">
                <a:latin typeface="Trebuchet MS"/>
                <a:cs typeface="Trebuchet MS"/>
              </a:rPr>
              <a:t>onto</a:t>
            </a:r>
            <a:r>
              <a:rPr sz="1350" spc="-30" dirty="0">
                <a:latin typeface="Trebuchet MS"/>
                <a:cs typeface="Trebuchet MS"/>
              </a:rPr>
              <a:t> </a:t>
            </a:r>
            <a:r>
              <a:rPr sz="1350" spc="55" dirty="0">
                <a:latin typeface="Trebuchet MS"/>
                <a:cs typeface="Trebuchet MS"/>
              </a:rPr>
              <a:t>private</a:t>
            </a:r>
            <a:r>
              <a:rPr sz="1350" spc="-50" dirty="0">
                <a:latin typeface="Trebuchet MS"/>
                <a:cs typeface="Trebuchet MS"/>
              </a:rPr>
              <a:t> </a:t>
            </a:r>
            <a:r>
              <a:rPr sz="1350" spc="20" dirty="0">
                <a:latin typeface="Trebuchet MS"/>
                <a:cs typeface="Trebuchet MS"/>
              </a:rPr>
              <a:t>property.</a:t>
            </a:r>
            <a:r>
              <a:rPr sz="1350" spc="-40" dirty="0">
                <a:latin typeface="Trebuchet MS"/>
                <a:cs typeface="Trebuchet MS"/>
              </a:rPr>
              <a:t> </a:t>
            </a:r>
            <a:r>
              <a:rPr sz="1350" spc="20" dirty="0">
                <a:latin typeface="Trebuchet MS"/>
                <a:cs typeface="Trebuchet MS"/>
              </a:rPr>
              <a:t>This</a:t>
            </a:r>
            <a:r>
              <a:rPr sz="1350" spc="-20" dirty="0">
                <a:latin typeface="Trebuchet MS"/>
                <a:cs typeface="Trebuchet MS"/>
              </a:rPr>
              <a:t> </a:t>
            </a:r>
            <a:r>
              <a:rPr sz="1350" spc="85" dirty="0">
                <a:latin typeface="Trebuchet MS"/>
                <a:cs typeface="Trebuchet MS"/>
              </a:rPr>
              <a:t>could</a:t>
            </a:r>
            <a:r>
              <a:rPr sz="1350" spc="-25" dirty="0">
                <a:latin typeface="Trebuchet MS"/>
                <a:cs typeface="Trebuchet MS"/>
              </a:rPr>
              <a:t> </a:t>
            </a:r>
            <a:r>
              <a:rPr sz="1350" spc="95" dirty="0">
                <a:latin typeface="Trebuchet MS"/>
                <a:cs typeface="Trebuchet MS"/>
              </a:rPr>
              <a:t>constitute</a:t>
            </a:r>
            <a:r>
              <a:rPr sz="1350" spc="-65" dirty="0">
                <a:latin typeface="Trebuchet MS"/>
                <a:cs typeface="Trebuchet MS"/>
              </a:rPr>
              <a:t> </a:t>
            </a:r>
            <a:r>
              <a:rPr sz="1350" spc="120" dirty="0">
                <a:latin typeface="Trebuchet MS"/>
                <a:cs typeface="Trebuchet MS"/>
              </a:rPr>
              <a:t>trespass </a:t>
            </a:r>
            <a:r>
              <a:rPr sz="1350" spc="105" dirty="0">
                <a:latin typeface="Trebuchet MS"/>
                <a:cs typeface="Trebuchet MS"/>
              </a:rPr>
              <a:t>unless</a:t>
            </a:r>
            <a:r>
              <a:rPr sz="1350" spc="-25" dirty="0">
                <a:latin typeface="Trebuchet MS"/>
                <a:cs typeface="Trebuchet MS"/>
              </a:rPr>
              <a:t> </a:t>
            </a:r>
            <a:r>
              <a:rPr sz="1350" spc="80" dirty="0">
                <a:latin typeface="Trebuchet MS"/>
                <a:cs typeface="Trebuchet MS"/>
              </a:rPr>
              <a:t>they</a:t>
            </a:r>
            <a:r>
              <a:rPr sz="1350" spc="-65" dirty="0">
                <a:latin typeface="Trebuchet MS"/>
                <a:cs typeface="Trebuchet MS"/>
              </a:rPr>
              <a:t> </a:t>
            </a:r>
            <a:r>
              <a:rPr sz="1350" spc="90" dirty="0">
                <a:latin typeface="Trebuchet MS"/>
                <a:cs typeface="Trebuchet MS"/>
              </a:rPr>
              <a:t>have</a:t>
            </a:r>
            <a:r>
              <a:rPr sz="1350" spc="-45" dirty="0">
                <a:latin typeface="Trebuchet MS"/>
                <a:cs typeface="Trebuchet MS"/>
              </a:rPr>
              <a:t> </a:t>
            </a:r>
            <a:r>
              <a:rPr sz="1350" spc="90" dirty="0">
                <a:latin typeface="Trebuchet MS"/>
                <a:cs typeface="Trebuchet MS"/>
              </a:rPr>
              <a:t>the</a:t>
            </a:r>
            <a:r>
              <a:rPr sz="1350" spc="-60" dirty="0">
                <a:latin typeface="Trebuchet MS"/>
                <a:cs typeface="Trebuchet MS"/>
              </a:rPr>
              <a:t> </a:t>
            </a:r>
            <a:r>
              <a:rPr sz="1350" spc="90" dirty="0">
                <a:latin typeface="Trebuchet MS"/>
                <a:cs typeface="Trebuchet MS"/>
              </a:rPr>
              <a:t>owner's</a:t>
            </a:r>
            <a:r>
              <a:rPr sz="1350" spc="-25" dirty="0">
                <a:latin typeface="Trebuchet MS"/>
                <a:cs typeface="Trebuchet MS"/>
              </a:rPr>
              <a:t> </a:t>
            </a:r>
            <a:r>
              <a:rPr sz="1350" spc="85" dirty="0">
                <a:latin typeface="Trebuchet MS"/>
                <a:cs typeface="Trebuchet MS"/>
              </a:rPr>
              <a:t>permission</a:t>
            </a:r>
            <a:r>
              <a:rPr sz="1350" spc="-35" dirty="0">
                <a:latin typeface="Trebuchet MS"/>
                <a:cs typeface="Trebuchet MS"/>
              </a:rPr>
              <a:t> </a:t>
            </a:r>
            <a:r>
              <a:rPr sz="1350" spc="85" dirty="0">
                <a:latin typeface="Trebuchet MS"/>
                <a:cs typeface="Trebuchet MS"/>
              </a:rPr>
              <a:t>or</a:t>
            </a:r>
            <a:r>
              <a:rPr sz="1350" spc="-35" dirty="0">
                <a:latin typeface="Trebuchet MS"/>
                <a:cs typeface="Trebuchet MS"/>
              </a:rPr>
              <a:t> </a:t>
            </a:r>
            <a:r>
              <a:rPr sz="1350" spc="125" dirty="0">
                <a:latin typeface="Trebuchet MS"/>
                <a:cs typeface="Trebuchet MS"/>
              </a:rPr>
              <a:t>can</a:t>
            </a:r>
            <a:r>
              <a:rPr sz="1350" spc="-30" dirty="0">
                <a:latin typeface="Trebuchet MS"/>
                <a:cs typeface="Trebuchet MS"/>
              </a:rPr>
              <a:t> </a:t>
            </a:r>
            <a:r>
              <a:rPr sz="1350" dirty="0">
                <a:latin typeface="Trebuchet MS"/>
                <a:cs typeface="Trebuchet MS"/>
              </a:rPr>
              <a:t>claim</a:t>
            </a:r>
            <a:r>
              <a:rPr sz="1350" spc="-30" dirty="0">
                <a:latin typeface="Trebuchet MS"/>
                <a:cs typeface="Trebuchet MS"/>
              </a:rPr>
              <a:t> </a:t>
            </a:r>
            <a:r>
              <a:rPr sz="1350" spc="105" dirty="0">
                <a:latin typeface="Trebuchet MS"/>
                <a:cs typeface="Trebuchet MS"/>
              </a:rPr>
              <a:t>a</a:t>
            </a:r>
            <a:r>
              <a:rPr sz="1350" spc="-25" dirty="0">
                <a:latin typeface="Trebuchet MS"/>
                <a:cs typeface="Trebuchet MS"/>
              </a:rPr>
              <a:t> </a:t>
            </a:r>
            <a:r>
              <a:rPr sz="1350" dirty="0">
                <a:latin typeface="Trebuchet MS"/>
                <a:cs typeface="Trebuchet MS"/>
              </a:rPr>
              <a:t>valid</a:t>
            </a:r>
            <a:r>
              <a:rPr sz="1350" spc="-40" dirty="0">
                <a:latin typeface="Trebuchet MS"/>
                <a:cs typeface="Trebuchet MS"/>
              </a:rPr>
              <a:t> </a:t>
            </a:r>
            <a:r>
              <a:rPr sz="1350" spc="75" dirty="0">
                <a:latin typeface="Trebuchet MS"/>
                <a:cs typeface="Trebuchet MS"/>
              </a:rPr>
              <a:t>defense.</a:t>
            </a:r>
            <a:endParaRPr sz="135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35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635"/>
              </a:spcBef>
            </a:pPr>
            <a:endParaRPr sz="13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/>
              <a:t>Police</a:t>
            </a:r>
            <a:r>
              <a:rPr spc="195" dirty="0"/>
              <a:t> </a:t>
            </a:r>
            <a:r>
              <a:rPr spc="60" dirty="0"/>
              <a:t>Intervention</a:t>
            </a:r>
          </a:p>
          <a:p>
            <a:pPr marL="12700" marR="154940">
              <a:lnSpc>
                <a:spcPct val="135600"/>
              </a:lnSpc>
              <a:spcBef>
                <a:spcPts val="790"/>
              </a:spcBef>
            </a:pPr>
            <a:r>
              <a:rPr sz="1350" spc="65" dirty="0">
                <a:latin typeface="Trebuchet MS"/>
                <a:cs typeface="Trebuchet MS"/>
              </a:rPr>
              <a:t>Police</a:t>
            </a:r>
            <a:r>
              <a:rPr sz="1350" spc="-55" dirty="0">
                <a:latin typeface="Trebuchet MS"/>
                <a:cs typeface="Trebuchet MS"/>
              </a:rPr>
              <a:t> </a:t>
            </a:r>
            <a:r>
              <a:rPr sz="1350" spc="75" dirty="0">
                <a:latin typeface="Trebuchet MS"/>
                <a:cs typeface="Trebuchet MS"/>
              </a:rPr>
              <a:t>may</a:t>
            </a:r>
            <a:r>
              <a:rPr sz="1350" spc="-65" dirty="0">
                <a:latin typeface="Trebuchet MS"/>
                <a:cs typeface="Trebuchet MS"/>
              </a:rPr>
              <a:t> </a:t>
            </a:r>
            <a:r>
              <a:rPr sz="1350" spc="70" dirty="0">
                <a:latin typeface="Trebuchet MS"/>
                <a:cs typeface="Trebuchet MS"/>
              </a:rPr>
              <a:t>intervene</a:t>
            </a:r>
            <a:r>
              <a:rPr sz="1350" spc="-80" dirty="0">
                <a:latin typeface="Trebuchet MS"/>
                <a:cs typeface="Trebuchet MS"/>
              </a:rPr>
              <a:t> </a:t>
            </a:r>
            <a:r>
              <a:rPr sz="1350" spc="105" dirty="0">
                <a:latin typeface="Trebuchet MS"/>
                <a:cs typeface="Trebuchet MS"/>
              </a:rPr>
              <a:t>to</a:t>
            </a:r>
            <a:r>
              <a:rPr sz="1350" spc="-65" dirty="0">
                <a:latin typeface="Trebuchet MS"/>
                <a:cs typeface="Trebuchet MS"/>
              </a:rPr>
              <a:t> </a:t>
            </a:r>
            <a:r>
              <a:rPr sz="1350" spc="90" dirty="0">
                <a:latin typeface="Trebuchet MS"/>
                <a:cs typeface="Trebuchet MS"/>
              </a:rPr>
              <a:t>remove</a:t>
            </a:r>
            <a:r>
              <a:rPr sz="1350" spc="-70" dirty="0">
                <a:latin typeface="Trebuchet MS"/>
                <a:cs typeface="Trebuchet MS"/>
              </a:rPr>
              <a:t> </a:t>
            </a:r>
            <a:r>
              <a:rPr sz="1350" spc="100" dirty="0">
                <a:latin typeface="Trebuchet MS"/>
                <a:cs typeface="Trebuchet MS"/>
              </a:rPr>
              <a:t>trespassers.</a:t>
            </a:r>
            <a:r>
              <a:rPr sz="1350" spc="-50" dirty="0">
                <a:latin typeface="Trebuchet MS"/>
                <a:cs typeface="Trebuchet MS"/>
              </a:rPr>
              <a:t> </a:t>
            </a:r>
            <a:r>
              <a:rPr sz="1350" dirty="0">
                <a:latin typeface="Trebuchet MS"/>
                <a:cs typeface="Trebuchet MS"/>
              </a:rPr>
              <a:t>Their</a:t>
            </a:r>
            <a:r>
              <a:rPr sz="1350" spc="-75" dirty="0">
                <a:latin typeface="Trebuchet MS"/>
                <a:cs typeface="Trebuchet MS"/>
              </a:rPr>
              <a:t> </a:t>
            </a:r>
            <a:r>
              <a:rPr sz="1350" spc="60" dirty="0">
                <a:latin typeface="Trebuchet MS"/>
                <a:cs typeface="Trebuchet MS"/>
              </a:rPr>
              <a:t>authority</a:t>
            </a:r>
            <a:r>
              <a:rPr sz="1350" spc="-90" dirty="0">
                <a:latin typeface="Trebuchet MS"/>
                <a:cs typeface="Trebuchet MS"/>
              </a:rPr>
              <a:t> </a:t>
            </a:r>
            <a:r>
              <a:rPr sz="1350" spc="105" dirty="0">
                <a:latin typeface="Trebuchet MS"/>
                <a:cs typeface="Trebuchet MS"/>
              </a:rPr>
              <a:t>to</a:t>
            </a:r>
            <a:r>
              <a:rPr sz="1350" spc="-65" dirty="0">
                <a:latin typeface="Trebuchet MS"/>
                <a:cs typeface="Trebuchet MS"/>
              </a:rPr>
              <a:t> </a:t>
            </a:r>
            <a:r>
              <a:rPr sz="1350" spc="130" dirty="0">
                <a:latin typeface="Trebuchet MS"/>
                <a:cs typeface="Trebuchet MS"/>
              </a:rPr>
              <a:t>do</a:t>
            </a:r>
            <a:r>
              <a:rPr sz="1350" spc="-55" dirty="0">
                <a:latin typeface="Trebuchet MS"/>
                <a:cs typeface="Trebuchet MS"/>
              </a:rPr>
              <a:t> </a:t>
            </a:r>
            <a:r>
              <a:rPr sz="1350" spc="180" dirty="0">
                <a:latin typeface="Trebuchet MS"/>
                <a:cs typeface="Trebuchet MS"/>
              </a:rPr>
              <a:t>so</a:t>
            </a:r>
            <a:r>
              <a:rPr sz="1350" spc="-55" dirty="0">
                <a:latin typeface="Trebuchet MS"/>
                <a:cs typeface="Trebuchet MS"/>
              </a:rPr>
              <a:t> </a:t>
            </a:r>
            <a:r>
              <a:rPr sz="1350" spc="100" dirty="0">
                <a:latin typeface="Trebuchet MS"/>
                <a:cs typeface="Trebuchet MS"/>
              </a:rPr>
              <a:t>must</a:t>
            </a:r>
            <a:r>
              <a:rPr sz="1350" spc="-50" dirty="0">
                <a:latin typeface="Trebuchet MS"/>
                <a:cs typeface="Trebuchet MS"/>
              </a:rPr>
              <a:t> </a:t>
            </a:r>
            <a:r>
              <a:rPr sz="1350" spc="85" dirty="0">
                <a:latin typeface="Trebuchet MS"/>
                <a:cs typeface="Trebuchet MS"/>
              </a:rPr>
              <a:t>be </a:t>
            </a:r>
            <a:r>
              <a:rPr sz="1350" spc="50" dirty="0">
                <a:latin typeface="Trebuchet MS"/>
                <a:cs typeface="Trebuchet MS"/>
              </a:rPr>
              <a:t>clearly</a:t>
            </a:r>
            <a:r>
              <a:rPr sz="1350" spc="-30" dirty="0">
                <a:latin typeface="Trebuchet MS"/>
                <a:cs typeface="Trebuchet MS"/>
              </a:rPr>
              <a:t> </a:t>
            </a:r>
            <a:r>
              <a:rPr sz="1350" spc="90" dirty="0">
                <a:latin typeface="Trebuchet MS"/>
                <a:cs typeface="Trebuchet MS"/>
              </a:rPr>
              <a:t>established</a:t>
            </a:r>
            <a:r>
              <a:rPr sz="1350" spc="-35" dirty="0">
                <a:latin typeface="Trebuchet MS"/>
                <a:cs typeface="Trebuchet MS"/>
              </a:rPr>
              <a:t> </a:t>
            </a:r>
            <a:r>
              <a:rPr sz="1350" spc="105" dirty="0">
                <a:latin typeface="Trebuchet MS"/>
                <a:cs typeface="Trebuchet MS"/>
              </a:rPr>
              <a:t>to</a:t>
            </a:r>
            <a:r>
              <a:rPr sz="1350" spc="-30" dirty="0">
                <a:latin typeface="Trebuchet MS"/>
                <a:cs typeface="Trebuchet MS"/>
              </a:rPr>
              <a:t> </a:t>
            </a:r>
            <a:r>
              <a:rPr sz="1350" spc="70" dirty="0">
                <a:latin typeface="Trebuchet MS"/>
                <a:cs typeface="Trebuchet MS"/>
              </a:rPr>
              <a:t>avoid</a:t>
            </a:r>
            <a:r>
              <a:rPr sz="1350" spc="-15" dirty="0">
                <a:latin typeface="Trebuchet MS"/>
                <a:cs typeface="Trebuchet MS"/>
              </a:rPr>
              <a:t> </a:t>
            </a:r>
            <a:r>
              <a:rPr sz="1350" spc="70" dirty="0">
                <a:latin typeface="Trebuchet MS"/>
                <a:cs typeface="Trebuchet MS"/>
              </a:rPr>
              <a:t>claims</a:t>
            </a:r>
            <a:r>
              <a:rPr sz="1350" spc="-25" dirty="0">
                <a:latin typeface="Trebuchet MS"/>
                <a:cs typeface="Trebuchet MS"/>
              </a:rPr>
              <a:t> </a:t>
            </a:r>
            <a:r>
              <a:rPr sz="1350" spc="100" dirty="0">
                <a:latin typeface="Trebuchet MS"/>
                <a:cs typeface="Trebuchet MS"/>
              </a:rPr>
              <a:t>of</a:t>
            </a:r>
            <a:r>
              <a:rPr sz="1350" spc="-15" dirty="0">
                <a:latin typeface="Trebuchet MS"/>
                <a:cs typeface="Trebuchet MS"/>
              </a:rPr>
              <a:t> </a:t>
            </a:r>
            <a:r>
              <a:rPr sz="1350" dirty="0">
                <a:latin typeface="Trebuchet MS"/>
                <a:cs typeface="Trebuchet MS"/>
              </a:rPr>
              <a:t>unlawful</a:t>
            </a:r>
            <a:r>
              <a:rPr sz="1350" spc="-25" dirty="0">
                <a:latin typeface="Trebuchet MS"/>
                <a:cs typeface="Trebuchet MS"/>
              </a:rPr>
              <a:t> </a:t>
            </a:r>
            <a:r>
              <a:rPr sz="1350" dirty="0">
                <a:latin typeface="Trebuchet MS"/>
                <a:cs typeface="Trebuchet MS"/>
              </a:rPr>
              <a:t>entry,</a:t>
            </a:r>
            <a:r>
              <a:rPr sz="1350" spc="-60" dirty="0">
                <a:latin typeface="Trebuchet MS"/>
                <a:cs typeface="Trebuchet MS"/>
              </a:rPr>
              <a:t> </a:t>
            </a:r>
            <a:r>
              <a:rPr sz="1350" spc="155" dirty="0">
                <a:latin typeface="Trebuchet MS"/>
                <a:cs typeface="Trebuchet MS"/>
              </a:rPr>
              <a:t>as</a:t>
            </a:r>
            <a:r>
              <a:rPr sz="1350" spc="-20" dirty="0">
                <a:latin typeface="Trebuchet MS"/>
                <a:cs typeface="Trebuchet MS"/>
              </a:rPr>
              <a:t> </a:t>
            </a:r>
            <a:r>
              <a:rPr sz="1350" spc="80" dirty="0">
                <a:latin typeface="Trebuchet MS"/>
                <a:cs typeface="Trebuchet MS"/>
              </a:rPr>
              <a:t>per</a:t>
            </a:r>
            <a:r>
              <a:rPr sz="1350" spc="-25" dirty="0">
                <a:latin typeface="Trebuchet MS"/>
                <a:cs typeface="Trebuchet MS"/>
              </a:rPr>
              <a:t> </a:t>
            </a:r>
            <a:r>
              <a:rPr sz="1350" spc="85" dirty="0">
                <a:latin typeface="Trebuchet MS"/>
                <a:cs typeface="Trebuchet MS"/>
              </a:rPr>
              <a:t>the</a:t>
            </a:r>
            <a:r>
              <a:rPr sz="1350" spc="-35" dirty="0">
                <a:latin typeface="Trebuchet MS"/>
                <a:cs typeface="Trebuchet MS"/>
              </a:rPr>
              <a:t> </a:t>
            </a:r>
            <a:r>
              <a:rPr sz="1350" spc="60" dirty="0">
                <a:latin typeface="Trebuchet MS"/>
                <a:cs typeface="Trebuchet MS"/>
              </a:rPr>
              <a:t>principles</a:t>
            </a:r>
            <a:r>
              <a:rPr sz="1350" spc="-20" dirty="0">
                <a:latin typeface="Trebuchet MS"/>
                <a:cs typeface="Trebuchet MS"/>
              </a:rPr>
              <a:t> </a:t>
            </a:r>
            <a:r>
              <a:rPr sz="1350" spc="-25" dirty="0">
                <a:latin typeface="Trebuchet MS"/>
                <a:cs typeface="Trebuchet MS"/>
              </a:rPr>
              <a:t>in </a:t>
            </a:r>
            <a:r>
              <a:rPr sz="1350" dirty="0">
                <a:latin typeface="Trebuchet MS"/>
                <a:cs typeface="Trebuchet MS"/>
              </a:rPr>
              <a:t>Entick</a:t>
            </a:r>
            <a:r>
              <a:rPr sz="1350" spc="75" dirty="0">
                <a:latin typeface="Trebuchet MS"/>
                <a:cs typeface="Trebuchet MS"/>
              </a:rPr>
              <a:t> </a:t>
            </a:r>
            <a:r>
              <a:rPr sz="1350" spc="50" dirty="0">
                <a:latin typeface="Trebuchet MS"/>
                <a:cs typeface="Trebuchet MS"/>
              </a:rPr>
              <a:t>v</a:t>
            </a:r>
            <a:r>
              <a:rPr sz="1350" spc="65" dirty="0">
                <a:latin typeface="Trebuchet MS"/>
                <a:cs typeface="Trebuchet MS"/>
              </a:rPr>
              <a:t> </a:t>
            </a:r>
            <a:r>
              <a:rPr sz="1350" spc="40" dirty="0">
                <a:latin typeface="Trebuchet MS"/>
                <a:cs typeface="Trebuchet MS"/>
              </a:rPr>
              <a:t>Carrington.</a:t>
            </a:r>
            <a:endParaRPr sz="135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325"/>
              </a:spcBef>
            </a:pPr>
            <a:endParaRPr sz="13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/>
              <a:t>Legal</a:t>
            </a:r>
            <a:r>
              <a:rPr spc="105" dirty="0"/>
              <a:t> </a:t>
            </a:r>
            <a:r>
              <a:rPr spc="70" dirty="0"/>
              <a:t>Consequences</a:t>
            </a:r>
          </a:p>
          <a:p>
            <a:pPr marL="12700" marR="158115">
              <a:lnSpc>
                <a:spcPct val="135500"/>
              </a:lnSpc>
              <a:spcBef>
                <a:spcPts val="790"/>
              </a:spcBef>
            </a:pPr>
            <a:r>
              <a:rPr sz="1350" spc="114" dirty="0">
                <a:latin typeface="Trebuchet MS"/>
                <a:cs typeface="Trebuchet MS"/>
              </a:rPr>
              <a:t>Trespassers</a:t>
            </a:r>
            <a:r>
              <a:rPr sz="1350" spc="-20" dirty="0">
                <a:latin typeface="Trebuchet MS"/>
                <a:cs typeface="Trebuchet MS"/>
              </a:rPr>
              <a:t> </a:t>
            </a:r>
            <a:r>
              <a:rPr sz="1350" spc="75" dirty="0">
                <a:latin typeface="Trebuchet MS"/>
                <a:cs typeface="Trebuchet MS"/>
              </a:rPr>
              <a:t>may</a:t>
            </a:r>
            <a:r>
              <a:rPr sz="1350" spc="-35" dirty="0">
                <a:latin typeface="Trebuchet MS"/>
                <a:cs typeface="Trebuchet MS"/>
              </a:rPr>
              <a:t> </a:t>
            </a:r>
            <a:r>
              <a:rPr sz="1350" spc="120" dirty="0">
                <a:latin typeface="Trebuchet MS"/>
                <a:cs typeface="Trebuchet MS"/>
              </a:rPr>
              <a:t>face</a:t>
            </a:r>
            <a:r>
              <a:rPr sz="1350" spc="-40" dirty="0">
                <a:latin typeface="Trebuchet MS"/>
                <a:cs typeface="Trebuchet MS"/>
              </a:rPr>
              <a:t> </a:t>
            </a:r>
            <a:r>
              <a:rPr sz="1350" dirty="0">
                <a:latin typeface="Trebuchet MS"/>
                <a:cs typeface="Trebuchet MS"/>
              </a:rPr>
              <a:t>civil</a:t>
            </a:r>
            <a:r>
              <a:rPr sz="1350" spc="-25" dirty="0">
                <a:latin typeface="Trebuchet MS"/>
                <a:cs typeface="Trebuchet MS"/>
              </a:rPr>
              <a:t> </a:t>
            </a:r>
            <a:r>
              <a:rPr sz="1350" spc="90" dirty="0">
                <a:latin typeface="Trebuchet MS"/>
                <a:cs typeface="Trebuchet MS"/>
              </a:rPr>
              <a:t>action</a:t>
            </a:r>
            <a:r>
              <a:rPr sz="1350" spc="-40" dirty="0">
                <a:latin typeface="Trebuchet MS"/>
                <a:cs typeface="Trebuchet MS"/>
              </a:rPr>
              <a:t> </a:t>
            </a:r>
            <a:r>
              <a:rPr sz="1350" spc="65" dirty="0">
                <a:latin typeface="Trebuchet MS"/>
                <a:cs typeface="Trebuchet MS"/>
              </a:rPr>
              <a:t>from</a:t>
            </a:r>
            <a:r>
              <a:rPr sz="1350" spc="-40" dirty="0">
                <a:latin typeface="Trebuchet MS"/>
                <a:cs typeface="Trebuchet MS"/>
              </a:rPr>
              <a:t> </a:t>
            </a:r>
            <a:r>
              <a:rPr sz="1350" spc="70" dirty="0">
                <a:latin typeface="Trebuchet MS"/>
                <a:cs typeface="Trebuchet MS"/>
              </a:rPr>
              <a:t>property</a:t>
            </a:r>
            <a:r>
              <a:rPr sz="1350" spc="-50" dirty="0">
                <a:latin typeface="Trebuchet MS"/>
                <a:cs typeface="Trebuchet MS"/>
              </a:rPr>
              <a:t> </a:t>
            </a:r>
            <a:r>
              <a:rPr sz="1350" spc="105" dirty="0">
                <a:latin typeface="Trebuchet MS"/>
                <a:cs typeface="Trebuchet MS"/>
              </a:rPr>
              <a:t>owners</a:t>
            </a:r>
            <a:r>
              <a:rPr sz="1350" spc="-45" dirty="0">
                <a:latin typeface="Trebuchet MS"/>
                <a:cs typeface="Trebuchet MS"/>
              </a:rPr>
              <a:t> </a:t>
            </a:r>
            <a:r>
              <a:rPr sz="1350" spc="85" dirty="0">
                <a:latin typeface="Trebuchet MS"/>
                <a:cs typeface="Trebuchet MS"/>
              </a:rPr>
              <a:t>or</a:t>
            </a:r>
            <a:r>
              <a:rPr sz="1350" spc="-35" dirty="0">
                <a:latin typeface="Trebuchet MS"/>
                <a:cs typeface="Trebuchet MS"/>
              </a:rPr>
              <a:t> </a:t>
            </a:r>
            <a:r>
              <a:rPr sz="1350" dirty="0">
                <a:latin typeface="Trebuchet MS"/>
                <a:cs typeface="Trebuchet MS"/>
              </a:rPr>
              <a:t>criminal</a:t>
            </a:r>
            <a:r>
              <a:rPr sz="1350" spc="-20" dirty="0">
                <a:latin typeface="Trebuchet MS"/>
                <a:cs typeface="Trebuchet MS"/>
              </a:rPr>
              <a:t> </a:t>
            </a:r>
            <a:r>
              <a:rPr sz="1350" spc="120" dirty="0">
                <a:latin typeface="Trebuchet MS"/>
                <a:cs typeface="Trebuchet MS"/>
              </a:rPr>
              <a:t>charges</a:t>
            </a:r>
            <a:r>
              <a:rPr sz="1350" spc="-45" dirty="0">
                <a:latin typeface="Trebuchet MS"/>
                <a:cs typeface="Trebuchet MS"/>
              </a:rPr>
              <a:t> </a:t>
            </a:r>
            <a:r>
              <a:rPr sz="1350" spc="-25" dirty="0">
                <a:latin typeface="Trebuchet MS"/>
                <a:cs typeface="Trebuchet MS"/>
              </a:rPr>
              <a:t>if </a:t>
            </a:r>
            <a:r>
              <a:rPr sz="1350" dirty="0">
                <a:latin typeface="Trebuchet MS"/>
                <a:cs typeface="Trebuchet MS"/>
              </a:rPr>
              <a:t>their</a:t>
            </a:r>
            <a:r>
              <a:rPr sz="1350" spc="-60" dirty="0">
                <a:latin typeface="Trebuchet MS"/>
                <a:cs typeface="Trebuchet MS"/>
              </a:rPr>
              <a:t> </a:t>
            </a:r>
            <a:r>
              <a:rPr sz="1350" spc="110" dirty="0">
                <a:latin typeface="Trebuchet MS"/>
                <a:cs typeface="Trebuchet MS"/>
              </a:rPr>
              <a:t>actions</a:t>
            </a:r>
            <a:r>
              <a:rPr sz="1350" spc="-45" dirty="0">
                <a:latin typeface="Trebuchet MS"/>
                <a:cs typeface="Trebuchet MS"/>
              </a:rPr>
              <a:t> </a:t>
            </a:r>
            <a:r>
              <a:rPr sz="1350" spc="100" dirty="0">
                <a:latin typeface="Trebuchet MS"/>
                <a:cs typeface="Trebuchet MS"/>
              </a:rPr>
              <a:t>meet</a:t>
            </a:r>
            <a:r>
              <a:rPr sz="1350" spc="-45" dirty="0">
                <a:latin typeface="Trebuchet MS"/>
                <a:cs typeface="Trebuchet MS"/>
              </a:rPr>
              <a:t> </a:t>
            </a:r>
            <a:r>
              <a:rPr sz="1350" spc="90" dirty="0">
                <a:latin typeface="Trebuchet MS"/>
                <a:cs typeface="Trebuchet MS"/>
              </a:rPr>
              <a:t>the</a:t>
            </a:r>
            <a:r>
              <a:rPr sz="1350" spc="-60" dirty="0">
                <a:latin typeface="Trebuchet MS"/>
                <a:cs typeface="Trebuchet MS"/>
              </a:rPr>
              <a:t> </a:t>
            </a:r>
            <a:r>
              <a:rPr sz="1350" spc="80" dirty="0">
                <a:latin typeface="Trebuchet MS"/>
                <a:cs typeface="Trebuchet MS"/>
              </a:rPr>
              <a:t>threshold</a:t>
            </a:r>
            <a:r>
              <a:rPr sz="1350" spc="-45" dirty="0">
                <a:latin typeface="Trebuchet MS"/>
                <a:cs typeface="Trebuchet MS"/>
              </a:rPr>
              <a:t> </a:t>
            </a:r>
            <a:r>
              <a:rPr sz="1350" spc="70" dirty="0">
                <a:latin typeface="Trebuchet MS"/>
                <a:cs typeface="Trebuchet MS"/>
              </a:rPr>
              <a:t>for</a:t>
            </a:r>
            <a:r>
              <a:rPr sz="1350" spc="-40" dirty="0">
                <a:latin typeface="Trebuchet MS"/>
                <a:cs typeface="Trebuchet MS"/>
              </a:rPr>
              <a:t> </a:t>
            </a:r>
            <a:r>
              <a:rPr sz="1350" spc="95" dirty="0">
                <a:latin typeface="Trebuchet MS"/>
                <a:cs typeface="Trebuchet MS"/>
              </a:rPr>
              <a:t>aggravated</a:t>
            </a:r>
            <a:r>
              <a:rPr sz="1350" spc="-45" dirty="0">
                <a:latin typeface="Trebuchet MS"/>
                <a:cs typeface="Trebuchet MS"/>
              </a:rPr>
              <a:t> </a:t>
            </a:r>
            <a:r>
              <a:rPr sz="1350" spc="125" dirty="0">
                <a:latin typeface="Trebuchet MS"/>
                <a:cs typeface="Trebuchet MS"/>
              </a:rPr>
              <a:t>trespass</a:t>
            </a:r>
            <a:r>
              <a:rPr sz="1350" spc="-50" dirty="0">
                <a:latin typeface="Trebuchet MS"/>
                <a:cs typeface="Trebuchet MS"/>
              </a:rPr>
              <a:t> </a:t>
            </a:r>
            <a:r>
              <a:rPr sz="1350" spc="80" dirty="0">
                <a:latin typeface="Trebuchet MS"/>
                <a:cs typeface="Trebuchet MS"/>
              </a:rPr>
              <a:t>under</a:t>
            </a:r>
            <a:r>
              <a:rPr sz="1350" spc="-55" dirty="0">
                <a:latin typeface="Trebuchet MS"/>
                <a:cs typeface="Trebuchet MS"/>
              </a:rPr>
              <a:t> </a:t>
            </a:r>
            <a:r>
              <a:rPr sz="1350" spc="50" dirty="0">
                <a:latin typeface="Trebuchet MS"/>
                <a:cs typeface="Trebuchet MS"/>
              </a:rPr>
              <a:t>relevant </a:t>
            </a:r>
            <a:r>
              <a:rPr sz="1350" spc="-10" dirty="0">
                <a:latin typeface="Trebuchet MS"/>
                <a:cs typeface="Trebuchet MS"/>
              </a:rPr>
              <a:t>legislation.</a:t>
            </a:r>
            <a:endParaRPr sz="135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68742" rIns="0" bIns="0" rtlCol="0">
            <a:spAutoFit/>
          </a:bodyPr>
          <a:lstStyle/>
          <a:p>
            <a:pPr marL="126364">
              <a:lnSpc>
                <a:spcPct val="100000"/>
              </a:lnSpc>
              <a:spcBef>
                <a:spcPts val="100"/>
              </a:spcBef>
            </a:pPr>
            <a:r>
              <a:rPr sz="4100" spc="95" dirty="0"/>
              <a:t>Remedies:</a:t>
            </a:r>
            <a:r>
              <a:rPr sz="4100" spc="-50" dirty="0"/>
              <a:t> </a:t>
            </a:r>
            <a:r>
              <a:rPr sz="4100" spc="114" dirty="0"/>
              <a:t>Injunctions,</a:t>
            </a:r>
            <a:r>
              <a:rPr sz="4100" spc="-55" dirty="0"/>
              <a:t> </a:t>
            </a:r>
            <a:r>
              <a:rPr sz="4100" spc="145" dirty="0"/>
              <a:t>Damages,</a:t>
            </a:r>
            <a:r>
              <a:rPr sz="4100" spc="-25" dirty="0"/>
              <a:t> </a:t>
            </a:r>
            <a:r>
              <a:rPr sz="4100" spc="265" dirty="0"/>
              <a:t>and</a:t>
            </a:r>
            <a:r>
              <a:rPr sz="4100" spc="-20" dirty="0"/>
              <a:t> </a:t>
            </a:r>
            <a:r>
              <a:rPr sz="4100" spc="155" dirty="0"/>
              <a:t>Possession</a:t>
            </a:r>
            <a:r>
              <a:rPr sz="4100" spc="-20" dirty="0"/>
              <a:t> </a:t>
            </a:r>
            <a:r>
              <a:rPr sz="4100" spc="215" dirty="0"/>
              <a:t>Orders</a:t>
            </a:r>
            <a:endParaRPr sz="4100"/>
          </a:p>
        </p:txBody>
      </p:sp>
      <p:grpSp>
        <p:nvGrpSpPr>
          <p:cNvPr id="3" name="object 3"/>
          <p:cNvGrpSpPr/>
          <p:nvPr/>
        </p:nvGrpSpPr>
        <p:grpSpPr>
          <a:xfrm>
            <a:off x="731519" y="2641092"/>
            <a:ext cx="6483350" cy="2239010"/>
            <a:chOff x="731519" y="2641092"/>
            <a:chExt cx="6483350" cy="2239010"/>
          </a:xfrm>
        </p:grpSpPr>
        <p:sp>
          <p:nvSpPr>
            <p:cNvPr id="4" name="object 4"/>
            <p:cNvSpPr/>
            <p:nvPr/>
          </p:nvSpPr>
          <p:spPr>
            <a:xfrm>
              <a:off x="735329" y="2644902"/>
              <a:ext cx="6475730" cy="2231390"/>
            </a:xfrm>
            <a:custGeom>
              <a:avLst/>
              <a:gdLst/>
              <a:ahLst/>
              <a:cxnLst/>
              <a:rect l="l" t="t" r="r" b="b"/>
              <a:pathLst>
                <a:path w="6475730" h="2231390">
                  <a:moveTo>
                    <a:pt x="6387338" y="0"/>
                  </a:moveTo>
                  <a:lnTo>
                    <a:pt x="88125" y="0"/>
                  </a:lnTo>
                  <a:lnTo>
                    <a:pt x="53824" y="6931"/>
                  </a:lnTo>
                  <a:lnTo>
                    <a:pt x="25812" y="25828"/>
                  </a:lnTo>
                  <a:lnTo>
                    <a:pt x="6925" y="53846"/>
                  </a:lnTo>
                  <a:lnTo>
                    <a:pt x="0" y="88137"/>
                  </a:lnTo>
                  <a:lnTo>
                    <a:pt x="0" y="2142998"/>
                  </a:lnTo>
                  <a:lnTo>
                    <a:pt x="6925" y="2177289"/>
                  </a:lnTo>
                  <a:lnTo>
                    <a:pt x="25812" y="2205307"/>
                  </a:lnTo>
                  <a:lnTo>
                    <a:pt x="53824" y="2224204"/>
                  </a:lnTo>
                  <a:lnTo>
                    <a:pt x="88125" y="2231136"/>
                  </a:lnTo>
                  <a:lnTo>
                    <a:pt x="6387338" y="2231136"/>
                  </a:lnTo>
                  <a:lnTo>
                    <a:pt x="6421629" y="2224204"/>
                  </a:lnTo>
                  <a:lnTo>
                    <a:pt x="6449647" y="2205307"/>
                  </a:lnTo>
                  <a:lnTo>
                    <a:pt x="6468544" y="2177289"/>
                  </a:lnTo>
                  <a:lnTo>
                    <a:pt x="6475476" y="2142998"/>
                  </a:lnTo>
                  <a:lnTo>
                    <a:pt x="6475476" y="88137"/>
                  </a:lnTo>
                  <a:lnTo>
                    <a:pt x="6468544" y="53846"/>
                  </a:lnTo>
                  <a:lnTo>
                    <a:pt x="6449647" y="25828"/>
                  </a:lnTo>
                  <a:lnTo>
                    <a:pt x="6421629" y="6931"/>
                  </a:lnTo>
                  <a:lnTo>
                    <a:pt x="6387338" y="0"/>
                  </a:lnTo>
                  <a:close/>
                </a:path>
              </a:pathLst>
            </a:custGeom>
            <a:solidFill>
              <a:srgbClr val="28305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35329" y="2644902"/>
              <a:ext cx="6475730" cy="2231390"/>
            </a:xfrm>
            <a:custGeom>
              <a:avLst/>
              <a:gdLst/>
              <a:ahLst/>
              <a:cxnLst/>
              <a:rect l="l" t="t" r="r" b="b"/>
              <a:pathLst>
                <a:path w="6475730" h="2231390">
                  <a:moveTo>
                    <a:pt x="0" y="88137"/>
                  </a:moveTo>
                  <a:lnTo>
                    <a:pt x="6925" y="53846"/>
                  </a:lnTo>
                  <a:lnTo>
                    <a:pt x="25812" y="25828"/>
                  </a:lnTo>
                  <a:lnTo>
                    <a:pt x="53824" y="6931"/>
                  </a:lnTo>
                  <a:lnTo>
                    <a:pt x="88125" y="0"/>
                  </a:lnTo>
                  <a:lnTo>
                    <a:pt x="6387338" y="0"/>
                  </a:lnTo>
                  <a:lnTo>
                    <a:pt x="6421629" y="6931"/>
                  </a:lnTo>
                  <a:lnTo>
                    <a:pt x="6449647" y="25828"/>
                  </a:lnTo>
                  <a:lnTo>
                    <a:pt x="6468544" y="53846"/>
                  </a:lnTo>
                  <a:lnTo>
                    <a:pt x="6475476" y="88137"/>
                  </a:lnTo>
                  <a:lnTo>
                    <a:pt x="6475476" y="2142998"/>
                  </a:lnTo>
                  <a:lnTo>
                    <a:pt x="6468544" y="2177289"/>
                  </a:lnTo>
                  <a:lnTo>
                    <a:pt x="6449647" y="2205307"/>
                  </a:lnTo>
                  <a:lnTo>
                    <a:pt x="6421629" y="2224204"/>
                  </a:lnTo>
                  <a:lnTo>
                    <a:pt x="6387338" y="2231136"/>
                  </a:lnTo>
                  <a:lnTo>
                    <a:pt x="88125" y="2231136"/>
                  </a:lnTo>
                  <a:lnTo>
                    <a:pt x="53824" y="2224204"/>
                  </a:lnTo>
                  <a:lnTo>
                    <a:pt x="25812" y="2205307"/>
                  </a:lnTo>
                  <a:lnTo>
                    <a:pt x="6925" y="2177289"/>
                  </a:lnTo>
                  <a:lnTo>
                    <a:pt x="0" y="2142998"/>
                  </a:lnTo>
                  <a:lnTo>
                    <a:pt x="0" y="88137"/>
                  </a:lnTo>
                  <a:close/>
                </a:path>
              </a:pathLst>
            </a:custGeom>
            <a:ln w="7620">
              <a:solidFill>
                <a:srgbClr val="41496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939495" y="2836621"/>
            <a:ext cx="5896610" cy="17735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50" spc="55" dirty="0">
                <a:solidFill>
                  <a:srgbClr val="EBEBEE"/>
                </a:solidFill>
                <a:latin typeface="Times New Roman"/>
                <a:cs typeface="Times New Roman"/>
              </a:rPr>
              <a:t>Injunctions</a:t>
            </a:r>
            <a:endParaRPr sz="2050">
              <a:latin typeface="Times New Roman"/>
              <a:cs typeface="Times New Roman"/>
            </a:endParaRPr>
          </a:p>
          <a:p>
            <a:pPr marL="12700" marR="5080">
              <a:lnSpc>
                <a:spcPct val="131300"/>
              </a:lnSpc>
              <a:spcBef>
                <a:spcPts val="894"/>
              </a:spcBef>
            </a:pPr>
            <a:r>
              <a:rPr sz="1650" spc="120" dirty="0">
                <a:solidFill>
                  <a:srgbClr val="EBEBEE"/>
                </a:solidFill>
                <a:latin typeface="Trebuchet MS"/>
                <a:cs typeface="Trebuchet MS"/>
              </a:rPr>
              <a:t>Courts</a:t>
            </a:r>
            <a:r>
              <a:rPr sz="1650" spc="-10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60" dirty="0">
                <a:solidFill>
                  <a:srgbClr val="EBEBEE"/>
                </a:solidFill>
                <a:latin typeface="Trebuchet MS"/>
                <a:cs typeface="Trebuchet MS"/>
              </a:rPr>
              <a:t>can</a:t>
            </a:r>
            <a:r>
              <a:rPr sz="16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05" dirty="0">
                <a:solidFill>
                  <a:srgbClr val="EBEBEE"/>
                </a:solidFill>
                <a:latin typeface="Trebuchet MS"/>
                <a:cs typeface="Trebuchet MS"/>
              </a:rPr>
              <a:t>grant</a:t>
            </a:r>
            <a:r>
              <a:rPr sz="1650" spc="-10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75" dirty="0">
                <a:solidFill>
                  <a:srgbClr val="EBEBEE"/>
                </a:solidFill>
                <a:latin typeface="Trebuchet MS"/>
                <a:cs typeface="Trebuchet MS"/>
              </a:rPr>
              <a:t>injunctions</a:t>
            </a:r>
            <a:r>
              <a:rPr sz="1650" spc="-10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30" dirty="0">
                <a:solidFill>
                  <a:srgbClr val="EBEBEE"/>
                </a:solidFill>
                <a:latin typeface="Trebuchet MS"/>
                <a:cs typeface="Trebuchet MS"/>
              </a:rPr>
              <a:t>to</a:t>
            </a:r>
            <a:r>
              <a:rPr sz="16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00" dirty="0">
                <a:solidFill>
                  <a:srgbClr val="EBEBEE"/>
                </a:solidFill>
                <a:latin typeface="Trebuchet MS"/>
                <a:cs typeface="Trebuchet MS"/>
              </a:rPr>
              <a:t>prevent</a:t>
            </a:r>
            <a:r>
              <a:rPr sz="1650" spc="-10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80" dirty="0">
                <a:solidFill>
                  <a:srgbClr val="EBEBEE"/>
                </a:solidFill>
                <a:latin typeface="Trebuchet MS"/>
                <a:cs typeface="Trebuchet MS"/>
              </a:rPr>
              <a:t>future</a:t>
            </a:r>
            <a:r>
              <a:rPr sz="1650" spc="-114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10" dirty="0">
                <a:solidFill>
                  <a:srgbClr val="EBEBEE"/>
                </a:solidFill>
                <a:latin typeface="Trebuchet MS"/>
                <a:cs typeface="Trebuchet MS"/>
              </a:rPr>
              <a:t>trespass. </a:t>
            </a:r>
            <a:r>
              <a:rPr sz="1650" dirty="0">
                <a:solidFill>
                  <a:srgbClr val="EBEBEE"/>
                </a:solidFill>
                <a:latin typeface="Trebuchet MS"/>
                <a:cs typeface="Trebuchet MS"/>
              </a:rPr>
              <a:t>In</a:t>
            </a:r>
            <a:r>
              <a:rPr sz="16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65" dirty="0">
                <a:solidFill>
                  <a:srgbClr val="EBEBEE"/>
                </a:solidFill>
                <a:latin typeface="Trebuchet MS"/>
                <a:cs typeface="Trebuchet MS"/>
              </a:rPr>
              <a:t>Kettel</a:t>
            </a:r>
            <a:r>
              <a:rPr sz="1650" spc="-10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65" dirty="0">
                <a:solidFill>
                  <a:srgbClr val="EBEBEE"/>
                </a:solidFill>
                <a:latin typeface="Trebuchet MS"/>
                <a:cs typeface="Trebuchet MS"/>
              </a:rPr>
              <a:t>v</a:t>
            </a:r>
            <a:r>
              <a:rPr sz="16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80" dirty="0">
                <a:solidFill>
                  <a:srgbClr val="EBEBEE"/>
                </a:solidFill>
                <a:latin typeface="Trebuchet MS"/>
                <a:cs typeface="Trebuchet MS"/>
              </a:rPr>
              <a:t>Bloomfold</a:t>
            </a:r>
            <a:r>
              <a:rPr sz="16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50" dirty="0">
                <a:solidFill>
                  <a:srgbClr val="EBEBEE"/>
                </a:solidFill>
                <a:latin typeface="Trebuchet MS"/>
                <a:cs typeface="Trebuchet MS"/>
              </a:rPr>
              <a:t>Ltd</a:t>
            </a:r>
            <a:r>
              <a:rPr sz="16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EBEBEE"/>
                </a:solidFill>
                <a:latin typeface="Trebuchet MS"/>
                <a:cs typeface="Trebuchet MS"/>
              </a:rPr>
              <a:t>(2012),</a:t>
            </a:r>
            <a:r>
              <a:rPr sz="16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14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6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20" dirty="0">
                <a:solidFill>
                  <a:srgbClr val="EBEBEE"/>
                </a:solidFill>
                <a:latin typeface="Trebuchet MS"/>
                <a:cs typeface="Trebuchet MS"/>
              </a:rPr>
              <a:t>court</a:t>
            </a:r>
            <a:r>
              <a:rPr sz="1650" spc="-11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30" dirty="0">
                <a:solidFill>
                  <a:srgbClr val="EBEBEE"/>
                </a:solidFill>
                <a:latin typeface="Trebuchet MS"/>
                <a:cs typeface="Trebuchet MS"/>
              </a:rPr>
              <a:t>issued</a:t>
            </a:r>
            <a:r>
              <a:rPr sz="16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95" dirty="0">
                <a:solidFill>
                  <a:srgbClr val="EBEBEE"/>
                </a:solidFill>
                <a:latin typeface="Trebuchet MS"/>
                <a:cs typeface="Trebuchet MS"/>
              </a:rPr>
              <a:t>an </a:t>
            </a:r>
            <a:r>
              <a:rPr sz="1650" spc="60" dirty="0">
                <a:solidFill>
                  <a:srgbClr val="EBEBEE"/>
                </a:solidFill>
                <a:latin typeface="Trebuchet MS"/>
                <a:cs typeface="Trebuchet MS"/>
              </a:rPr>
              <a:t>injunction</a:t>
            </a:r>
            <a:r>
              <a:rPr sz="16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14" dirty="0">
                <a:solidFill>
                  <a:srgbClr val="EBEBEE"/>
                </a:solidFill>
                <a:latin typeface="Trebuchet MS"/>
                <a:cs typeface="Trebuchet MS"/>
              </a:rPr>
              <a:t>against</a:t>
            </a:r>
            <a:r>
              <a:rPr sz="16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80" dirty="0">
                <a:solidFill>
                  <a:srgbClr val="EBEBEE"/>
                </a:solidFill>
                <a:latin typeface="Trebuchet MS"/>
                <a:cs typeface="Trebuchet MS"/>
              </a:rPr>
              <a:t>oversailing</a:t>
            </a:r>
            <a:r>
              <a:rPr sz="16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05" dirty="0">
                <a:solidFill>
                  <a:srgbClr val="EBEBEE"/>
                </a:solidFill>
                <a:latin typeface="Trebuchet MS"/>
                <a:cs typeface="Trebuchet MS"/>
              </a:rPr>
              <a:t>cranes,</a:t>
            </a:r>
            <a:r>
              <a:rPr sz="16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05" dirty="0">
                <a:solidFill>
                  <a:srgbClr val="EBEBEE"/>
                </a:solidFill>
                <a:latin typeface="Trebuchet MS"/>
                <a:cs typeface="Trebuchet MS"/>
              </a:rPr>
              <a:t>demonstrating</a:t>
            </a:r>
            <a:r>
              <a:rPr sz="16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90" dirty="0">
                <a:solidFill>
                  <a:srgbClr val="EBEBEE"/>
                </a:solidFill>
                <a:latin typeface="Trebuchet MS"/>
                <a:cs typeface="Trebuchet MS"/>
              </a:rPr>
              <a:t>the </a:t>
            </a:r>
            <a:r>
              <a:rPr sz="1650" spc="105" dirty="0">
                <a:solidFill>
                  <a:srgbClr val="EBEBEE"/>
                </a:solidFill>
                <a:latin typeface="Trebuchet MS"/>
                <a:cs typeface="Trebuchet MS"/>
              </a:rPr>
              <a:t>remedy's</a:t>
            </a:r>
            <a:r>
              <a:rPr sz="16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45" dirty="0">
                <a:solidFill>
                  <a:srgbClr val="EBEBEE"/>
                </a:solidFill>
                <a:latin typeface="Trebuchet MS"/>
                <a:cs typeface="Trebuchet MS"/>
              </a:rPr>
              <a:t>applicability</a:t>
            </a:r>
            <a:r>
              <a:rPr sz="16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EBEBEE"/>
                </a:solidFill>
                <a:latin typeface="Trebuchet MS"/>
                <a:cs typeface="Trebuchet MS"/>
              </a:rPr>
              <a:t>in</a:t>
            </a:r>
            <a:r>
              <a:rPr sz="16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10" dirty="0">
                <a:solidFill>
                  <a:srgbClr val="EBEBEE"/>
                </a:solidFill>
                <a:latin typeface="Trebuchet MS"/>
                <a:cs typeface="Trebuchet MS"/>
              </a:rPr>
              <a:t>modern</a:t>
            </a:r>
            <a:r>
              <a:rPr sz="16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25" dirty="0">
                <a:solidFill>
                  <a:srgbClr val="EBEBEE"/>
                </a:solidFill>
                <a:latin typeface="Trebuchet MS"/>
                <a:cs typeface="Trebuchet MS"/>
              </a:rPr>
              <a:t>construction</a:t>
            </a:r>
            <a:r>
              <a:rPr sz="16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75" dirty="0">
                <a:solidFill>
                  <a:srgbClr val="EBEBEE"/>
                </a:solidFill>
                <a:latin typeface="Trebuchet MS"/>
                <a:cs typeface="Trebuchet MS"/>
              </a:rPr>
              <a:t>disputes.</a:t>
            </a:r>
            <a:endParaRPr sz="1650">
              <a:latin typeface="Trebuchet MS"/>
              <a:cs typeface="Trebuchet MS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417307" y="2641092"/>
            <a:ext cx="6483350" cy="2239010"/>
            <a:chOff x="7417307" y="2641092"/>
            <a:chExt cx="6483350" cy="2239010"/>
          </a:xfrm>
        </p:grpSpPr>
        <p:sp>
          <p:nvSpPr>
            <p:cNvPr id="8" name="object 8"/>
            <p:cNvSpPr/>
            <p:nvPr/>
          </p:nvSpPr>
          <p:spPr>
            <a:xfrm>
              <a:off x="7421117" y="2644902"/>
              <a:ext cx="6475730" cy="2231390"/>
            </a:xfrm>
            <a:custGeom>
              <a:avLst/>
              <a:gdLst/>
              <a:ahLst/>
              <a:cxnLst/>
              <a:rect l="l" t="t" r="r" b="b"/>
              <a:pathLst>
                <a:path w="6475730" h="2231390">
                  <a:moveTo>
                    <a:pt x="6387337" y="0"/>
                  </a:moveTo>
                  <a:lnTo>
                    <a:pt x="88137" y="0"/>
                  </a:lnTo>
                  <a:lnTo>
                    <a:pt x="53846" y="6931"/>
                  </a:lnTo>
                  <a:lnTo>
                    <a:pt x="25828" y="25828"/>
                  </a:lnTo>
                  <a:lnTo>
                    <a:pt x="6931" y="53846"/>
                  </a:lnTo>
                  <a:lnTo>
                    <a:pt x="0" y="88137"/>
                  </a:lnTo>
                  <a:lnTo>
                    <a:pt x="0" y="2142998"/>
                  </a:lnTo>
                  <a:lnTo>
                    <a:pt x="6931" y="2177289"/>
                  </a:lnTo>
                  <a:lnTo>
                    <a:pt x="25828" y="2205307"/>
                  </a:lnTo>
                  <a:lnTo>
                    <a:pt x="53846" y="2224204"/>
                  </a:lnTo>
                  <a:lnTo>
                    <a:pt x="88137" y="2231136"/>
                  </a:lnTo>
                  <a:lnTo>
                    <a:pt x="6387337" y="2231136"/>
                  </a:lnTo>
                  <a:lnTo>
                    <a:pt x="6421629" y="2224204"/>
                  </a:lnTo>
                  <a:lnTo>
                    <a:pt x="6449647" y="2205307"/>
                  </a:lnTo>
                  <a:lnTo>
                    <a:pt x="6468544" y="2177289"/>
                  </a:lnTo>
                  <a:lnTo>
                    <a:pt x="6475476" y="2142998"/>
                  </a:lnTo>
                  <a:lnTo>
                    <a:pt x="6475476" y="88137"/>
                  </a:lnTo>
                  <a:lnTo>
                    <a:pt x="6468544" y="53846"/>
                  </a:lnTo>
                  <a:lnTo>
                    <a:pt x="6449647" y="25828"/>
                  </a:lnTo>
                  <a:lnTo>
                    <a:pt x="6421629" y="6931"/>
                  </a:lnTo>
                  <a:lnTo>
                    <a:pt x="6387337" y="0"/>
                  </a:lnTo>
                  <a:close/>
                </a:path>
              </a:pathLst>
            </a:custGeom>
            <a:solidFill>
              <a:srgbClr val="28305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421117" y="2644902"/>
              <a:ext cx="6475730" cy="2231390"/>
            </a:xfrm>
            <a:custGeom>
              <a:avLst/>
              <a:gdLst/>
              <a:ahLst/>
              <a:cxnLst/>
              <a:rect l="l" t="t" r="r" b="b"/>
              <a:pathLst>
                <a:path w="6475730" h="2231390">
                  <a:moveTo>
                    <a:pt x="0" y="88137"/>
                  </a:moveTo>
                  <a:lnTo>
                    <a:pt x="6931" y="53846"/>
                  </a:lnTo>
                  <a:lnTo>
                    <a:pt x="25828" y="25828"/>
                  </a:lnTo>
                  <a:lnTo>
                    <a:pt x="53846" y="6931"/>
                  </a:lnTo>
                  <a:lnTo>
                    <a:pt x="88137" y="0"/>
                  </a:lnTo>
                  <a:lnTo>
                    <a:pt x="6387337" y="0"/>
                  </a:lnTo>
                  <a:lnTo>
                    <a:pt x="6421629" y="6931"/>
                  </a:lnTo>
                  <a:lnTo>
                    <a:pt x="6449647" y="25828"/>
                  </a:lnTo>
                  <a:lnTo>
                    <a:pt x="6468544" y="53846"/>
                  </a:lnTo>
                  <a:lnTo>
                    <a:pt x="6475476" y="88137"/>
                  </a:lnTo>
                  <a:lnTo>
                    <a:pt x="6475476" y="2142998"/>
                  </a:lnTo>
                  <a:lnTo>
                    <a:pt x="6468544" y="2177289"/>
                  </a:lnTo>
                  <a:lnTo>
                    <a:pt x="6449647" y="2205307"/>
                  </a:lnTo>
                  <a:lnTo>
                    <a:pt x="6421629" y="2224204"/>
                  </a:lnTo>
                  <a:lnTo>
                    <a:pt x="6387337" y="2231136"/>
                  </a:lnTo>
                  <a:lnTo>
                    <a:pt x="88137" y="2231136"/>
                  </a:lnTo>
                  <a:lnTo>
                    <a:pt x="53846" y="2224204"/>
                  </a:lnTo>
                  <a:lnTo>
                    <a:pt x="25828" y="2205307"/>
                  </a:lnTo>
                  <a:lnTo>
                    <a:pt x="6931" y="2177289"/>
                  </a:lnTo>
                  <a:lnTo>
                    <a:pt x="0" y="2142998"/>
                  </a:lnTo>
                  <a:lnTo>
                    <a:pt x="0" y="88137"/>
                  </a:lnTo>
                  <a:close/>
                </a:path>
              </a:pathLst>
            </a:custGeom>
            <a:ln w="7620">
              <a:solidFill>
                <a:srgbClr val="41496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7625842" y="2836621"/>
            <a:ext cx="6025515" cy="17735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50" spc="80" dirty="0">
                <a:solidFill>
                  <a:srgbClr val="EBEBEE"/>
                </a:solidFill>
                <a:latin typeface="Times New Roman"/>
                <a:cs typeface="Times New Roman"/>
              </a:rPr>
              <a:t>Damages</a:t>
            </a:r>
            <a:endParaRPr sz="2050">
              <a:latin typeface="Times New Roman"/>
              <a:cs typeface="Times New Roman"/>
            </a:endParaRPr>
          </a:p>
          <a:p>
            <a:pPr marL="12700" marR="5080">
              <a:lnSpc>
                <a:spcPct val="131300"/>
              </a:lnSpc>
              <a:spcBef>
                <a:spcPts val="894"/>
              </a:spcBef>
            </a:pPr>
            <a:r>
              <a:rPr sz="1650" spc="120" dirty="0">
                <a:solidFill>
                  <a:srgbClr val="EBEBEE"/>
                </a:solidFill>
                <a:latin typeface="Trebuchet MS"/>
                <a:cs typeface="Trebuchet MS"/>
              </a:rPr>
              <a:t>Compensatory</a:t>
            </a:r>
            <a:r>
              <a:rPr sz="1650" spc="-114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55" dirty="0">
                <a:solidFill>
                  <a:srgbClr val="EBEBEE"/>
                </a:solidFill>
                <a:latin typeface="Trebuchet MS"/>
                <a:cs typeface="Trebuchet MS"/>
              </a:rPr>
              <a:t>damages</a:t>
            </a:r>
            <a:r>
              <a:rPr sz="1650" spc="-114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90" dirty="0">
                <a:solidFill>
                  <a:srgbClr val="EBEBEE"/>
                </a:solidFill>
                <a:latin typeface="Trebuchet MS"/>
                <a:cs typeface="Trebuchet MS"/>
              </a:rPr>
              <a:t>may</a:t>
            </a:r>
            <a:r>
              <a:rPr sz="16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35" dirty="0">
                <a:solidFill>
                  <a:srgbClr val="EBEBEE"/>
                </a:solidFill>
                <a:latin typeface="Trebuchet MS"/>
                <a:cs typeface="Trebuchet MS"/>
              </a:rPr>
              <a:t>be</a:t>
            </a:r>
            <a:r>
              <a:rPr sz="16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05" dirty="0">
                <a:solidFill>
                  <a:srgbClr val="EBEBEE"/>
                </a:solidFill>
                <a:latin typeface="Trebuchet MS"/>
                <a:cs typeface="Trebuchet MS"/>
              </a:rPr>
              <a:t>awarded</a:t>
            </a:r>
            <a:r>
              <a:rPr sz="1650" spc="-11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95" dirty="0">
                <a:solidFill>
                  <a:srgbClr val="EBEBEE"/>
                </a:solidFill>
                <a:latin typeface="Trebuchet MS"/>
                <a:cs typeface="Trebuchet MS"/>
              </a:rPr>
              <a:t>for</a:t>
            </a:r>
            <a:r>
              <a:rPr sz="1650" spc="-10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95" dirty="0">
                <a:solidFill>
                  <a:srgbClr val="EBEBEE"/>
                </a:solidFill>
                <a:latin typeface="Trebuchet MS"/>
                <a:cs typeface="Trebuchet MS"/>
              </a:rPr>
              <a:t>actual</a:t>
            </a:r>
            <a:r>
              <a:rPr sz="1650" spc="-10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40" dirty="0">
                <a:solidFill>
                  <a:srgbClr val="EBEBEE"/>
                </a:solidFill>
                <a:latin typeface="Trebuchet MS"/>
                <a:cs typeface="Trebuchet MS"/>
              </a:rPr>
              <a:t>loss </a:t>
            </a:r>
            <a:r>
              <a:rPr sz="1650" spc="75" dirty="0">
                <a:solidFill>
                  <a:srgbClr val="EBEBEE"/>
                </a:solidFill>
                <a:latin typeface="Trebuchet MS"/>
                <a:cs typeface="Trebuchet MS"/>
              </a:rPr>
              <a:t>suffered.</a:t>
            </a:r>
            <a:r>
              <a:rPr sz="1650" spc="-114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EBEBEE"/>
                </a:solidFill>
                <a:latin typeface="Trebuchet MS"/>
                <a:cs typeface="Trebuchet MS"/>
              </a:rPr>
              <a:t>In</a:t>
            </a:r>
            <a:r>
              <a:rPr sz="16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204" dirty="0">
                <a:solidFill>
                  <a:srgbClr val="EBEBEE"/>
                </a:solidFill>
                <a:latin typeface="Trebuchet MS"/>
                <a:cs typeface="Trebuchet MS"/>
              </a:rPr>
              <a:t>cases</a:t>
            </a:r>
            <a:r>
              <a:rPr sz="16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25" dirty="0">
                <a:solidFill>
                  <a:srgbClr val="EBEBEE"/>
                </a:solidFill>
                <a:latin typeface="Trebuchet MS"/>
                <a:cs typeface="Trebuchet MS"/>
              </a:rPr>
              <a:t>of</a:t>
            </a:r>
            <a:r>
              <a:rPr sz="16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10" dirty="0">
                <a:solidFill>
                  <a:srgbClr val="EBEBEE"/>
                </a:solidFill>
                <a:latin typeface="Trebuchet MS"/>
                <a:cs typeface="Trebuchet MS"/>
              </a:rPr>
              <a:t>continued</a:t>
            </a:r>
            <a:r>
              <a:rPr sz="16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25" dirty="0">
                <a:solidFill>
                  <a:srgbClr val="EBEBEE"/>
                </a:solidFill>
                <a:latin typeface="Trebuchet MS"/>
                <a:cs typeface="Trebuchet MS"/>
              </a:rPr>
              <a:t>trespass,</a:t>
            </a:r>
            <a:r>
              <a:rPr sz="1650" spc="-10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45" dirty="0">
                <a:solidFill>
                  <a:srgbClr val="EBEBEE"/>
                </a:solidFill>
                <a:latin typeface="Trebuchet MS"/>
                <a:cs typeface="Trebuchet MS"/>
              </a:rPr>
              <a:t>courts</a:t>
            </a:r>
            <a:r>
              <a:rPr sz="1650" spc="-11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65" dirty="0">
                <a:solidFill>
                  <a:srgbClr val="EBEBEE"/>
                </a:solidFill>
                <a:latin typeface="Trebuchet MS"/>
                <a:cs typeface="Trebuchet MS"/>
              </a:rPr>
              <a:t>may </a:t>
            </a:r>
            <a:r>
              <a:rPr sz="1650" spc="90" dirty="0">
                <a:solidFill>
                  <a:srgbClr val="EBEBEE"/>
                </a:solidFill>
                <a:latin typeface="Trebuchet MS"/>
                <a:cs typeface="Trebuchet MS"/>
              </a:rPr>
              <a:t>award</a:t>
            </a:r>
            <a:r>
              <a:rPr sz="16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55" dirty="0">
                <a:solidFill>
                  <a:srgbClr val="EBEBEE"/>
                </a:solidFill>
                <a:latin typeface="Trebuchet MS"/>
                <a:cs typeface="Trebuchet MS"/>
              </a:rPr>
              <a:t>damages</a:t>
            </a:r>
            <a:r>
              <a:rPr sz="16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0" dirty="0">
                <a:solidFill>
                  <a:srgbClr val="EBEBEE"/>
                </a:solidFill>
                <a:latin typeface="Trebuchet MS"/>
                <a:cs typeface="Trebuchet MS"/>
              </a:rPr>
              <a:t>in</a:t>
            </a:r>
            <a:r>
              <a:rPr sz="165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0" dirty="0">
                <a:solidFill>
                  <a:srgbClr val="EBEBEE"/>
                </a:solidFill>
                <a:latin typeface="Trebuchet MS"/>
                <a:cs typeface="Trebuchet MS"/>
              </a:rPr>
              <a:t>lieu</a:t>
            </a:r>
            <a:r>
              <a:rPr sz="165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25" dirty="0">
                <a:solidFill>
                  <a:srgbClr val="EBEBEE"/>
                </a:solidFill>
                <a:latin typeface="Trebuchet MS"/>
                <a:cs typeface="Trebuchet MS"/>
              </a:rPr>
              <a:t>of</a:t>
            </a:r>
            <a:r>
              <a:rPr sz="165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20" dirty="0">
                <a:solidFill>
                  <a:srgbClr val="EBEBEE"/>
                </a:solidFill>
                <a:latin typeface="Trebuchet MS"/>
                <a:cs typeface="Trebuchet MS"/>
              </a:rPr>
              <a:t>an</a:t>
            </a:r>
            <a:r>
              <a:rPr sz="165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0" dirty="0">
                <a:solidFill>
                  <a:srgbClr val="EBEBEE"/>
                </a:solidFill>
                <a:latin typeface="Trebuchet MS"/>
                <a:cs typeface="Trebuchet MS"/>
              </a:rPr>
              <a:t>injunction,</a:t>
            </a:r>
            <a:r>
              <a:rPr sz="16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204" dirty="0">
                <a:solidFill>
                  <a:srgbClr val="EBEBEE"/>
                </a:solidFill>
                <a:latin typeface="Trebuchet MS"/>
                <a:cs typeface="Trebuchet MS"/>
              </a:rPr>
              <a:t>as</a:t>
            </a:r>
            <a:r>
              <a:rPr sz="16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70" dirty="0">
                <a:solidFill>
                  <a:srgbClr val="EBEBEE"/>
                </a:solidFill>
                <a:latin typeface="Trebuchet MS"/>
                <a:cs typeface="Trebuchet MS"/>
              </a:rPr>
              <a:t>seen</a:t>
            </a:r>
            <a:r>
              <a:rPr sz="16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0" dirty="0">
                <a:solidFill>
                  <a:srgbClr val="EBEBEE"/>
                </a:solidFill>
                <a:latin typeface="Trebuchet MS"/>
                <a:cs typeface="Trebuchet MS"/>
              </a:rPr>
              <a:t>in</a:t>
            </a:r>
            <a:r>
              <a:rPr sz="165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10" dirty="0">
                <a:solidFill>
                  <a:srgbClr val="EBEBEE"/>
                </a:solidFill>
                <a:latin typeface="Trebuchet MS"/>
                <a:cs typeface="Trebuchet MS"/>
              </a:rPr>
              <a:t>Jaggard </a:t>
            </a:r>
            <a:r>
              <a:rPr sz="1650" spc="65" dirty="0">
                <a:solidFill>
                  <a:srgbClr val="EBEBEE"/>
                </a:solidFill>
                <a:latin typeface="Trebuchet MS"/>
                <a:cs typeface="Trebuchet MS"/>
              </a:rPr>
              <a:t>v</a:t>
            </a:r>
            <a:r>
              <a:rPr sz="16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00" dirty="0">
                <a:solidFill>
                  <a:srgbClr val="EBEBEE"/>
                </a:solidFill>
                <a:latin typeface="Trebuchet MS"/>
                <a:cs typeface="Trebuchet MS"/>
              </a:rPr>
              <a:t>Sawyer</a:t>
            </a:r>
            <a:r>
              <a:rPr sz="1650" spc="-114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EBEBEE"/>
                </a:solidFill>
                <a:latin typeface="Trebuchet MS"/>
                <a:cs typeface="Trebuchet MS"/>
              </a:rPr>
              <a:t>(1995).</a:t>
            </a:r>
            <a:endParaRPr sz="1650">
              <a:latin typeface="Trebuchet MS"/>
              <a:cs typeface="Trebuchet MS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731519" y="5082540"/>
            <a:ext cx="6483350" cy="2240280"/>
            <a:chOff x="731519" y="5082540"/>
            <a:chExt cx="6483350" cy="2240280"/>
          </a:xfrm>
        </p:grpSpPr>
        <p:sp>
          <p:nvSpPr>
            <p:cNvPr id="12" name="object 12"/>
            <p:cNvSpPr/>
            <p:nvPr/>
          </p:nvSpPr>
          <p:spPr>
            <a:xfrm>
              <a:off x="735329" y="5086350"/>
              <a:ext cx="6475730" cy="2232660"/>
            </a:xfrm>
            <a:custGeom>
              <a:avLst/>
              <a:gdLst/>
              <a:ahLst/>
              <a:cxnLst/>
              <a:rect l="l" t="t" r="r" b="b"/>
              <a:pathLst>
                <a:path w="6475730" h="2232659">
                  <a:moveTo>
                    <a:pt x="6387338" y="0"/>
                  </a:moveTo>
                  <a:lnTo>
                    <a:pt x="88188" y="0"/>
                  </a:lnTo>
                  <a:lnTo>
                    <a:pt x="53862" y="6931"/>
                  </a:lnTo>
                  <a:lnTo>
                    <a:pt x="25830" y="25828"/>
                  </a:lnTo>
                  <a:lnTo>
                    <a:pt x="6930" y="53846"/>
                  </a:lnTo>
                  <a:lnTo>
                    <a:pt x="0" y="88137"/>
                  </a:lnTo>
                  <a:lnTo>
                    <a:pt x="0" y="2144471"/>
                  </a:lnTo>
                  <a:lnTo>
                    <a:pt x="6930" y="2178797"/>
                  </a:lnTo>
                  <a:lnTo>
                    <a:pt x="25830" y="2206829"/>
                  </a:lnTo>
                  <a:lnTo>
                    <a:pt x="53862" y="2225729"/>
                  </a:lnTo>
                  <a:lnTo>
                    <a:pt x="88188" y="2232660"/>
                  </a:lnTo>
                  <a:lnTo>
                    <a:pt x="6387338" y="2232660"/>
                  </a:lnTo>
                  <a:lnTo>
                    <a:pt x="6421629" y="2225729"/>
                  </a:lnTo>
                  <a:lnTo>
                    <a:pt x="6449647" y="2206829"/>
                  </a:lnTo>
                  <a:lnTo>
                    <a:pt x="6468544" y="2178797"/>
                  </a:lnTo>
                  <a:lnTo>
                    <a:pt x="6475476" y="2144471"/>
                  </a:lnTo>
                  <a:lnTo>
                    <a:pt x="6475476" y="88137"/>
                  </a:lnTo>
                  <a:lnTo>
                    <a:pt x="6468544" y="53846"/>
                  </a:lnTo>
                  <a:lnTo>
                    <a:pt x="6449647" y="25828"/>
                  </a:lnTo>
                  <a:lnTo>
                    <a:pt x="6421629" y="6931"/>
                  </a:lnTo>
                  <a:lnTo>
                    <a:pt x="6387338" y="0"/>
                  </a:lnTo>
                  <a:close/>
                </a:path>
              </a:pathLst>
            </a:custGeom>
            <a:solidFill>
              <a:srgbClr val="28305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35329" y="5086350"/>
              <a:ext cx="6475730" cy="2232660"/>
            </a:xfrm>
            <a:custGeom>
              <a:avLst/>
              <a:gdLst/>
              <a:ahLst/>
              <a:cxnLst/>
              <a:rect l="l" t="t" r="r" b="b"/>
              <a:pathLst>
                <a:path w="6475730" h="2232659">
                  <a:moveTo>
                    <a:pt x="0" y="88137"/>
                  </a:moveTo>
                  <a:lnTo>
                    <a:pt x="6930" y="53846"/>
                  </a:lnTo>
                  <a:lnTo>
                    <a:pt x="25830" y="25828"/>
                  </a:lnTo>
                  <a:lnTo>
                    <a:pt x="53862" y="6931"/>
                  </a:lnTo>
                  <a:lnTo>
                    <a:pt x="88188" y="0"/>
                  </a:lnTo>
                  <a:lnTo>
                    <a:pt x="6387338" y="0"/>
                  </a:lnTo>
                  <a:lnTo>
                    <a:pt x="6421629" y="6931"/>
                  </a:lnTo>
                  <a:lnTo>
                    <a:pt x="6449647" y="25828"/>
                  </a:lnTo>
                  <a:lnTo>
                    <a:pt x="6468544" y="53846"/>
                  </a:lnTo>
                  <a:lnTo>
                    <a:pt x="6475476" y="88137"/>
                  </a:lnTo>
                  <a:lnTo>
                    <a:pt x="6475476" y="2144471"/>
                  </a:lnTo>
                  <a:lnTo>
                    <a:pt x="6468544" y="2178797"/>
                  </a:lnTo>
                  <a:lnTo>
                    <a:pt x="6449647" y="2206829"/>
                  </a:lnTo>
                  <a:lnTo>
                    <a:pt x="6421629" y="2225729"/>
                  </a:lnTo>
                  <a:lnTo>
                    <a:pt x="6387338" y="2232660"/>
                  </a:lnTo>
                  <a:lnTo>
                    <a:pt x="88188" y="2232660"/>
                  </a:lnTo>
                  <a:lnTo>
                    <a:pt x="53862" y="2225729"/>
                  </a:lnTo>
                  <a:lnTo>
                    <a:pt x="25830" y="2206829"/>
                  </a:lnTo>
                  <a:lnTo>
                    <a:pt x="6930" y="2178797"/>
                  </a:lnTo>
                  <a:lnTo>
                    <a:pt x="0" y="2144471"/>
                  </a:lnTo>
                  <a:lnTo>
                    <a:pt x="0" y="88137"/>
                  </a:lnTo>
                  <a:close/>
                </a:path>
              </a:pathLst>
            </a:custGeom>
            <a:ln w="7620">
              <a:solidFill>
                <a:srgbClr val="41496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939495" y="5279263"/>
            <a:ext cx="5946140" cy="1772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50" spc="75" dirty="0">
                <a:solidFill>
                  <a:srgbClr val="EBEBEE"/>
                </a:solidFill>
                <a:latin typeface="Times New Roman"/>
                <a:cs typeface="Times New Roman"/>
              </a:rPr>
              <a:t>Possession</a:t>
            </a:r>
            <a:r>
              <a:rPr sz="2050" spc="-10" dirty="0">
                <a:solidFill>
                  <a:srgbClr val="EBEBEE"/>
                </a:solidFill>
                <a:latin typeface="Times New Roman"/>
                <a:cs typeface="Times New Roman"/>
              </a:rPr>
              <a:t> </a:t>
            </a:r>
            <a:r>
              <a:rPr sz="2050" spc="100" dirty="0">
                <a:solidFill>
                  <a:srgbClr val="EBEBEE"/>
                </a:solidFill>
                <a:latin typeface="Times New Roman"/>
                <a:cs typeface="Times New Roman"/>
              </a:rPr>
              <a:t>Orders</a:t>
            </a:r>
            <a:endParaRPr sz="2050">
              <a:latin typeface="Times New Roman"/>
              <a:cs typeface="Times New Roman"/>
            </a:endParaRPr>
          </a:p>
          <a:p>
            <a:pPr marL="12700" marR="5080">
              <a:lnSpc>
                <a:spcPct val="131300"/>
              </a:lnSpc>
              <a:spcBef>
                <a:spcPts val="894"/>
              </a:spcBef>
            </a:pPr>
            <a:r>
              <a:rPr sz="1650" spc="90" dirty="0">
                <a:solidFill>
                  <a:srgbClr val="EBEBEE"/>
                </a:solidFill>
                <a:latin typeface="Trebuchet MS"/>
                <a:cs typeface="Trebuchet MS"/>
              </a:rPr>
              <a:t>Where</a:t>
            </a:r>
            <a:r>
              <a:rPr sz="16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55" dirty="0">
                <a:solidFill>
                  <a:srgbClr val="EBEBEE"/>
                </a:solidFill>
                <a:latin typeface="Trebuchet MS"/>
                <a:cs typeface="Trebuchet MS"/>
              </a:rPr>
              <a:t>trespassers</a:t>
            </a:r>
            <a:r>
              <a:rPr sz="16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25" dirty="0">
                <a:solidFill>
                  <a:srgbClr val="EBEBEE"/>
                </a:solidFill>
                <a:latin typeface="Trebuchet MS"/>
                <a:cs typeface="Trebuchet MS"/>
              </a:rPr>
              <a:t>refuse</a:t>
            </a:r>
            <a:r>
              <a:rPr sz="16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30" dirty="0">
                <a:solidFill>
                  <a:srgbClr val="EBEBEE"/>
                </a:solidFill>
                <a:latin typeface="Trebuchet MS"/>
                <a:cs typeface="Trebuchet MS"/>
              </a:rPr>
              <a:t>to</a:t>
            </a:r>
            <a:r>
              <a:rPr sz="1650" spc="-3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EBEBEE"/>
                </a:solidFill>
                <a:latin typeface="Trebuchet MS"/>
                <a:cs typeface="Trebuchet MS"/>
              </a:rPr>
              <a:t>leave,</a:t>
            </a:r>
            <a:r>
              <a:rPr sz="16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35" dirty="0">
                <a:solidFill>
                  <a:srgbClr val="EBEBEE"/>
                </a:solidFill>
                <a:latin typeface="Trebuchet MS"/>
                <a:cs typeface="Trebuchet MS"/>
              </a:rPr>
              <a:t>a</a:t>
            </a:r>
            <a:r>
              <a:rPr sz="165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70" dirty="0">
                <a:solidFill>
                  <a:srgbClr val="EBEBEE"/>
                </a:solidFill>
                <a:latin typeface="Trebuchet MS"/>
                <a:cs typeface="Trebuchet MS"/>
              </a:rPr>
              <a:t>possession</a:t>
            </a:r>
            <a:r>
              <a:rPr sz="1650" spc="-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95" dirty="0">
                <a:solidFill>
                  <a:srgbClr val="EBEBEE"/>
                </a:solidFill>
                <a:latin typeface="Trebuchet MS"/>
                <a:cs typeface="Trebuchet MS"/>
              </a:rPr>
              <a:t>order </a:t>
            </a:r>
            <a:r>
              <a:rPr sz="1650" spc="160" dirty="0">
                <a:solidFill>
                  <a:srgbClr val="EBEBEE"/>
                </a:solidFill>
                <a:latin typeface="Trebuchet MS"/>
                <a:cs typeface="Trebuchet MS"/>
              </a:rPr>
              <a:t>can</a:t>
            </a:r>
            <a:r>
              <a:rPr sz="16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35" dirty="0">
                <a:solidFill>
                  <a:srgbClr val="EBEBEE"/>
                </a:solidFill>
                <a:latin typeface="Trebuchet MS"/>
                <a:cs typeface="Trebuchet MS"/>
              </a:rPr>
              <a:t>be</a:t>
            </a:r>
            <a:r>
              <a:rPr sz="16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75" dirty="0">
                <a:solidFill>
                  <a:srgbClr val="EBEBEE"/>
                </a:solidFill>
                <a:latin typeface="Trebuchet MS"/>
                <a:cs typeface="Trebuchet MS"/>
              </a:rPr>
              <a:t>obtained.</a:t>
            </a:r>
            <a:r>
              <a:rPr sz="1650" spc="-114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70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6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EBEBEE"/>
                </a:solidFill>
                <a:latin typeface="Trebuchet MS"/>
                <a:cs typeface="Trebuchet MS"/>
              </a:rPr>
              <a:t>Civil</a:t>
            </a:r>
            <a:r>
              <a:rPr sz="16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10" dirty="0">
                <a:solidFill>
                  <a:srgbClr val="EBEBEE"/>
                </a:solidFill>
                <a:latin typeface="Trebuchet MS"/>
                <a:cs typeface="Trebuchet MS"/>
              </a:rPr>
              <a:t>Procedure</a:t>
            </a:r>
            <a:r>
              <a:rPr sz="1650" spc="-11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90" dirty="0">
                <a:solidFill>
                  <a:srgbClr val="EBEBEE"/>
                </a:solidFill>
                <a:latin typeface="Trebuchet MS"/>
                <a:cs typeface="Trebuchet MS"/>
              </a:rPr>
              <a:t>Rules</a:t>
            </a:r>
            <a:r>
              <a:rPr sz="16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EBEBEE"/>
                </a:solidFill>
                <a:latin typeface="Trebuchet MS"/>
                <a:cs typeface="Trebuchet MS"/>
              </a:rPr>
              <a:t>in</a:t>
            </a:r>
            <a:r>
              <a:rPr sz="16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80" dirty="0">
                <a:solidFill>
                  <a:srgbClr val="EBEBEE"/>
                </a:solidFill>
                <a:latin typeface="Trebuchet MS"/>
                <a:cs typeface="Trebuchet MS"/>
              </a:rPr>
              <a:t>England</a:t>
            </a:r>
            <a:r>
              <a:rPr sz="1650" spc="-10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90" dirty="0">
                <a:solidFill>
                  <a:srgbClr val="EBEBEE"/>
                </a:solidFill>
                <a:latin typeface="Trebuchet MS"/>
                <a:cs typeface="Trebuchet MS"/>
              </a:rPr>
              <a:t>and </a:t>
            </a:r>
            <a:r>
              <a:rPr sz="1650" spc="100" dirty="0">
                <a:solidFill>
                  <a:srgbClr val="EBEBEE"/>
                </a:solidFill>
                <a:latin typeface="Trebuchet MS"/>
                <a:cs typeface="Trebuchet MS"/>
              </a:rPr>
              <a:t>Wales</a:t>
            </a:r>
            <a:r>
              <a:rPr sz="1650" spc="-10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85" dirty="0">
                <a:solidFill>
                  <a:srgbClr val="EBEBEE"/>
                </a:solidFill>
                <a:latin typeface="Trebuchet MS"/>
                <a:cs typeface="Trebuchet MS"/>
              </a:rPr>
              <a:t>provide</a:t>
            </a:r>
            <a:r>
              <a:rPr sz="1650" spc="-10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35" dirty="0">
                <a:solidFill>
                  <a:srgbClr val="EBEBEE"/>
                </a:solidFill>
                <a:latin typeface="Trebuchet MS"/>
                <a:cs typeface="Trebuchet MS"/>
              </a:rPr>
              <a:t>a</a:t>
            </a:r>
            <a:r>
              <a:rPr sz="16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85" dirty="0">
                <a:solidFill>
                  <a:srgbClr val="EBEBEE"/>
                </a:solidFill>
                <a:latin typeface="Trebuchet MS"/>
                <a:cs typeface="Trebuchet MS"/>
              </a:rPr>
              <a:t>streamlined</a:t>
            </a:r>
            <a:r>
              <a:rPr sz="1650" spc="-114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80" dirty="0">
                <a:solidFill>
                  <a:srgbClr val="EBEBEE"/>
                </a:solidFill>
                <a:latin typeface="Trebuchet MS"/>
                <a:cs typeface="Trebuchet MS"/>
              </a:rPr>
              <a:t>process</a:t>
            </a:r>
            <a:r>
              <a:rPr sz="1650" spc="-11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95" dirty="0">
                <a:solidFill>
                  <a:srgbClr val="EBEBEE"/>
                </a:solidFill>
                <a:latin typeface="Trebuchet MS"/>
                <a:cs typeface="Trebuchet MS"/>
              </a:rPr>
              <a:t>for</a:t>
            </a:r>
            <a:r>
              <a:rPr sz="16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60" dirty="0">
                <a:solidFill>
                  <a:srgbClr val="EBEBEE"/>
                </a:solidFill>
                <a:latin typeface="Trebuchet MS"/>
                <a:cs typeface="Trebuchet MS"/>
              </a:rPr>
              <a:t>possession </a:t>
            </a:r>
            <a:r>
              <a:rPr sz="1650" spc="95" dirty="0">
                <a:solidFill>
                  <a:srgbClr val="EBEBEE"/>
                </a:solidFill>
                <a:latin typeface="Trebuchet MS"/>
                <a:cs typeface="Trebuchet MS"/>
              </a:rPr>
              <a:t>claims</a:t>
            </a:r>
            <a:r>
              <a:rPr sz="16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14" dirty="0">
                <a:solidFill>
                  <a:srgbClr val="EBEBEE"/>
                </a:solidFill>
                <a:latin typeface="Trebuchet MS"/>
                <a:cs typeface="Trebuchet MS"/>
              </a:rPr>
              <a:t>against</a:t>
            </a:r>
            <a:r>
              <a:rPr sz="1650" spc="-11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14" dirty="0">
                <a:solidFill>
                  <a:srgbClr val="EBEBEE"/>
                </a:solidFill>
                <a:latin typeface="Trebuchet MS"/>
                <a:cs typeface="Trebuchet MS"/>
              </a:rPr>
              <a:t>trespassers.</a:t>
            </a:r>
            <a:endParaRPr sz="1650">
              <a:latin typeface="Trebuchet MS"/>
              <a:cs typeface="Trebuchet MS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7417307" y="5082540"/>
            <a:ext cx="6483350" cy="2240280"/>
            <a:chOff x="7417307" y="5082540"/>
            <a:chExt cx="6483350" cy="2240280"/>
          </a:xfrm>
        </p:grpSpPr>
        <p:sp>
          <p:nvSpPr>
            <p:cNvPr id="16" name="object 16"/>
            <p:cNvSpPr/>
            <p:nvPr/>
          </p:nvSpPr>
          <p:spPr>
            <a:xfrm>
              <a:off x="7421117" y="5086350"/>
              <a:ext cx="6475730" cy="2232660"/>
            </a:xfrm>
            <a:custGeom>
              <a:avLst/>
              <a:gdLst/>
              <a:ahLst/>
              <a:cxnLst/>
              <a:rect l="l" t="t" r="r" b="b"/>
              <a:pathLst>
                <a:path w="6475730" h="2232659">
                  <a:moveTo>
                    <a:pt x="6387337" y="0"/>
                  </a:moveTo>
                  <a:lnTo>
                    <a:pt x="88137" y="0"/>
                  </a:lnTo>
                  <a:lnTo>
                    <a:pt x="53846" y="6931"/>
                  </a:lnTo>
                  <a:lnTo>
                    <a:pt x="25828" y="25828"/>
                  </a:lnTo>
                  <a:lnTo>
                    <a:pt x="6931" y="53846"/>
                  </a:lnTo>
                  <a:lnTo>
                    <a:pt x="0" y="88137"/>
                  </a:lnTo>
                  <a:lnTo>
                    <a:pt x="0" y="2144471"/>
                  </a:lnTo>
                  <a:lnTo>
                    <a:pt x="6931" y="2178797"/>
                  </a:lnTo>
                  <a:lnTo>
                    <a:pt x="25828" y="2206829"/>
                  </a:lnTo>
                  <a:lnTo>
                    <a:pt x="53846" y="2225729"/>
                  </a:lnTo>
                  <a:lnTo>
                    <a:pt x="88137" y="2232660"/>
                  </a:lnTo>
                  <a:lnTo>
                    <a:pt x="6387337" y="2232660"/>
                  </a:lnTo>
                  <a:lnTo>
                    <a:pt x="6421629" y="2225729"/>
                  </a:lnTo>
                  <a:lnTo>
                    <a:pt x="6449647" y="2206829"/>
                  </a:lnTo>
                  <a:lnTo>
                    <a:pt x="6468544" y="2178797"/>
                  </a:lnTo>
                  <a:lnTo>
                    <a:pt x="6475476" y="2144471"/>
                  </a:lnTo>
                  <a:lnTo>
                    <a:pt x="6475476" y="88137"/>
                  </a:lnTo>
                  <a:lnTo>
                    <a:pt x="6468544" y="53846"/>
                  </a:lnTo>
                  <a:lnTo>
                    <a:pt x="6449647" y="25828"/>
                  </a:lnTo>
                  <a:lnTo>
                    <a:pt x="6421629" y="6931"/>
                  </a:lnTo>
                  <a:lnTo>
                    <a:pt x="6387337" y="0"/>
                  </a:lnTo>
                  <a:close/>
                </a:path>
              </a:pathLst>
            </a:custGeom>
            <a:solidFill>
              <a:srgbClr val="28305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421117" y="5086350"/>
              <a:ext cx="6475730" cy="2232660"/>
            </a:xfrm>
            <a:custGeom>
              <a:avLst/>
              <a:gdLst/>
              <a:ahLst/>
              <a:cxnLst/>
              <a:rect l="l" t="t" r="r" b="b"/>
              <a:pathLst>
                <a:path w="6475730" h="2232659">
                  <a:moveTo>
                    <a:pt x="0" y="88137"/>
                  </a:moveTo>
                  <a:lnTo>
                    <a:pt x="6931" y="53846"/>
                  </a:lnTo>
                  <a:lnTo>
                    <a:pt x="25828" y="25828"/>
                  </a:lnTo>
                  <a:lnTo>
                    <a:pt x="53846" y="6931"/>
                  </a:lnTo>
                  <a:lnTo>
                    <a:pt x="88137" y="0"/>
                  </a:lnTo>
                  <a:lnTo>
                    <a:pt x="6387337" y="0"/>
                  </a:lnTo>
                  <a:lnTo>
                    <a:pt x="6421629" y="6931"/>
                  </a:lnTo>
                  <a:lnTo>
                    <a:pt x="6449647" y="25828"/>
                  </a:lnTo>
                  <a:lnTo>
                    <a:pt x="6468544" y="53846"/>
                  </a:lnTo>
                  <a:lnTo>
                    <a:pt x="6475476" y="88137"/>
                  </a:lnTo>
                  <a:lnTo>
                    <a:pt x="6475476" y="2144471"/>
                  </a:lnTo>
                  <a:lnTo>
                    <a:pt x="6468544" y="2178797"/>
                  </a:lnTo>
                  <a:lnTo>
                    <a:pt x="6449647" y="2206829"/>
                  </a:lnTo>
                  <a:lnTo>
                    <a:pt x="6421629" y="2225729"/>
                  </a:lnTo>
                  <a:lnTo>
                    <a:pt x="6387337" y="2232660"/>
                  </a:lnTo>
                  <a:lnTo>
                    <a:pt x="88137" y="2232660"/>
                  </a:lnTo>
                  <a:lnTo>
                    <a:pt x="53846" y="2225729"/>
                  </a:lnTo>
                  <a:lnTo>
                    <a:pt x="25828" y="2206829"/>
                  </a:lnTo>
                  <a:lnTo>
                    <a:pt x="6931" y="2178797"/>
                  </a:lnTo>
                  <a:lnTo>
                    <a:pt x="0" y="2144471"/>
                  </a:lnTo>
                  <a:lnTo>
                    <a:pt x="0" y="88137"/>
                  </a:lnTo>
                  <a:close/>
                </a:path>
              </a:pathLst>
            </a:custGeom>
            <a:ln w="7620">
              <a:solidFill>
                <a:srgbClr val="41496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7625842" y="5279263"/>
            <a:ext cx="5891530" cy="1772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50" dirty="0">
                <a:solidFill>
                  <a:srgbClr val="EBEBEE"/>
                </a:solidFill>
                <a:latin typeface="Times New Roman"/>
                <a:cs typeface="Times New Roman"/>
              </a:rPr>
              <a:t>Self-</a:t>
            </a:r>
            <a:r>
              <a:rPr sz="2050" spc="55" dirty="0">
                <a:solidFill>
                  <a:srgbClr val="EBEBEE"/>
                </a:solidFill>
                <a:latin typeface="Times New Roman"/>
                <a:cs typeface="Times New Roman"/>
              </a:rPr>
              <a:t>Help</a:t>
            </a:r>
            <a:endParaRPr sz="2050">
              <a:latin typeface="Times New Roman"/>
              <a:cs typeface="Times New Roman"/>
            </a:endParaRPr>
          </a:p>
          <a:p>
            <a:pPr marL="12700" marR="5080">
              <a:lnSpc>
                <a:spcPct val="131300"/>
              </a:lnSpc>
              <a:spcBef>
                <a:spcPts val="894"/>
              </a:spcBef>
            </a:pPr>
            <a:r>
              <a:rPr sz="1650" dirty="0">
                <a:solidFill>
                  <a:srgbClr val="EBEBEE"/>
                </a:solidFill>
                <a:latin typeface="Trebuchet MS"/>
                <a:cs typeface="Trebuchet MS"/>
              </a:rPr>
              <a:t>While</a:t>
            </a:r>
            <a:r>
              <a:rPr sz="16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25" dirty="0">
                <a:solidFill>
                  <a:srgbClr val="EBEBEE"/>
                </a:solidFill>
                <a:latin typeface="Trebuchet MS"/>
                <a:cs typeface="Trebuchet MS"/>
              </a:rPr>
              <a:t>not</a:t>
            </a:r>
            <a:r>
              <a:rPr sz="16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35" dirty="0">
                <a:solidFill>
                  <a:srgbClr val="EBEBEE"/>
                </a:solidFill>
                <a:latin typeface="Trebuchet MS"/>
                <a:cs typeface="Trebuchet MS"/>
              </a:rPr>
              <a:t>a</a:t>
            </a:r>
            <a:r>
              <a:rPr sz="16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20" dirty="0">
                <a:solidFill>
                  <a:srgbClr val="EBEBEE"/>
                </a:solidFill>
                <a:latin typeface="Trebuchet MS"/>
                <a:cs typeface="Trebuchet MS"/>
              </a:rPr>
              <a:t>court</a:t>
            </a:r>
            <a:r>
              <a:rPr sz="16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60" dirty="0">
                <a:solidFill>
                  <a:srgbClr val="EBEBEE"/>
                </a:solidFill>
                <a:latin typeface="Trebuchet MS"/>
                <a:cs typeface="Trebuchet MS"/>
              </a:rPr>
              <a:t>remedy,</a:t>
            </a:r>
            <a:r>
              <a:rPr sz="16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20" dirty="0">
                <a:solidFill>
                  <a:srgbClr val="EBEBEE"/>
                </a:solidFill>
                <a:latin typeface="Trebuchet MS"/>
                <a:cs typeface="Trebuchet MS"/>
              </a:rPr>
              <a:t>reasonable</a:t>
            </a:r>
            <a:r>
              <a:rPr sz="1650" spc="-10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30" dirty="0">
                <a:solidFill>
                  <a:srgbClr val="EBEBEE"/>
                </a:solidFill>
                <a:latin typeface="Trebuchet MS"/>
                <a:cs typeface="Trebuchet MS"/>
              </a:rPr>
              <a:t>force</a:t>
            </a:r>
            <a:r>
              <a:rPr sz="16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90" dirty="0">
                <a:solidFill>
                  <a:srgbClr val="EBEBEE"/>
                </a:solidFill>
                <a:latin typeface="Trebuchet MS"/>
                <a:cs typeface="Trebuchet MS"/>
              </a:rPr>
              <a:t>may</a:t>
            </a:r>
            <a:r>
              <a:rPr sz="16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35" dirty="0">
                <a:solidFill>
                  <a:srgbClr val="EBEBEE"/>
                </a:solidFill>
                <a:latin typeface="Trebuchet MS"/>
                <a:cs typeface="Trebuchet MS"/>
              </a:rPr>
              <a:t>be</a:t>
            </a:r>
            <a:r>
              <a:rPr sz="16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30" dirty="0">
                <a:solidFill>
                  <a:srgbClr val="EBEBEE"/>
                </a:solidFill>
                <a:latin typeface="Trebuchet MS"/>
                <a:cs typeface="Trebuchet MS"/>
              </a:rPr>
              <a:t>used to</a:t>
            </a:r>
            <a:r>
              <a:rPr sz="16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10" dirty="0">
                <a:solidFill>
                  <a:srgbClr val="EBEBEE"/>
                </a:solidFill>
                <a:latin typeface="Trebuchet MS"/>
                <a:cs typeface="Trebuchet MS"/>
              </a:rPr>
              <a:t>remove</a:t>
            </a:r>
            <a:r>
              <a:rPr sz="16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25" dirty="0">
                <a:solidFill>
                  <a:srgbClr val="EBEBEE"/>
                </a:solidFill>
                <a:latin typeface="Trebuchet MS"/>
                <a:cs typeface="Trebuchet MS"/>
              </a:rPr>
              <a:t>trespassers.</a:t>
            </a:r>
            <a:r>
              <a:rPr sz="1650" spc="-10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55" dirty="0">
                <a:solidFill>
                  <a:srgbClr val="EBEBEE"/>
                </a:solidFill>
                <a:latin typeface="Trebuchet MS"/>
                <a:cs typeface="Trebuchet MS"/>
              </a:rPr>
              <a:t>However,</a:t>
            </a:r>
            <a:r>
              <a:rPr sz="16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204" dirty="0">
                <a:solidFill>
                  <a:srgbClr val="EBEBEE"/>
                </a:solidFill>
                <a:latin typeface="Trebuchet MS"/>
                <a:cs typeface="Trebuchet MS"/>
              </a:rPr>
              <a:t>as</a:t>
            </a:r>
            <a:r>
              <a:rPr sz="16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10" dirty="0">
                <a:solidFill>
                  <a:srgbClr val="EBEBEE"/>
                </a:solidFill>
                <a:latin typeface="Trebuchet MS"/>
                <a:cs typeface="Trebuchet MS"/>
              </a:rPr>
              <a:t>cautioned</a:t>
            </a:r>
            <a:r>
              <a:rPr sz="1650" spc="-10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-25" dirty="0">
                <a:solidFill>
                  <a:srgbClr val="EBEBEE"/>
                </a:solidFill>
                <a:latin typeface="Trebuchet MS"/>
                <a:cs typeface="Trebuchet MS"/>
              </a:rPr>
              <a:t>in </a:t>
            </a:r>
            <a:r>
              <a:rPr sz="1650" spc="100" dirty="0">
                <a:solidFill>
                  <a:srgbClr val="EBEBEE"/>
                </a:solidFill>
                <a:latin typeface="Trebuchet MS"/>
                <a:cs typeface="Trebuchet MS"/>
              </a:rPr>
              <a:t>Hemmings</a:t>
            </a:r>
            <a:r>
              <a:rPr sz="16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65" dirty="0">
                <a:solidFill>
                  <a:srgbClr val="EBEBEE"/>
                </a:solidFill>
                <a:latin typeface="Trebuchet MS"/>
                <a:cs typeface="Trebuchet MS"/>
              </a:rPr>
              <a:t>v</a:t>
            </a:r>
            <a:r>
              <a:rPr sz="165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25" dirty="0">
                <a:solidFill>
                  <a:srgbClr val="EBEBEE"/>
                </a:solidFill>
                <a:latin typeface="Trebuchet MS"/>
                <a:cs typeface="Trebuchet MS"/>
              </a:rPr>
              <a:t>Stoke</a:t>
            </a:r>
            <a:r>
              <a:rPr sz="16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65" dirty="0">
                <a:solidFill>
                  <a:srgbClr val="EBEBEE"/>
                </a:solidFill>
                <a:latin typeface="Trebuchet MS"/>
                <a:cs typeface="Trebuchet MS"/>
              </a:rPr>
              <a:t>Poges</a:t>
            </a:r>
            <a:r>
              <a:rPr sz="16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EBEBEE"/>
                </a:solidFill>
                <a:latin typeface="Trebuchet MS"/>
                <a:cs typeface="Trebuchet MS"/>
              </a:rPr>
              <a:t>Golf</a:t>
            </a:r>
            <a:r>
              <a:rPr sz="16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50" dirty="0">
                <a:solidFill>
                  <a:srgbClr val="EBEBEE"/>
                </a:solidFill>
                <a:latin typeface="Trebuchet MS"/>
                <a:cs typeface="Trebuchet MS"/>
              </a:rPr>
              <a:t>Club</a:t>
            </a:r>
            <a:r>
              <a:rPr sz="16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-10" dirty="0">
                <a:solidFill>
                  <a:srgbClr val="EBEBEE"/>
                </a:solidFill>
                <a:latin typeface="Trebuchet MS"/>
                <a:cs typeface="Trebuchet MS"/>
              </a:rPr>
              <a:t>(1920),</a:t>
            </a:r>
            <a:r>
              <a:rPr sz="16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95" dirty="0">
                <a:solidFill>
                  <a:srgbClr val="EBEBEE"/>
                </a:solidFill>
                <a:latin typeface="Trebuchet MS"/>
                <a:cs typeface="Trebuchet MS"/>
              </a:rPr>
              <a:t>this</a:t>
            </a:r>
            <a:r>
              <a:rPr sz="16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60" dirty="0">
                <a:solidFill>
                  <a:srgbClr val="EBEBEE"/>
                </a:solidFill>
                <a:latin typeface="Trebuchet MS"/>
                <a:cs typeface="Trebuchet MS"/>
              </a:rPr>
              <a:t>right</a:t>
            </a:r>
            <a:r>
              <a:rPr sz="16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05" dirty="0">
                <a:solidFill>
                  <a:srgbClr val="EBEBEE"/>
                </a:solidFill>
                <a:latin typeface="Trebuchet MS"/>
                <a:cs typeface="Trebuchet MS"/>
              </a:rPr>
              <a:t>must </a:t>
            </a:r>
            <a:r>
              <a:rPr sz="1650" spc="135" dirty="0">
                <a:solidFill>
                  <a:srgbClr val="EBEBEE"/>
                </a:solidFill>
                <a:latin typeface="Trebuchet MS"/>
                <a:cs typeface="Trebuchet MS"/>
              </a:rPr>
              <a:t>be</a:t>
            </a:r>
            <a:r>
              <a:rPr sz="1650" spc="-11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20" dirty="0">
                <a:solidFill>
                  <a:srgbClr val="EBEBEE"/>
                </a:solidFill>
                <a:latin typeface="Trebuchet MS"/>
                <a:cs typeface="Trebuchet MS"/>
              </a:rPr>
              <a:t>exercised</a:t>
            </a:r>
            <a:r>
              <a:rPr sz="1650" spc="-11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65" dirty="0">
                <a:solidFill>
                  <a:srgbClr val="EBEBEE"/>
                </a:solidFill>
                <a:latin typeface="Trebuchet MS"/>
                <a:cs typeface="Trebuchet MS"/>
              </a:rPr>
              <a:t>carefully</a:t>
            </a:r>
            <a:r>
              <a:rPr sz="1650" spc="-11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30" dirty="0">
                <a:solidFill>
                  <a:srgbClr val="EBEBEE"/>
                </a:solidFill>
                <a:latin typeface="Trebuchet MS"/>
                <a:cs typeface="Trebuchet MS"/>
              </a:rPr>
              <a:t>to</a:t>
            </a:r>
            <a:r>
              <a:rPr sz="16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85" dirty="0">
                <a:solidFill>
                  <a:srgbClr val="EBEBEE"/>
                </a:solidFill>
                <a:latin typeface="Trebuchet MS"/>
                <a:cs typeface="Trebuchet MS"/>
              </a:rPr>
              <a:t>avoid</a:t>
            </a:r>
            <a:r>
              <a:rPr sz="16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EBEBEE"/>
                </a:solidFill>
                <a:latin typeface="Trebuchet MS"/>
                <a:cs typeface="Trebuchet MS"/>
              </a:rPr>
              <a:t>liability</a:t>
            </a:r>
            <a:r>
              <a:rPr sz="16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95" dirty="0">
                <a:solidFill>
                  <a:srgbClr val="EBEBEE"/>
                </a:solidFill>
                <a:latin typeface="Trebuchet MS"/>
                <a:cs typeface="Trebuchet MS"/>
              </a:rPr>
              <a:t>for</a:t>
            </a:r>
            <a:r>
              <a:rPr sz="1650" spc="-10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75" dirty="0">
                <a:solidFill>
                  <a:srgbClr val="EBEBEE"/>
                </a:solidFill>
                <a:latin typeface="Trebuchet MS"/>
                <a:cs typeface="Trebuchet MS"/>
              </a:rPr>
              <a:t>assault.</a:t>
            </a:r>
            <a:endParaRPr sz="1650">
              <a:latin typeface="Trebuchet MS"/>
              <a:cs typeface="Trebuchet MS"/>
            </a:endParaRPr>
          </a:p>
        </p:txBody>
      </p:sp>
      <p:sp>
        <p:nvSpPr>
          <p:cNvPr id="19" name="object 1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4630399" cy="2203704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04215" y="2646934"/>
            <a:ext cx="6461125" cy="5524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450" spc="170" dirty="0"/>
              <a:t>Case-</a:t>
            </a:r>
            <a:r>
              <a:rPr sz="3450" spc="100" dirty="0"/>
              <a:t>Based</a:t>
            </a:r>
            <a:r>
              <a:rPr sz="3450" spc="-80" dirty="0"/>
              <a:t> </a:t>
            </a:r>
            <a:r>
              <a:rPr sz="3450" spc="175" dirty="0"/>
              <a:t>Group</a:t>
            </a:r>
            <a:r>
              <a:rPr sz="3450" spc="-70" dirty="0"/>
              <a:t> </a:t>
            </a:r>
            <a:r>
              <a:rPr sz="3450" dirty="0"/>
              <a:t>Activity:</a:t>
            </a:r>
            <a:r>
              <a:rPr sz="3450" spc="-70" dirty="0"/>
              <a:t> </a:t>
            </a:r>
            <a:r>
              <a:rPr sz="3450" spc="160" dirty="0"/>
              <a:t>Part</a:t>
            </a:r>
            <a:r>
              <a:rPr sz="3450" spc="-55" dirty="0"/>
              <a:t> </a:t>
            </a:r>
            <a:r>
              <a:rPr sz="3450" spc="-380" dirty="0"/>
              <a:t>1</a:t>
            </a:r>
            <a:endParaRPr sz="3450"/>
          </a:p>
        </p:txBody>
      </p:sp>
      <p:grpSp>
        <p:nvGrpSpPr>
          <p:cNvPr id="4" name="object 4"/>
          <p:cNvGrpSpPr/>
          <p:nvPr/>
        </p:nvGrpSpPr>
        <p:grpSpPr>
          <a:xfrm>
            <a:off x="679704" y="3503676"/>
            <a:ext cx="993775" cy="4244340"/>
            <a:chOff x="679704" y="3503676"/>
            <a:chExt cx="993775" cy="4244340"/>
          </a:xfrm>
        </p:grpSpPr>
        <p:sp>
          <p:nvSpPr>
            <p:cNvPr id="5" name="object 5"/>
            <p:cNvSpPr/>
            <p:nvPr/>
          </p:nvSpPr>
          <p:spPr>
            <a:xfrm>
              <a:off x="870204" y="3503675"/>
              <a:ext cx="803275" cy="4244340"/>
            </a:xfrm>
            <a:custGeom>
              <a:avLst/>
              <a:gdLst/>
              <a:ahLst/>
              <a:cxnLst/>
              <a:rect l="l" t="t" r="r" b="b"/>
              <a:pathLst>
                <a:path w="803275" h="4244340">
                  <a:moveTo>
                    <a:pt x="22860" y="5080"/>
                  </a:moveTo>
                  <a:lnTo>
                    <a:pt x="17741" y="0"/>
                  </a:lnTo>
                  <a:lnTo>
                    <a:pt x="5118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4239222"/>
                  </a:lnTo>
                  <a:lnTo>
                    <a:pt x="5118" y="4244340"/>
                  </a:lnTo>
                  <a:lnTo>
                    <a:pt x="17741" y="4244340"/>
                  </a:lnTo>
                  <a:lnTo>
                    <a:pt x="22860" y="4239222"/>
                  </a:lnTo>
                  <a:lnTo>
                    <a:pt x="22860" y="5080"/>
                  </a:lnTo>
                  <a:close/>
                </a:path>
                <a:path w="803275" h="4244340">
                  <a:moveTo>
                    <a:pt x="803148" y="389128"/>
                  </a:moveTo>
                  <a:lnTo>
                    <a:pt x="798068" y="384048"/>
                  </a:lnTo>
                  <a:lnTo>
                    <a:pt x="191046" y="384048"/>
                  </a:lnTo>
                  <a:lnTo>
                    <a:pt x="185928" y="389128"/>
                  </a:lnTo>
                  <a:lnTo>
                    <a:pt x="185928" y="395478"/>
                  </a:lnTo>
                  <a:lnTo>
                    <a:pt x="185928" y="401828"/>
                  </a:lnTo>
                  <a:lnTo>
                    <a:pt x="191046" y="406908"/>
                  </a:lnTo>
                  <a:lnTo>
                    <a:pt x="798068" y="406908"/>
                  </a:lnTo>
                  <a:lnTo>
                    <a:pt x="803148" y="401828"/>
                  </a:lnTo>
                  <a:lnTo>
                    <a:pt x="803148" y="389128"/>
                  </a:lnTo>
                  <a:close/>
                </a:path>
              </a:pathLst>
            </a:custGeom>
            <a:solidFill>
              <a:srgbClr val="41496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83514" y="3702558"/>
              <a:ext cx="396240" cy="396240"/>
            </a:xfrm>
            <a:custGeom>
              <a:avLst/>
              <a:gdLst/>
              <a:ahLst/>
              <a:cxnLst/>
              <a:rect l="l" t="t" r="r" b="b"/>
              <a:pathLst>
                <a:path w="396240" h="396239">
                  <a:moveTo>
                    <a:pt x="322275" y="0"/>
                  </a:moveTo>
                  <a:lnTo>
                    <a:pt x="73964" y="0"/>
                  </a:lnTo>
                  <a:lnTo>
                    <a:pt x="45177" y="5816"/>
                  </a:lnTo>
                  <a:lnTo>
                    <a:pt x="21666" y="21669"/>
                  </a:lnTo>
                  <a:lnTo>
                    <a:pt x="5813" y="45166"/>
                  </a:lnTo>
                  <a:lnTo>
                    <a:pt x="0" y="73913"/>
                  </a:lnTo>
                  <a:lnTo>
                    <a:pt x="0" y="322325"/>
                  </a:lnTo>
                  <a:lnTo>
                    <a:pt x="5813" y="351073"/>
                  </a:lnTo>
                  <a:lnTo>
                    <a:pt x="21666" y="374570"/>
                  </a:lnTo>
                  <a:lnTo>
                    <a:pt x="45177" y="390423"/>
                  </a:lnTo>
                  <a:lnTo>
                    <a:pt x="73964" y="396239"/>
                  </a:lnTo>
                  <a:lnTo>
                    <a:pt x="322275" y="396239"/>
                  </a:lnTo>
                  <a:lnTo>
                    <a:pt x="351062" y="390423"/>
                  </a:lnTo>
                  <a:lnTo>
                    <a:pt x="374573" y="374570"/>
                  </a:lnTo>
                  <a:lnTo>
                    <a:pt x="390426" y="351073"/>
                  </a:lnTo>
                  <a:lnTo>
                    <a:pt x="396239" y="322325"/>
                  </a:lnTo>
                  <a:lnTo>
                    <a:pt x="396239" y="73913"/>
                  </a:lnTo>
                  <a:lnTo>
                    <a:pt x="390426" y="45166"/>
                  </a:lnTo>
                  <a:lnTo>
                    <a:pt x="374573" y="21669"/>
                  </a:lnTo>
                  <a:lnTo>
                    <a:pt x="351062" y="5816"/>
                  </a:lnTo>
                  <a:lnTo>
                    <a:pt x="322275" y="0"/>
                  </a:lnTo>
                  <a:close/>
                </a:path>
              </a:pathLst>
            </a:custGeom>
            <a:solidFill>
              <a:srgbClr val="28305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83514" y="3702558"/>
              <a:ext cx="396240" cy="396240"/>
            </a:xfrm>
            <a:custGeom>
              <a:avLst/>
              <a:gdLst/>
              <a:ahLst/>
              <a:cxnLst/>
              <a:rect l="l" t="t" r="r" b="b"/>
              <a:pathLst>
                <a:path w="396240" h="396239">
                  <a:moveTo>
                    <a:pt x="0" y="73913"/>
                  </a:moveTo>
                  <a:lnTo>
                    <a:pt x="5813" y="45166"/>
                  </a:lnTo>
                  <a:lnTo>
                    <a:pt x="21666" y="21669"/>
                  </a:lnTo>
                  <a:lnTo>
                    <a:pt x="45177" y="5816"/>
                  </a:lnTo>
                  <a:lnTo>
                    <a:pt x="73964" y="0"/>
                  </a:lnTo>
                  <a:lnTo>
                    <a:pt x="322275" y="0"/>
                  </a:lnTo>
                  <a:lnTo>
                    <a:pt x="351062" y="5816"/>
                  </a:lnTo>
                  <a:lnTo>
                    <a:pt x="374573" y="21669"/>
                  </a:lnTo>
                  <a:lnTo>
                    <a:pt x="390426" y="45166"/>
                  </a:lnTo>
                  <a:lnTo>
                    <a:pt x="396239" y="73913"/>
                  </a:lnTo>
                  <a:lnTo>
                    <a:pt x="396239" y="322325"/>
                  </a:lnTo>
                  <a:lnTo>
                    <a:pt x="390426" y="351073"/>
                  </a:lnTo>
                  <a:lnTo>
                    <a:pt x="374573" y="374570"/>
                  </a:lnTo>
                  <a:lnTo>
                    <a:pt x="351062" y="390423"/>
                  </a:lnTo>
                  <a:lnTo>
                    <a:pt x="322275" y="396239"/>
                  </a:lnTo>
                  <a:lnTo>
                    <a:pt x="73964" y="396239"/>
                  </a:lnTo>
                  <a:lnTo>
                    <a:pt x="45177" y="390423"/>
                  </a:lnTo>
                  <a:lnTo>
                    <a:pt x="21666" y="374570"/>
                  </a:lnTo>
                  <a:lnTo>
                    <a:pt x="5813" y="351073"/>
                  </a:lnTo>
                  <a:lnTo>
                    <a:pt x="0" y="322325"/>
                  </a:lnTo>
                  <a:lnTo>
                    <a:pt x="0" y="73913"/>
                  </a:lnTo>
                  <a:close/>
                </a:path>
              </a:pathLst>
            </a:custGeom>
            <a:ln w="7620">
              <a:solidFill>
                <a:srgbClr val="41496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814222" y="3694557"/>
            <a:ext cx="132080" cy="3384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50" spc="-135" dirty="0">
                <a:solidFill>
                  <a:srgbClr val="EBEBEE"/>
                </a:solidFill>
                <a:latin typeface="Times New Roman"/>
                <a:cs typeface="Times New Roman"/>
              </a:rPr>
              <a:t>1</a:t>
            </a:r>
            <a:endParaRPr sz="20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838070" y="3661409"/>
            <a:ext cx="11462385" cy="9366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spc="55" dirty="0">
                <a:solidFill>
                  <a:srgbClr val="EBEBEE"/>
                </a:solidFill>
                <a:latin typeface="Times New Roman"/>
                <a:cs typeface="Times New Roman"/>
              </a:rPr>
              <a:t>Case</a:t>
            </a:r>
            <a:r>
              <a:rPr sz="1700" spc="-35" dirty="0">
                <a:solidFill>
                  <a:srgbClr val="EBEBEE"/>
                </a:solidFill>
                <a:latin typeface="Times New Roman"/>
                <a:cs typeface="Times New Roman"/>
              </a:rPr>
              <a:t> </a:t>
            </a:r>
            <a:r>
              <a:rPr sz="1700" spc="60" dirty="0">
                <a:solidFill>
                  <a:srgbClr val="EBEBEE"/>
                </a:solidFill>
                <a:latin typeface="Times New Roman"/>
                <a:cs typeface="Times New Roman"/>
              </a:rPr>
              <a:t>Presentation</a:t>
            </a:r>
            <a:endParaRPr sz="1700">
              <a:latin typeface="Times New Roman"/>
              <a:cs typeface="Times New Roman"/>
            </a:endParaRPr>
          </a:p>
          <a:p>
            <a:pPr marL="12700" marR="5080">
              <a:lnSpc>
                <a:spcPct val="135600"/>
              </a:lnSpc>
              <a:spcBef>
                <a:spcPts val="730"/>
              </a:spcBef>
            </a:pPr>
            <a:r>
              <a:rPr sz="1350" spc="100" dirty="0">
                <a:solidFill>
                  <a:srgbClr val="EBEBEE"/>
                </a:solidFill>
                <a:latin typeface="Trebuchet MS"/>
                <a:cs typeface="Trebuchet MS"/>
              </a:rPr>
              <a:t>Students</a:t>
            </a:r>
            <a:r>
              <a:rPr sz="13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80" dirty="0">
                <a:solidFill>
                  <a:srgbClr val="EBEBEE"/>
                </a:solidFill>
                <a:latin typeface="Trebuchet MS"/>
                <a:cs typeface="Trebuchet MS"/>
              </a:rPr>
              <a:t>are</a:t>
            </a:r>
            <a:r>
              <a:rPr sz="135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00" dirty="0">
                <a:solidFill>
                  <a:srgbClr val="EBEBEE"/>
                </a:solidFill>
                <a:latin typeface="Trebuchet MS"/>
                <a:cs typeface="Trebuchet MS"/>
              </a:rPr>
              <a:t>presented</a:t>
            </a:r>
            <a:r>
              <a:rPr sz="1350" spc="-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0" dirty="0">
                <a:solidFill>
                  <a:srgbClr val="EBEBEE"/>
                </a:solidFill>
                <a:latin typeface="Trebuchet MS"/>
                <a:cs typeface="Trebuchet MS"/>
              </a:rPr>
              <a:t>with</a:t>
            </a:r>
            <a:r>
              <a:rPr sz="13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05" dirty="0">
                <a:solidFill>
                  <a:srgbClr val="EBEBEE"/>
                </a:solidFill>
                <a:latin typeface="Trebuchet MS"/>
                <a:cs typeface="Trebuchet MS"/>
              </a:rPr>
              <a:t>a</a:t>
            </a:r>
            <a:r>
              <a:rPr sz="1350" spc="-2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70" dirty="0">
                <a:solidFill>
                  <a:srgbClr val="EBEBEE"/>
                </a:solidFill>
                <a:latin typeface="Trebuchet MS"/>
                <a:cs typeface="Trebuchet MS"/>
              </a:rPr>
              <a:t>hypothetical</a:t>
            </a:r>
            <a:r>
              <a:rPr sz="13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00" dirty="0">
                <a:solidFill>
                  <a:srgbClr val="EBEBEE"/>
                </a:solidFill>
                <a:latin typeface="Trebuchet MS"/>
                <a:cs typeface="Trebuchet MS"/>
              </a:rPr>
              <a:t>scenario</a:t>
            </a:r>
            <a:r>
              <a:rPr sz="135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0" dirty="0">
                <a:solidFill>
                  <a:srgbClr val="EBEBEE"/>
                </a:solidFill>
                <a:latin typeface="Trebuchet MS"/>
                <a:cs typeface="Trebuchet MS"/>
              </a:rPr>
              <a:t>involving</a:t>
            </a:r>
            <a:r>
              <a:rPr sz="135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05" dirty="0">
                <a:solidFill>
                  <a:srgbClr val="EBEBEE"/>
                </a:solidFill>
                <a:latin typeface="Trebuchet MS"/>
                <a:cs typeface="Trebuchet MS"/>
              </a:rPr>
              <a:t>a</a:t>
            </a:r>
            <a:r>
              <a:rPr sz="1350" spc="-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90" dirty="0">
                <a:solidFill>
                  <a:srgbClr val="EBEBEE"/>
                </a:solidFill>
                <a:latin typeface="Trebuchet MS"/>
                <a:cs typeface="Trebuchet MS"/>
              </a:rPr>
              <a:t>complex</a:t>
            </a:r>
            <a:r>
              <a:rPr sz="1350" spc="-2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30" dirty="0">
                <a:solidFill>
                  <a:srgbClr val="EBEBEE"/>
                </a:solidFill>
                <a:latin typeface="Trebuchet MS"/>
                <a:cs typeface="Trebuchet MS"/>
              </a:rPr>
              <a:t>trespass</a:t>
            </a:r>
            <a:r>
              <a:rPr sz="135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85" dirty="0">
                <a:solidFill>
                  <a:srgbClr val="EBEBEE"/>
                </a:solidFill>
                <a:latin typeface="Trebuchet MS"/>
                <a:cs typeface="Trebuchet MS"/>
              </a:rPr>
              <a:t>dispute</a:t>
            </a:r>
            <a:r>
              <a:rPr sz="135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95" dirty="0">
                <a:solidFill>
                  <a:srgbClr val="EBEBEE"/>
                </a:solidFill>
                <a:latin typeface="Trebuchet MS"/>
                <a:cs typeface="Trebuchet MS"/>
              </a:rPr>
              <a:t>between</a:t>
            </a:r>
            <a:r>
              <a:rPr sz="13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05" dirty="0">
                <a:solidFill>
                  <a:srgbClr val="EBEBEE"/>
                </a:solidFill>
                <a:latin typeface="Trebuchet MS"/>
                <a:cs typeface="Trebuchet MS"/>
              </a:rPr>
              <a:t>a</a:t>
            </a:r>
            <a:r>
              <a:rPr sz="1350" spc="-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55" dirty="0">
                <a:solidFill>
                  <a:srgbClr val="EBEBEE"/>
                </a:solidFill>
                <a:latin typeface="Trebuchet MS"/>
                <a:cs typeface="Trebuchet MS"/>
              </a:rPr>
              <a:t>residential</a:t>
            </a:r>
            <a:r>
              <a:rPr sz="135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70" dirty="0">
                <a:solidFill>
                  <a:srgbClr val="EBEBEE"/>
                </a:solidFill>
                <a:latin typeface="Trebuchet MS"/>
                <a:cs typeface="Trebuchet MS"/>
              </a:rPr>
              <a:t>property</a:t>
            </a:r>
            <a:r>
              <a:rPr sz="13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85" dirty="0">
                <a:solidFill>
                  <a:srgbClr val="EBEBEE"/>
                </a:solidFill>
                <a:latin typeface="Trebuchet MS"/>
                <a:cs typeface="Trebuchet MS"/>
              </a:rPr>
              <a:t>owner</a:t>
            </a:r>
            <a:r>
              <a:rPr sz="135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95" dirty="0">
                <a:solidFill>
                  <a:srgbClr val="EBEBEE"/>
                </a:solidFill>
                <a:latin typeface="Trebuchet MS"/>
                <a:cs typeface="Trebuchet MS"/>
              </a:rPr>
              <a:t>and</a:t>
            </a:r>
            <a:r>
              <a:rPr sz="135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55" dirty="0">
                <a:solidFill>
                  <a:srgbClr val="EBEBEE"/>
                </a:solidFill>
                <a:latin typeface="Trebuchet MS"/>
                <a:cs typeface="Trebuchet MS"/>
              </a:rPr>
              <a:t>a </a:t>
            </a:r>
            <a:r>
              <a:rPr sz="1350" spc="100" dirty="0">
                <a:solidFill>
                  <a:srgbClr val="EBEBEE"/>
                </a:solidFill>
                <a:latin typeface="Trebuchet MS"/>
                <a:cs typeface="Trebuchet MS"/>
              </a:rPr>
              <a:t>construction</a:t>
            </a:r>
            <a:r>
              <a:rPr sz="1350" spc="-10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70" dirty="0">
                <a:solidFill>
                  <a:srgbClr val="EBEBEE"/>
                </a:solidFill>
                <a:latin typeface="Trebuchet MS"/>
                <a:cs typeface="Trebuchet MS"/>
              </a:rPr>
              <a:t>company.</a:t>
            </a:r>
            <a:r>
              <a:rPr sz="13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55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3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55" dirty="0">
                <a:solidFill>
                  <a:srgbClr val="EBEBEE"/>
                </a:solidFill>
                <a:latin typeface="Trebuchet MS"/>
                <a:cs typeface="Trebuchet MS"/>
              </a:rPr>
              <a:t>case</a:t>
            </a:r>
            <a:r>
              <a:rPr sz="13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70" dirty="0">
                <a:solidFill>
                  <a:srgbClr val="EBEBEE"/>
                </a:solidFill>
                <a:latin typeface="Trebuchet MS"/>
                <a:cs typeface="Trebuchet MS"/>
              </a:rPr>
              <a:t>involves</a:t>
            </a:r>
            <a:r>
              <a:rPr sz="13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25" dirty="0">
                <a:solidFill>
                  <a:srgbClr val="EBEBEE"/>
                </a:solidFill>
                <a:latin typeface="Trebuchet MS"/>
                <a:cs typeface="Trebuchet MS"/>
              </a:rPr>
              <a:t>issues</a:t>
            </a:r>
            <a:r>
              <a:rPr sz="135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00" dirty="0">
                <a:solidFill>
                  <a:srgbClr val="EBEBEE"/>
                </a:solidFill>
                <a:latin typeface="Trebuchet MS"/>
                <a:cs typeface="Trebuchet MS"/>
              </a:rPr>
              <a:t>of</a:t>
            </a:r>
            <a:r>
              <a:rPr sz="13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00" dirty="0">
                <a:solidFill>
                  <a:srgbClr val="EBEBEE"/>
                </a:solidFill>
                <a:latin typeface="Trebuchet MS"/>
                <a:cs typeface="Trebuchet MS"/>
              </a:rPr>
              <a:t>crane</a:t>
            </a:r>
            <a:r>
              <a:rPr sz="13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50" dirty="0">
                <a:solidFill>
                  <a:srgbClr val="EBEBEE"/>
                </a:solidFill>
                <a:latin typeface="Trebuchet MS"/>
                <a:cs typeface="Trebuchet MS"/>
              </a:rPr>
              <a:t>oversailing,</a:t>
            </a:r>
            <a:r>
              <a:rPr sz="13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75" dirty="0">
                <a:solidFill>
                  <a:srgbClr val="EBEBEE"/>
                </a:solidFill>
                <a:latin typeface="Trebuchet MS"/>
                <a:cs typeface="Trebuchet MS"/>
              </a:rPr>
              <a:t>temporary</a:t>
            </a:r>
            <a:r>
              <a:rPr sz="1350" spc="-10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70" dirty="0">
                <a:solidFill>
                  <a:srgbClr val="EBEBEE"/>
                </a:solidFill>
                <a:latin typeface="Trebuchet MS"/>
                <a:cs typeface="Trebuchet MS"/>
              </a:rPr>
              <a:t>access</a:t>
            </a:r>
            <a:r>
              <a:rPr sz="13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70" dirty="0">
                <a:solidFill>
                  <a:srgbClr val="EBEBEE"/>
                </a:solidFill>
                <a:latin typeface="Trebuchet MS"/>
                <a:cs typeface="Trebuchet MS"/>
              </a:rPr>
              <a:t>for</a:t>
            </a:r>
            <a:r>
              <a:rPr sz="13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45" dirty="0">
                <a:solidFill>
                  <a:srgbClr val="EBEBEE"/>
                </a:solidFill>
                <a:latin typeface="Trebuchet MS"/>
                <a:cs typeface="Trebuchet MS"/>
              </a:rPr>
              <a:t>repairs,</a:t>
            </a:r>
            <a:r>
              <a:rPr sz="13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00" dirty="0">
                <a:solidFill>
                  <a:srgbClr val="EBEBEE"/>
                </a:solidFill>
                <a:latin typeface="Trebuchet MS"/>
                <a:cs typeface="Trebuchet MS"/>
              </a:rPr>
              <a:t>and</a:t>
            </a:r>
            <a:r>
              <a:rPr sz="13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70" dirty="0">
                <a:solidFill>
                  <a:srgbClr val="EBEBEE"/>
                </a:solidFill>
                <a:latin typeface="Trebuchet MS"/>
                <a:cs typeface="Trebuchet MS"/>
              </a:rPr>
              <a:t>alleged</a:t>
            </a:r>
            <a:r>
              <a:rPr sz="13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10" dirty="0">
                <a:solidFill>
                  <a:srgbClr val="EBEBEE"/>
                </a:solidFill>
                <a:latin typeface="Trebuchet MS"/>
                <a:cs typeface="Trebuchet MS"/>
              </a:rPr>
              <a:t>damage</a:t>
            </a:r>
            <a:r>
              <a:rPr sz="13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05" dirty="0">
                <a:solidFill>
                  <a:srgbClr val="EBEBEE"/>
                </a:solidFill>
                <a:latin typeface="Trebuchet MS"/>
                <a:cs typeface="Trebuchet MS"/>
              </a:rPr>
              <a:t>to</a:t>
            </a:r>
            <a:r>
              <a:rPr sz="13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40" dirty="0">
                <a:solidFill>
                  <a:srgbClr val="EBEBEE"/>
                </a:solidFill>
                <a:latin typeface="Trebuchet MS"/>
                <a:cs typeface="Trebuchet MS"/>
              </a:rPr>
              <a:t>property.</a:t>
            </a:r>
            <a:endParaRPr sz="1350">
              <a:latin typeface="Trebuchet MS"/>
              <a:cs typeface="Trebuchet MS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679704" y="5172455"/>
            <a:ext cx="993775" cy="403860"/>
            <a:chOff x="679704" y="5172455"/>
            <a:chExt cx="993775" cy="403860"/>
          </a:xfrm>
        </p:grpSpPr>
        <p:sp>
          <p:nvSpPr>
            <p:cNvPr id="11" name="object 11"/>
            <p:cNvSpPr/>
            <p:nvPr/>
          </p:nvSpPr>
          <p:spPr>
            <a:xfrm>
              <a:off x="1056131" y="5361431"/>
              <a:ext cx="617220" cy="22860"/>
            </a:xfrm>
            <a:custGeom>
              <a:avLst/>
              <a:gdLst/>
              <a:ahLst/>
              <a:cxnLst/>
              <a:rect l="l" t="t" r="r" b="b"/>
              <a:pathLst>
                <a:path w="617219" h="22860">
                  <a:moveTo>
                    <a:pt x="612140" y="0"/>
                  </a:moveTo>
                  <a:lnTo>
                    <a:pt x="5118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17780"/>
                  </a:lnTo>
                  <a:lnTo>
                    <a:pt x="5118" y="22860"/>
                  </a:lnTo>
                  <a:lnTo>
                    <a:pt x="612140" y="22860"/>
                  </a:lnTo>
                  <a:lnTo>
                    <a:pt x="617219" y="17780"/>
                  </a:lnTo>
                  <a:lnTo>
                    <a:pt x="617219" y="5080"/>
                  </a:lnTo>
                  <a:lnTo>
                    <a:pt x="612140" y="0"/>
                  </a:lnTo>
                  <a:close/>
                </a:path>
              </a:pathLst>
            </a:custGeom>
            <a:solidFill>
              <a:srgbClr val="41496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683514" y="5176265"/>
              <a:ext cx="396240" cy="396240"/>
            </a:xfrm>
            <a:custGeom>
              <a:avLst/>
              <a:gdLst/>
              <a:ahLst/>
              <a:cxnLst/>
              <a:rect l="l" t="t" r="r" b="b"/>
              <a:pathLst>
                <a:path w="396240" h="396239">
                  <a:moveTo>
                    <a:pt x="322275" y="0"/>
                  </a:moveTo>
                  <a:lnTo>
                    <a:pt x="73964" y="0"/>
                  </a:lnTo>
                  <a:lnTo>
                    <a:pt x="45177" y="5816"/>
                  </a:lnTo>
                  <a:lnTo>
                    <a:pt x="21666" y="21669"/>
                  </a:lnTo>
                  <a:lnTo>
                    <a:pt x="5813" y="45166"/>
                  </a:lnTo>
                  <a:lnTo>
                    <a:pt x="0" y="73913"/>
                  </a:lnTo>
                  <a:lnTo>
                    <a:pt x="0" y="322325"/>
                  </a:lnTo>
                  <a:lnTo>
                    <a:pt x="5813" y="351073"/>
                  </a:lnTo>
                  <a:lnTo>
                    <a:pt x="21666" y="374570"/>
                  </a:lnTo>
                  <a:lnTo>
                    <a:pt x="45177" y="390423"/>
                  </a:lnTo>
                  <a:lnTo>
                    <a:pt x="73964" y="396239"/>
                  </a:lnTo>
                  <a:lnTo>
                    <a:pt x="322275" y="396239"/>
                  </a:lnTo>
                  <a:lnTo>
                    <a:pt x="351062" y="390423"/>
                  </a:lnTo>
                  <a:lnTo>
                    <a:pt x="374573" y="374570"/>
                  </a:lnTo>
                  <a:lnTo>
                    <a:pt x="390426" y="351073"/>
                  </a:lnTo>
                  <a:lnTo>
                    <a:pt x="396239" y="322325"/>
                  </a:lnTo>
                  <a:lnTo>
                    <a:pt x="396239" y="73913"/>
                  </a:lnTo>
                  <a:lnTo>
                    <a:pt x="390426" y="45166"/>
                  </a:lnTo>
                  <a:lnTo>
                    <a:pt x="374573" y="21669"/>
                  </a:lnTo>
                  <a:lnTo>
                    <a:pt x="351062" y="5816"/>
                  </a:lnTo>
                  <a:lnTo>
                    <a:pt x="322275" y="0"/>
                  </a:lnTo>
                  <a:close/>
                </a:path>
              </a:pathLst>
            </a:custGeom>
            <a:solidFill>
              <a:srgbClr val="28305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83514" y="5176265"/>
              <a:ext cx="396240" cy="396240"/>
            </a:xfrm>
            <a:custGeom>
              <a:avLst/>
              <a:gdLst/>
              <a:ahLst/>
              <a:cxnLst/>
              <a:rect l="l" t="t" r="r" b="b"/>
              <a:pathLst>
                <a:path w="396240" h="396239">
                  <a:moveTo>
                    <a:pt x="0" y="73913"/>
                  </a:moveTo>
                  <a:lnTo>
                    <a:pt x="5813" y="45166"/>
                  </a:lnTo>
                  <a:lnTo>
                    <a:pt x="21666" y="21669"/>
                  </a:lnTo>
                  <a:lnTo>
                    <a:pt x="45177" y="5816"/>
                  </a:lnTo>
                  <a:lnTo>
                    <a:pt x="73964" y="0"/>
                  </a:lnTo>
                  <a:lnTo>
                    <a:pt x="322275" y="0"/>
                  </a:lnTo>
                  <a:lnTo>
                    <a:pt x="351062" y="5816"/>
                  </a:lnTo>
                  <a:lnTo>
                    <a:pt x="374573" y="21669"/>
                  </a:lnTo>
                  <a:lnTo>
                    <a:pt x="390426" y="45166"/>
                  </a:lnTo>
                  <a:lnTo>
                    <a:pt x="396239" y="73913"/>
                  </a:lnTo>
                  <a:lnTo>
                    <a:pt x="396239" y="322325"/>
                  </a:lnTo>
                  <a:lnTo>
                    <a:pt x="390426" y="351073"/>
                  </a:lnTo>
                  <a:lnTo>
                    <a:pt x="374573" y="374570"/>
                  </a:lnTo>
                  <a:lnTo>
                    <a:pt x="351062" y="390423"/>
                  </a:lnTo>
                  <a:lnTo>
                    <a:pt x="322275" y="396239"/>
                  </a:lnTo>
                  <a:lnTo>
                    <a:pt x="73964" y="396239"/>
                  </a:lnTo>
                  <a:lnTo>
                    <a:pt x="45177" y="390423"/>
                  </a:lnTo>
                  <a:lnTo>
                    <a:pt x="21666" y="374570"/>
                  </a:lnTo>
                  <a:lnTo>
                    <a:pt x="5813" y="351073"/>
                  </a:lnTo>
                  <a:lnTo>
                    <a:pt x="0" y="322325"/>
                  </a:lnTo>
                  <a:lnTo>
                    <a:pt x="0" y="73913"/>
                  </a:lnTo>
                  <a:close/>
                </a:path>
              </a:pathLst>
            </a:custGeom>
            <a:ln w="7620">
              <a:solidFill>
                <a:srgbClr val="41496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796848" y="5168265"/>
            <a:ext cx="168275" cy="3384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50" spc="40" dirty="0">
                <a:solidFill>
                  <a:srgbClr val="EBEBEE"/>
                </a:solidFill>
                <a:latin typeface="Times New Roman"/>
                <a:cs typeface="Times New Roman"/>
              </a:rPr>
              <a:t>2</a:t>
            </a:r>
            <a:endParaRPr sz="20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838070" y="5135117"/>
            <a:ext cx="11629390" cy="9366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spc="85" dirty="0">
                <a:solidFill>
                  <a:srgbClr val="EBEBEE"/>
                </a:solidFill>
                <a:latin typeface="Times New Roman"/>
                <a:cs typeface="Times New Roman"/>
              </a:rPr>
              <a:t>Group</a:t>
            </a:r>
            <a:r>
              <a:rPr sz="1700" spc="-20" dirty="0">
                <a:solidFill>
                  <a:srgbClr val="EBEBEE"/>
                </a:solidFill>
                <a:latin typeface="Times New Roman"/>
                <a:cs typeface="Times New Roman"/>
              </a:rPr>
              <a:t> </a:t>
            </a:r>
            <a:r>
              <a:rPr sz="1700" spc="65" dirty="0">
                <a:solidFill>
                  <a:srgbClr val="EBEBEE"/>
                </a:solidFill>
                <a:latin typeface="Times New Roman"/>
                <a:cs typeface="Times New Roman"/>
              </a:rPr>
              <a:t>Formation</a:t>
            </a:r>
            <a:endParaRPr sz="1700">
              <a:latin typeface="Times New Roman"/>
              <a:cs typeface="Times New Roman"/>
            </a:endParaRPr>
          </a:p>
          <a:p>
            <a:pPr marL="12700" marR="5080">
              <a:lnSpc>
                <a:spcPct val="135600"/>
              </a:lnSpc>
              <a:spcBef>
                <a:spcPts val="740"/>
              </a:spcBef>
            </a:pPr>
            <a:r>
              <a:rPr sz="1350" spc="55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3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30" dirty="0">
                <a:solidFill>
                  <a:srgbClr val="EBEBEE"/>
                </a:solidFill>
                <a:latin typeface="Trebuchet MS"/>
                <a:cs typeface="Trebuchet MS"/>
              </a:rPr>
              <a:t>class</a:t>
            </a:r>
            <a:r>
              <a:rPr sz="13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75" dirty="0">
                <a:solidFill>
                  <a:srgbClr val="EBEBEE"/>
                </a:solidFill>
                <a:latin typeface="Trebuchet MS"/>
                <a:cs typeface="Trebuchet MS"/>
              </a:rPr>
              <a:t>is</a:t>
            </a:r>
            <a:r>
              <a:rPr sz="135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50" dirty="0">
                <a:solidFill>
                  <a:srgbClr val="EBEBEE"/>
                </a:solidFill>
                <a:latin typeface="Trebuchet MS"/>
                <a:cs typeface="Trebuchet MS"/>
              </a:rPr>
              <a:t>divided</a:t>
            </a:r>
            <a:r>
              <a:rPr sz="13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65" dirty="0">
                <a:solidFill>
                  <a:srgbClr val="EBEBEE"/>
                </a:solidFill>
                <a:latin typeface="Trebuchet MS"/>
                <a:cs typeface="Trebuchet MS"/>
              </a:rPr>
              <a:t>into</a:t>
            </a:r>
            <a:r>
              <a:rPr sz="13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50" dirty="0">
                <a:solidFill>
                  <a:srgbClr val="EBEBEE"/>
                </a:solidFill>
                <a:latin typeface="Trebuchet MS"/>
                <a:cs typeface="Trebuchet MS"/>
              </a:rPr>
              <a:t>small</a:t>
            </a:r>
            <a:r>
              <a:rPr sz="135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75" dirty="0">
                <a:solidFill>
                  <a:srgbClr val="EBEBEE"/>
                </a:solidFill>
                <a:latin typeface="Trebuchet MS"/>
                <a:cs typeface="Trebuchet MS"/>
              </a:rPr>
              <a:t>groups,</a:t>
            </a:r>
            <a:r>
              <a:rPr sz="13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25" dirty="0">
                <a:solidFill>
                  <a:srgbClr val="EBEBEE"/>
                </a:solidFill>
                <a:latin typeface="Trebuchet MS"/>
                <a:cs typeface="Trebuchet MS"/>
              </a:rPr>
              <a:t>each</a:t>
            </a:r>
            <a:r>
              <a:rPr sz="13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14" dirty="0">
                <a:solidFill>
                  <a:srgbClr val="EBEBEE"/>
                </a:solidFill>
                <a:latin typeface="Trebuchet MS"/>
                <a:cs typeface="Trebuchet MS"/>
              </a:rPr>
              <a:t>assigned</a:t>
            </a:r>
            <a:r>
              <a:rPr sz="13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05" dirty="0">
                <a:solidFill>
                  <a:srgbClr val="EBEBEE"/>
                </a:solidFill>
                <a:latin typeface="Trebuchet MS"/>
                <a:cs typeface="Trebuchet MS"/>
              </a:rPr>
              <a:t>to</a:t>
            </a:r>
            <a:r>
              <a:rPr sz="13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90" dirty="0">
                <a:solidFill>
                  <a:srgbClr val="EBEBEE"/>
                </a:solidFill>
                <a:latin typeface="Trebuchet MS"/>
                <a:cs typeface="Trebuchet MS"/>
              </a:rPr>
              <a:t>represent</a:t>
            </a:r>
            <a:r>
              <a:rPr sz="13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60" dirty="0">
                <a:solidFill>
                  <a:srgbClr val="EBEBEE"/>
                </a:solidFill>
                <a:latin typeface="Trebuchet MS"/>
                <a:cs typeface="Trebuchet MS"/>
              </a:rPr>
              <a:t>either</a:t>
            </a:r>
            <a:r>
              <a:rPr sz="13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90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3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70" dirty="0">
                <a:solidFill>
                  <a:srgbClr val="EBEBEE"/>
                </a:solidFill>
                <a:latin typeface="Trebuchet MS"/>
                <a:cs typeface="Trebuchet MS"/>
              </a:rPr>
              <a:t>property</a:t>
            </a:r>
            <a:r>
              <a:rPr sz="13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50" dirty="0">
                <a:solidFill>
                  <a:srgbClr val="EBEBEE"/>
                </a:solidFill>
                <a:latin typeface="Trebuchet MS"/>
                <a:cs typeface="Trebuchet MS"/>
              </a:rPr>
              <a:t>owner,</a:t>
            </a:r>
            <a:r>
              <a:rPr sz="13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90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3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00" dirty="0">
                <a:solidFill>
                  <a:srgbClr val="EBEBEE"/>
                </a:solidFill>
                <a:latin typeface="Trebuchet MS"/>
                <a:cs typeface="Trebuchet MS"/>
              </a:rPr>
              <a:t>construction</a:t>
            </a:r>
            <a:r>
              <a:rPr sz="1350" spc="-10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75" dirty="0">
                <a:solidFill>
                  <a:srgbClr val="EBEBEE"/>
                </a:solidFill>
                <a:latin typeface="Trebuchet MS"/>
                <a:cs typeface="Trebuchet MS"/>
              </a:rPr>
              <a:t>company,</a:t>
            </a:r>
            <a:r>
              <a:rPr sz="13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85" dirty="0">
                <a:solidFill>
                  <a:srgbClr val="EBEBEE"/>
                </a:solidFill>
                <a:latin typeface="Trebuchet MS"/>
                <a:cs typeface="Trebuchet MS"/>
              </a:rPr>
              <a:t>or</a:t>
            </a:r>
            <a:r>
              <a:rPr sz="13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05" dirty="0">
                <a:solidFill>
                  <a:srgbClr val="EBEBEE"/>
                </a:solidFill>
                <a:latin typeface="Trebuchet MS"/>
                <a:cs typeface="Trebuchet MS"/>
              </a:rPr>
              <a:t>to</a:t>
            </a:r>
            <a:r>
              <a:rPr sz="13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14" dirty="0">
                <a:solidFill>
                  <a:srgbClr val="EBEBEE"/>
                </a:solidFill>
                <a:latin typeface="Trebuchet MS"/>
                <a:cs typeface="Trebuchet MS"/>
              </a:rPr>
              <a:t>act</a:t>
            </a:r>
            <a:r>
              <a:rPr sz="13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55" dirty="0">
                <a:solidFill>
                  <a:srgbClr val="EBEBEE"/>
                </a:solidFill>
                <a:latin typeface="Trebuchet MS"/>
                <a:cs typeface="Trebuchet MS"/>
              </a:rPr>
              <a:t>as</a:t>
            </a:r>
            <a:r>
              <a:rPr sz="135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65" dirty="0">
                <a:solidFill>
                  <a:srgbClr val="EBEBEE"/>
                </a:solidFill>
                <a:latin typeface="Trebuchet MS"/>
                <a:cs typeface="Trebuchet MS"/>
              </a:rPr>
              <a:t>the </a:t>
            </a:r>
            <a:r>
              <a:rPr sz="1350" spc="45" dirty="0">
                <a:solidFill>
                  <a:srgbClr val="EBEBEE"/>
                </a:solidFill>
                <a:latin typeface="Trebuchet MS"/>
                <a:cs typeface="Trebuchet MS"/>
              </a:rPr>
              <a:t>judging</a:t>
            </a:r>
            <a:r>
              <a:rPr sz="135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dirty="0">
                <a:solidFill>
                  <a:srgbClr val="EBEBEE"/>
                </a:solidFill>
                <a:latin typeface="Trebuchet MS"/>
                <a:cs typeface="Trebuchet MS"/>
              </a:rPr>
              <a:t>panel.</a:t>
            </a:r>
            <a:r>
              <a:rPr sz="135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90" dirty="0">
                <a:solidFill>
                  <a:srgbClr val="EBEBEE"/>
                </a:solidFill>
                <a:latin typeface="Trebuchet MS"/>
                <a:cs typeface="Trebuchet MS"/>
              </a:rPr>
              <a:t>Groups</a:t>
            </a:r>
            <a:r>
              <a:rPr sz="135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80" dirty="0">
                <a:solidFill>
                  <a:srgbClr val="EBEBEE"/>
                </a:solidFill>
                <a:latin typeface="Trebuchet MS"/>
                <a:cs typeface="Trebuchet MS"/>
              </a:rPr>
              <a:t>are</a:t>
            </a:r>
            <a:r>
              <a:rPr sz="1350" spc="-3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75" dirty="0">
                <a:solidFill>
                  <a:srgbClr val="EBEBEE"/>
                </a:solidFill>
                <a:latin typeface="Trebuchet MS"/>
                <a:cs typeface="Trebuchet MS"/>
              </a:rPr>
              <a:t>given</a:t>
            </a:r>
            <a:r>
              <a:rPr sz="135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dirty="0">
                <a:solidFill>
                  <a:srgbClr val="EBEBEE"/>
                </a:solidFill>
                <a:latin typeface="Trebuchet MS"/>
                <a:cs typeface="Trebuchet MS"/>
              </a:rPr>
              <a:t>time</a:t>
            </a:r>
            <a:r>
              <a:rPr sz="135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05" dirty="0">
                <a:solidFill>
                  <a:srgbClr val="EBEBEE"/>
                </a:solidFill>
                <a:latin typeface="Trebuchet MS"/>
                <a:cs typeface="Trebuchet MS"/>
              </a:rPr>
              <a:t>to</a:t>
            </a:r>
            <a:r>
              <a:rPr sz="135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50" dirty="0">
                <a:solidFill>
                  <a:srgbClr val="EBEBEE"/>
                </a:solidFill>
                <a:latin typeface="Trebuchet MS"/>
                <a:cs typeface="Trebuchet MS"/>
              </a:rPr>
              <a:t>review</a:t>
            </a:r>
            <a:r>
              <a:rPr sz="13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90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35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55" dirty="0">
                <a:solidFill>
                  <a:srgbClr val="EBEBEE"/>
                </a:solidFill>
                <a:latin typeface="Trebuchet MS"/>
                <a:cs typeface="Trebuchet MS"/>
              </a:rPr>
              <a:t>case</a:t>
            </a:r>
            <a:r>
              <a:rPr sz="135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70" dirty="0">
                <a:solidFill>
                  <a:srgbClr val="EBEBEE"/>
                </a:solidFill>
                <a:latin typeface="Trebuchet MS"/>
                <a:cs typeface="Trebuchet MS"/>
              </a:rPr>
              <a:t>details</a:t>
            </a:r>
            <a:r>
              <a:rPr sz="1350" spc="-3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00" dirty="0">
                <a:solidFill>
                  <a:srgbClr val="EBEBEE"/>
                </a:solidFill>
                <a:latin typeface="Trebuchet MS"/>
                <a:cs typeface="Trebuchet MS"/>
              </a:rPr>
              <a:t>and</a:t>
            </a:r>
            <a:r>
              <a:rPr sz="135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60" dirty="0">
                <a:solidFill>
                  <a:srgbClr val="EBEBEE"/>
                </a:solidFill>
                <a:latin typeface="Trebuchet MS"/>
                <a:cs typeface="Trebuchet MS"/>
              </a:rPr>
              <a:t>relevant</a:t>
            </a:r>
            <a:r>
              <a:rPr sz="13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50" dirty="0">
                <a:solidFill>
                  <a:srgbClr val="EBEBEE"/>
                </a:solidFill>
                <a:latin typeface="Trebuchet MS"/>
                <a:cs typeface="Trebuchet MS"/>
              </a:rPr>
              <a:t>legal</a:t>
            </a:r>
            <a:r>
              <a:rPr sz="1350" spc="-2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75" dirty="0">
                <a:solidFill>
                  <a:srgbClr val="EBEBEE"/>
                </a:solidFill>
                <a:latin typeface="Trebuchet MS"/>
                <a:cs typeface="Trebuchet MS"/>
              </a:rPr>
              <a:t>precedents.</a:t>
            </a:r>
            <a:endParaRPr sz="1350">
              <a:latin typeface="Trebuchet MS"/>
              <a:cs typeface="Trebuchet MS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679704" y="6646164"/>
            <a:ext cx="993775" cy="403860"/>
            <a:chOff x="679704" y="6646164"/>
            <a:chExt cx="993775" cy="403860"/>
          </a:xfrm>
        </p:grpSpPr>
        <p:sp>
          <p:nvSpPr>
            <p:cNvPr id="17" name="object 17"/>
            <p:cNvSpPr/>
            <p:nvPr/>
          </p:nvSpPr>
          <p:spPr>
            <a:xfrm>
              <a:off x="1056131" y="6835140"/>
              <a:ext cx="617220" cy="22860"/>
            </a:xfrm>
            <a:custGeom>
              <a:avLst/>
              <a:gdLst/>
              <a:ahLst/>
              <a:cxnLst/>
              <a:rect l="l" t="t" r="r" b="b"/>
              <a:pathLst>
                <a:path w="617219" h="22859">
                  <a:moveTo>
                    <a:pt x="612140" y="0"/>
                  </a:moveTo>
                  <a:lnTo>
                    <a:pt x="5118" y="0"/>
                  </a:lnTo>
                  <a:lnTo>
                    <a:pt x="0" y="5079"/>
                  </a:lnTo>
                  <a:lnTo>
                    <a:pt x="0" y="11429"/>
                  </a:lnTo>
                  <a:lnTo>
                    <a:pt x="0" y="17779"/>
                  </a:lnTo>
                  <a:lnTo>
                    <a:pt x="5118" y="22859"/>
                  </a:lnTo>
                  <a:lnTo>
                    <a:pt x="612140" y="22859"/>
                  </a:lnTo>
                  <a:lnTo>
                    <a:pt x="617219" y="17779"/>
                  </a:lnTo>
                  <a:lnTo>
                    <a:pt x="617219" y="5079"/>
                  </a:lnTo>
                  <a:lnTo>
                    <a:pt x="612140" y="0"/>
                  </a:lnTo>
                  <a:close/>
                </a:path>
              </a:pathLst>
            </a:custGeom>
            <a:solidFill>
              <a:srgbClr val="41496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683514" y="6649974"/>
              <a:ext cx="396240" cy="396240"/>
            </a:xfrm>
            <a:custGeom>
              <a:avLst/>
              <a:gdLst/>
              <a:ahLst/>
              <a:cxnLst/>
              <a:rect l="l" t="t" r="r" b="b"/>
              <a:pathLst>
                <a:path w="396240" h="396240">
                  <a:moveTo>
                    <a:pt x="322275" y="0"/>
                  </a:moveTo>
                  <a:lnTo>
                    <a:pt x="73964" y="0"/>
                  </a:lnTo>
                  <a:lnTo>
                    <a:pt x="45177" y="5816"/>
                  </a:lnTo>
                  <a:lnTo>
                    <a:pt x="21666" y="21669"/>
                  </a:lnTo>
                  <a:lnTo>
                    <a:pt x="5813" y="45166"/>
                  </a:lnTo>
                  <a:lnTo>
                    <a:pt x="0" y="73913"/>
                  </a:lnTo>
                  <a:lnTo>
                    <a:pt x="0" y="322275"/>
                  </a:lnTo>
                  <a:lnTo>
                    <a:pt x="5813" y="351062"/>
                  </a:lnTo>
                  <a:lnTo>
                    <a:pt x="21666" y="374573"/>
                  </a:lnTo>
                  <a:lnTo>
                    <a:pt x="45177" y="390426"/>
                  </a:lnTo>
                  <a:lnTo>
                    <a:pt x="73964" y="396239"/>
                  </a:lnTo>
                  <a:lnTo>
                    <a:pt x="322275" y="396239"/>
                  </a:lnTo>
                  <a:lnTo>
                    <a:pt x="351062" y="390426"/>
                  </a:lnTo>
                  <a:lnTo>
                    <a:pt x="374573" y="374573"/>
                  </a:lnTo>
                  <a:lnTo>
                    <a:pt x="390426" y="351062"/>
                  </a:lnTo>
                  <a:lnTo>
                    <a:pt x="396239" y="322275"/>
                  </a:lnTo>
                  <a:lnTo>
                    <a:pt x="396239" y="73913"/>
                  </a:lnTo>
                  <a:lnTo>
                    <a:pt x="390426" y="45166"/>
                  </a:lnTo>
                  <a:lnTo>
                    <a:pt x="374573" y="21669"/>
                  </a:lnTo>
                  <a:lnTo>
                    <a:pt x="351062" y="5816"/>
                  </a:lnTo>
                  <a:lnTo>
                    <a:pt x="322275" y="0"/>
                  </a:lnTo>
                  <a:close/>
                </a:path>
              </a:pathLst>
            </a:custGeom>
            <a:solidFill>
              <a:srgbClr val="28305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683514" y="6649974"/>
              <a:ext cx="396240" cy="396240"/>
            </a:xfrm>
            <a:custGeom>
              <a:avLst/>
              <a:gdLst/>
              <a:ahLst/>
              <a:cxnLst/>
              <a:rect l="l" t="t" r="r" b="b"/>
              <a:pathLst>
                <a:path w="396240" h="396240">
                  <a:moveTo>
                    <a:pt x="0" y="73913"/>
                  </a:moveTo>
                  <a:lnTo>
                    <a:pt x="5813" y="45166"/>
                  </a:lnTo>
                  <a:lnTo>
                    <a:pt x="21666" y="21669"/>
                  </a:lnTo>
                  <a:lnTo>
                    <a:pt x="45177" y="5816"/>
                  </a:lnTo>
                  <a:lnTo>
                    <a:pt x="73964" y="0"/>
                  </a:lnTo>
                  <a:lnTo>
                    <a:pt x="322275" y="0"/>
                  </a:lnTo>
                  <a:lnTo>
                    <a:pt x="351062" y="5816"/>
                  </a:lnTo>
                  <a:lnTo>
                    <a:pt x="374573" y="21669"/>
                  </a:lnTo>
                  <a:lnTo>
                    <a:pt x="390426" y="45166"/>
                  </a:lnTo>
                  <a:lnTo>
                    <a:pt x="396239" y="73913"/>
                  </a:lnTo>
                  <a:lnTo>
                    <a:pt x="396239" y="322275"/>
                  </a:lnTo>
                  <a:lnTo>
                    <a:pt x="390426" y="351062"/>
                  </a:lnTo>
                  <a:lnTo>
                    <a:pt x="374573" y="374573"/>
                  </a:lnTo>
                  <a:lnTo>
                    <a:pt x="351062" y="390426"/>
                  </a:lnTo>
                  <a:lnTo>
                    <a:pt x="322275" y="396239"/>
                  </a:lnTo>
                  <a:lnTo>
                    <a:pt x="73964" y="396239"/>
                  </a:lnTo>
                  <a:lnTo>
                    <a:pt x="45177" y="390426"/>
                  </a:lnTo>
                  <a:lnTo>
                    <a:pt x="21666" y="374573"/>
                  </a:lnTo>
                  <a:lnTo>
                    <a:pt x="5813" y="351062"/>
                  </a:lnTo>
                  <a:lnTo>
                    <a:pt x="0" y="322275"/>
                  </a:lnTo>
                  <a:lnTo>
                    <a:pt x="0" y="73913"/>
                  </a:lnTo>
                  <a:close/>
                </a:path>
              </a:pathLst>
            </a:custGeom>
            <a:ln w="7620">
              <a:solidFill>
                <a:srgbClr val="41496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805383" y="6642354"/>
            <a:ext cx="152400" cy="3384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50" spc="-50" dirty="0">
                <a:solidFill>
                  <a:srgbClr val="EBEBEE"/>
                </a:solidFill>
                <a:latin typeface="Times New Roman"/>
                <a:cs typeface="Times New Roman"/>
              </a:rPr>
              <a:t>3</a:t>
            </a:r>
            <a:endParaRPr sz="205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12</a:t>
            </a:r>
          </a:p>
        </p:txBody>
      </p:sp>
      <p:sp>
        <p:nvSpPr>
          <p:cNvPr id="21" name="object 21"/>
          <p:cNvSpPr txBox="1"/>
          <p:nvPr/>
        </p:nvSpPr>
        <p:spPr>
          <a:xfrm>
            <a:off x="1838070" y="6609080"/>
            <a:ext cx="11613515" cy="9366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spc="70" dirty="0">
                <a:solidFill>
                  <a:srgbClr val="EBEBEE"/>
                </a:solidFill>
                <a:latin typeface="Times New Roman"/>
                <a:cs typeface="Times New Roman"/>
              </a:rPr>
              <a:t>Preparation</a:t>
            </a:r>
            <a:endParaRPr sz="17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10"/>
              </a:spcBef>
            </a:pPr>
            <a:r>
              <a:rPr sz="1350" spc="90" dirty="0">
                <a:solidFill>
                  <a:srgbClr val="EBEBEE"/>
                </a:solidFill>
                <a:latin typeface="Trebuchet MS"/>
                <a:cs typeface="Trebuchet MS"/>
              </a:rPr>
              <a:t>Groups</a:t>
            </a:r>
            <a:r>
              <a:rPr sz="135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85" dirty="0">
                <a:solidFill>
                  <a:srgbClr val="EBEBEE"/>
                </a:solidFill>
                <a:latin typeface="Trebuchet MS"/>
                <a:cs typeface="Trebuchet MS"/>
              </a:rPr>
              <a:t>prepare</a:t>
            </a:r>
            <a:r>
              <a:rPr sz="135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dirty="0">
                <a:solidFill>
                  <a:srgbClr val="EBEBEE"/>
                </a:solidFill>
                <a:latin typeface="Trebuchet MS"/>
                <a:cs typeface="Trebuchet MS"/>
              </a:rPr>
              <a:t>their</a:t>
            </a:r>
            <a:r>
              <a:rPr sz="135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95" dirty="0">
                <a:solidFill>
                  <a:srgbClr val="EBEBEE"/>
                </a:solidFill>
                <a:latin typeface="Trebuchet MS"/>
                <a:cs typeface="Trebuchet MS"/>
              </a:rPr>
              <a:t>arguments</a:t>
            </a:r>
            <a:r>
              <a:rPr sz="13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90" dirty="0">
                <a:solidFill>
                  <a:srgbClr val="EBEBEE"/>
                </a:solidFill>
                <a:latin typeface="Trebuchet MS"/>
                <a:cs typeface="Trebuchet MS"/>
              </a:rPr>
              <a:t>or</a:t>
            </a:r>
            <a:r>
              <a:rPr sz="135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70" dirty="0">
                <a:solidFill>
                  <a:srgbClr val="EBEBEE"/>
                </a:solidFill>
                <a:latin typeface="Trebuchet MS"/>
                <a:cs typeface="Trebuchet MS"/>
              </a:rPr>
              <a:t>judgement</a:t>
            </a:r>
            <a:r>
              <a:rPr sz="13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dirty="0">
                <a:solidFill>
                  <a:srgbClr val="EBEBEE"/>
                </a:solidFill>
                <a:latin typeface="Trebuchet MS"/>
                <a:cs typeface="Trebuchet MS"/>
              </a:rPr>
              <a:t>criteria,</a:t>
            </a:r>
            <a:r>
              <a:rPr sz="13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60" dirty="0">
                <a:solidFill>
                  <a:srgbClr val="EBEBEE"/>
                </a:solidFill>
                <a:latin typeface="Trebuchet MS"/>
                <a:cs typeface="Trebuchet MS"/>
              </a:rPr>
              <a:t>drawing</a:t>
            </a:r>
            <a:r>
              <a:rPr sz="13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20" dirty="0">
                <a:solidFill>
                  <a:srgbClr val="EBEBEE"/>
                </a:solidFill>
                <a:latin typeface="Trebuchet MS"/>
                <a:cs typeface="Trebuchet MS"/>
              </a:rPr>
              <a:t>on</a:t>
            </a:r>
            <a:r>
              <a:rPr sz="135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90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35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50" dirty="0">
                <a:solidFill>
                  <a:srgbClr val="EBEBEE"/>
                </a:solidFill>
                <a:latin typeface="Trebuchet MS"/>
                <a:cs typeface="Trebuchet MS"/>
              </a:rPr>
              <a:t>legal</a:t>
            </a:r>
            <a:r>
              <a:rPr sz="1350" spc="-3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60" dirty="0">
                <a:solidFill>
                  <a:srgbClr val="EBEBEE"/>
                </a:solidFill>
                <a:latin typeface="Trebuchet MS"/>
                <a:cs typeface="Trebuchet MS"/>
              </a:rPr>
              <a:t>principles</a:t>
            </a:r>
            <a:r>
              <a:rPr sz="135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95" dirty="0">
                <a:solidFill>
                  <a:srgbClr val="EBEBEE"/>
                </a:solidFill>
                <a:latin typeface="Trebuchet MS"/>
                <a:cs typeface="Trebuchet MS"/>
              </a:rPr>
              <a:t>and</a:t>
            </a:r>
            <a:r>
              <a:rPr sz="135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70" dirty="0">
                <a:solidFill>
                  <a:srgbClr val="EBEBEE"/>
                </a:solidFill>
                <a:latin typeface="Trebuchet MS"/>
                <a:cs typeface="Trebuchet MS"/>
              </a:rPr>
              <a:t>cases</a:t>
            </a:r>
            <a:r>
              <a:rPr sz="1350" spc="-2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25" dirty="0">
                <a:solidFill>
                  <a:srgbClr val="EBEBEE"/>
                </a:solidFill>
                <a:latin typeface="Trebuchet MS"/>
                <a:cs typeface="Trebuchet MS"/>
              </a:rPr>
              <a:t>discussed</a:t>
            </a:r>
            <a:r>
              <a:rPr sz="1350" spc="-2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dirty="0">
                <a:solidFill>
                  <a:srgbClr val="EBEBEE"/>
                </a:solidFill>
                <a:latin typeface="Trebuchet MS"/>
                <a:cs typeface="Trebuchet MS"/>
              </a:rPr>
              <a:t>in</a:t>
            </a:r>
            <a:r>
              <a:rPr sz="135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90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3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70" dirty="0">
                <a:solidFill>
                  <a:srgbClr val="EBEBEE"/>
                </a:solidFill>
                <a:latin typeface="Trebuchet MS"/>
                <a:cs typeface="Trebuchet MS"/>
              </a:rPr>
              <a:t>presentation.</a:t>
            </a:r>
            <a:r>
              <a:rPr sz="13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50" dirty="0">
                <a:solidFill>
                  <a:srgbClr val="EBEBEE"/>
                </a:solidFill>
                <a:latin typeface="Trebuchet MS"/>
                <a:cs typeface="Trebuchet MS"/>
              </a:rPr>
              <a:t>They</a:t>
            </a:r>
            <a:r>
              <a:rPr sz="1350" spc="-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65" dirty="0">
                <a:solidFill>
                  <a:srgbClr val="EBEBEE"/>
                </a:solidFill>
                <a:latin typeface="Trebuchet MS"/>
                <a:cs typeface="Trebuchet MS"/>
              </a:rPr>
              <a:t>are</a:t>
            </a:r>
            <a:endParaRPr sz="13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1350" spc="114" dirty="0">
                <a:solidFill>
                  <a:srgbClr val="EBEBEE"/>
                </a:solidFill>
                <a:latin typeface="Trebuchet MS"/>
                <a:cs typeface="Trebuchet MS"/>
              </a:rPr>
              <a:t>encouraged</a:t>
            </a:r>
            <a:r>
              <a:rPr sz="13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05" dirty="0">
                <a:solidFill>
                  <a:srgbClr val="EBEBEE"/>
                </a:solidFill>
                <a:latin typeface="Trebuchet MS"/>
                <a:cs typeface="Trebuchet MS"/>
              </a:rPr>
              <a:t>to</a:t>
            </a:r>
            <a:r>
              <a:rPr sz="13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00" dirty="0">
                <a:solidFill>
                  <a:srgbClr val="EBEBEE"/>
                </a:solidFill>
                <a:latin typeface="Trebuchet MS"/>
                <a:cs typeface="Trebuchet MS"/>
              </a:rPr>
              <a:t>consider</a:t>
            </a:r>
            <a:r>
              <a:rPr sz="13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95" dirty="0">
                <a:solidFill>
                  <a:srgbClr val="EBEBEE"/>
                </a:solidFill>
                <a:latin typeface="Trebuchet MS"/>
                <a:cs typeface="Trebuchet MS"/>
              </a:rPr>
              <a:t>both</a:t>
            </a:r>
            <a:r>
              <a:rPr sz="13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90" dirty="0">
                <a:solidFill>
                  <a:srgbClr val="EBEBEE"/>
                </a:solidFill>
                <a:latin typeface="Trebuchet MS"/>
                <a:cs typeface="Trebuchet MS"/>
              </a:rPr>
              <a:t>established</a:t>
            </a:r>
            <a:r>
              <a:rPr sz="13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10" dirty="0">
                <a:solidFill>
                  <a:srgbClr val="EBEBEE"/>
                </a:solidFill>
                <a:latin typeface="Trebuchet MS"/>
                <a:cs typeface="Trebuchet MS"/>
              </a:rPr>
              <a:t>precedents</a:t>
            </a:r>
            <a:r>
              <a:rPr sz="13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00" dirty="0">
                <a:solidFill>
                  <a:srgbClr val="EBEBEE"/>
                </a:solidFill>
                <a:latin typeface="Trebuchet MS"/>
                <a:cs typeface="Trebuchet MS"/>
              </a:rPr>
              <a:t>and</a:t>
            </a:r>
            <a:r>
              <a:rPr sz="13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60" dirty="0">
                <a:solidFill>
                  <a:srgbClr val="EBEBEE"/>
                </a:solidFill>
                <a:latin typeface="Trebuchet MS"/>
                <a:cs typeface="Trebuchet MS"/>
              </a:rPr>
              <a:t>potential</a:t>
            </a:r>
            <a:r>
              <a:rPr sz="13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70" dirty="0">
                <a:solidFill>
                  <a:srgbClr val="EBEBEE"/>
                </a:solidFill>
                <a:latin typeface="Trebuchet MS"/>
                <a:cs typeface="Trebuchet MS"/>
              </a:rPr>
              <a:t>novel</a:t>
            </a:r>
            <a:r>
              <a:rPr sz="13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80" dirty="0">
                <a:solidFill>
                  <a:srgbClr val="EBEBEE"/>
                </a:solidFill>
                <a:latin typeface="Trebuchet MS"/>
                <a:cs typeface="Trebuchet MS"/>
              </a:rPr>
              <a:t>applications</a:t>
            </a:r>
            <a:r>
              <a:rPr sz="13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00" dirty="0">
                <a:solidFill>
                  <a:srgbClr val="EBEBEE"/>
                </a:solidFill>
                <a:latin typeface="Trebuchet MS"/>
                <a:cs typeface="Trebuchet MS"/>
              </a:rPr>
              <a:t>of</a:t>
            </a:r>
            <a:r>
              <a:rPr sz="13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30" dirty="0">
                <a:solidFill>
                  <a:srgbClr val="EBEBEE"/>
                </a:solidFill>
                <a:latin typeface="Trebuchet MS"/>
                <a:cs typeface="Trebuchet MS"/>
              </a:rPr>
              <a:t>trespass</a:t>
            </a:r>
            <a:r>
              <a:rPr sz="13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-20" dirty="0">
                <a:solidFill>
                  <a:srgbClr val="EBEBEE"/>
                </a:solidFill>
                <a:latin typeface="Trebuchet MS"/>
                <a:cs typeface="Trebuchet MS"/>
              </a:rPr>
              <a:t>law.</a:t>
            </a:r>
            <a:endParaRPr sz="135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000" y="0"/>
            <a:ext cx="5486400" cy="8229597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08177" y="577037"/>
            <a:ext cx="6520180" cy="5530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450" spc="170" dirty="0"/>
              <a:t>Case-</a:t>
            </a:r>
            <a:r>
              <a:rPr sz="3450" spc="100" dirty="0"/>
              <a:t>Based</a:t>
            </a:r>
            <a:r>
              <a:rPr sz="3450" spc="-85" dirty="0"/>
              <a:t> </a:t>
            </a:r>
            <a:r>
              <a:rPr sz="3450" spc="180" dirty="0"/>
              <a:t>Group</a:t>
            </a:r>
            <a:r>
              <a:rPr sz="3450" spc="-75" dirty="0"/>
              <a:t> </a:t>
            </a:r>
            <a:r>
              <a:rPr sz="3450" dirty="0"/>
              <a:t>Activity:</a:t>
            </a:r>
            <a:r>
              <a:rPr sz="3450" spc="-65" dirty="0"/>
              <a:t> </a:t>
            </a:r>
            <a:r>
              <a:rPr sz="3450" spc="160" dirty="0"/>
              <a:t>Part</a:t>
            </a:r>
            <a:r>
              <a:rPr sz="3450" spc="-60" dirty="0"/>
              <a:t> </a:t>
            </a:r>
            <a:r>
              <a:rPr sz="3450" spc="105" dirty="0"/>
              <a:t>2</a:t>
            </a:r>
            <a:endParaRPr sz="3450"/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20268" y="1431036"/>
            <a:ext cx="888491" cy="6188964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761489" y="1589277"/>
            <a:ext cx="6668770" cy="5709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spc="80" dirty="0">
                <a:solidFill>
                  <a:srgbClr val="EBEBEE"/>
                </a:solidFill>
                <a:latin typeface="Times New Roman"/>
                <a:cs typeface="Times New Roman"/>
              </a:rPr>
              <a:t>Opening</a:t>
            </a:r>
            <a:r>
              <a:rPr sz="1700" spc="-45" dirty="0">
                <a:solidFill>
                  <a:srgbClr val="EBEBEE"/>
                </a:solidFill>
                <a:latin typeface="Times New Roman"/>
                <a:cs typeface="Times New Roman"/>
              </a:rPr>
              <a:t> </a:t>
            </a:r>
            <a:r>
              <a:rPr sz="1700" spc="60" dirty="0">
                <a:solidFill>
                  <a:srgbClr val="EBEBEE"/>
                </a:solidFill>
                <a:latin typeface="Times New Roman"/>
                <a:cs typeface="Times New Roman"/>
              </a:rPr>
              <a:t>Statements</a:t>
            </a:r>
            <a:endParaRPr sz="1700">
              <a:latin typeface="Times New Roman"/>
              <a:cs typeface="Times New Roman"/>
            </a:endParaRPr>
          </a:p>
          <a:p>
            <a:pPr marL="12700" marR="52069">
              <a:lnSpc>
                <a:spcPct val="135600"/>
              </a:lnSpc>
              <a:spcBef>
                <a:spcPts val="760"/>
              </a:spcBef>
            </a:pPr>
            <a:r>
              <a:rPr sz="1350" spc="90" dirty="0">
                <a:solidFill>
                  <a:srgbClr val="EBEBEE"/>
                </a:solidFill>
                <a:latin typeface="Trebuchet MS"/>
                <a:cs typeface="Trebuchet MS"/>
              </a:rPr>
              <a:t>Each</a:t>
            </a:r>
            <a:r>
              <a:rPr sz="135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95" dirty="0">
                <a:solidFill>
                  <a:srgbClr val="EBEBEE"/>
                </a:solidFill>
                <a:latin typeface="Trebuchet MS"/>
                <a:cs typeface="Trebuchet MS"/>
              </a:rPr>
              <a:t>group</a:t>
            </a:r>
            <a:r>
              <a:rPr sz="13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85" dirty="0">
                <a:solidFill>
                  <a:srgbClr val="EBEBEE"/>
                </a:solidFill>
                <a:latin typeface="Trebuchet MS"/>
                <a:cs typeface="Trebuchet MS"/>
              </a:rPr>
              <a:t>representing</a:t>
            </a:r>
            <a:r>
              <a:rPr sz="13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05" dirty="0">
                <a:solidFill>
                  <a:srgbClr val="EBEBEE"/>
                </a:solidFill>
                <a:latin typeface="Trebuchet MS"/>
                <a:cs typeface="Trebuchet MS"/>
              </a:rPr>
              <a:t>a</a:t>
            </a:r>
            <a:r>
              <a:rPr sz="1350" spc="-3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60" dirty="0">
                <a:solidFill>
                  <a:srgbClr val="EBEBEE"/>
                </a:solidFill>
                <a:latin typeface="Trebuchet MS"/>
                <a:cs typeface="Trebuchet MS"/>
              </a:rPr>
              <a:t>party</a:t>
            </a:r>
            <a:r>
              <a:rPr sz="13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14" dirty="0">
                <a:solidFill>
                  <a:srgbClr val="EBEBEE"/>
                </a:solidFill>
                <a:latin typeface="Trebuchet MS"/>
                <a:cs typeface="Trebuchet MS"/>
              </a:rPr>
              <a:t>presents</a:t>
            </a:r>
            <a:r>
              <a:rPr sz="135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dirty="0">
                <a:solidFill>
                  <a:srgbClr val="EBEBEE"/>
                </a:solidFill>
                <a:latin typeface="Trebuchet MS"/>
                <a:cs typeface="Trebuchet MS"/>
              </a:rPr>
              <a:t>their</a:t>
            </a:r>
            <a:r>
              <a:rPr sz="13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90" dirty="0">
                <a:solidFill>
                  <a:srgbClr val="EBEBEE"/>
                </a:solidFill>
                <a:latin typeface="Trebuchet MS"/>
                <a:cs typeface="Trebuchet MS"/>
              </a:rPr>
              <a:t>opening</a:t>
            </a:r>
            <a:r>
              <a:rPr sz="135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85" dirty="0">
                <a:solidFill>
                  <a:srgbClr val="EBEBEE"/>
                </a:solidFill>
                <a:latin typeface="Trebuchet MS"/>
                <a:cs typeface="Trebuchet MS"/>
              </a:rPr>
              <a:t>statements,</a:t>
            </a:r>
            <a:r>
              <a:rPr sz="13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35" dirty="0">
                <a:solidFill>
                  <a:srgbClr val="EBEBEE"/>
                </a:solidFill>
                <a:latin typeface="Trebuchet MS"/>
                <a:cs typeface="Trebuchet MS"/>
              </a:rPr>
              <a:t>outlining </a:t>
            </a:r>
            <a:r>
              <a:rPr sz="1350" dirty="0">
                <a:solidFill>
                  <a:srgbClr val="EBEBEE"/>
                </a:solidFill>
                <a:latin typeface="Trebuchet MS"/>
                <a:cs typeface="Trebuchet MS"/>
              </a:rPr>
              <a:t>their</a:t>
            </a:r>
            <a:r>
              <a:rPr sz="13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80" dirty="0">
                <a:solidFill>
                  <a:srgbClr val="EBEBEE"/>
                </a:solidFill>
                <a:latin typeface="Trebuchet MS"/>
                <a:cs typeface="Trebuchet MS"/>
              </a:rPr>
              <a:t>position</a:t>
            </a:r>
            <a:r>
              <a:rPr sz="13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00" dirty="0">
                <a:solidFill>
                  <a:srgbClr val="EBEBEE"/>
                </a:solidFill>
                <a:latin typeface="Trebuchet MS"/>
                <a:cs typeface="Trebuchet MS"/>
              </a:rPr>
              <a:t>and</a:t>
            </a:r>
            <a:r>
              <a:rPr sz="13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60" dirty="0">
                <a:solidFill>
                  <a:srgbClr val="EBEBEE"/>
                </a:solidFill>
                <a:latin typeface="Trebuchet MS"/>
                <a:cs typeface="Trebuchet MS"/>
              </a:rPr>
              <a:t>key</a:t>
            </a:r>
            <a:r>
              <a:rPr sz="135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70" dirty="0">
                <a:solidFill>
                  <a:srgbClr val="EBEBEE"/>
                </a:solidFill>
                <a:latin typeface="Trebuchet MS"/>
                <a:cs typeface="Trebuchet MS"/>
              </a:rPr>
              <a:t>arguments.</a:t>
            </a:r>
            <a:r>
              <a:rPr sz="13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55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35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45" dirty="0">
                <a:solidFill>
                  <a:srgbClr val="EBEBEE"/>
                </a:solidFill>
                <a:latin typeface="Trebuchet MS"/>
                <a:cs typeface="Trebuchet MS"/>
              </a:rPr>
              <a:t>judging</a:t>
            </a:r>
            <a:r>
              <a:rPr sz="13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70" dirty="0">
                <a:solidFill>
                  <a:srgbClr val="EBEBEE"/>
                </a:solidFill>
                <a:latin typeface="Trebuchet MS"/>
                <a:cs typeface="Trebuchet MS"/>
              </a:rPr>
              <a:t>panel</a:t>
            </a:r>
            <a:r>
              <a:rPr sz="1350" spc="-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00" dirty="0">
                <a:solidFill>
                  <a:srgbClr val="EBEBEE"/>
                </a:solidFill>
                <a:latin typeface="Trebuchet MS"/>
                <a:cs typeface="Trebuchet MS"/>
              </a:rPr>
              <a:t>takes</a:t>
            </a:r>
            <a:r>
              <a:rPr sz="13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25" dirty="0">
                <a:solidFill>
                  <a:srgbClr val="EBEBEE"/>
                </a:solidFill>
                <a:latin typeface="Trebuchet MS"/>
                <a:cs typeface="Trebuchet MS"/>
              </a:rPr>
              <a:t>notes</a:t>
            </a:r>
            <a:r>
              <a:rPr sz="135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20" dirty="0">
                <a:solidFill>
                  <a:srgbClr val="EBEBEE"/>
                </a:solidFill>
                <a:latin typeface="Trebuchet MS"/>
                <a:cs typeface="Trebuchet MS"/>
              </a:rPr>
              <a:t>on</a:t>
            </a:r>
            <a:r>
              <a:rPr sz="13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90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3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40" dirty="0">
                <a:solidFill>
                  <a:srgbClr val="EBEBEE"/>
                </a:solidFill>
                <a:latin typeface="Trebuchet MS"/>
                <a:cs typeface="Trebuchet MS"/>
              </a:rPr>
              <a:t>legal </a:t>
            </a:r>
            <a:r>
              <a:rPr sz="1350" spc="60" dirty="0">
                <a:solidFill>
                  <a:srgbClr val="EBEBEE"/>
                </a:solidFill>
                <a:latin typeface="Trebuchet MS"/>
                <a:cs typeface="Trebuchet MS"/>
              </a:rPr>
              <a:t>principles</a:t>
            </a:r>
            <a:r>
              <a:rPr sz="1350" spc="-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-10" dirty="0">
                <a:solidFill>
                  <a:srgbClr val="EBEBEE"/>
                </a:solidFill>
                <a:latin typeface="Trebuchet MS"/>
                <a:cs typeface="Trebuchet MS"/>
              </a:rPr>
              <a:t>invoked.</a:t>
            </a:r>
            <a:endParaRPr sz="135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35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3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700" spc="70" dirty="0">
                <a:solidFill>
                  <a:srgbClr val="EBEBEE"/>
                </a:solidFill>
                <a:latin typeface="Times New Roman"/>
                <a:cs typeface="Times New Roman"/>
              </a:rPr>
              <a:t>Argument</a:t>
            </a:r>
            <a:r>
              <a:rPr sz="1700" spc="-5" dirty="0">
                <a:solidFill>
                  <a:srgbClr val="EBEBEE"/>
                </a:solidFill>
                <a:latin typeface="Times New Roman"/>
                <a:cs typeface="Times New Roman"/>
              </a:rPr>
              <a:t> </a:t>
            </a:r>
            <a:r>
              <a:rPr sz="1700" spc="60" dirty="0">
                <a:solidFill>
                  <a:srgbClr val="EBEBEE"/>
                </a:solidFill>
                <a:latin typeface="Times New Roman"/>
                <a:cs typeface="Times New Roman"/>
              </a:rPr>
              <a:t>Presentation</a:t>
            </a:r>
            <a:endParaRPr sz="1700">
              <a:latin typeface="Times New Roman"/>
              <a:cs typeface="Times New Roman"/>
            </a:endParaRPr>
          </a:p>
          <a:p>
            <a:pPr marL="12700" marR="52705">
              <a:lnSpc>
                <a:spcPct val="135600"/>
              </a:lnSpc>
              <a:spcBef>
                <a:spcPts val="750"/>
              </a:spcBef>
            </a:pPr>
            <a:r>
              <a:rPr sz="1350" spc="90" dirty="0">
                <a:solidFill>
                  <a:srgbClr val="EBEBEE"/>
                </a:solidFill>
                <a:latin typeface="Trebuchet MS"/>
                <a:cs typeface="Trebuchet MS"/>
              </a:rPr>
              <a:t>Groups</a:t>
            </a:r>
            <a:r>
              <a:rPr sz="13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00" dirty="0">
                <a:solidFill>
                  <a:srgbClr val="EBEBEE"/>
                </a:solidFill>
                <a:latin typeface="Trebuchet MS"/>
                <a:cs typeface="Trebuchet MS"/>
              </a:rPr>
              <a:t>present</a:t>
            </a:r>
            <a:r>
              <a:rPr sz="13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65" dirty="0">
                <a:solidFill>
                  <a:srgbClr val="EBEBEE"/>
                </a:solidFill>
                <a:latin typeface="Trebuchet MS"/>
                <a:cs typeface="Trebuchet MS"/>
              </a:rPr>
              <a:t>detailed</a:t>
            </a:r>
            <a:r>
              <a:rPr sz="13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75" dirty="0">
                <a:solidFill>
                  <a:srgbClr val="EBEBEE"/>
                </a:solidFill>
                <a:latin typeface="Trebuchet MS"/>
                <a:cs typeface="Trebuchet MS"/>
              </a:rPr>
              <a:t>arguments,</a:t>
            </a:r>
            <a:r>
              <a:rPr sz="13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60" dirty="0">
                <a:solidFill>
                  <a:srgbClr val="EBEBEE"/>
                </a:solidFill>
                <a:latin typeface="Trebuchet MS"/>
                <a:cs typeface="Trebuchet MS"/>
              </a:rPr>
              <a:t>citing</a:t>
            </a:r>
            <a:r>
              <a:rPr sz="13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60" dirty="0">
                <a:solidFill>
                  <a:srgbClr val="EBEBEE"/>
                </a:solidFill>
                <a:latin typeface="Trebuchet MS"/>
                <a:cs typeface="Trebuchet MS"/>
              </a:rPr>
              <a:t>relevant</a:t>
            </a:r>
            <a:r>
              <a:rPr sz="1350" spc="-10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65" dirty="0">
                <a:solidFill>
                  <a:srgbClr val="EBEBEE"/>
                </a:solidFill>
                <a:latin typeface="Trebuchet MS"/>
                <a:cs typeface="Trebuchet MS"/>
              </a:rPr>
              <a:t>cases</a:t>
            </a:r>
            <a:r>
              <a:rPr sz="135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35" dirty="0">
                <a:solidFill>
                  <a:srgbClr val="EBEBEE"/>
                </a:solidFill>
                <a:latin typeface="Trebuchet MS"/>
                <a:cs typeface="Trebuchet MS"/>
              </a:rPr>
              <a:t>such</a:t>
            </a:r>
            <a:r>
              <a:rPr sz="13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55" dirty="0">
                <a:solidFill>
                  <a:srgbClr val="EBEBEE"/>
                </a:solidFill>
                <a:latin typeface="Trebuchet MS"/>
                <a:cs typeface="Trebuchet MS"/>
              </a:rPr>
              <a:t>as</a:t>
            </a:r>
            <a:r>
              <a:rPr sz="13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85" dirty="0">
                <a:solidFill>
                  <a:srgbClr val="EBEBEE"/>
                </a:solidFill>
                <a:latin typeface="Trebuchet MS"/>
                <a:cs typeface="Trebuchet MS"/>
              </a:rPr>
              <a:t>Anchor </a:t>
            </a:r>
            <a:r>
              <a:rPr sz="1350" spc="95" dirty="0">
                <a:solidFill>
                  <a:srgbClr val="EBEBEE"/>
                </a:solidFill>
                <a:latin typeface="Trebuchet MS"/>
                <a:cs typeface="Trebuchet MS"/>
              </a:rPr>
              <a:t>Brewhouse</a:t>
            </a:r>
            <a:r>
              <a:rPr sz="13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85" dirty="0">
                <a:solidFill>
                  <a:srgbClr val="EBEBEE"/>
                </a:solidFill>
                <a:latin typeface="Trebuchet MS"/>
                <a:cs typeface="Trebuchet MS"/>
              </a:rPr>
              <a:t>Developments</a:t>
            </a:r>
            <a:r>
              <a:rPr sz="13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dirty="0">
                <a:solidFill>
                  <a:srgbClr val="EBEBEE"/>
                </a:solidFill>
                <a:latin typeface="Trebuchet MS"/>
                <a:cs typeface="Trebuchet MS"/>
              </a:rPr>
              <a:t>Ltd</a:t>
            </a:r>
            <a:r>
              <a:rPr sz="135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50" dirty="0">
                <a:solidFill>
                  <a:srgbClr val="EBEBEE"/>
                </a:solidFill>
                <a:latin typeface="Trebuchet MS"/>
                <a:cs typeface="Trebuchet MS"/>
              </a:rPr>
              <a:t>v</a:t>
            </a:r>
            <a:r>
              <a:rPr sz="1350" spc="-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45" dirty="0">
                <a:solidFill>
                  <a:srgbClr val="EBEBEE"/>
                </a:solidFill>
                <a:latin typeface="Trebuchet MS"/>
                <a:cs typeface="Trebuchet MS"/>
              </a:rPr>
              <a:t>Berkley</a:t>
            </a:r>
            <a:r>
              <a:rPr sz="135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10" dirty="0">
                <a:solidFill>
                  <a:srgbClr val="EBEBEE"/>
                </a:solidFill>
                <a:latin typeface="Trebuchet MS"/>
                <a:cs typeface="Trebuchet MS"/>
              </a:rPr>
              <a:t>House</a:t>
            </a:r>
            <a:r>
              <a:rPr sz="135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00" dirty="0">
                <a:solidFill>
                  <a:srgbClr val="EBEBEE"/>
                </a:solidFill>
                <a:latin typeface="Trebuchet MS"/>
                <a:cs typeface="Trebuchet MS"/>
              </a:rPr>
              <a:t>and</a:t>
            </a:r>
            <a:r>
              <a:rPr sz="135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05" dirty="0">
                <a:solidFill>
                  <a:srgbClr val="EBEBEE"/>
                </a:solidFill>
                <a:latin typeface="Trebuchet MS"/>
                <a:cs typeface="Trebuchet MS"/>
              </a:rPr>
              <a:t>discussing</a:t>
            </a:r>
            <a:r>
              <a:rPr sz="1350" spc="-3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90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3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-10" dirty="0">
                <a:solidFill>
                  <a:srgbClr val="EBEBEE"/>
                </a:solidFill>
                <a:latin typeface="Trebuchet MS"/>
                <a:cs typeface="Trebuchet MS"/>
              </a:rPr>
              <a:t>applicability </a:t>
            </a:r>
            <a:r>
              <a:rPr sz="1350" spc="100" dirty="0">
                <a:solidFill>
                  <a:srgbClr val="EBEBEE"/>
                </a:solidFill>
                <a:latin typeface="Trebuchet MS"/>
                <a:cs typeface="Trebuchet MS"/>
              </a:rPr>
              <a:t>of</a:t>
            </a:r>
            <a:r>
              <a:rPr sz="13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80" dirty="0">
                <a:solidFill>
                  <a:srgbClr val="EBEBEE"/>
                </a:solidFill>
                <a:latin typeface="Trebuchet MS"/>
                <a:cs typeface="Trebuchet MS"/>
              </a:rPr>
              <a:t>various</a:t>
            </a:r>
            <a:r>
              <a:rPr sz="13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30" dirty="0">
                <a:solidFill>
                  <a:srgbClr val="EBEBEE"/>
                </a:solidFill>
                <a:latin typeface="Trebuchet MS"/>
                <a:cs typeface="Trebuchet MS"/>
              </a:rPr>
              <a:t>defenses</a:t>
            </a:r>
            <a:r>
              <a:rPr sz="13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05" dirty="0">
                <a:solidFill>
                  <a:srgbClr val="EBEBEE"/>
                </a:solidFill>
                <a:latin typeface="Trebuchet MS"/>
                <a:cs typeface="Trebuchet MS"/>
              </a:rPr>
              <a:t>to</a:t>
            </a:r>
            <a:r>
              <a:rPr sz="13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85" dirty="0">
                <a:solidFill>
                  <a:srgbClr val="EBEBEE"/>
                </a:solidFill>
                <a:latin typeface="Trebuchet MS"/>
                <a:cs typeface="Trebuchet MS"/>
              </a:rPr>
              <a:t>trespass.</a:t>
            </a:r>
            <a:endParaRPr sz="135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35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3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1700" spc="75" dirty="0">
                <a:solidFill>
                  <a:srgbClr val="EBEBEE"/>
                </a:solidFill>
                <a:latin typeface="Times New Roman"/>
                <a:cs typeface="Times New Roman"/>
              </a:rPr>
              <a:t>Cross-</a:t>
            </a:r>
            <a:r>
              <a:rPr sz="1700" spc="55" dirty="0">
                <a:solidFill>
                  <a:srgbClr val="EBEBEE"/>
                </a:solidFill>
                <a:latin typeface="Times New Roman"/>
                <a:cs typeface="Times New Roman"/>
              </a:rPr>
              <a:t>Examination</a:t>
            </a:r>
            <a:endParaRPr sz="1700">
              <a:latin typeface="Times New Roman"/>
              <a:cs typeface="Times New Roman"/>
            </a:endParaRPr>
          </a:p>
          <a:p>
            <a:pPr marL="12700" marR="5080">
              <a:lnSpc>
                <a:spcPct val="135600"/>
              </a:lnSpc>
              <a:spcBef>
                <a:spcPts val="755"/>
              </a:spcBef>
            </a:pPr>
            <a:r>
              <a:rPr sz="1350" spc="55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3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10" dirty="0">
                <a:solidFill>
                  <a:srgbClr val="EBEBEE"/>
                </a:solidFill>
                <a:latin typeface="Trebuchet MS"/>
                <a:cs typeface="Trebuchet MS"/>
              </a:rPr>
              <a:t>opposing</a:t>
            </a:r>
            <a:r>
              <a:rPr sz="13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14" dirty="0">
                <a:solidFill>
                  <a:srgbClr val="EBEBEE"/>
                </a:solidFill>
                <a:latin typeface="Trebuchet MS"/>
                <a:cs typeface="Trebuchet MS"/>
              </a:rPr>
              <a:t>groups</a:t>
            </a:r>
            <a:r>
              <a:rPr sz="13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00" dirty="0">
                <a:solidFill>
                  <a:srgbClr val="EBEBEE"/>
                </a:solidFill>
                <a:latin typeface="Trebuchet MS"/>
                <a:cs typeface="Trebuchet MS"/>
              </a:rPr>
              <a:t>and</a:t>
            </a:r>
            <a:r>
              <a:rPr sz="13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45" dirty="0">
                <a:solidFill>
                  <a:srgbClr val="EBEBEE"/>
                </a:solidFill>
                <a:latin typeface="Trebuchet MS"/>
                <a:cs typeface="Trebuchet MS"/>
              </a:rPr>
              <a:t>judging</a:t>
            </a:r>
            <a:r>
              <a:rPr sz="13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70" dirty="0">
                <a:solidFill>
                  <a:srgbClr val="EBEBEE"/>
                </a:solidFill>
                <a:latin typeface="Trebuchet MS"/>
                <a:cs typeface="Trebuchet MS"/>
              </a:rPr>
              <a:t>panel</a:t>
            </a:r>
            <a:r>
              <a:rPr sz="13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90" dirty="0">
                <a:solidFill>
                  <a:srgbClr val="EBEBEE"/>
                </a:solidFill>
                <a:latin typeface="Trebuchet MS"/>
                <a:cs typeface="Trebuchet MS"/>
              </a:rPr>
              <a:t>have</a:t>
            </a:r>
            <a:r>
              <a:rPr sz="13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90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3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70" dirty="0">
                <a:solidFill>
                  <a:srgbClr val="EBEBEE"/>
                </a:solidFill>
                <a:latin typeface="Trebuchet MS"/>
                <a:cs typeface="Trebuchet MS"/>
              </a:rPr>
              <a:t>opportunity</a:t>
            </a:r>
            <a:r>
              <a:rPr sz="1350" spc="-11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05" dirty="0">
                <a:solidFill>
                  <a:srgbClr val="EBEBEE"/>
                </a:solidFill>
                <a:latin typeface="Trebuchet MS"/>
                <a:cs typeface="Trebuchet MS"/>
              </a:rPr>
              <a:t>to</a:t>
            </a:r>
            <a:r>
              <a:rPr sz="13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05" dirty="0">
                <a:solidFill>
                  <a:srgbClr val="EBEBEE"/>
                </a:solidFill>
                <a:latin typeface="Trebuchet MS"/>
                <a:cs typeface="Trebuchet MS"/>
              </a:rPr>
              <a:t>ask</a:t>
            </a:r>
            <a:r>
              <a:rPr sz="135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70" dirty="0">
                <a:solidFill>
                  <a:srgbClr val="EBEBEE"/>
                </a:solidFill>
                <a:latin typeface="Trebuchet MS"/>
                <a:cs typeface="Trebuchet MS"/>
              </a:rPr>
              <a:t>questions, challenging</a:t>
            </a:r>
            <a:r>
              <a:rPr sz="13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90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3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95" dirty="0">
                <a:solidFill>
                  <a:srgbClr val="EBEBEE"/>
                </a:solidFill>
                <a:latin typeface="Trebuchet MS"/>
                <a:cs typeface="Trebuchet MS"/>
              </a:rPr>
              <a:t>arguments</a:t>
            </a:r>
            <a:r>
              <a:rPr sz="13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00" dirty="0">
                <a:solidFill>
                  <a:srgbClr val="EBEBEE"/>
                </a:solidFill>
                <a:latin typeface="Trebuchet MS"/>
                <a:cs typeface="Trebuchet MS"/>
              </a:rPr>
              <a:t>presented</a:t>
            </a:r>
            <a:r>
              <a:rPr sz="13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00" dirty="0">
                <a:solidFill>
                  <a:srgbClr val="EBEBEE"/>
                </a:solidFill>
                <a:latin typeface="Trebuchet MS"/>
                <a:cs typeface="Trebuchet MS"/>
              </a:rPr>
              <a:t>and</a:t>
            </a:r>
            <a:r>
              <a:rPr sz="135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60" dirty="0">
                <a:solidFill>
                  <a:srgbClr val="EBEBEE"/>
                </a:solidFill>
                <a:latin typeface="Trebuchet MS"/>
                <a:cs typeface="Trebuchet MS"/>
              </a:rPr>
              <a:t>exploring</a:t>
            </a:r>
            <a:r>
              <a:rPr sz="135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60" dirty="0">
                <a:solidFill>
                  <a:srgbClr val="EBEBEE"/>
                </a:solidFill>
                <a:latin typeface="Trebuchet MS"/>
                <a:cs typeface="Trebuchet MS"/>
              </a:rPr>
              <a:t>potential</a:t>
            </a:r>
            <a:r>
              <a:rPr sz="13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25" dirty="0">
                <a:solidFill>
                  <a:srgbClr val="EBEBEE"/>
                </a:solidFill>
                <a:latin typeface="Trebuchet MS"/>
                <a:cs typeface="Trebuchet MS"/>
              </a:rPr>
              <a:t>weaknesses</a:t>
            </a:r>
            <a:r>
              <a:rPr sz="1350" spc="-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-25" dirty="0">
                <a:solidFill>
                  <a:srgbClr val="EBEBEE"/>
                </a:solidFill>
                <a:latin typeface="Trebuchet MS"/>
                <a:cs typeface="Trebuchet MS"/>
              </a:rPr>
              <a:t>in </a:t>
            </a:r>
            <a:r>
              <a:rPr sz="1350" spc="125" dirty="0">
                <a:solidFill>
                  <a:srgbClr val="EBEBEE"/>
                </a:solidFill>
                <a:latin typeface="Trebuchet MS"/>
                <a:cs typeface="Trebuchet MS"/>
              </a:rPr>
              <a:t>each</a:t>
            </a:r>
            <a:r>
              <a:rPr sz="13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85" dirty="0">
                <a:solidFill>
                  <a:srgbClr val="EBEBEE"/>
                </a:solidFill>
                <a:latin typeface="Trebuchet MS"/>
                <a:cs typeface="Trebuchet MS"/>
              </a:rPr>
              <a:t>case.</a:t>
            </a:r>
            <a:endParaRPr sz="135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35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1700" dirty="0">
                <a:solidFill>
                  <a:srgbClr val="EBEBEE"/>
                </a:solidFill>
                <a:latin typeface="Times New Roman"/>
                <a:cs typeface="Times New Roman"/>
              </a:rPr>
              <a:t>Closing</a:t>
            </a:r>
            <a:r>
              <a:rPr sz="1700" spc="235" dirty="0">
                <a:solidFill>
                  <a:srgbClr val="EBEBEE"/>
                </a:solidFill>
                <a:latin typeface="Times New Roman"/>
                <a:cs typeface="Times New Roman"/>
              </a:rPr>
              <a:t> </a:t>
            </a:r>
            <a:r>
              <a:rPr sz="1700" spc="55" dirty="0">
                <a:solidFill>
                  <a:srgbClr val="EBEBEE"/>
                </a:solidFill>
                <a:latin typeface="Times New Roman"/>
                <a:cs typeface="Times New Roman"/>
              </a:rPr>
              <a:t>Arguments</a:t>
            </a:r>
            <a:endParaRPr sz="1700">
              <a:latin typeface="Times New Roman"/>
              <a:cs typeface="Times New Roman"/>
            </a:endParaRPr>
          </a:p>
          <a:p>
            <a:pPr marL="12700" marR="334645">
              <a:lnSpc>
                <a:spcPct val="135600"/>
              </a:lnSpc>
              <a:spcBef>
                <a:spcPts val="755"/>
              </a:spcBef>
            </a:pPr>
            <a:r>
              <a:rPr sz="1350" spc="90" dirty="0">
                <a:solidFill>
                  <a:srgbClr val="EBEBEE"/>
                </a:solidFill>
                <a:latin typeface="Trebuchet MS"/>
                <a:cs typeface="Trebuchet MS"/>
              </a:rPr>
              <a:t>Each</a:t>
            </a:r>
            <a:r>
              <a:rPr sz="1350" spc="-3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95" dirty="0">
                <a:solidFill>
                  <a:srgbClr val="EBEBEE"/>
                </a:solidFill>
                <a:latin typeface="Trebuchet MS"/>
                <a:cs typeface="Trebuchet MS"/>
              </a:rPr>
              <a:t>group</a:t>
            </a:r>
            <a:r>
              <a:rPr sz="135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00" dirty="0">
                <a:solidFill>
                  <a:srgbClr val="EBEBEE"/>
                </a:solidFill>
                <a:latin typeface="Trebuchet MS"/>
                <a:cs typeface="Trebuchet MS"/>
              </a:rPr>
              <a:t>summarises</a:t>
            </a:r>
            <a:r>
              <a:rPr sz="1350" spc="-2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dirty="0">
                <a:solidFill>
                  <a:srgbClr val="EBEBEE"/>
                </a:solidFill>
                <a:latin typeface="Trebuchet MS"/>
                <a:cs typeface="Trebuchet MS"/>
              </a:rPr>
              <a:t>their</a:t>
            </a:r>
            <a:r>
              <a:rPr sz="135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55" dirty="0">
                <a:solidFill>
                  <a:srgbClr val="EBEBEE"/>
                </a:solidFill>
                <a:latin typeface="Trebuchet MS"/>
                <a:cs typeface="Trebuchet MS"/>
              </a:rPr>
              <a:t>position,</a:t>
            </a:r>
            <a:r>
              <a:rPr sz="13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00" dirty="0">
                <a:solidFill>
                  <a:srgbClr val="EBEBEE"/>
                </a:solidFill>
                <a:latin typeface="Trebuchet MS"/>
                <a:cs typeface="Trebuchet MS"/>
              </a:rPr>
              <a:t>addressing</a:t>
            </a:r>
            <a:r>
              <a:rPr sz="1350" spc="-2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75" dirty="0">
                <a:solidFill>
                  <a:srgbClr val="EBEBEE"/>
                </a:solidFill>
                <a:latin typeface="Trebuchet MS"/>
                <a:cs typeface="Trebuchet MS"/>
              </a:rPr>
              <a:t>any</a:t>
            </a:r>
            <a:r>
              <a:rPr sz="135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90" dirty="0">
                <a:solidFill>
                  <a:srgbClr val="EBEBEE"/>
                </a:solidFill>
                <a:latin typeface="Trebuchet MS"/>
                <a:cs typeface="Trebuchet MS"/>
              </a:rPr>
              <a:t>points</a:t>
            </a:r>
            <a:r>
              <a:rPr sz="1350" spc="-2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80" dirty="0">
                <a:solidFill>
                  <a:srgbClr val="EBEBEE"/>
                </a:solidFill>
                <a:latin typeface="Trebuchet MS"/>
                <a:cs typeface="Trebuchet MS"/>
              </a:rPr>
              <a:t>raised</a:t>
            </a:r>
            <a:r>
              <a:rPr sz="1350" spc="-2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45" dirty="0">
                <a:solidFill>
                  <a:srgbClr val="EBEBEE"/>
                </a:solidFill>
                <a:latin typeface="Trebuchet MS"/>
                <a:cs typeface="Trebuchet MS"/>
              </a:rPr>
              <a:t>during </a:t>
            </a:r>
            <a:r>
              <a:rPr sz="1350" spc="145" dirty="0">
                <a:solidFill>
                  <a:srgbClr val="EBEBEE"/>
                </a:solidFill>
                <a:latin typeface="Trebuchet MS"/>
                <a:cs typeface="Trebuchet MS"/>
              </a:rPr>
              <a:t>cross-</a:t>
            </a:r>
            <a:r>
              <a:rPr sz="1350" spc="70" dirty="0">
                <a:solidFill>
                  <a:srgbClr val="EBEBEE"/>
                </a:solidFill>
                <a:latin typeface="Trebuchet MS"/>
                <a:cs typeface="Trebuchet MS"/>
              </a:rPr>
              <a:t>examination</a:t>
            </a:r>
            <a:r>
              <a:rPr sz="135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100" dirty="0">
                <a:solidFill>
                  <a:srgbClr val="EBEBEE"/>
                </a:solidFill>
                <a:latin typeface="Trebuchet MS"/>
                <a:cs typeface="Trebuchet MS"/>
              </a:rPr>
              <a:t>and</a:t>
            </a:r>
            <a:r>
              <a:rPr sz="1350" spc="-1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55" dirty="0">
                <a:solidFill>
                  <a:srgbClr val="EBEBEE"/>
                </a:solidFill>
                <a:latin typeface="Trebuchet MS"/>
                <a:cs typeface="Trebuchet MS"/>
              </a:rPr>
              <a:t>reiterating</a:t>
            </a:r>
            <a:r>
              <a:rPr sz="13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dirty="0">
                <a:solidFill>
                  <a:srgbClr val="EBEBEE"/>
                </a:solidFill>
                <a:latin typeface="Trebuchet MS"/>
                <a:cs typeface="Trebuchet MS"/>
              </a:rPr>
              <a:t>their</a:t>
            </a:r>
            <a:r>
              <a:rPr sz="1350" spc="-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55" dirty="0">
                <a:solidFill>
                  <a:srgbClr val="EBEBEE"/>
                </a:solidFill>
                <a:latin typeface="Trebuchet MS"/>
                <a:cs typeface="Trebuchet MS"/>
              </a:rPr>
              <a:t>main</a:t>
            </a:r>
            <a:r>
              <a:rPr sz="135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50" dirty="0">
                <a:solidFill>
                  <a:srgbClr val="EBEBEE"/>
                </a:solidFill>
                <a:latin typeface="Trebuchet MS"/>
                <a:cs typeface="Trebuchet MS"/>
              </a:rPr>
              <a:t>legal</a:t>
            </a:r>
            <a:r>
              <a:rPr sz="1350" spc="-1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350" spc="60" dirty="0">
                <a:solidFill>
                  <a:srgbClr val="EBEBEE"/>
                </a:solidFill>
                <a:latin typeface="Trebuchet MS"/>
                <a:cs typeface="Trebuchet MS"/>
              </a:rPr>
              <a:t>arguments.</a:t>
            </a:r>
            <a:endParaRPr sz="135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83498" rIns="0" bIns="0" rtlCol="0">
            <a:spAutoFit/>
          </a:bodyPr>
          <a:lstStyle/>
          <a:p>
            <a:pPr marL="185420">
              <a:lnSpc>
                <a:spcPct val="100000"/>
              </a:lnSpc>
              <a:spcBef>
                <a:spcPts val="100"/>
              </a:spcBef>
            </a:pPr>
            <a:r>
              <a:rPr spc="215" dirty="0"/>
              <a:t>Case-</a:t>
            </a:r>
            <a:r>
              <a:rPr spc="130" dirty="0"/>
              <a:t>Based</a:t>
            </a:r>
            <a:r>
              <a:rPr spc="-105" dirty="0"/>
              <a:t> </a:t>
            </a:r>
            <a:r>
              <a:rPr spc="220" dirty="0"/>
              <a:t>Group</a:t>
            </a:r>
            <a:r>
              <a:rPr spc="-80" dirty="0"/>
              <a:t> </a:t>
            </a:r>
            <a:r>
              <a:rPr dirty="0"/>
              <a:t>Activity:</a:t>
            </a:r>
            <a:r>
              <a:rPr spc="-114" dirty="0"/>
              <a:t> </a:t>
            </a:r>
            <a:r>
              <a:rPr spc="215" dirty="0"/>
              <a:t>Part</a:t>
            </a:r>
            <a:r>
              <a:rPr spc="-80" dirty="0"/>
              <a:t> </a:t>
            </a:r>
            <a:r>
              <a:rPr spc="-50" dirty="0"/>
              <a:t>3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14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1304" y="2884169"/>
            <a:ext cx="330517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60" dirty="0">
                <a:solidFill>
                  <a:srgbClr val="FFFFFF"/>
                </a:solidFill>
                <a:latin typeface="Times New Roman"/>
                <a:cs typeface="Times New Roman"/>
              </a:rPr>
              <a:t>Judging</a:t>
            </a:r>
            <a:r>
              <a:rPr sz="22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200" spc="85" dirty="0">
                <a:solidFill>
                  <a:srgbClr val="FFFFFF"/>
                </a:solidFill>
                <a:latin typeface="Times New Roman"/>
                <a:cs typeface="Times New Roman"/>
              </a:rPr>
              <a:t>Panel</a:t>
            </a:r>
            <a:r>
              <a:rPr sz="2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200" spc="60" dirty="0">
                <a:solidFill>
                  <a:srgbClr val="FFFFFF"/>
                </a:solidFill>
                <a:latin typeface="Times New Roman"/>
                <a:cs typeface="Times New Roman"/>
              </a:rPr>
              <a:t>Deliberation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1304" y="3429494"/>
            <a:ext cx="3956685" cy="26047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8100"/>
              </a:lnSpc>
              <a:spcBef>
                <a:spcPts val="100"/>
              </a:spcBef>
            </a:pPr>
            <a:r>
              <a:rPr sz="1750" spc="75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60" dirty="0">
                <a:solidFill>
                  <a:srgbClr val="EBEBEE"/>
                </a:solidFill>
                <a:latin typeface="Trebuchet MS"/>
                <a:cs typeface="Trebuchet MS"/>
              </a:rPr>
              <a:t>judging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85" dirty="0">
                <a:solidFill>
                  <a:srgbClr val="EBEBEE"/>
                </a:solidFill>
                <a:latin typeface="Trebuchet MS"/>
                <a:cs typeface="Trebuchet MS"/>
              </a:rPr>
              <a:t>panel</a:t>
            </a:r>
            <a:r>
              <a:rPr sz="17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0" dirty="0">
                <a:solidFill>
                  <a:srgbClr val="EBEBEE"/>
                </a:solidFill>
                <a:latin typeface="Trebuchet MS"/>
                <a:cs typeface="Trebuchet MS"/>
              </a:rPr>
              <a:t>retires</a:t>
            </a:r>
            <a:r>
              <a:rPr sz="17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10" dirty="0">
                <a:solidFill>
                  <a:srgbClr val="EBEBEE"/>
                </a:solidFill>
                <a:latin typeface="Trebuchet MS"/>
                <a:cs typeface="Trebuchet MS"/>
              </a:rPr>
              <a:t>to </a:t>
            </a:r>
            <a:r>
              <a:rPr sz="1750" spc="135" dirty="0">
                <a:solidFill>
                  <a:srgbClr val="EBEBEE"/>
                </a:solidFill>
                <a:latin typeface="Trebuchet MS"/>
                <a:cs typeface="Trebuchet MS"/>
              </a:rPr>
              <a:t>consider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0" dirty="0">
                <a:solidFill>
                  <a:srgbClr val="EBEBEE"/>
                </a:solidFill>
                <a:latin typeface="Trebuchet MS"/>
                <a:cs typeface="Trebuchet MS"/>
              </a:rPr>
              <a:t>arguments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presented. </a:t>
            </a:r>
            <a:r>
              <a:rPr sz="1750" spc="75" dirty="0">
                <a:solidFill>
                  <a:srgbClr val="EBEBEE"/>
                </a:solidFill>
                <a:latin typeface="Trebuchet MS"/>
                <a:cs typeface="Trebuchet MS"/>
              </a:rPr>
              <a:t>They</a:t>
            </a:r>
            <a:r>
              <a:rPr sz="17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65" dirty="0">
                <a:solidFill>
                  <a:srgbClr val="EBEBEE"/>
                </a:solidFill>
                <a:latin typeface="Trebuchet MS"/>
                <a:cs typeface="Trebuchet MS"/>
              </a:rPr>
              <a:t>discuss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40" dirty="0">
                <a:solidFill>
                  <a:srgbClr val="EBEBEE"/>
                </a:solidFill>
                <a:latin typeface="Trebuchet MS"/>
                <a:cs typeface="Trebuchet MS"/>
              </a:rPr>
              <a:t>strengths</a:t>
            </a:r>
            <a:r>
              <a:rPr sz="17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and </a:t>
            </a:r>
            <a:r>
              <a:rPr sz="1750" spc="160" dirty="0">
                <a:solidFill>
                  <a:srgbClr val="EBEBEE"/>
                </a:solidFill>
                <a:latin typeface="Trebuchet MS"/>
                <a:cs typeface="Trebuchet MS"/>
              </a:rPr>
              <a:t>weaknesses</a:t>
            </a:r>
            <a:r>
              <a:rPr sz="175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5" dirty="0">
                <a:solidFill>
                  <a:srgbClr val="EBEBEE"/>
                </a:solidFill>
                <a:latin typeface="Trebuchet MS"/>
                <a:cs typeface="Trebuchet MS"/>
              </a:rPr>
              <a:t>of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65" dirty="0">
                <a:solidFill>
                  <a:srgbClr val="EBEBEE"/>
                </a:solidFill>
                <a:latin typeface="Trebuchet MS"/>
                <a:cs typeface="Trebuchet MS"/>
              </a:rPr>
              <a:t>each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side's</a:t>
            </a:r>
            <a:r>
              <a:rPr sz="175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case, the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10" dirty="0">
                <a:solidFill>
                  <a:srgbClr val="EBEBEE"/>
                </a:solidFill>
                <a:latin typeface="Trebuchet MS"/>
                <a:cs typeface="Trebuchet MS"/>
              </a:rPr>
              <a:t>relevance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5" dirty="0">
                <a:solidFill>
                  <a:srgbClr val="EBEBEE"/>
                </a:solidFill>
                <a:latin typeface="Trebuchet MS"/>
                <a:cs typeface="Trebuchet MS"/>
              </a:rPr>
              <a:t>of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05" dirty="0">
                <a:solidFill>
                  <a:srgbClr val="EBEBEE"/>
                </a:solidFill>
                <a:latin typeface="Trebuchet MS"/>
                <a:cs typeface="Trebuchet MS"/>
              </a:rPr>
              <a:t>cited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10" dirty="0">
                <a:solidFill>
                  <a:srgbClr val="EBEBEE"/>
                </a:solidFill>
                <a:latin typeface="Trebuchet MS"/>
                <a:cs typeface="Trebuchet MS"/>
              </a:rPr>
              <a:t>precedents,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and</a:t>
            </a:r>
            <a:r>
              <a:rPr sz="17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80" dirty="0">
                <a:solidFill>
                  <a:srgbClr val="EBEBEE"/>
                </a:solidFill>
                <a:latin typeface="Trebuchet MS"/>
                <a:cs typeface="Trebuchet MS"/>
              </a:rPr>
              <a:t>potential</a:t>
            </a:r>
            <a:r>
              <a:rPr sz="17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80" dirty="0">
                <a:solidFill>
                  <a:srgbClr val="EBEBEE"/>
                </a:solidFill>
                <a:latin typeface="Trebuchet MS"/>
                <a:cs typeface="Trebuchet MS"/>
              </a:rPr>
              <a:t>implications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00" dirty="0">
                <a:solidFill>
                  <a:srgbClr val="EBEBEE"/>
                </a:solidFill>
                <a:latin typeface="Trebuchet MS"/>
                <a:cs typeface="Trebuchet MS"/>
              </a:rPr>
              <a:t>of </a:t>
            </a:r>
            <a:r>
              <a:rPr sz="1750" spc="65" dirty="0">
                <a:solidFill>
                  <a:srgbClr val="EBEBEE"/>
                </a:solidFill>
                <a:latin typeface="Trebuchet MS"/>
                <a:cs typeface="Trebuchet MS"/>
              </a:rPr>
              <a:t>their</a:t>
            </a:r>
            <a:r>
              <a:rPr sz="17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75" dirty="0">
                <a:solidFill>
                  <a:srgbClr val="EBEBEE"/>
                </a:solidFill>
                <a:latin typeface="Trebuchet MS"/>
                <a:cs typeface="Trebuchet MS"/>
              </a:rPr>
              <a:t>decision.</a:t>
            </a:r>
            <a:endParaRPr sz="175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20665" y="2884169"/>
            <a:ext cx="277622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dirty="0">
                <a:solidFill>
                  <a:srgbClr val="FFFFFF"/>
                </a:solidFill>
                <a:latin typeface="Times New Roman"/>
                <a:cs typeface="Times New Roman"/>
              </a:rPr>
              <a:t>Verdict</a:t>
            </a:r>
            <a:r>
              <a:rPr sz="2200" spc="1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200" spc="13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2200" spc="1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200" spc="55" dirty="0">
                <a:solidFill>
                  <a:srgbClr val="FFFFFF"/>
                </a:solidFill>
                <a:latin typeface="Times New Roman"/>
                <a:cs typeface="Times New Roman"/>
              </a:rPr>
              <a:t>Reasoning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20665" y="3429494"/>
            <a:ext cx="3990340" cy="297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8200"/>
              </a:lnSpc>
              <a:spcBef>
                <a:spcPts val="95"/>
              </a:spcBef>
            </a:pPr>
            <a:r>
              <a:rPr sz="1750" spc="75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60" dirty="0">
                <a:solidFill>
                  <a:srgbClr val="EBEBEE"/>
                </a:solidFill>
                <a:latin typeface="Trebuchet MS"/>
                <a:cs typeface="Trebuchet MS"/>
              </a:rPr>
              <a:t>judging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85" dirty="0">
                <a:solidFill>
                  <a:srgbClr val="EBEBEE"/>
                </a:solidFill>
                <a:latin typeface="Trebuchet MS"/>
                <a:cs typeface="Trebuchet MS"/>
              </a:rPr>
              <a:t>panel</a:t>
            </a:r>
            <a:r>
              <a:rPr sz="17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80" dirty="0">
                <a:solidFill>
                  <a:srgbClr val="EBEBEE"/>
                </a:solidFill>
                <a:latin typeface="Trebuchet MS"/>
                <a:cs typeface="Trebuchet MS"/>
              </a:rPr>
              <a:t>delivers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50" dirty="0">
                <a:solidFill>
                  <a:srgbClr val="EBEBEE"/>
                </a:solidFill>
                <a:latin typeface="Trebuchet MS"/>
                <a:cs typeface="Trebuchet MS"/>
              </a:rPr>
              <a:t>their verdict,</a:t>
            </a:r>
            <a:r>
              <a:rPr sz="17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75" dirty="0">
                <a:solidFill>
                  <a:srgbClr val="EBEBEE"/>
                </a:solidFill>
                <a:latin typeface="Trebuchet MS"/>
                <a:cs typeface="Trebuchet MS"/>
              </a:rPr>
              <a:t>providing</a:t>
            </a:r>
            <a:r>
              <a:rPr sz="17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5" dirty="0">
                <a:solidFill>
                  <a:srgbClr val="EBEBEE"/>
                </a:solidFill>
                <a:latin typeface="Trebuchet MS"/>
                <a:cs typeface="Trebuchet MS"/>
              </a:rPr>
              <a:t>a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70" dirty="0">
                <a:solidFill>
                  <a:srgbClr val="EBEBEE"/>
                </a:solidFill>
                <a:latin typeface="Trebuchet MS"/>
                <a:cs typeface="Trebuchet MS"/>
              </a:rPr>
              <a:t>detailed </a:t>
            </a:r>
            <a:r>
              <a:rPr sz="1750" spc="85" dirty="0">
                <a:solidFill>
                  <a:srgbClr val="EBEBEE"/>
                </a:solidFill>
                <a:latin typeface="Trebuchet MS"/>
                <a:cs typeface="Trebuchet MS"/>
              </a:rPr>
              <a:t>explanation</a:t>
            </a:r>
            <a:r>
              <a:rPr sz="17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5" dirty="0">
                <a:solidFill>
                  <a:srgbClr val="EBEBEE"/>
                </a:solidFill>
                <a:latin typeface="Trebuchet MS"/>
                <a:cs typeface="Trebuchet MS"/>
              </a:rPr>
              <a:t>of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60" dirty="0">
                <a:solidFill>
                  <a:srgbClr val="EBEBEE"/>
                </a:solidFill>
                <a:latin typeface="Trebuchet MS"/>
                <a:cs typeface="Trebuchet MS"/>
              </a:rPr>
              <a:t>their</a:t>
            </a:r>
            <a:r>
              <a:rPr sz="17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reasoning.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55" dirty="0">
                <a:solidFill>
                  <a:srgbClr val="EBEBEE"/>
                </a:solidFill>
                <a:latin typeface="Trebuchet MS"/>
                <a:cs typeface="Trebuchet MS"/>
              </a:rPr>
              <a:t>They </a:t>
            </a:r>
            <a:r>
              <a:rPr sz="1750" spc="165" dirty="0">
                <a:solidFill>
                  <a:srgbClr val="EBEBEE"/>
                </a:solidFill>
                <a:latin typeface="Trebuchet MS"/>
                <a:cs typeface="Trebuchet MS"/>
              </a:rPr>
              <a:t>discuss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how</a:t>
            </a:r>
            <a:r>
              <a:rPr sz="17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00" dirty="0">
                <a:solidFill>
                  <a:srgbClr val="EBEBEE"/>
                </a:solidFill>
                <a:latin typeface="Trebuchet MS"/>
                <a:cs typeface="Trebuchet MS"/>
              </a:rPr>
              <a:t>they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70" dirty="0">
                <a:solidFill>
                  <a:srgbClr val="EBEBEE"/>
                </a:solidFill>
                <a:latin typeface="Trebuchet MS"/>
                <a:cs typeface="Trebuchet MS"/>
              </a:rPr>
              <a:t>applied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the </a:t>
            </a:r>
            <a:r>
              <a:rPr sz="1750" spc="85" dirty="0">
                <a:solidFill>
                  <a:srgbClr val="EBEBEE"/>
                </a:solidFill>
                <a:latin typeface="Trebuchet MS"/>
                <a:cs typeface="Trebuchet MS"/>
              </a:rPr>
              <a:t>principles</a:t>
            </a:r>
            <a:r>
              <a:rPr sz="17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5" dirty="0">
                <a:solidFill>
                  <a:srgbClr val="EBEBEE"/>
                </a:solidFill>
                <a:latin typeface="Trebuchet MS"/>
                <a:cs typeface="Trebuchet MS"/>
              </a:rPr>
              <a:t>of</a:t>
            </a:r>
            <a:r>
              <a:rPr sz="17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65" dirty="0">
                <a:solidFill>
                  <a:srgbClr val="EBEBEE"/>
                </a:solidFill>
                <a:latin typeface="Trebuchet MS"/>
                <a:cs typeface="Trebuchet MS"/>
              </a:rPr>
              <a:t>trespass</a:t>
            </a:r>
            <a:r>
              <a:rPr sz="175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law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5" dirty="0">
                <a:solidFill>
                  <a:srgbClr val="EBEBEE"/>
                </a:solidFill>
                <a:latin typeface="Trebuchet MS"/>
                <a:cs typeface="Trebuchet MS"/>
              </a:rPr>
              <a:t>to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the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specific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50" dirty="0">
                <a:solidFill>
                  <a:srgbClr val="EBEBEE"/>
                </a:solidFill>
                <a:latin typeface="Trebuchet MS"/>
                <a:cs typeface="Trebuchet MS"/>
              </a:rPr>
              <a:t>facts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5" dirty="0">
                <a:solidFill>
                  <a:srgbClr val="EBEBEE"/>
                </a:solidFill>
                <a:latin typeface="Trebuchet MS"/>
                <a:cs typeface="Trebuchet MS"/>
              </a:rPr>
              <a:t>of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7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204" dirty="0">
                <a:solidFill>
                  <a:srgbClr val="EBEBEE"/>
                </a:solidFill>
                <a:latin typeface="Trebuchet MS"/>
                <a:cs typeface="Trebuchet MS"/>
              </a:rPr>
              <a:t>case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and </a:t>
            </a:r>
            <a:r>
              <a:rPr sz="1750" spc="155" dirty="0">
                <a:solidFill>
                  <a:srgbClr val="EBEBEE"/>
                </a:solidFill>
                <a:latin typeface="Trebuchet MS"/>
                <a:cs typeface="Trebuchet MS"/>
              </a:rPr>
              <a:t>address</a:t>
            </a:r>
            <a:r>
              <a:rPr sz="17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00" dirty="0">
                <a:solidFill>
                  <a:srgbClr val="EBEBEE"/>
                </a:solidFill>
                <a:latin typeface="Trebuchet MS"/>
                <a:cs typeface="Trebuchet MS"/>
              </a:rPr>
              <a:t>any</a:t>
            </a:r>
            <a:r>
              <a:rPr sz="17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novel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65" dirty="0">
                <a:solidFill>
                  <a:srgbClr val="EBEBEE"/>
                </a:solidFill>
                <a:latin typeface="Trebuchet MS"/>
                <a:cs typeface="Trebuchet MS"/>
              </a:rPr>
              <a:t>legal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55" dirty="0">
                <a:solidFill>
                  <a:srgbClr val="EBEBEE"/>
                </a:solidFill>
                <a:latin typeface="Trebuchet MS"/>
                <a:cs typeface="Trebuchet MS"/>
              </a:rPr>
              <a:t>issues </a:t>
            </a:r>
            <a:r>
              <a:rPr sz="1750" spc="55" dirty="0">
                <a:solidFill>
                  <a:srgbClr val="EBEBEE"/>
                </a:solidFill>
                <a:latin typeface="Trebuchet MS"/>
                <a:cs typeface="Trebuchet MS"/>
              </a:rPr>
              <a:t>raised.</a:t>
            </a:r>
            <a:endParaRPr sz="175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860406" y="2884169"/>
            <a:ext cx="204914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50" dirty="0">
                <a:solidFill>
                  <a:srgbClr val="FFFFFF"/>
                </a:solidFill>
                <a:latin typeface="Times New Roman"/>
                <a:cs typeface="Times New Roman"/>
              </a:rPr>
              <a:t>Class</a:t>
            </a:r>
            <a:r>
              <a:rPr sz="2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200" spc="50" dirty="0">
                <a:solidFill>
                  <a:srgbClr val="FFFFFF"/>
                </a:solidFill>
                <a:latin typeface="Times New Roman"/>
                <a:cs typeface="Times New Roman"/>
              </a:rPr>
              <a:t>Discussion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860406" y="3429494"/>
            <a:ext cx="3893185" cy="297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8200"/>
              </a:lnSpc>
              <a:spcBef>
                <a:spcPts val="95"/>
              </a:spcBef>
            </a:pPr>
            <a:r>
              <a:rPr sz="1750" spc="75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00" dirty="0">
                <a:solidFill>
                  <a:srgbClr val="EBEBEE"/>
                </a:solidFill>
                <a:latin typeface="Trebuchet MS"/>
                <a:cs typeface="Trebuchet MS"/>
              </a:rPr>
              <a:t>instructor</a:t>
            </a:r>
            <a:r>
              <a:rPr sz="17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80" dirty="0">
                <a:solidFill>
                  <a:srgbClr val="EBEBEE"/>
                </a:solidFill>
                <a:latin typeface="Trebuchet MS"/>
                <a:cs typeface="Trebuchet MS"/>
              </a:rPr>
              <a:t>facilitates</a:t>
            </a:r>
            <a:r>
              <a:rPr sz="1750" spc="-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5" dirty="0">
                <a:solidFill>
                  <a:srgbClr val="EBEBEE"/>
                </a:solidFill>
                <a:latin typeface="Trebuchet MS"/>
                <a:cs typeface="Trebuchet MS"/>
              </a:rPr>
              <a:t>a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55" dirty="0">
                <a:solidFill>
                  <a:srgbClr val="EBEBEE"/>
                </a:solidFill>
                <a:latin typeface="Trebuchet MS"/>
                <a:cs typeface="Trebuchet MS"/>
              </a:rPr>
              <a:t>class- </a:t>
            </a:r>
            <a:r>
              <a:rPr sz="1750" spc="65" dirty="0">
                <a:solidFill>
                  <a:srgbClr val="EBEBEE"/>
                </a:solidFill>
                <a:latin typeface="Trebuchet MS"/>
                <a:cs typeface="Trebuchet MS"/>
              </a:rPr>
              <a:t>wide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45" dirty="0">
                <a:solidFill>
                  <a:srgbClr val="EBEBEE"/>
                </a:solidFill>
                <a:latin typeface="Trebuchet MS"/>
                <a:cs typeface="Trebuchet MS"/>
              </a:rPr>
              <a:t>discussion</a:t>
            </a:r>
            <a:r>
              <a:rPr sz="17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60" dirty="0">
                <a:solidFill>
                  <a:srgbClr val="EBEBEE"/>
                </a:solidFill>
                <a:latin typeface="Trebuchet MS"/>
                <a:cs typeface="Trebuchet MS"/>
              </a:rPr>
              <a:t>on</a:t>
            </a:r>
            <a:r>
              <a:rPr sz="17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40" dirty="0">
                <a:solidFill>
                  <a:srgbClr val="EBEBEE"/>
                </a:solidFill>
                <a:latin typeface="Trebuchet MS"/>
                <a:cs typeface="Trebuchet MS"/>
              </a:rPr>
              <a:t>verdict, </a:t>
            </a:r>
            <a:r>
              <a:rPr sz="1750" spc="125" dirty="0">
                <a:solidFill>
                  <a:srgbClr val="EBEBEE"/>
                </a:solidFill>
                <a:latin typeface="Trebuchet MS"/>
                <a:cs typeface="Trebuchet MS"/>
              </a:rPr>
              <a:t>encouraging</a:t>
            </a:r>
            <a:r>
              <a:rPr sz="17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45" dirty="0">
                <a:solidFill>
                  <a:srgbClr val="EBEBEE"/>
                </a:solidFill>
                <a:latin typeface="Trebuchet MS"/>
                <a:cs typeface="Trebuchet MS"/>
              </a:rPr>
              <a:t>students</a:t>
            </a:r>
            <a:r>
              <a:rPr sz="1750" spc="-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5" dirty="0">
                <a:solidFill>
                  <a:srgbClr val="EBEBEE"/>
                </a:solidFill>
                <a:latin typeface="Trebuchet MS"/>
                <a:cs typeface="Trebuchet MS"/>
              </a:rPr>
              <a:t>to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05" dirty="0">
                <a:solidFill>
                  <a:srgbClr val="EBEBEE"/>
                </a:solidFill>
                <a:latin typeface="Trebuchet MS"/>
                <a:cs typeface="Trebuchet MS"/>
              </a:rPr>
              <a:t>analyse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5" dirty="0">
                <a:solidFill>
                  <a:srgbClr val="EBEBEE"/>
                </a:solidFill>
                <a:latin typeface="Trebuchet MS"/>
                <a:cs typeface="Trebuchet MS"/>
              </a:rPr>
              <a:t>decision</a:t>
            </a:r>
            <a:r>
              <a:rPr sz="1750" spc="3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critically.</a:t>
            </a:r>
            <a:r>
              <a:rPr sz="1750" spc="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5" dirty="0">
                <a:solidFill>
                  <a:srgbClr val="EBEBEE"/>
                </a:solidFill>
                <a:latin typeface="Trebuchet MS"/>
                <a:cs typeface="Trebuchet MS"/>
              </a:rPr>
              <a:t>Students </a:t>
            </a:r>
            <a:r>
              <a:rPr sz="1750" spc="130" dirty="0">
                <a:solidFill>
                  <a:srgbClr val="EBEBEE"/>
                </a:solidFill>
                <a:latin typeface="Trebuchet MS"/>
                <a:cs typeface="Trebuchet MS"/>
              </a:rPr>
              <a:t>consider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how</a:t>
            </a:r>
            <a:r>
              <a:rPr sz="17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55" dirty="0">
                <a:solidFill>
                  <a:srgbClr val="EBEBEE"/>
                </a:solidFill>
                <a:latin typeface="Trebuchet MS"/>
                <a:cs typeface="Trebuchet MS"/>
              </a:rPr>
              <a:t>outcome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70" dirty="0">
                <a:solidFill>
                  <a:srgbClr val="EBEBEE"/>
                </a:solidFill>
                <a:latin typeface="Trebuchet MS"/>
                <a:cs typeface="Trebuchet MS"/>
              </a:rPr>
              <a:t>might </a:t>
            </a:r>
            <a:r>
              <a:rPr sz="1750" spc="55" dirty="0">
                <a:solidFill>
                  <a:srgbClr val="EBEBEE"/>
                </a:solidFill>
                <a:latin typeface="Trebuchet MS"/>
                <a:cs typeface="Trebuchet MS"/>
              </a:rPr>
              <a:t>differ</a:t>
            </a:r>
            <a:r>
              <a:rPr sz="17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10" dirty="0">
                <a:solidFill>
                  <a:srgbClr val="EBEBEE"/>
                </a:solidFill>
                <a:latin typeface="Trebuchet MS"/>
                <a:cs typeface="Trebuchet MS"/>
              </a:rPr>
              <a:t>under</a:t>
            </a:r>
            <a:r>
              <a:rPr sz="17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00" dirty="0">
                <a:solidFill>
                  <a:srgbClr val="EBEBEE"/>
                </a:solidFill>
                <a:latin typeface="Trebuchet MS"/>
                <a:cs typeface="Trebuchet MS"/>
              </a:rPr>
              <a:t>various</a:t>
            </a:r>
            <a:r>
              <a:rPr sz="17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70" dirty="0">
                <a:solidFill>
                  <a:srgbClr val="EBEBEE"/>
                </a:solidFill>
                <a:latin typeface="Trebuchet MS"/>
                <a:cs typeface="Trebuchet MS"/>
              </a:rPr>
              <a:t>jurisdictions</a:t>
            </a:r>
            <a:r>
              <a:rPr sz="175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or 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with</a:t>
            </a:r>
            <a:r>
              <a:rPr sz="175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85" dirty="0">
                <a:solidFill>
                  <a:srgbClr val="EBEBEE"/>
                </a:solidFill>
                <a:latin typeface="Trebuchet MS"/>
                <a:cs typeface="Trebuchet MS"/>
              </a:rPr>
              <a:t>slight</a:t>
            </a:r>
            <a:r>
              <a:rPr sz="175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75" dirty="0">
                <a:solidFill>
                  <a:srgbClr val="EBEBEE"/>
                </a:solidFill>
                <a:latin typeface="Trebuchet MS"/>
                <a:cs typeface="Trebuchet MS"/>
              </a:rPr>
              <a:t>changes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5" dirty="0">
                <a:solidFill>
                  <a:srgbClr val="EBEBEE"/>
                </a:solidFill>
                <a:latin typeface="Trebuchet MS"/>
                <a:cs typeface="Trebuchet MS"/>
              </a:rPr>
              <a:t>to</a:t>
            </a:r>
            <a:r>
              <a:rPr sz="17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75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05" dirty="0">
                <a:solidFill>
                  <a:srgbClr val="EBEBEE"/>
                </a:solidFill>
                <a:latin typeface="Trebuchet MS"/>
                <a:cs typeface="Trebuchet MS"/>
              </a:rPr>
              <a:t>fact </a:t>
            </a:r>
            <a:r>
              <a:rPr sz="1750" spc="50" dirty="0">
                <a:solidFill>
                  <a:srgbClr val="EBEBEE"/>
                </a:solidFill>
                <a:latin typeface="Trebuchet MS"/>
                <a:cs typeface="Trebuchet MS"/>
              </a:rPr>
              <a:t>pattern.</a:t>
            </a:r>
            <a:endParaRPr sz="175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7834" y="737362"/>
            <a:ext cx="9955530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spc="55" dirty="0"/>
              <a:t>Recap:</a:t>
            </a:r>
            <a:r>
              <a:rPr sz="4300" dirty="0"/>
              <a:t> Key</a:t>
            </a:r>
            <a:r>
              <a:rPr sz="4300" spc="-10" dirty="0"/>
              <a:t> </a:t>
            </a:r>
            <a:r>
              <a:rPr sz="4300" spc="135" dirty="0"/>
              <a:t>Principles</a:t>
            </a:r>
            <a:r>
              <a:rPr sz="4300" spc="10" dirty="0"/>
              <a:t> </a:t>
            </a:r>
            <a:r>
              <a:rPr sz="4300" spc="50" dirty="0"/>
              <a:t>of</a:t>
            </a:r>
            <a:r>
              <a:rPr sz="4300" spc="-10" dirty="0"/>
              <a:t> </a:t>
            </a:r>
            <a:r>
              <a:rPr sz="4300" spc="180" dirty="0"/>
              <a:t>Trespass</a:t>
            </a:r>
            <a:r>
              <a:rPr sz="4300" spc="-15" dirty="0"/>
              <a:t> </a:t>
            </a:r>
            <a:r>
              <a:rPr sz="4300" spc="180" dirty="0"/>
              <a:t>to</a:t>
            </a:r>
            <a:r>
              <a:rPr sz="4300" dirty="0"/>
              <a:t> </a:t>
            </a:r>
            <a:r>
              <a:rPr sz="4300" spc="155" dirty="0"/>
              <a:t>Land</a:t>
            </a:r>
            <a:endParaRPr sz="4300"/>
          </a:p>
        </p:txBody>
      </p:sp>
      <p:grpSp>
        <p:nvGrpSpPr>
          <p:cNvPr id="3" name="object 3"/>
          <p:cNvGrpSpPr/>
          <p:nvPr/>
        </p:nvGrpSpPr>
        <p:grpSpPr>
          <a:xfrm>
            <a:off x="766572" y="2153411"/>
            <a:ext cx="502920" cy="502920"/>
            <a:chOff x="766572" y="2153411"/>
            <a:chExt cx="502920" cy="502920"/>
          </a:xfrm>
        </p:grpSpPr>
        <p:sp>
          <p:nvSpPr>
            <p:cNvPr id="4" name="object 4"/>
            <p:cNvSpPr/>
            <p:nvPr/>
          </p:nvSpPr>
          <p:spPr>
            <a:xfrm>
              <a:off x="770382" y="2157221"/>
              <a:ext cx="495300" cy="495300"/>
            </a:xfrm>
            <a:custGeom>
              <a:avLst/>
              <a:gdLst/>
              <a:ahLst/>
              <a:cxnLst/>
              <a:rect l="l" t="t" r="r" b="b"/>
              <a:pathLst>
                <a:path w="495300" h="495300">
                  <a:moveTo>
                    <a:pt x="402831" y="0"/>
                  </a:moveTo>
                  <a:lnTo>
                    <a:pt x="92468" y="0"/>
                  </a:lnTo>
                  <a:lnTo>
                    <a:pt x="56476" y="7266"/>
                  </a:lnTo>
                  <a:lnTo>
                    <a:pt x="27084" y="27082"/>
                  </a:lnTo>
                  <a:lnTo>
                    <a:pt x="7266" y="56471"/>
                  </a:lnTo>
                  <a:lnTo>
                    <a:pt x="0" y="92455"/>
                  </a:lnTo>
                  <a:lnTo>
                    <a:pt x="0" y="402843"/>
                  </a:lnTo>
                  <a:lnTo>
                    <a:pt x="7266" y="438828"/>
                  </a:lnTo>
                  <a:lnTo>
                    <a:pt x="27084" y="468217"/>
                  </a:lnTo>
                  <a:lnTo>
                    <a:pt x="56476" y="488033"/>
                  </a:lnTo>
                  <a:lnTo>
                    <a:pt x="92468" y="495300"/>
                  </a:lnTo>
                  <a:lnTo>
                    <a:pt x="402831" y="495300"/>
                  </a:lnTo>
                  <a:lnTo>
                    <a:pt x="438823" y="488033"/>
                  </a:lnTo>
                  <a:lnTo>
                    <a:pt x="468215" y="468217"/>
                  </a:lnTo>
                  <a:lnTo>
                    <a:pt x="488033" y="438828"/>
                  </a:lnTo>
                  <a:lnTo>
                    <a:pt x="495300" y="402843"/>
                  </a:lnTo>
                  <a:lnTo>
                    <a:pt x="495300" y="92455"/>
                  </a:lnTo>
                  <a:lnTo>
                    <a:pt x="488033" y="56471"/>
                  </a:lnTo>
                  <a:lnTo>
                    <a:pt x="468215" y="27082"/>
                  </a:lnTo>
                  <a:lnTo>
                    <a:pt x="438823" y="7266"/>
                  </a:lnTo>
                  <a:lnTo>
                    <a:pt x="402831" y="0"/>
                  </a:lnTo>
                  <a:close/>
                </a:path>
              </a:pathLst>
            </a:custGeom>
            <a:solidFill>
              <a:srgbClr val="28305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70382" y="2157221"/>
              <a:ext cx="495300" cy="495300"/>
            </a:xfrm>
            <a:custGeom>
              <a:avLst/>
              <a:gdLst/>
              <a:ahLst/>
              <a:cxnLst/>
              <a:rect l="l" t="t" r="r" b="b"/>
              <a:pathLst>
                <a:path w="495300" h="495300">
                  <a:moveTo>
                    <a:pt x="0" y="92455"/>
                  </a:moveTo>
                  <a:lnTo>
                    <a:pt x="7266" y="56471"/>
                  </a:lnTo>
                  <a:lnTo>
                    <a:pt x="27084" y="27082"/>
                  </a:lnTo>
                  <a:lnTo>
                    <a:pt x="56476" y="7266"/>
                  </a:lnTo>
                  <a:lnTo>
                    <a:pt x="92468" y="0"/>
                  </a:lnTo>
                  <a:lnTo>
                    <a:pt x="402831" y="0"/>
                  </a:lnTo>
                  <a:lnTo>
                    <a:pt x="438823" y="7266"/>
                  </a:lnTo>
                  <a:lnTo>
                    <a:pt x="468215" y="27082"/>
                  </a:lnTo>
                  <a:lnTo>
                    <a:pt x="488033" y="56471"/>
                  </a:lnTo>
                  <a:lnTo>
                    <a:pt x="495300" y="92455"/>
                  </a:lnTo>
                  <a:lnTo>
                    <a:pt x="495300" y="402843"/>
                  </a:lnTo>
                  <a:lnTo>
                    <a:pt x="488033" y="438828"/>
                  </a:lnTo>
                  <a:lnTo>
                    <a:pt x="468215" y="468217"/>
                  </a:lnTo>
                  <a:lnTo>
                    <a:pt x="438823" y="488033"/>
                  </a:lnTo>
                  <a:lnTo>
                    <a:pt x="402831" y="495300"/>
                  </a:lnTo>
                  <a:lnTo>
                    <a:pt x="92468" y="495300"/>
                  </a:lnTo>
                  <a:lnTo>
                    <a:pt x="56476" y="488033"/>
                  </a:lnTo>
                  <a:lnTo>
                    <a:pt x="27084" y="468217"/>
                  </a:lnTo>
                  <a:lnTo>
                    <a:pt x="7266" y="438828"/>
                  </a:lnTo>
                  <a:lnTo>
                    <a:pt x="0" y="402843"/>
                  </a:lnTo>
                  <a:lnTo>
                    <a:pt x="0" y="92455"/>
                  </a:lnTo>
                  <a:close/>
                </a:path>
              </a:pathLst>
            </a:custGeom>
            <a:ln w="7620">
              <a:solidFill>
                <a:srgbClr val="41496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939190" y="2151379"/>
            <a:ext cx="157480" cy="4133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550" spc="-185" dirty="0">
                <a:solidFill>
                  <a:srgbClr val="EBEBEE"/>
                </a:solidFill>
                <a:latin typeface="Times New Roman"/>
                <a:cs typeface="Times New Roman"/>
              </a:rPr>
              <a:t>1</a:t>
            </a:r>
            <a:endParaRPr sz="255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472946" y="2128519"/>
            <a:ext cx="5567680" cy="26054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50" dirty="0">
                <a:solidFill>
                  <a:srgbClr val="EBEBEE"/>
                </a:solidFill>
                <a:latin typeface="Times New Roman"/>
                <a:cs typeface="Times New Roman"/>
              </a:rPr>
              <a:t>Definition</a:t>
            </a:r>
            <a:r>
              <a:rPr sz="2150" spc="210" dirty="0">
                <a:solidFill>
                  <a:srgbClr val="EBEBEE"/>
                </a:solidFill>
                <a:latin typeface="Times New Roman"/>
                <a:cs typeface="Times New Roman"/>
              </a:rPr>
              <a:t> </a:t>
            </a:r>
            <a:r>
              <a:rPr sz="2150" spc="135" dirty="0">
                <a:solidFill>
                  <a:srgbClr val="EBEBEE"/>
                </a:solidFill>
                <a:latin typeface="Times New Roman"/>
                <a:cs typeface="Times New Roman"/>
              </a:rPr>
              <a:t>and</a:t>
            </a:r>
            <a:r>
              <a:rPr sz="2150" spc="204" dirty="0">
                <a:solidFill>
                  <a:srgbClr val="EBEBEE"/>
                </a:solidFill>
                <a:latin typeface="Times New Roman"/>
                <a:cs typeface="Times New Roman"/>
              </a:rPr>
              <a:t> </a:t>
            </a:r>
            <a:r>
              <a:rPr sz="2150" spc="75" dirty="0">
                <a:solidFill>
                  <a:srgbClr val="EBEBEE"/>
                </a:solidFill>
                <a:latin typeface="Times New Roman"/>
                <a:cs typeface="Times New Roman"/>
              </a:rPr>
              <a:t>Elements</a:t>
            </a:r>
            <a:endParaRPr sz="2150">
              <a:latin typeface="Times New Roman"/>
              <a:cs typeface="Times New Roman"/>
            </a:endParaRPr>
          </a:p>
          <a:p>
            <a:pPr marL="12700" marR="5080">
              <a:lnSpc>
                <a:spcPct val="137300"/>
              </a:lnSpc>
              <a:spcBef>
                <a:spcPts val="930"/>
              </a:spcBef>
            </a:pPr>
            <a:r>
              <a:rPr sz="1700" spc="150" dirty="0">
                <a:solidFill>
                  <a:srgbClr val="EBEBEE"/>
                </a:solidFill>
                <a:latin typeface="Trebuchet MS"/>
                <a:cs typeface="Trebuchet MS"/>
              </a:rPr>
              <a:t>Trespass</a:t>
            </a:r>
            <a:r>
              <a:rPr sz="1700" spc="-10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30" dirty="0">
                <a:solidFill>
                  <a:srgbClr val="EBEBEE"/>
                </a:solidFill>
                <a:latin typeface="Trebuchet MS"/>
                <a:cs typeface="Trebuchet MS"/>
              </a:rPr>
              <a:t>to</a:t>
            </a:r>
            <a:r>
              <a:rPr sz="170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70" dirty="0">
                <a:solidFill>
                  <a:srgbClr val="EBEBEE"/>
                </a:solidFill>
                <a:latin typeface="Trebuchet MS"/>
                <a:cs typeface="Trebuchet MS"/>
              </a:rPr>
              <a:t>land</a:t>
            </a:r>
            <a:r>
              <a:rPr sz="170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95" dirty="0">
                <a:solidFill>
                  <a:srgbClr val="EBEBEE"/>
                </a:solidFill>
                <a:latin typeface="Trebuchet MS"/>
                <a:cs typeface="Trebuchet MS"/>
              </a:rPr>
              <a:t>is</a:t>
            </a:r>
            <a:r>
              <a:rPr sz="170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14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70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50" dirty="0">
                <a:solidFill>
                  <a:srgbClr val="EBEBEE"/>
                </a:solidFill>
                <a:latin typeface="Trebuchet MS"/>
                <a:cs typeface="Trebuchet MS"/>
              </a:rPr>
              <a:t>unjustifiable</a:t>
            </a:r>
            <a:r>
              <a:rPr sz="170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90" dirty="0">
                <a:solidFill>
                  <a:srgbClr val="EBEBEE"/>
                </a:solidFill>
                <a:latin typeface="Trebuchet MS"/>
                <a:cs typeface="Trebuchet MS"/>
              </a:rPr>
              <a:t>interference </a:t>
            </a:r>
            <a:r>
              <a:rPr sz="1700" dirty="0">
                <a:solidFill>
                  <a:srgbClr val="EBEBEE"/>
                </a:solidFill>
                <a:latin typeface="Trebuchet MS"/>
                <a:cs typeface="Trebuchet MS"/>
              </a:rPr>
              <a:t>with</a:t>
            </a:r>
            <a:r>
              <a:rPr sz="170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14" dirty="0">
                <a:solidFill>
                  <a:srgbClr val="EBEBEE"/>
                </a:solidFill>
                <a:latin typeface="Trebuchet MS"/>
                <a:cs typeface="Trebuchet MS"/>
              </a:rPr>
              <a:t>another's</a:t>
            </a:r>
            <a:r>
              <a:rPr sz="170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60" dirty="0">
                <a:solidFill>
                  <a:srgbClr val="EBEBEE"/>
                </a:solidFill>
                <a:latin typeface="Trebuchet MS"/>
                <a:cs typeface="Trebuchet MS"/>
              </a:rPr>
              <a:t>right</a:t>
            </a:r>
            <a:r>
              <a:rPr sz="170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30" dirty="0">
                <a:solidFill>
                  <a:srgbClr val="EBEBEE"/>
                </a:solidFill>
                <a:latin typeface="Trebuchet MS"/>
                <a:cs typeface="Trebuchet MS"/>
              </a:rPr>
              <a:t>to</a:t>
            </a:r>
            <a:r>
              <a:rPr sz="170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95" dirty="0">
                <a:solidFill>
                  <a:srgbClr val="EBEBEE"/>
                </a:solidFill>
                <a:latin typeface="Trebuchet MS"/>
                <a:cs typeface="Trebuchet MS"/>
              </a:rPr>
              <a:t>exclusive</a:t>
            </a:r>
            <a:r>
              <a:rPr sz="170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80" dirty="0">
                <a:solidFill>
                  <a:srgbClr val="EBEBEE"/>
                </a:solidFill>
                <a:latin typeface="Trebuchet MS"/>
                <a:cs typeface="Trebuchet MS"/>
              </a:rPr>
              <a:t>possession</a:t>
            </a:r>
            <a:r>
              <a:rPr sz="170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30" dirty="0">
                <a:solidFill>
                  <a:srgbClr val="EBEBEE"/>
                </a:solidFill>
                <a:latin typeface="Trebuchet MS"/>
                <a:cs typeface="Trebuchet MS"/>
              </a:rPr>
              <a:t>of</a:t>
            </a:r>
            <a:r>
              <a:rPr sz="170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50" dirty="0">
                <a:solidFill>
                  <a:srgbClr val="EBEBEE"/>
                </a:solidFill>
                <a:latin typeface="Trebuchet MS"/>
                <a:cs typeface="Trebuchet MS"/>
              </a:rPr>
              <a:t>their </a:t>
            </a:r>
            <a:r>
              <a:rPr sz="1700" spc="65" dirty="0">
                <a:solidFill>
                  <a:srgbClr val="EBEBEE"/>
                </a:solidFill>
                <a:latin typeface="Trebuchet MS"/>
                <a:cs typeface="Trebuchet MS"/>
              </a:rPr>
              <a:t>property.</a:t>
            </a:r>
            <a:r>
              <a:rPr sz="170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75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70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75" dirty="0">
                <a:solidFill>
                  <a:srgbClr val="EBEBEE"/>
                </a:solidFill>
                <a:latin typeface="Trebuchet MS"/>
                <a:cs typeface="Trebuchet MS"/>
              </a:rPr>
              <a:t>key</a:t>
            </a:r>
            <a:r>
              <a:rPr sz="170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20" dirty="0">
                <a:solidFill>
                  <a:srgbClr val="EBEBEE"/>
                </a:solidFill>
                <a:latin typeface="Trebuchet MS"/>
                <a:cs typeface="Trebuchet MS"/>
              </a:rPr>
              <a:t>elements</a:t>
            </a:r>
            <a:r>
              <a:rPr sz="1700" spc="-11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05" dirty="0">
                <a:solidFill>
                  <a:srgbClr val="EBEBEE"/>
                </a:solidFill>
                <a:latin typeface="Trebuchet MS"/>
                <a:cs typeface="Trebuchet MS"/>
              </a:rPr>
              <a:t>are</a:t>
            </a:r>
            <a:r>
              <a:rPr sz="170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45" dirty="0">
                <a:solidFill>
                  <a:srgbClr val="EBEBEE"/>
                </a:solidFill>
                <a:latin typeface="Trebuchet MS"/>
                <a:cs typeface="Trebuchet MS"/>
              </a:rPr>
              <a:t>unlawful</a:t>
            </a:r>
            <a:r>
              <a:rPr sz="170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-10" dirty="0">
                <a:solidFill>
                  <a:srgbClr val="EBEBEE"/>
                </a:solidFill>
                <a:latin typeface="Trebuchet MS"/>
                <a:cs typeface="Trebuchet MS"/>
              </a:rPr>
              <a:t>entry, </a:t>
            </a:r>
            <a:r>
              <a:rPr sz="1700" spc="80" dirty="0">
                <a:solidFill>
                  <a:srgbClr val="EBEBEE"/>
                </a:solidFill>
                <a:latin typeface="Trebuchet MS"/>
                <a:cs typeface="Trebuchet MS"/>
              </a:rPr>
              <a:t>interference,</a:t>
            </a:r>
            <a:r>
              <a:rPr sz="170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14" dirty="0">
                <a:solidFill>
                  <a:srgbClr val="EBEBEE"/>
                </a:solidFill>
                <a:latin typeface="Trebuchet MS"/>
                <a:cs typeface="Trebuchet MS"/>
              </a:rPr>
              <a:t>and</a:t>
            </a:r>
            <a:r>
              <a:rPr sz="170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75" dirty="0">
                <a:solidFill>
                  <a:srgbClr val="EBEBEE"/>
                </a:solidFill>
                <a:latin typeface="Trebuchet MS"/>
                <a:cs typeface="Trebuchet MS"/>
              </a:rPr>
              <a:t>intention</a:t>
            </a:r>
            <a:r>
              <a:rPr sz="170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30" dirty="0">
                <a:solidFill>
                  <a:srgbClr val="EBEBEE"/>
                </a:solidFill>
                <a:latin typeface="Trebuchet MS"/>
                <a:cs typeface="Trebuchet MS"/>
              </a:rPr>
              <a:t>to</a:t>
            </a:r>
            <a:r>
              <a:rPr sz="170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60" dirty="0">
                <a:solidFill>
                  <a:srgbClr val="EBEBEE"/>
                </a:solidFill>
                <a:latin typeface="Trebuchet MS"/>
                <a:cs typeface="Trebuchet MS"/>
              </a:rPr>
              <a:t>enter,</a:t>
            </a:r>
            <a:r>
              <a:rPr sz="170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200" dirty="0">
                <a:solidFill>
                  <a:srgbClr val="EBEBEE"/>
                </a:solidFill>
                <a:latin typeface="Trebuchet MS"/>
                <a:cs typeface="Trebuchet MS"/>
              </a:rPr>
              <a:t>as</a:t>
            </a:r>
            <a:r>
              <a:rPr sz="170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05" dirty="0">
                <a:solidFill>
                  <a:srgbClr val="EBEBEE"/>
                </a:solidFill>
                <a:latin typeface="Trebuchet MS"/>
                <a:cs typeface="Trebuchet MS"/>
              </a:rPr>
              <a:t>established </a:t>
            </a:r>
            <a:r>
              <a:rPr sz="1700" dirty="0">
                <a:solidFill>
                  <a:srgbClr val="EBEBEE"/>
                </a:solidFill>
                <a:latin typeface="Trebuchet MS"/>
                <a:cs typeface="Trebuchet MS"/>
              </a:rPr>
              <a:t>in</a:t>
            </a:r>
            <a:r>
              <a:rPr sz="170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210" dirty="0">
                <a:solidFill>
                  <a:srgbClr val="EBEBEE"/>
                </a:solidFill>
                <a:latin typeface="Trebuchet MS"/>
                <a:cs typeface="Trebuchet MS"/>
              </a:rPr>
              <a:t>cases</a:t>
            </a:r>
            <a:r>
              <a:rPr sz="170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EBEBEE"/>
                </a:solidFill>
                <a:latin typeface="Trebuchet MS"/>
                <a:cs typeface="Trebuchet MS"/>
              </a:rPr>
              <a:t>like</a:t>
            </a:r>
            <a:r>
              <a:rPr sz="170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14" dirty="0">
                <a:solidFill>
                  <a:srgbClr val="EBEBEE"/>
                </a:solidFill>
                <a:latin typeface="Trebuchet MS"/>
                <a:cs typeface="Trebuchet MS"/>
              </a:rPr>
              <a:t>League</a:t>
            </a:r>
            <a:r>
              <a:rPr sz="170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00" dirty="0">
                <a:solidFill>
                  <a:srgbClr val="EBEBEE"/>
                </a:solidFill>
                <a:latin typeface="Trebuchet MS"/>
                <a:cs typeface="Trebuchet MS"/>
              </a:rPr>
              <a:t>Against</a:t>
            </a:r>
            <a:r>
              <a:rPr sz="170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60" dirty="0">
                <a:solidFill>
                  <a:srgbClr val="EBEBEE"/>
                </a:solidFill>
                <a:latin typeface="Trebuchet MS"/>
                <a:cs typeface="Trebuchet MS"/>
              </a:rPr>
              <a:t>Cruel</a:t>
            </a:r>
            <a:r>
              <a:rPr sz="170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40" dirty="0">
                <a:solidFill>
                  <a:srgbClr val="EBEBEE"/>
                </a:solidFill>
                <a:latin typeface="Trebuchet MS"/>
                <a:cs typeface="Trebuchet MS"/>
              </a:rPr>
              <a:t>Sports</a:t>
            </a:r>
            <a:r>
              <a:rPr sz="170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65" dirty="0">
                <a:solidFill>
                  <a:srgbClr val="EBEBEE"/>
                </a:solidFill>
                <a:latin typeface="Trebuchet MS"/>
                <a:cs typeface="Trebuchet MS"/>
              </a:rPr>
              <a:t>v</a:t>
            </a:r>
            <a:r>
              <a:rPr sz="170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25" dirty="0">
                <a:solidFill>
                  <a:srgbClr val="EBEBEE"/>
                </a:solidFill>
                <a:latin typeface="Trebuchet MS"/>
                <a:cs typeface="Trebuchet MS"/>
              </a:rPr>
              <a:t>Scott </a:t>
            </a:r>
            <a:r>
              <a:rPr sz="1700" spc="-10" dirty="0">
                <a:solidFill>
                  <a:srgbClr val="EBEBEE"/>
                </a:solidFill>
                <a:latin typeface="Trebuchet MS"/>
                <a:cs typeface="Trebuchet MS"/>
              </a:rPr>
              <a:t>(1985).</a:t>
            </a:r>
            <a:endParaRPr sz="1700">
              <a:latin typeface="Trebuchet MS"/>
              <a:cs typeface="Trebuchet MS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7421880" y="2153411"/>
            <a:ext cx="502920" cy="502920"/>
            <a:chOff x="7421880" y="2153411"/>
            <a:chExt cx="502920" cy="502920"/>
          </a:xfrm>
        </p:grpSpPr>
        <p:sp>
          <p:nvSpPr>
            <p:cNvPr id="9" name="object 9"/>
            <p:cNvSpPr/>
            <p:nvPr/>
          </p:nvSpPr>
          <p:spPr>
            <a:xfrm>
              <a:off x="7425690" y="2157221"/>
              <a:ext cx="495300" cy="495300"/>
            </a:xfrm>
            <a:custGeom>
              <a:avLst/>
              <a:gdLst/>
              <a:ahLst/>
              <a:cxnLst/>
              <a:rect l="l" t="t" r="r" b="b"/>
              <a:pathLst>
                <a:path w="495300" h="495300">
                  <a:moveTo>
                    <a:pt x="402843" y="0"/>
                  </a:moveTo>
                  <a:lnTo>
                    <a:pt x="92455" y="0"/>
                  </a:lnTo>
                  <a:lnTo>
                    <a:pt x="56471" y="7266"/>
                  </a:lnTo>
                  <a:lnTo>
                    <a:pt x="27082" y="27082"/>
                  </a:lnTo>
                  <a:lnTo>
                    <a:pt x="7266" y="56471"/>
                  </a:lnTo>
                  <a:lnTo>
                    <a:pt x="0" y="92455"/>
                  </a:lnTo>
                  <a:lnTo>
                    <a:pt x="0" y="402843"/>
                  </a:lnTo>
                  <a:lnTo>
                    <a:pt x="7266" y="438828"/>
                  </a:lnTo>
                  <a:lnTo>
                    <a:pt x="27082" y="468217"/>
                  </a:lnTo>
                  <a:lnTo>
                    <a:pt x="56471" y="488033"/>
                  </a:lnTo>
                  <a:lnTo>
                    <a:pt x="92455" y="495300"/>
                  </a:lnTo>
                  <a:lnTo>
                    <a:pt x="402843" y="495300"/>
                  </a:lnTo>
                  <a:lnTo>
                    <a:pt x="438828" y="488033"/>
                  </a:lnTo>
                  <a:lnTo>
                    <a:pt x="468217" y="468217"/>
                  </a:lnTo>
                  <a:lnTo>
                    <a:pt x="488033" y="438828"/>
                  </a:lnTo>
                  <a:lnTo>
                    <a:pt x="495300" y="402843"/>
                  </a:lnTo>
                  <a:lnTo>
                    <a:pt x="495300" y="92455"/>
                  </a:lnTo>
                  <a:lnTo>
                    <a:pt x="488033" y="56471"/>
                  </a:lnTo>
                  <a:lnTo>
                    <a:pt x="468217" y="27082"/>
                  </a:lnTo>
                  <a:lnTo>
                    <a:pt x="438828" y="7266"/>
                  </a:lnTo>
                  <a:lnTo>
                    <a:pt x="402843" y="0"/>
                  </a:lnTo>
                  <a:close/>
                </a:path>
              </a:pathLst>
            </a:custGeom>
            <a:solidFill>
              <a:srgbClr val="28305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425690" y="2157221"/>
              <a:ext cx="495300" cy="495300"/>
            </a:xfrm>
            <a:custGeom>
              <a:avLst/>
              <a:gdLst/>
              <a:ahLst/>
              <a:cxnLst/>
              <a:rect l="l" t="t" r="r" b="b"/>
              <a:pathLst>
                <a:path w="495300" h="495300">
                  <a:moveTo>
                    <a:pt x="0" y="92455"/>
                  </a:moveTo>
                  <a:lnTo>
                    <a:pt x="7266" y="56471"/>
                  </a:lnTo>
                  <a:lnTo>
                    <a:pt x="27082" y="27082"/>
                  </a:lnTo>
                  <a:lnTo>
                    <a:pt x="56471" y="7266"/>
                  </a:lnTo>
                  <a:lnTo>
                    <a:pt x="92455" y="0"/>
                  </a:lnTo>
                  <a:lnTo>
                    <a:pt x="402843" y="0"/>
                  </a:lnTo>
                  <a:lnTo>
                    <a:pt x="438828" y="7266"/>
                  </a:lnTo>
                  <a:lnTo>
                    <a:pt x="468217" y="27082"/>
                  </a:lnTo>
                  <a:lnTo>
                    <a:pt x="488033" y="56471"/>
                  </a:lnTo>
                  <a:lnTo>
                    <a:pt x="495300" y="92455"/>
                  </a:lnTo>
                  <a:lnTo>
                    <a:pt x="495300" y="402843"/>
                  </a:lnTo>
                  <a:lnTo>
                    <a:pt x="488033" y="438828"/>
                  </a:lnTo>
                  <a:lnTo>
                    <a:pt x="468217" y="468217"/>
                  </a:lnTo>
                  <a:lnTo>
                    <a:pt x="438828" y="488033"/>
                  </a:lnTo>
                  <a:lnTo>
                    <a:pt x="402843" y="495300"/>
                  </a:lnTo>
                  <a:lnTo>
                    <a:pt x="92455" y="495300"/>
                  </a:lnTo>
                  <a:lnTo>
                    <a:pt x="56471" y="488033"/>
                  </a:lnTo>
                  <a:lnTo>
                    <a:pt x="27082" y="468217"/>
                  </a:lnTo>
                  <a:lnTo>
                    <a:pt x="7266" y="438828"/>
                  </a:lnTo>
                  <a:lnTo>
                    <a:pt x="0" y="402843"/>
                  </a:lnTo>
                  <a:lnTo>
                    <a:pt x="0" y="92455"/>
                  </a:lnTo>
                  <a:close/>
                </a:path>
              </a:pathLst>
            </a:custGeom>
            <a:ln w="7620">
              <a:solidFill>
                <a:srgbClr val="41496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7571358" y="2151379"/>
            <a:ext cx="202565" cy="4133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550" spc="60" dirty="0">
                <a:solidFill>
                  <a:srgbClr val="EBEBEE"/>
                </a:solidFill>
                <a:latin typeface="Times New Roman"/>
                <a:cs typeface="Times New Roman"/>
              </a:rPr>
              <a:t>2</a:t>
            </a:r>
            <a:endParaRPr sz="255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128507" y="2128519"/>
            <a:ext cx="5462905" cy="26054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50" spc="80" dirty="0">
                <a:solidFill>
                  <a:srgbClr val="EBEBEE"/>
                </a:solidFill>
                <a:latin typeface="Times New Roman"/>
                <a:cs typeface="Times New Roman"/>
              </a:rPr>
              <a:t>Scope</a:t>
            </a:r>
            <a:r>
              <a:rPr sz="2150" spc="15" dirty="0">
                <a:solidFill>
                  <a:srgbClr val="EBEBEE"/>
                </a:solidFill>
                <a:latin typeface="Times New Roman"/>
                <a:cs typeface="Times New Roman"/>
              </a:rPr>
              <a:t> </a:t>
            </a:r>
            <a:r>
              <a:rPr sz="2150" dirty="0">
                <a:solidFill>
                  <a:srgbClr val="EBEBEE"/>
                </a:solidFill>
                <a:latin typeface="Times New Roman"/>
                <a:cs typeface="Times New Roman"/>
              </a:rPr>
              <a:t>of</a:t>
            </a:r>
            <a:r>
              <a:rPr sz="2150" spc="20" dirty="0">
                <a:solidFill>
                  <a:srgbClr val="EBEBEE"/>
                </a:solidFill>
                <a:latin typeface="Times New Roman"/>
                <a:cs typeface="Times New Roman"/>
              </a:rPr>
              <a:t> </a:t>
            </a:r>
            <a:r>
              <a:rPr sz="2150" spc="75" dirty="0">
                <a:solidFill>
                  <a:srgbClr val="EBEBEE"/>
                </a:solidFill>
                <a:latin typeface="Times New Roman"/>
                <a:cs typeface="Times New Roman"/>
              </a:rPr>
              <a:t>Protection</a:t>
            </a:r>
            <a:endParaRPr sz="2150">
              <a:latin typeface="Times New Roman"/>
              <a:cs typeface="Times New Roman"/>
            </a:endParaRPr>
          </a:p>
          <a:p>
            <a:pPr marL="12700" marR="5080">
              <a:lnSpc>
                <a:spcPct val="137300"/>
              </a:lnSpc>
              <a:spcBef>
                <a:spcPts val="930"/>
              </a:spcBef>
            </a:pPr>
            <a:r>
              <a:rPr sz="1700" spc="150" dirty="0">
                <a:solidFill>
                  <a:srgbClr val="EBEBEE"/>
                </a:solidFill>
                <a:latin typeface="Trebuchet MS"/>
                <a:cs typeface="Trebuchet MS"/>
              </a:rPr>
              <a:t>Trespass</a:t>
            </a:r>
            <a:r>
              <a:rPr sz="170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EBEBEE"/>
                </a:solidFill>
                <a:latin typeface="Trebuchet MS"/>
                <a:cs typeface="Trebuchet MS"/>
              </a:rPr>
              <a:t>law</a:t>
            </a:r>
            <a:r>
              <a:rPr sz="170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40" dirty="0">
                <a:solidFill>
                  <a:srgbClr val="EBEBEE"/>
                </a:solidFill>
                <a:latin typeface="Trebuchet MS"/>
                <a:cs typeface="Trebuchet MS"/>
              </a:rPr>
              <a:t>protects</a:t>
            </a:r>
            <a:r>
              <a:rPr sz="170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25" dirty="0">
                <a:solidFill>
                  <a:srgbClr val="EBEBEE"/>
                </a:solidFill>
                <a:latin typeface="Trebuchet MS"/>
                <a:cs typeface="Trebuchet MS"/>
              </a:rPr>
              <a:t>not</a:t>
            </a:r>
            <a:r>
              <a:rPr sz="170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70" dirty="0">
                <a:solidFill>
                  <a:srgbClr val="EBEBEE"/>
                </a:solidFill>
                <a:latin typeface="Trebuchet MS"/>
                <a:cs typeface="Trebuchet MS"/>
              </a:rPr>
              <a:t>only</a:t>
            </a:r>
            <a:r>
              <a:rPr sz="170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14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70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35" dirty="0">
                <a:solidFill>
                  <a:srgbClr val="EBEBEE"/>
                </a:solidFill>
                <a:latin typeface="Trebuchet MS"/>
                <a:cs typeface="Trebuchet MS"/>
              </a:rPr>
              <a:t>surface</a:t>
            </a:r>
            <a:r>
              <a:rPr sz="170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30" dirty="0">
                <a:solidFill>
                  <a:srgbClr val="EBEBEE"/>
                </a:solidFill>
                <a:latin typeface="Trebuchet MS"/>
                <a:cs typeface="Trebuchet MS"/>
              </a:rPr>
              <a:t>of</a:t>
            </a:r>
            <a:r>
              <a:rPr sz="170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90" dirty="0">
                <a:solidFill>
                  <a:srgbClr val="EBEBEE"/>
                </a:solidFill>
                <a:latin typeface="Trebuchet MS"/>
                <a:cs typeface="Trebuchet MS"/>
              </a:rPr>
              <a:t>the </a:t>
            </a:r>
            <a:r>
              <a:rPr sz="1700" spc="70" dirty="0">
                <a:solidFill>
                  <a:srgbClr val="EBEBEE"/>
                </a:solidFill>
                <a:latin typeface="Trebuchet MS"/>
                <a:cs typeface="Trebuchet MS"/>
              </a:rPr>
              <a:t>land</a:t>
            </a:r>
            <a:r>
              <a:rPr sz="170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90" dirty="0">
                <a:solidFill>
                  <a:srgbClr val="EBEBEE"/>
                </a:solidFill>
                <a:latin typeface="Trebuchet MS"/>
                <a:cs typeface="Trebuchet MS"/>
              </a:rPr>
              <a:t>but</a:t>
            </a:r>
            <a:r>
              <a:rPr sz="170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25" dirty="0">
                <a:solidFill>
                  <a:srgbClr val="EBEBEE"/>
                </a:solidFill>
                <a:latin typeface="Trebuchet MS"/>
                <a:cs typeface="Trebuchet MS"/>
              </a:rPr>
              <a:t>also</a:t>
            </a:r>
            <a:r>
              <a:rPr sz="170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20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70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25" dirty="0">
                <a:solidFill>
                  <a:srgbClr val="EBEBEE"/>
                </a:solidFill>
                <a:latin typeface="Trebuchet MS"/>
                <a:cs typeface="Trebuchet MS"/>
              </a:rPr>
              <a:t>airspace</a:t>
            </a:r>
            <a:r>
              <a:rPr sz="170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35" dirty="0">
                <a:solidFill>
                  <a:srgbClr val="EBEBEE"/>
                </a:solidFill>
                <a:latin typeface="Trebuchet MS"/>
                <a:cs typeface="Trebuchet MS"/>
              </a:rPr>
              <a:t>above</a:t>
            </a:r>
            <a:r>
              <a:rPr sz="170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20" dirty="0">
                <a:solidFill>
                  <a:srgbClr val="EBEBEE"/>
                </a:solidFill>
                <a:latin typeface="Trebuchet MS"/>
                <a:cs typeface="Trebuchet MS"/>
              </a:rPr>
              <a:t>and</a:t>
            </a:r>
            <a:r>
              <a:rPr sz="170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20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70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05" dirty="0">
                <a:solidFill>
                  <a:srgbClr val="EBEBEE"/>
                </a:solidFill>
                <a:latin typeface="Trebuchet MS"/>
                <a:cs typeface="Trebuchet MS"/>
              </a:rPr>
              <a:t>ground </a:t>
            </a:r>
            <a:r>
              <a:rPr sz="1700" spc="50" dirty="0">
                <a:solidFill>
                  <a:srgbClr val="EBEBEE"/>
                </a:solidFill>
                <a:latin typeface="Trebuchet MS"/>
                <a:cs typeface="Trebuchet MS"/>
              </a:rPr>
              <a:t>below,</a:t>
            </a:r>
            <a:r>
              <a:rPr sz="170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30" dirty="0">
                <a:solidFill>
                  <a:srgbClr val="EBEBEE"/>
                </a:solidFill>
                <a:latin typeface="Trebuchet MS"/>
                <a:cs typeface="Trebuchet MS"/>
              </a:rPr>
              <a:t>to</a:t>
            </a:r>
            <a:r>
              <a:rPr sz="170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40" dirty="0">
                <a:solidFill>
                  <a:srgbClr val="EBEBEE"/>
                </a:solidFill>
                <a:latin typeface="Trebuchet MS"/>
                <a:cs typeface="Trebuchet MS"/>
              </a:rPr>
              <a:t>a</a:t>
            </a:r>
            <a:r>
              <a:rPr sz="170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25" dirty="0">
                <a:solidFill>
                  <a:srgbClr val="EBEBEE"/>
                </a:solidFill>
                <a:latin typeface="Trebuchet MS"/>
                <a:cs typeface="Trebuchet MS"/>
              </a:rPr>
              <a:t>reasonable</a:t>
            </a:r>
            <a:r>
              <a:rPr sz="170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65" dirty="0">
                <a:solidFill>
                  <a:srgbClr val="EBEBEE"/>
                </a:solidFill>
                <a:latin typeface="Trebuchet MS"/>
                <a:cs typeface="Trebuchet MS"/>
              </a:rPr>
              <a:t>extent.</a:t>
            </a:r>
            <a:r>
              <a:rPr sz="170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60" dirty="0">
                <a:solidFill>
                  <a:srgbClr val="EBEBEE"/>
                </a:solidFill>
                <a:latin typeface="Trebuchet MS"/>
                <a:cs typeface="Trebuchet MS"/>
              </a:rPr>
              <a:t>This</a:t>
            </a:r>
            <a:r>
              <a:rPr sz="170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25" dirty="0">
                <a:solidFill>
                  <a:srgbClr val="EBEBEE"/>
                </a:solidFill>
                <a:latin typeface="Trebuchet MS"/>
                <a:cs typeface="Trebuchet MS"/>
              </a:rPr>
              <a:t>was demonstrated</a:t>
            </a:r>
            <a:r>
              <a:rPr sz="170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EBEBEE"/>
                </a:solidFill>
                <a:latin typeface="Trebuchet MS"/>
                <a:cs typeface="Trebuchet MS"/>
              </a:rPr>
              <a:t>in</a:t>
            </a:r>
            <a:r>
              <a:rPr sz="170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14" dirty="0">
                <a:solidFill>
                  <a:srgbClr val="EBEBEE"/>
                </a:solidFill>
                <a:latin typeface="Trebuchet MS"/>
                <a:cs typeface="Trebuchet MS"/>
              </a:rPr>
              <a:t>Anchor</a:t>
            </a:r>
            <a:r>
              <a:rPr sz="170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25" dirty="0">
                <a:solidFill>
                  <a:srgbClr val="EBEBEE"/>
                </a:solidFill>
                <a:latin typeface="Trebuchet MS"/>
                <a:cs typeface="Trebuchet MS"/>
              </a:rPr>
              <a:t>Brewhouse</a:t>
            </a:r>
            <a:r>
              <a:rPr sz="170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00" dirty="0">
                <a:solidFill>
                  <a:srgbClr val="EBEBEE"/>
                </a:solidFill>
                <a:latin typeface="Trebuchet MS"/>
                <a:cs typeface="Trebuchet MS"/>
              </a:rPr>
              <a:t>Developments </a:t>
            </a:r>
            <a:r>
              <a:rPr sz="1700" dirty="0">
                <a:solidFill>
                  <a:srgbClr val="EBEBEE"/>
                </a:solidFill>
                <a:latin typeface="Trebuchet MS"/>
                <a:cs typeface="Trebuchet MS"/>
              </a:rPr>
              <a:t>Ltd</a:t>
            </a:r>
            <a:r>
              <a:rPr sz="170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65" dirty="0">
                <a:solidFill>
                  <a:srgbClr val="EBEBEE"/>
                </a:solidFill>
                <a:latin typeface="Trebuchet MS"/>
                <a:cs typeface="Trebuchet MS"/>
              </a:rPr>
              <a:t>v</a:t>
            </a:r>
            <a:r>
              <a:rPr sz="170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55" dirty="0">
                <a:solidFill>
                  <a:srgbClr val="EBEBEE"/>
                </a:solidFill>
                <a:latin typeface="Trebuchet MS"/>
                <a:cs typeface="Trebuchet MS"/>
              </a:rPr>
              <a:t>Berkley</a:t>
            </a:r>
            <a:r>
              <a:rPr sz="170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35" dirty="0">
                <a:solidFill>
                  <a:srgbClr val="EBEBEE"/>
                </a:solidFill>
                <a:latin typeface="Trebuchet MS"/>
                <a:cs typeface="Trebuchet MS"/>
              </a:rPr>
              <a:t>House</a:t>
            </a:r>
            <a:r>
              <a:rPr sz="170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95" dirty="0">
                <a:solidFill>
                  <a:srgbClr val="EBEBEE"/>
                </a:solidFill>
                <a:latin typeface="Trebuchet MS"/>
                <a:cs typeface="Trebuchet MS"/>
              </a:rPr>
              <a:t>(Docklands)</a:t>
            </a:r>
            <a:r>
              <a:rPr sz="170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10" dirty="0">
                <a:solidFill>
                  <a:srgbClr val="EBEBEE"/>
                </a:solidFill>
                <a:latin typeface="Trebuchet MS"/>
                <a:cs typeface="Trebuchet MS"/>
              </a:rPr>
              <a:t>Developments</a:t>
            </a:r>
            <a:r>
              <a:rPr sz="170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-25" dirty="0">
                <a:solidFill>
                  <a:srgbClr val="EBEBEE"/>
                </a:solidFill>
                <a:latin typeface="Trebuchet MS"/>
                <a:cs typeface="Trebuchet MS"/>
              </a:rPr>
              <a:t>Ltd </a:t>
            </a:r>
            <a:r>
              <a:rPr sz="1700" spc="-10" dirty="0">
                <a:solidFill>
                  <a:srgbClr val="EBEBEE"/>
                </a:solidFill>
                <a:latin typeface="Trebuchet MS"/>
                <a:cs typeface="Trebuchet MS"/>
              </a:rPr>
              <a:t>(1987).</a:t>
            </a:r>
            <a:endParaRPr sz="1700">
              <a:latin typeface="Trebuchet MS"/>
              <a:cs typeface="Trebuchet MS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766572" y="5209032"/>
            <a:ext cx="502920" cy="502920"/>
            <a:chOff x="766572" y="5209032"/>
            <a:chExt cx="502920" cy="502920"/>
          </a:xfrm>
        </p:grpSpPr>
        <p:sp>
          <p:nvSpPr>
            <p:cNvPr id="14" name="object 14"/>
            <p:cNvSpPr/>
            <p:nvPr/>
          </p:nvSpPr>
          <p:spPr>
            <a:xfrm>
              <a:off x="770382" y="5212842"/>
              <a:ext cx="495300" cy="495300"/>
            </a:xfrm>
            <a:custGeom>
              <a:avLst/>
              <a:gdLst/>
              <a:ahLst/>
              <a:cxnLst/>
              <a:rect l="l" t="t" r="r" b="b"/>
              <a:pathLst>
                <a:path w="495300" h="495300">
                  <a:moveTo>
                    <a:pt x="402831" y="0"/>
                  </a:moveTo>
                  <a:lnTo>
                    <a:pt x="92468" y="0"/>
                  </a:lnTo>
                  <a:lnTo>
                    <a:pt x="56476" y="7266"/>
                  </a:lnTo>
                  <a:lnTo>
                    <a:pt x="27084" y="27082"/>
                  </a:lnTo>
                  <a:lnTo>
                    <a:pt x="7266" y="56471"/>
                  </a:lnTo>
                  <a:lnTo>
                    <a:pt x="0" y="92455"/>
                  </a:lnTo>
                  <a:lnTo>
                    <a:pt x="0" y="402843"/>
                  </a:lnTo>
                  <a:lnTo>
                    <a:pt x="7266" y="438828"/>
                  </a:lnTo>
                  <a:lnTo>
                    <a:pt x="27084" y="468217"/>
                  </a:lnTo>
                  <a:lnTo>
                    <a:pt x="56476" y="488033"/>
                  </a:lnTo>
                  <a:lnTo>
                    <a:pt x="92468" y="495299"/>
                  </a:lnTo>
                  <a:lnTo>
                    <a:pt x="402831" y="495299"/>
                  </a:lnTo>
                  <a:lnTo>
                    <a:pt x="438823" y="488033"/>
                  </a:lnTo>
                  <a:lnTo>
                    <a:pt x="468215" y="468217"/>
                  </a:lnTo>
                  <a:lnTo>
                    <a:pt x="488033" y="438828"/>
                  </a:lnTo>
                  <a:lnTo>
                    <a:pt x="495300" y="402843"/>
                  </a:lnTo>
                  <a:lnTo>
                    <a:pt x="495300" y="92455"/>
                  </a:lnTo>
                  <a:lnTo>
                    <a:pt x="488033" y="56471"/>
                  </a:lnTo>
                  <a:lnTo>
                    <a:pt x="468215" y="27082"/>
                  </a:lnTo>
                  <a:lnTo>
                    <a:pt x="438823" y="7266"/>
                  </a:lnTo>
                  <a:lnTo>
                    <a:pt x="402831" y="0"/>
                  </a:lnTo>
                  <a:close/>
                </a:path>
              </a:pathLst>
            </a:custGeom>
            <a:solidFill>
              <a:srgbClr val="28305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770382" y="5212842"/>
              <a:ext cx="495300" cy="495300"/>
            </a:xfrm>
            <a:custGeom>
              <a:avLst/>
              <a:gdLst/>
              <a:ahLst/>
              <a:cxnLst/>
              <a:rect l="l" t="t" r="r" b="b"/>
              <a:pathLst>
                <a:path w="495300" h="495300">
                  <a:moveTo>
                    <a:pt x="0" y="92455"/>
                  </a:moveTo>
                  <a:lnTo>
                    <a:pt x="7266" y="56471"/>
                  </a:lnTo>
                  <a:lnTo>
                    <a:pt x="27084" y="27082"/>
                  </a:lnTo>
                  <a:lnTo>
                    <a:pt x="56476" y="7266"/>
                  </a:lnTo>
                  <a:lnTo>
                    <a:pt x="92468" y="0"/>
                  </a:lnTo>
                  <a:lnTo>
                    <a:pt x="402831" y="0"/>
                  </a:lnTo>
                  <a:lnTo>
                    <a:pt x="438823" y="7266"/>
                  </a:lnTo>
                  <a:lnTo>
                    <a:pt x="468215" y="27082"/>
                  </a:lnTo>
                  <a:lnTo>
                    <a:pt x="488033" y="56471"/>
                  </a:lnTo>
                  <a:lnTo>
                    <a:pt x="495300" y="92455"/>
                  </a:lnTo>
                  <a:lnTo>
                    <a:pt x="495300" y="402843"/>
                  </a:lnTo>
                  <a:lnTo>
                    <a:pt x="488033" y="438828"/>
                  </a:lnTo>
                  <a:lnTo>
                    <a:pt x="468215" y="468217"/>
                  </a:lnTo>
                  <a:lnTo>
                    <a:pt x="438823" y="488033"/>
                  </a:lnTo>
                  <a:lnTo>
                    <a:pt x="402831" y="495299"/>
                  </a:lnTo>
                  <a:lnTo>
                    <a:pt x="92468" y="495299"/>
                  </a:lnTo>
                  <a:lnTo>
                    <a:pt x="56476" y="488033"/>
                  </a:lnTo>
                  <a:lnTo>
                    <a:pt x="27084" y="468217"/>
                  </a:lnTo>
                  <a:lnTo>
                    <a:pt x="7266" y="438828"/>
                  </a:lnTo>
                  <a:lnTo>
                    <a:pt x="0" y="402843"/>
                  </a:lnTo>
                  <a:lnTo>
                    <a:pt x="0" y="92455"/>
                  </a:lnTo>
                  <a:close/>
                </a:path>
              </a:pathLst>
            </a:custGeom>
            <a:ln w="7620">
              <a:solidFill>
                <a:srgbClr val="41496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926998" y="5208219"/>
            <a:ext cx="183515" cy="4140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550" spc="-50" dirty="0">
                <a:solidFill>
                  <a:srgbClr val="EBEBEE"/>
                </a:solidFill>
                <a:latin typeface="Times New Roman"/>
                <a:cs typeface="Times New Roman"/>
              </a:rPr>
              <a:t>3</a:t>
            </a:r>
            <a:endParaRPr sz="255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472946" y="5185664"/>
            <a:ext cx="5651500" cy="22491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50" spc="70" dirty="0">
                <a:solidFill>
                  <a:srgbClr val="EBEBEE"/>
                </a:solidFill>
                <a:latin typeface="Times New Roman"/>
                <a:cs typeface="Times New Roman"/>
              </a:rPr>
              <a:t>Defenses</a:t>
            </a:r>
            <a:r>
              <a:rPr sz="2150" spc="-10" dirty="0">
                <a:solidFill>
                  <a:srgbClr val="EBEBEE"/>
                </a:solidFill>
                <a:latin typeface="Times New Roman"/>
                <a:cs typeface="Times New Roman"/>
              </a:rPr>
              <a:t> </a:t>
            </a:r>
            <a:r>
              <a:rPr sz="2150" spc="135" dirty="0">
                <a:solidFill>
                  <a:srgbClr val="EBEBEE"/>
                </a:solidFill>
                <a:latin typeface="Times New Roman"/>
                <a:cs typeface="Times New Roman"/>
              </a:rPr>
              <a:t>and</a:t>
            </a:r>
            <a:r>
              <a:rPr sz="2150" spc="10" dirty="0">
                <a:solidFill>
                  <a:srgbClr val="EBEBEE"/>
                </a:solidFill>
                <a:latin typeface="Times New Roman"/>
                <a:cs typeface="Times New Roman"/>
              </a:rPr>
              <a:t> </a:t>
            </a:r>
            <a:r>
              <a:rPr sz="2150" spc="65" dirty="0">
                <a:solidFill>
                  <a:srgbClr val="EBEBEE"/>
                </a:solidFill>
                <a:latin typeface="Times New Roman"/>
                <a:cs typeface="Times New Roman"/>
              </a:rPr>
              <a:t>Remedies</a:t>
            </a:r>
            <a:endParaRPr sz="2150">
              <a:latin typeface="Times New Roman"/>
              <a:cs typeface="Times New Roman"/>
            </a:endParaRPr>
          </a:p>
          <a:p>
            <a:pPr marL="12700" marR="5080">
              <a:lnSpc>
                <a:spcPct val="137200"/>
              </a:lnSpc>
              <a:spcBef>
                <a:spcPts val="930"/>
              </a:spcBef>
            </a:pPr>
            <a:r>
              <a:rPr sz="1700" dirty="0">
                <a:solidFill>
                  <a:srgbClr val="EBEBEE"/>
                </a:solidFill>
                <a:latin typeface="Trebuchet MS"/>
                <a:cs typeface="Trebuchet MS"/>
              </a:rPr>
              <a:t>Valid</a:t>
            </a:r>
            <a:r>
              <a:rPr sz="1700" spc="-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65" dirty="0">
                <a:solidFill>
                  <a:srgbClr val="EBEBEE"/>
                </a:solidFill>
                <a:latin typeface="Trebuchet MS"/>
                <a:cs typeface="Trebuchet MS"/>
              </a:rPr>
              <a:t>defenses</a:t>
            </a:r>
            <a:r>
              <a:rPr sz="170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75" dirty="0">
                <a:solidFill>
                  <a:srgbClr val="EBEBEE"/>
                </a:solidFill>
                <a:latin typeface="Trebuchet MS"/>
                <a:cs typeface="Trebuchet MS"/>
              </a:rPr>
              <a:t>include</a:t>
            </a:r>
            <a:r>
              <a:rPr sz="170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75" dirty="0">
                <a:solidFill>
                  <a:srgbClr val="EBEBEE"/>
                </a:solidFill>
                <a:latin typeface="Trebuchet MS"/>
                <a:cs typeface="Trebuchet MS"/>
              </a:rPr>
              <a:t>license,</a:t>
            </a:r>
            <a:r>
              <a:rPr sz="170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05" dirty="0">
                <a:solidFill>
                  <a:srgbClr val="EBEBEE"/>
                </a:solidFill>
                <a:latin typeface="Trebuchet MS"/>
                <a:cs typeface="Trebuchet MS"/>
              </a:rPr>
              <a:t>necessity,</a:t>
            </a:r>
            <a:r>
              <a:rPr sz="170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14" dirty="0">
                <a:solidFill>
                  <a:srgbClr val="EBEBEE"/>
                </a:solidFill>
                <a:latin typeface="Trebuchet MS"/>
                <a:cs typeface="Trebuchet MS"/>
              </a:rPr>
              <a:t>and</a:t>
            </a:r>
            <a:r>
              <a:rPr sz="170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-10" dirty="0">
                <a:solidFill>
                  <a:srgbClr val="EBEBEE"/>
                </a:solidFill>
                <a:latin typeface="Trebuchet MS"/>
                <a:cs typeface="Trebuchet MS"/>
              </a:rPr>
              <a:t>lawful </a:t>
            </a:r>
            <a:r>
              <a:rPr sz="1700" spc="45" dirty="0">
                <a:solidFill>
                  <a:srgbClr val="EBEBEE"/>
                </a:solidFill>
                <a:latin typeface="Trebuchet MS"/>
                <a:cs typeface="Trebuchet MS"/>
              </a:rPr>
              <a:t>authority.</a:t>
            </a:r>
            <a:r>
              <a:rPr sz="170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14" dirty="0">
                <a:solidFill>
                  <a:srgbClr val="EBEBEE"/>
                </a:solidFill>
                <a:latin typeface="Trebuchet MS"/>
                <a:cs typeface="Trebuchet MS"/>
              </a:rPr>
              <a:t>Remedies</a:t>
            </a:r>
            <a:r>
              <a:rPr sz="170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55" dirty="0">
                <a:solidFill>
                  <a:srgbClr val="EBEBEE"/>
                </a:solidFill>
                <a:latin typeface="Trebuchet MS"/>
                <a:cs typeface="Trebuchet MS"/>
              </a:rPr>
              <a:t>available</a:t>
            </a:r>
            <a:r>
              <a:rPr sz="170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30" dirty="0">
                <a:solidFill>
                  <a:srgbClr val="EBEBEE"/>
                </a:solidFill>
                <a:latin typeface="Trebuchet MS"/>
                <a:cs typeface="Trebuchet MS"/>
              </a:rPr>
              <a:t>to</a:t>
            </a:r>
            <a:r>
              <a:rPr sz="170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05" dirty="0">
                <a:solidFill>
                  <a:srgbClr val="EBEBEE"/>
                </a:solidFill>
                <a:latin typeface="Trebuchet MS"/>
                <a:cs typeface="Trebuchet MS"/>
              </a:rPr>
              <a:t>landowners</a:t>
            </a:r>
            <a:r>
              <a:rPr sz="170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65" dirty="0">
                <a:solidFill>
                  <a:srgbClr val="EBEBEE"/>
                </a:solidFill>
                <a:latin typeface="Trebuchet MS"/>
                <a:cs typeface="Trebuchet MS"/>
              </a:rPr>
              <a:t>include </a:t>
            </a:r>
            <a:r>
              <a:rPr sz="1700" spc="55" dirty="0">
                <a:solidFill>
                  <a:srgbClr val="EBEBEE"/>
                </a:solidFill>
                <a:latin typeface="Trebuchet MS"/>
                <a:cs typeface="Trebuchet MS"/>
              </a:rPr>
              <a:t>injunctions,</a:t>
            </a:r>
            <a:r>
              <a:rPr sz="170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10" dirty="0">
                <a:solidFill>
                  <a:srgbClr val="EBEBEE"/>
                </a:solidFill>
                <a:latin typeface="Trebuchet MS"/>
                <a:cs typeface="Trebuchet MS"/>
              </a:rPr>
              <a:t>damages,</a:t>
            </a:r>
            <a:r>
              <a:rPr sz="170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14" dirty="0">
                <a:solidFill>
                  <a:srgbClr val="EBEBEE"/>
                </a:solidFill>
                <a:latin typeface="Trebuchet MS"/>
                <a:cs typeface="Trebuchet MS"/>
              </a:rPr>
              <a:t>and</a:t>
            </a:r>
            <a:r>
              <a:rPr sz="170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75" dirty="0">
                <a:solidFill>
                  <a:srgbClr val="EBEBEE"/>
                </a:solidFill>
                <a:latin typeface="Trebuchet MS"/>
                <a:cs typeface="Trebuchet MS"/>
              </a:rPr>
              <a:t>possession</a:t>
            </a:r>
            <a:r>
              <a:rPr sz="1700" spc="-11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85" dirty="0">
                <a:solidFill>
                  <a:srgbClr val="EBEBEE"/>
                </a:solidFill>
                <a:latin typeface="Trebuchet MS"/>
                <a:cs typeface="Trebuchet MS"/>
              </a:rPr>
              <a:t>orders,</a:t>
            </a:r>
            <a:r>
              <a:rPr sz="170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75" dirty="0">
                <a:solidFill>
                  <a:srgbClr val="EBEBEE"/>
                </a:solidFill>
                <a:latin typeface="Trebuchet MS"/>
                <a:cs typeface="Trebuchet MS"/>
              </a:rPr>
              <a:t>as </a:t>
            </a:r>
            <a:r>
              <a:rPr sz="1700" spc="180" dirty="0">
                <a:solidFill>
                  <a:srgbClr val="EBEBEE"/>
                </a:solidFill>
                <a:latin typeface="Trebuchet MS"/>
                <a:cs typeface="Trebuchet MS"/>
              </a:rPr>
              <a:t>seen</a:t>
            </a:r>
            <a:r>
              <a:rPr sz="1700" spc="-10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EBEBEE"/>
                </a:solidFill>
                <a:latin typeface="Trebuchet MS"/>
                <a:cs typeface="Trebuchet MS"/>
              </a:rPr>
              <a:t>in</a:t>
            </a:r>
            <a:r>
              <a:rPr sz="170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210" dirty="0">
                <a:solidFill>
                  <a:srgbClr val="EBEBEE"/>
                </a:solidFill>
                <a:latin typeface="Trebuchet MS"/>
                <a:cs typeface="Trebuchet MS"/>
              </a:rPr>
              <a:t>cases</a:t>
            </a:r>
            <a:r>
              <a:rPr sz="170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EBEBEE"/>
                </a:solidFill>
                <a:latin typeface="Trebuchet MS"/>
                <a:cs typeface="Trebuchet MS"/>
              </a:rPr>
              <a:t>like</a:t>
            </a:r>
            <a:r>
              <a:rPr sz="170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20" dirty="0">
                <a:solidFill>
                  <a:srgbClr val="EBEBEE"/>
                </a:solidFill>
                <a:latin typeface="Trebuchet MS"/>
                <a:cs typeface="Trebuchet MS"/>
              </a:rPr>
              <a:t>Jaggard</a:t>
            </a:r>
            <a:r>
              <a:rPr sz="170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65" dirty="0">
                <a:solidFill>
                  <a:srgbClr val="EBEBEE"/>
                </a:solidFill>
                <a:latin typeface="Trebuchet MS"/>
                <a:cs typeface="Trebuchet MS"/>
              </a:rPr>
              <a:t>v</a:t>
            </a:r>
            <a:r>
              <a:rPr sz="170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00" dirty="0">
                <a:solidFill>
                  <a:srgbClr val="EBEBEE"/>
                </a:solidFill>
                <a:latin typeface="Trebuchet MS"/>
                <a:cs typeface="Trebuchet MS"/>
              </a:rPr>
              <a:t>Sawyer</a:t>
            </a:r>
            <a:r>
              <a:rPr sz="170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EBEBEE"/>
                </a:solidFill>
                <a:latin typeface="Trebuchet MS"/>
                <a:cs typeface="Trebuchet MS"/>
              </a:rPr>
              <a:t>(1995)</a:t>
            </a:r>
            <a:r>
              <a:rPr sz="170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14" dirty="0">
                <a:solidFill>
                  <a:srgbClr val="EBEBEE"/>
                </a:solidFill>
                <a:latin typeface="Trebuchet MS"/>
                <a:cs typeface="Trebuchet MS"/>
              </a:rPr>
              <a:t>and</a:t>
            </a:r>
            <a:r>
              <a:rPr sz="170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55" dirty="0">
                <a:solidFill>
                  <a:srgbClr val="EBEBEE"/>
                </a:solidFill>
                <a:latin typeface="Trebuchet MS"/>
                <a:cs typeface="Trebuchet MS"/>
              </a:rPr>
              <a:t>Kettel </a:t>
            </a:r>
            <a:r>
              <a:rPr sz="1700" spc="65" dirty="0">
                <a:solidFill>
                  <a:srgbClr val="EBEBEE"/>
                </a:solidFill>
                <a:latin typeface="Trebuchet MS"/>
                <a:cs typeface="Trebuchet MS"/>
              </a:rPr>
              <a:t>v</a:t>
            </a:r>
            <a:r>
              <a:rPr sz="170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85" dirty="0">
                <a:solidFill>
                  <a:srgbClr val="EBEBEE"/>
                </a:solidFill>
                <a:latin typeface="Trebuchet MS"/>
                <a:cs typeface="Trebuchet MS"/>
              </a:rPr>
              <a:t>Bloomfold</a:t>
            </a:r>
            <a:r>
              <a:rPr sz="170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EBEBEE"/>
                </a:solidFill>
                <a:latin typeface="Trebuchet MS"/>
                <a:cs typeface="Trebuchet MS"/>
              </a:rPr>
              <a:t>Ltd</a:t>
            </a:r>
            <a:r>
              <a:rPr sz="170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-10" dirty="0">
                <a:solidFill>
                  <a:srgbClr val="EBEBEE"/>
                </a:solidFill>
                <a:latin typeface="Trebuchet MS"/>
                <a:cs typeface="Trebuchet MS"/>
              </a:rPr>
              <a:t>(2012).</a:t>
            </a:r>
            <a:endParaRPr sz="1700">
              <a:latin typeface="Trebuchet MS"/>
              <a:cs typeface="Trebuchet MS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7421880" y="5209032"/>
            <a:ext cx="502920" cy="502920"/>
            <a:chOff x="7421880" y="5209032"/>
            <a:chExt cx="502920" cy="502920"/>
          </a:xfrm>
        </p:grpSpPr>
        <p:sp>
          <p:nvSpPr>
            <p:cNvPr id="19" name="object 19"/>
            <p:cNvSpPr/>
            <p:nvPr/>
          </p:nvSpPr>
          <p:spPr>
            <a:xfrm>
              <a:off x="7425690" y="5212842"/>
              <a:ext cx="495300" cy="495300"/>
            </a:xfrm>
            <a:custGeom>
              <a:avLst/>
              <a:gdLst/>
              <a:ahLst/>
              <a:cxnLst/>
              <a:rect l="l" t="t" r="r" b="b"/>
              <a:pathLst>
                <a:path w="495300" h="495300">
                  <a:moveTo>
                    <a:pt x="402843" y="0"/>
                  </a:moveTo>
                  <a:lnTo>
                    <a:pt x="92455" y="0"/>
                  </a:lnTo>
                  <a:lnTo>
                    <a:pt x="56471" y="7266"/>
                  </a:lnTo>
                  <a:lnTo>
                    <a:pt x="27082" y="27082"/>
                  </a:lnTo>
                  <a:lnTo>
                    <a:pt x="7266" y="56471"/>
                  </a:lnTo>
                  <a:lnTo>
                    <a:pt x="0" y="92455"/>
                  </a:lnTo>
                  <a:lnTo>
                    <a:pt x="0" y="402843"/>
                  </a:lnTo>
                  <a:lnTo>
                    <a:pt x="7266" y="438828"/>
                  </a:lnTo>
                  <a:lnTo>
                    <a:pt x="27082" y="468217"/>
                  </a:lnTo>
                  <a:lnTo>
                    <a:pt x="56471" y="488033"/>
                  </a:lnTo>
                  <a:lnTo>
                    <a:pt x="92455" y="495299"/>
                  </a:lnTo>
                  <a:lnTo>
                    <a:pt x="402843" y="495299"/>
                  </a:lnTo>
                  <a:lnTo>
                    <a:pt x="438828" y="488033"/>
                  </a:lnTo>
                  <a:lnTo>
                    <a:pt x="468217" y="468217"/>
                  </a:lnTo>
                  <a:lnTo>
                    <a:pt x="488033" y="438828"/>
                  </a:lnTo>
                  <a:lnTo>
                    <a:pt x="495300" y="402843"/>
                  </a:lnTo>
                  <a:lnTo>
                    <a:pt x="495300" y="92455"/>
                  </a:lnTo>
                  <a:lnTo>
                    <a:pt x="488033" y="56471"/>
                  </a:lnTo>
                  <a:lnTo>
                    <a:pt x="468217" y="27082"/>
                  </a:lnTo>
                  <a:lnTo>
                    <a:pt x="438828" y="7266"/>
                  </a:lnTo>
                  <a:lnTo>
                    <a:pt x="402843" y="0"/>
                  </a:lnTo>
                  <a:close/>
                </a:path>
              </a:pathLst>
            </a:custGeom>
            <a:solidFill>
              <a:srgbClr val="28305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7425690" y="5212842"/>
              <a:ext cx="495300" cy="495300"/>
            </a:xfrm>
            <a:custGeom>
              <a:avLst/>
              <a:gdLst/>
              <a:ahLst/>
              <a:cxnLst/>
              <a:rect l="l" t="t" r="r" b="b"/>
              <a:pathLst>
                <a:path w="495300" h="495300">
                  <a:moveTo>
                    <a:pt x="0" y="92455"/>
                  </a:moveTo>
                  <a:lnTo>
                    <a:pt x="7266" y="56471"/>
                  </a:lnTo>
                  <a:lnTo>
                    <a:pt x="27082" y="27082"/>
                  </a:lnTo>
                  <a:lnTo>
                    <a:pt x="56471" y="7266"/>
                  </a:lnTo>
                  <a:lnTo>
                    <a:pt x="92455" y="0"/>
                  </a:lnTo>
                  <a:lnTo>
                    <a:pt x="402843" y="0"/>
                  </a:lnTo>
                  <a:lnTo>
                    <a:pt x="438828" y="7266"/>
                  </a:lnTo>
                  <a:lnTo>
                    <a:pt x="468217" y="27082"/>
                  </a:lnTo>
                  <a:lnTo>
                    <a:pt x="488033" y="56471"/>
                  </a:lnTo>
                  <a:lnTo>
                    <a:pt x="495300" y="92455"/>
                  </a:lnTo>
                  <a:lnTo>
                    <a:pt x="495300" y="402843"/>
                  </a:lnTo>
                  <a:lnTo>
                    <a:pt x="488033" y="438828"/>
                  </a:lnTo>
                  <a:lnTo>
                    <a:pt x="468217" y="468217"/>
                  </a:lnTo>
                  <a:lnTo>
                    <a:pt x="438828" y="488033"/>
                  </a:lnTo>
                  <a:lnTo>
                    <a:pt x="402843" y="495299"/>
                  </a:lnTo>
                  <a:lnTo>
                    <a:pt x="92455" y="495299"/>
                  </a:lnTo>
                  <a:lnTo>
                    <a:pt x="56471" y="488033"/>
                  </a:lnTo>
                  <a:lnTo>
                    <a:pt x="27082" y="468217"/>
                  </a:lnTo>
                  <a:lnTo>
                    <a:pt x="7266" y="438828"/>
                  </a:lnTo>
                  <a:lnTo>
                    <a:pt x="0" y="402843"/>
                  </a:lnTo>
                  <a:lnTo>
                    <a:pt x="0" y="92455"/>
                  </a:lnTo>
                  <a:close/>
                </a:path>
              </a:pathLst>
            </a:custGeom>
            <a:ln w="7620">
              <a:solidFill>
                <a:srgbClr val="41496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7575295" y="5208219"/>
            <a:ext cx="196215" cy="4140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550" spc="10" dirty="0">
                <a:solidFill>
                  <a:srgbClr val="EBEBEE"/>
                </a:solidFill>
                <a:latin typeface="Times New Roman"/>
                <a:cs typeface="Times New Roman"/>
              </a:rPr>
              <a:t>4</a:t>
            </a:r>
            <a:endParaRPr sz="255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15</a:t>
            </a:r>
          </a:p>
        </p:txBody>
      </p:sp>
      <p:sp>
        <p:nvSpPr>
          <p:cNvPr id="22" name="object 22"/>
          <p:cNvSpPr txBox="1"/>
          <p:nvPr/>
        </p:nvSpPr>
        <p:spPr>
          <a:xfrm>
            <a:off x="8128507" y="5185664"/>
            <a:ext cx="5624195" cy="22491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50" spc="90" dirty="0">
                <a:solidFill>
                  <a:srgbClr val="EBEBEE"/>
                </a:solidFill>
                <a:latin typeface="Times New Roman"/>
                <a:cs typeface="Times New Roman"/>
              </a:rPr>
              <a:t>Modern</a:t>
            </a:r>
            <a:r>
              <a:rPr sz="2150" spc="-35" dirty="0">
                <a:solidFill>
                  <a:srgbClr val="EBEBEE"/>
                </a:solidFill>
                <a:latin typeface="Times New Roman"/>
                <a:cs typeface="Times New Roman"/>
              </a:rPr>
              <a:t> </a:t>
            </a:r>
            <a:r>
              <a:rPr sz="2150" spc="40" dirty="0">
                <a:solidFill>
                  <a:srgbClr val="EBEBEE"/>
                </a:solidFill>
                <a:latin typeface="Times New Roman"/>
                <a:cs typeface="Times New Roman"/>
              </a:rPr>
              <a:t>Applications</a:t>
            </a:r>
            <a:endParaRPr sz="2150">
              <a:latin typeface="Times New Roman"/>
              <a:cs typeface="Times New Roman"/>
            </a:endParaRPr>
          </a:p>
          <a:p>
            <a:pPr marL="12700" marR="5080">
              <a:lnSpc>
                <a:spcPct val="137200"/>
              </a:lnSpc>
              <a:spcBef>
                <a:spcPts val="930"/>
              </a:spcBef>
            </a:pPr>
            <a:r>
              <a:rPr sz="1700" spc="150" dirty="0">
                <a:solidFill>
                  <a:srgbClr val="EBEBEE"/>
                </a:solidFill>
                <a:latin typeface="Trebuchet MS"/>
                <a:cs typeface="Trebuchet MS"/>
              </a:rPr>
              <a:t>Trespass</a:t>
            </a:r>
            <a:r>
              <a:rPr sz="170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EBEBEE"/>
                </a:solidFill>
                <a:latin typeface="Trebuchet MS"/>
                <a:cs typeface="Trebuchet MS"/>
              </a:rPr>
              <a:t>law</a:t>
            </a:r>
            <a:r>
              <a:rPr sz="170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25" dirty="0">
                <a:solidFill>
                  <a:srgbClr val="EBEBEE"/>
                </a:solidFill>
                <a:latin typeface="Trebuchet MS"/>
                <a:cs typeface="Trebuchet MS"/>
              </a:rPr>
              <a:t>continues</a:t>
            </a:r>
            <a:r>
              <a:rPr sz="170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30" dirty="0">
                <a:solidFill>
                  <a:srgbClr val="EBEBEE"/>
                </a:solidFill>
                <a:latin typeface="Trebuchet MS"/>
                <a:cs typeface="Trebuchet MS"/>
              </a:rPr>
              <a:t>to</a:t>
            </a:r>
            <a:r>
              <a:rPr sz="170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55" dirty="0">
                <a:solidFill>
                  <a:srgbClr val="EBEBEE"/>
                </a:solidFill>
                <a:latin typeface="Trebuchet MS"/>
                <a:cs typeface="Trebuchet MS"/>
              </a:rPr>
              <a:t>evolve,</a:t>
            </a:r>
            <a:r>
              <a:rPr sz="170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20" dirty="0">
                <a:solidFill>
                  <a:srgbClr val="EBEBEE"/>
                </a:solidFill>
                <a:latin typeface="Trebuchet MS"/>
                <a:cs typeface="Trebuchet MS"/>
              </a:rPr>
              <a:t>addressing </a:t>
            </a:r>
            <a:r>
              <a:rPr sz="1700" spc="114" dirty="0">
                <a:solidFill>
                  <a:srgbClr val="EBEBEE"/>
                </a:solidFill>
                <a:latin typeface="Trebuchet MS"/>
                <a:cs typeface="Trebuchet MS"/>
              </a:rPr>
              <a:t>contemporary</a:t>
            </a:r>
            <a:r>
              <a:rPr sz="170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65" dirty="0">
                <a:solidFill>
                  <a:srgbClr val="EBEBEE"/>
                </a:solidFill>
                <a:latin typeface="Trebuchet MS"/>
                <a:cs typeface="Trebuchet MS"/>
              </a:rPr>
              <a:t>issues</a:t>
            </a:r>
            <a:r>
              <a:rPr sz="1700" spc="-10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70" dirty="0">
                <a:solidFill>
                  <a:srgbClr val="EBEBEE"/>
                </a:solidFill>
                <a:latin typeface="Trebuchet MS"/>
                <a:cs typeface="Trebuchet MS"/>
              </a:rPr>
              <a:t>such</a:t>
            </a:r>
            <a:r>
              <a:rPr sz="170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200" dirty="0">
                <a:solidFill>
                  <a:srgbClr val="EBEBEE"/>
                </a:solidFill>
                <a:latin typeface="Trebuchet MS"/>
                <a:cs typeface="Trebuchet MS"/>
              </a:rPr>
              <a:t>as</a:t>
            </a:r>
            <a:r>
              <a:rPr sz="170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20" dirty="0">
                <a:solidFill>
                  <a:srgbClr val="EBEBEE"/>
                </a:solidFill>
                <a:latin typeface="Trebuchet MS"/>
                <a:cs typeface="Trebuchet MS"/>
              </a:rPr>
              <a:t>drone</a:t>
            </a:r>
            <a:r>
              <a:rPr sz="170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10" dirty="0">
                <a:solidFill>
                  <a:srgbClr val="EBEBEE"/>
                </a:solidFill>
                <a:latin typeface="Trebuchet MS"/>
                <a:cs typeface="Trebuchet MS"/>
              </a:rPr>
              <a:t>usage,</a:t>
            </a:r>
            <a:r>
              <a:rPr sz="170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35" dirty="0">
                <a:solidFill>
                  <a:srgbClr val="EBEBEE"/>
                </a:solidFill>
                <a:latin typeface="Trebuchet MS"/>
                <a:cs typeface="Trebuchet MS"/>
              </a:rPr>
              <a:t>protests </a:t>
            </a:r>
            <a:r>
              <a:rPr sz="1700" spc="155" dirty="0">
                <a:solidFill>
                  <a:srgbClr val="EBEBEE"/>
                </a:solidFill>
                <a:latin typeface="Trebuchet MS"/>
                <a:cs typeface="Trebuchet MS"/>
              </a:rPr>
              <a:t>on</a:t>
            </a:r>
            <a:r>
              <a:rPr sz="170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70" dirty="0">
                <a:solidFill>
                  <a:srgbClr val="EBEBEE"/>
                </a:solidFill>
                <a:latin typeface="Trebuchet MS"/>
                <a:cs typeface="Trebuchet MS"/>
              </a:rPr>
              <a:t>private</a:t>
            </a:r>
            <a:r>
              <a:rPr sz="170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65" dirty="0">
                <a:solidFill>
                  <a:srgbClr val="EBEBEE"/>
                </a:solidFill>
                <a:latin typeface="Trebuchet MS"/>
                <a:cs typeface="Trebuchet MS"/>
              </a:rPr>
              <a:t>property,</a:t>
            </a:r>
            <a:r>
              <a:rPr sz="170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14" dirty="0">
                <a:solidFill>
                  <a:srgbClr val="EBEBEE"/>
                </a:solidFill>
                <a:latin typeface="Trebuchet MS"/>
                <a:cs typeface="Trebuchet MS"/>
              </a:rPr>
              <a:t>and</a:t>
            </a:r>
            <a:r>
              <a:rPr sz="170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14" dirty="0">
                <a:solidFill>
                  <a:srgbClr val="EBEBEE"/>
                </a:solidFill>
                <a:latin typeface="Trebuchet MS"/>
                <a:cs typeface="Trebuchet MS"/>
              </a:rPr>
              <a:t>complex</a:t>
            </a:r>
            <a:r>
              <a:rPr sz="170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10" dirty="0">
                <a:solidFill>
                  <a:srgbClr val="EBEBEE"/>
                </a:solidFill>
                <a:latin typeface="Trebuchet MS"/>
                <a:cs typeface="Trebuchet MS"/>
              </a:rPr>
              <a:t>construction </a:t>
            </a:r>
            <a:r>
              <a:rPr sz="1700" spc="90" dirty="0">
                <a:solidFill>
                  <a:srgbClr val="EBEBEE"/>
                </a:solidFill>
                <a:latin typeface="Trebuchet MS"/>
                <a:cs typeface="Trebuchet MS"/>
              </a:rPr>
              <a:t>disputes.</a:t>
            </a:r>
            <a:r>
              <a:rPr sz="170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EBEBEE"/>
                </a:solidFill>
                <a:latin typeface="Trebuchet MS"/>
                <a:cs typeface="Trebuchet MS"/>
              </a:rPr>
              <a:t>It</a:t>
            </a:r>
            <a:r>
              <a:rPr sz="170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00" dirty="0">
                <a:solidFill>
                  <a:srgbClr val="EBEBEE"/>
                </a:solidFill>
                <a:latin typeface="Trebuchet MS"/>
                <a:cs typeface="Trebuchet MS"/>
              </a:rPr>
              <a:t>remains</a:t>
            </a:r>
            <a:r>
              <a:rPr sz="1700" spc="-10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40" dirty="0">
                <a:solidFill>
                  <a:srgbClr val="EBEBEE"/>
                </a:solidFill>
                <a:latin typeface="Trebuchet MS"/>
                <a:cs typeface="Trebuchet MS"/>
              </a:rPr>
              <a:t>a</a:t>
            </a:r>
            <a:r>
              <a:rPr sz="170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75" dirty="0">
                <a:solidFill>
                  <a:srgbClr val="EBEBEE"/>
                </a:solidFill>
                <a:latin typeface="Trebuchet MS"/>
                <a:cs typeface="Trebuchet MS"/>
              </a:rPr>
              <a:t>crucial</a:t>
            </a:r>
            <a:r>
              <a:rPr sz="1700" spc="-3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14" dirty="0">
                <a:solidFill>
                  <a:srgbClr val="EBEBEE"/>
                </a:solidFill>
                <a:latin typeface="Trebuchet MS"/>
                <a:cs typeface="Trebuchet MS"/>
              </a:rPr>
              <a:t>area</a:t>
            </a:r>
            <a:r>
              <a:rPr sz="170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30" dirty="0">
                <a:solidFill>
                  <a:srgbClr val="EBEBEE"/>
                </a:solidFill>
                <a:latin typeface="Trebuchet MS"/>
                <a:cs typeface="Trebuchet MS"/>
              </a:rPr>
              <a:t>of</a:t>
            </a:r>
            <a:r>
              <a:rPr sz="170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95" dirty="0">
                <a:solidFill>
                  <a:srgbClr val="EBEBEE"/>
                </a:solidFill>
                <a:latin typeface="Trebuchet MS"/>
                <a:cs typeface="Trebuchet MS"/>
              </a:rPr>
              <a:t>property</a:t>
            </a:r>
            <a:r>
              <a:rPr sz="170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-20" dirty="0">
                <a:solidFill>
                  <a:srgbClr val="EBEBEE"/>
                </a:solidFill>
                <a:latin typeface="Trebuchet MS"/>
                <a:cs typeface="Trebuchet MS"/>
              </a:rPr>
              <a:t>law, </a:t>
            </a:r>
            <a:r>
              <a:rPr sz="1700" spc="95" dirty="0">
                <a:solidFill>
                  <a:srgbClr val="EBEBEE"/>
                </a:solidFill>
                <a:latin typeface="Trebuchet MS"/>
                <a:cs typeface="Trebuchet MS"/>
              </a:rPr>
              <a:t>balancing</a:t>
            </a:r>
            <a:r>
              <a:rPr sz="1700" spc="2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EBEBEE"/>
                </a:solidFill>
                <a:latin typeface="Trebuchet MS"/>
                <a:cs typeface="Trebuchet MS"/>
              </a:rPr>
              <a:t>individual</a:t>
            </a:r>
            <a:r>
              <a:rPr sz="1700" spc="2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95" dirty="0">
                <a:solidFill>
                  <a:srgbClr val="EBEBEE"/>
                </a:solidFill>
                <a:latin typeface="Trebuchet MS"/>
                <a:cs typeface="Trebuchet MS"/>
              </a:rPr>
              <a:t>rights</a:t>
            </a:r>
            <a:r>
              <a:rPr sz="1700" spc="3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dirty="0">
                <a:solidFill>
                  <a:srgbClr val="EBEBEE"/>
                </a:solidFill>
                <a:latin typeface="Trebuchet MS"/>
                <a:cs typeface="Trebuchet MS"/>
              </a:rPr>
              <a:t>with</a:t>
            </a:r>
            <a:r>
              <a:rPr sz="1700" spc="1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114" dirty="0">
                <a:solidFill>
                  <a:srgbClr val="EBEBEE"/>
                </a:solidFill>
                <a:latin typeface="Trebuchet MS"/>
                <a:cs typeface="Trebuchet MS"/>
              </a:rPr>
              <a:t>societal</a:t>
            </a:r>
            <a:r>
              <a:rPr sz="1700" spc="2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00" spc="95" dirty="0">
                <a:solidFill>
                  <a:srgbClr val="EBEBEE"/>
                </a:solidFill>
                <a:latin typeface="Trebuchet MS"/>
                <a:cs typeface="Trebuchet MS"/>
              </a:rPr>
              <a:t>needs.</a:t>
            </a:r>
            <a:endParaRPr sz="17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46263" rIns="0" bIns="0" rtlCol="0">
            <a:spAutoFit/>
          </a:bodyPr>
          <a:lstStyle/>
          <a:p>
            <a:pPr marL="185420">
              <a:lnSpc>
                <a:spcPct val="100000"/>
              </a:lnSpc>
              <a:spcBef>
                <a:spcPts val="100"/>
              </a:spcBef>
            </a:pPr>
            <a:r>
              <a:rPr spc="190" dirty="0"/>
              <a:t>Future</a:t>
            </a:r>
            <a:r>
              <a:rPr spc="-55" dirty="0"/>
              <a:t> </a:t>
            </a:r>
            <a:r>
              <a:rPr spc="155" dirty="0"/>
              <a:t>Challenges</a:t>
            </a:r>
            <a:r>
              <a:rPr spc="-30" dirty="0"/>
              <a:t> </a:t>
            </a:r>
            <a:r>
              <a:rPr spc="135" dirty="0"/>
              <a:t>in</a:t>
            </a:r>
            <a:r>
              <a:rPr spc="-30" dirty="0"/>
              <a:t> </a:t>
            </a:r>
            <a:r>
              <a:rPr spc="180" dirty="0"/>
              <a:t>Trespass</a:t>
            </a:r>
            <a:r>
              <a:rPr spc="-30" dirty="0"/>
              <a:t> </a:t>
            </a:r>
            <a:r>
              <a:rPr spc="60" dirty="0"/>
              <a:t>Law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4004" y="2057400"/>
            <a:ext cx="566927" cy="566927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781304" y="2827400"/>
            <a:ext cx="2791460" cy="45326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110" dirty="0">
                <a:solidFill>
                  <a:srgbClr val="EBEBEE"/>
                </a:solidFill>
                <a:latin typeface="Times New Roman"/>
                <a:cs typeface="Times New Roman"/>
              </a:rPr>
              <a:t>Drone</a:t>
            </a:r>
            <a:r>
              <a:rPr sz="2200" spc="-30" dirty="0">
                <a:solidFill>
                  <a:srgbClr val="EBEBEE"/>
                </a:solidFill>
                <a:latin typeface="Times New Roman"/>
                <a:cs typeface="Times New Roman"/>
              </a:rPr>
              <a:t> </a:t>
            </a:r>
            <a:r>
              <a:rPr sz="2200" spc="65" dirty="0">
                <a:solidFill>
                  <a:srgbClr val="EBEBEE"/>
                </a:solidFill>
                <a:latin typeface="Times New Roman"/>
                <a:cs typeface="Times New Roman"/>
              </a:rPr>
              <a:t>Technology</a:t>
            </a:r>
            <a:endParaRPr sz="2200">
              <a:latin typeface="Times New Roman"/>
              <a:cs typeface="Times New Roman"/>
            </a:endParaRPr>
          </a:p>
          <a:p>
            <a:pPr marL="12700" marR="5080">
              <a:lnSpc>
                <a:spcPct val="138100"/>
              </a:lnSpc>
              <a:spcBef>
                <a:spcPts val="945"/>
              </a:spcBef>
            </a:pPr>
            <a:r>
              <a:rPr sz="1750" spc="75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05" dirty="0">
                <a:solidFill>
                  <a:srgbClr val="EBEBEE"/>
                </a:solidFill>
                <a:latin typeface="Trebuchet MS"/>
                <a:cs typeface="Trebuchet MS"/>
              </a:rPr>
              <a:t>increasing</a:t>
            </a:r>
            <a:r>
              <a:rPr sz="17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80" dirty="0">
                <a:solidFill>
                  <a:srgbClr val="EBEBEE"/>
                </a:solidFill>
                <a:latin typeface="Trebuchet MS"/>
                <a:cs typeface="Trebuchet MS"/>
              </a:rPr>
              <a:t>use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00" dirty="0">
                <a:solidFill>
                  <a:srgbClr val="EBEBEE"/>
                </a:solidFill>
                <a:latin typeface="Trebuchet MS"/>
                <a:cs typeface="Trebuchet MS"/>
              </a:rPr>
              <a:t>of </a:t>
            </a:r>
            <a:r>
              <a:rPr sz="1750" spc="150" dirty="0">
                <a:solidFill>
                  <a:srgbClr val="EBEBEE"/>
                </a:solidFill>
                <a:latin typeface="Trebuchet MS"/>
                <a:cs typeface="Trebuchet MS"/>
              </a:rPr>
              <a:t>drones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0" dirty="0">
                <a:solidFill>
                  <a:srgbClr val="EBEBEE"/>
                </a:solidFill>
                <a:latin typeface="Trebuchet MS"/>
                <a:cs typeface="Trebuchet MS"/>
              </a:rPr>
              <a:t>raises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5" dirty="0">
                <a:solidFill>
                  <a:srgbClr val="EBEBEE"/>
                </a:solidFill>
                <a:latin typeface="Trebuchet MS"/>
                <a:cs typeface="Trebuchet MS"/>
              </a:rPr>
              <a:t>questions about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5" dirty="0">
                <a:solidFill>
                  <a:srgbClr val="EBEBEE"/>
                </a:solidFill>
                <a:latin typeface="Trebuchet MS"/>
                <a:cs typeface="Trebuchet MS"/>
              </a:rPr>
              <a:t>airspace</a:t>
            </a:r>
            <a:r>
              <a:rPr sz="17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14" dirty="0">
                <a:solidFill>
                  <a:srgbClr val="EBEBEE"/>
                </a:solidFill>
                <a:latin typeface="Trebuchet MS"/>
                <a:cs typeface="Trebuchet MS"/>
              </a:rPr>
              <a:t>trespass. </a:t>
            </a:r>
            <a:r>
              <a:rPr sz="1750" spc="125" dirty="0">
                <a:solidFill>
                  <a:srgbClr val="EBEBEE"/>
                </a:solidFill>
                <a:latin typeface="Trebuchet MS"/>
                <a:cs typeface="Trebuchet MS"/>
              </a:rPr>
              <a:t>Courts</a:t>
            </a:r>
            <a:r>
              <a:rPr sz="17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may</a:t>
            </a:r>
            <a:r>
              <a:rPr sz="17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45" dirty="0">
                <a:solidFill>
                  <a:srgbClr val="EBEBEE"/>
                </a:solidFill>
                <a:latin typeface="Trebuchet MS"/>
                <a:cs typeface="Trebuchet MS"/>
              </a:rPr>
              <a:t>need</a:t>
            </a:r>
            <a:r>
              <a:rPr sz="17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10" dirty="0">
                <a:solidFill>
                  <a:srgbClr val="EBEBEE"/>
                </a:solidFill>
                <a:latin typeface="Trebuchet MS"/>
                <a:cs typeface="Trebuchet MS"/>
              </a:rPr>
              <a:t>to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redefine</a:t>
            </a:r>
            <a:r>
              <a:rPr sz="17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10" dirty="0">
                <a:solidFill>
                  <a:srgbClr val="EBEBEE"/>
                </a:solidFill>
                <a:latin typeface="Trebuchet MS"/>
                <a:cs typeface="Trebuchet MS"/>
              </a:rPr>
              <a:t>extent</a:t>
            </a:r>
            <a:r>
              <a:rPr sz="175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00" dirty="0">
                <a:solidFill>
                  <a:srgbClr val="EBEBEE"/>
                </a:solidFill>
                <a:latin typeface="Trebuchet MS"/>
                <a:cs typeface="Trebuchet MS"/>
              </a:rPr>
              <a:t>of property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00" dirty="0">
                <a:solidFill>
                  <a:srgbClr val="EBEBEE"/>
                </a:solidFill>
                <a:latin typeface="Trebuchet MS"/>
                <a:cs typeface="Trebuchet MS"/>
              </a:rPr>
              <a:t>rights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in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65" dirty="0">
                <a:solidFill>
                  <a:srgbClr val="EBEBEE"/>
                </a:solidFill>
                <a:latin typeface="Trebuchet MS"/>
                <a:cs typeface="Trebuchet MS"/>
              </a:rPr>
              <a:t>low- </a:t>
            </a:r>
            <a:r>
              <a:rPr sz="1750" spc="60" dirty="0">
                <a:solidFill>
                  <a:srgbClr val="EBEBEE"/>
                </a:solidFill>
                <a:latin typeface="Trebuchet MS"/>
                <a:cs typeface="Trebuchet MS"/>
              </a:rPr>
              <a:t>altitude</a:t>
            </a:r>
            <a:r>
              <a:rPr sz="17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80" dirty="0">
                <a:solidFill>
                  <a:srgbClr val="EBEBEE"/>
                </a:solidFill>
                <a:latin typeface="Trebuchet MS"/>
                <a:cs typeface="Trebuchet MS"/>
              </a:rPr>
              <a:t>airspace,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balancing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65" dirty="0">
                <a:solidFill>
                  <a:srgbClr val="EBEBEE"/>
                </a:solidFill>
                <a:latin typeface="Trebuchet MS"/>
                <a:cs typeface="Trebuchet MS"/>
              </a:rPr>
              <a:t>privacy </a:t>
            </a:r>
            <a:r>
              <a:rPr sz="1750" spc="170" dirty="0">
                <a:solidFill>
                  <a:srgbClr val="EBEBEE"/>
                </a:solidFill>
                <a:latin typeface="Trebuchet MS"/>
                <a:cs typeface="Trebuchet MS"/>
              </a:rPr>
              <a:t>concerns</a:t>
            </a:r>
            <a:r>
              <a:rPr sz="17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-20" dirty="0">
                <a:solidFill>
                  <a:srgbClr val="EBEBEE"/>
                </a:solidFill>
                <a:latin typeface="Trebuchet MS"/>
                <a:cs typeface="Trebuchet MS"/>
              </a:rPr>
              <a:t>with </a:t>
            </a:r>
            <a:r>
              <a:rPr sz="1750" spc="100" dirty="0">
                <a:solidFill>
                  <a:srgbClr val="EBEBEE"/>
                </a:solidFill>
                <a:latin typeface="Trebuchet MS"/>
                <a:cs typeface="Trebuchet MS"/>
              </a:rPr>
              <a:t>technological </a:t>
            </a:r>
            <a:r>
              <a:rPr sz="1750" spc="90" dirty="0">
                <a:solidFill>
                  <a:srgbClr val="EBEBEE"/>
                </a:solidFill>
                <a:latin typeface="Trebuchet MS"/>
                <a:cs typeface="Trebuchet MS"/>
              </a:rPr>
              <a:t>advancement.</a:t>
            </a:r>
            <a:endParaRPr sz="1750">
              <a:latin typeface="Trebuchet MS"/>
              <a:cs typeface="Trebuchet MS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139184" y="2057400"/>
            <a:ext cx="566927" cy="566927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4127119" y="2806979"/>
            <a:ext cx="2974340" cy="4171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12395">
              <a:lnSpc>
                <a:spcPct val="105900"/>
              </a:lnSpc>
              <a:spcBef>
                <a:spcPts val="100"/>
              </a:spcBef>
            </a:pPr>
            <a:r>
              <a:rPr sz="2200" dirty="0">
                <a:solidFill>
                  <a:srgbClr val="EBEBEE"/>
                </a:solidFill>
                <a:latin typeface="Times New Roman"/>
                <a:cs typeface="Times New Roman"/>
              </a:rPr>
              <a:t>Virtual</a:t>
            </a:r>
            <a:r>
              <a:rPr sz="2200" spc="130" dirty="0">
                <a:solidFill>
                  <a:srgbClr val="EBEBEE"/>
                </a:solidFill>
                <a:latin typeface="Times New Roman"/>
                <a:cs typeface="Times New Roman"/>
              </a:rPr>
              <a:t> </a:t>
            </a:r>
            <a:r>
              <a:rPr sz="2200" spc="135" dirty="0">
                <a:solidFill>
                  <a:srgbClr val="EBEBEE"/>
                </a:solidFill>
                <a:latin typeface="Times New Roman"/>
                <a:cs typeface="Times New Roman"/>
              </a:rPr>
              <a:t>and</a:t>
            </a:r>
            <a:r>
              <a:rPr sz="2200" spc="100" dirty="0">
                <a:solidFill>
                  <a:srgbClr val="EBEBEE"/>
                </a:solidFill>
                <a:latin typeface="Times New Roman"/>
                <a:cs typeface="Times New Roman"/>
              </a:rPr>
              <a:t> </a:t>
            </a:r>
            <a:r>
              <a:rPr sz="2200" spc="75" dirty="0">
                <a:solidFill>
                  <a:srgbClr val="EBEBEE"/>
                </a:solidFill>
                <a:latin typeface="Times New Roman"/>
                <a:cs typeface="Times New Roman"/>
              </a:rPr>
              <a:t>Augmented </a:t>
            </a:r>
            <a:r>
              <a:rPr sz="2200" spc="-10" dirty="0">
                <a:solidFill>
                  <a:srgbClr val="EBEBEE"/>
                </a:solidFill>
                <a:latin typeface="Times New Roman"/>
                <a:cs typeface="Times New Roman"/>
              </a:rPr>
              <a:t>Reality</a:t>
            </a:r>
            <a:endParaRPr sz="2200">
              <a:latin typeface="Times New Roman"/>
              <a:cs typeface="Times New Roman"/>
            </a:endParaRPr>
          </a:p>
          <a:p>
            <a:pPr marL="12700" marR="5080">
              <a:lnSpc>
                <a:spcPct val="138200"/>
              </a:lnSpc>
              <a:spcBef>
                <a:spcPts val="935"/>
              </a:spcBef>
            </a:pPr>
            <a:r>
              <a:rPr sz="1750" spc="145" dirty="0">
                <a:solidFill>
                  <a:srgbClr val="EBEBEE"/>
                </a:solidFill>
                <a:latin typeface="Trebuchet MS"/>
                <a:cs typeface="Trebuchet MS"/>
              </a:rPr>
              <a:t>As</a:t>
            </a:r>
            <a:r>
              <a:rPr sz="17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AR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and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VR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5" dirty="0">
                <a:solidFill>
                  <a:srgbClr val="EBEBEE"/>
                </a:solidFill>
                <a:latin typeface="Trebuchet MS"/>
                <a:cs typeface="Trebuchet MS"/>
              </a:rPr>
              <a:t>technologies </a:t>
            </a:r>
            <a:r>
              <a:rPr sz="1750" spc="75" dirty="0">
                <a:solidFill>
                  <a:srgbClr val="EBEBEE"/>
                </a:solidFill>
                <a:latin typeface="Trebuchet MS"/>
                <a:cs typeface="Trebuchet MS"/>
              </a:rPr>
              <a:t>develop,</a:t>
            </a:r>
            <a:r>
              <a:rPr sz="17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65" dirty="0">
                <a:solidFill>
                  <a:srgbClr val="EBEBEE"/>
                </a:solidFill>
                <a:latin typeface="Trebuchet MS"/>
                <a:cs typeface="Trebuchet MS"/>
              </a:rPr>
              <a:t>issues</a:t>
            </a:r>
            <a:r>
              <a:rPr sz="17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may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arise regarding</a:t>
            </a:r>
            <a:r>
              <a:rPr sz="1750" spc="1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virtual</a:t>
            </a:r>
            <a:r>
              <a:rPr sz="1750" spc="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55" dirty="0">
                <a:solidFill>
                  <a:srgbClr val="EBEBEE"/>
                </a:solidFill>
                <a:latin typeface="Trebuchet MS"/>
                <a:cs typeface="Trebuchet MS"/>
              </a:rPr>
              <a:t>trespass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or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10" dirty="0">
                <a:solidFill>
                  <a:srgbClr val="EBEBEE"/>
                </a:solidFill>
                <a:latin typeface="Trebuchet MS"/>
                <a:cs typeface="Trebuchet MS"/>
              </a:rPr>
              <a:t>placement</a:t>
            </a:r>
            <a:r>
              <a:rPr sz="175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0" dirty="0">
                <a:solidFill>
                  <a:srgbClr val="EBEBEE"/>
                </a:solidFill>
                <a:latin typeface="Trebuchet MS"/>
                <a:cs typeface="Trebuchet MS"/>
              </a:rPr>
              <a:t>of</a:t>
            </a:r>
            <a:r>
              <a:rPr sz="17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EBEBEE"/>
                </a:solidFill>
                <a:latin typeface="Trebuchet MS"/>
                <a:cs typeface="Trebuchet MS"/>
              </a:rPr>
              <a:t>virtual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objects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60" dirty="0">
                <a:solidFill>
                  <a:srgbClr val="EBEBEE"/>
                </a:solidFill>
                <a:latin typeface="Trebuchet MS"/>
                <a:cs typeface="Trebuchet MS"/>
              </a:rPr>
              <a:t>on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60" dirty="0">
                <a:solidFill>
                  <a:srgbClr val="EBEBEE"/>
                </a:solidFill>
                <a:latin typeface="Trebuchet MS"/>
                <a:cs typeface="Trebuchet MS"/>
              </a:rPr>
              <a:t>real</a:t>
            </a:r>
            <a:r>
              <a:rPr sz="17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0" dirty="0">
                <a:solidFill>
                  <a:srgbClr val="EBEBEE"/>
                </a:solidFill>
                <a:latin typeface="Trebuchet MS"/>
                <a:cs typeface="Trebuchet MS"/>
              </a:rPr>
              <a:t>property </a:t>
            </a:r>
            <a:r>
              <a:rPr sz="1750" spc="70" dirty="0">
                <a:solidFill>
                  <a:srgbClr val="EBEBEE"/>
                </a:solidFill>
                <a:latin typeface="Trebuchet MS"/>
                <a:cs typeface="Trebuchet MS"/>
              </a:rPr>
              <a:t>without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75" dirty="0">
                <a:solidFill>
                  <a:srgbClr val="EBEBEE"/>
                </a:solidFill>
                <a:latin typeface="Trebuchet MS"/>
                <a:cs typeface="Trebuchet MS"/>
              </a:rPr>
              <a:t>permission, </a:t>
            </a:r>
            <a:r>
              <a:rPr sz="1750" spc="90" dirty="0">
                <a:solidFill>
                  <a:srgbClr val="EBEBEE"/>
                </a:solidFill>
                <a:latin typeface="Trebuchet MS"/>
                <a:cs typeface="Trebuchet MS"/>
              </a:rPr>
              <a:t>challenging</a:t>
            </a:r>
            <a:r>
              <a:rPr sz="175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50" dirty="0">
                <a:solidFill>
                  <a:srgbClr val="EBEBEE"/>
                </a:solidFill>
                <a:latin typeface="Trebuchet MS"/>
                <a:cs typeface="Trebuchet MS"/>
              </a:rPr>
              <a:t>traditional </a:t>
            </a:r>
            <a:r>
              <a:rPr sz="1750" spc="175" dirty="0">
                <a:solidFill>
                  <a:srgbClr val="EBEBEE"/>
                </a:solidFill>
                <a:latin typeface="Trebuchet MS"/>
                <a:cs typeface="Trebuchet MS"/>
              </a:rPr>
              <a:t>concepts</a:t>
            </a:r>
            <a:r>
              <a:rPr sz="17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0" dirty="0">
                <a:solidFill>
                  <a:srgbClr val="EBEBEE"/>
                </a:solidFill>
                <a:latin typeface="Trebuchet MS"/>
                <a:cs typeface="Trebuchet MS"/>
              </a:rPr>
              <a:t>of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85" dirty="0">
                <a:solidFill>
                  <a:srgbClr val="EBEBEE"/>
                </a:solidFill>
                <a:latin typeface="Trebuchet MS"/>
                <a:cs typeface="Trebuchet MS"/>
              </a:rPr>
              <a:t>physical </a:t>
            </a:r>
            <a:r>
              <a:rPr sz="1750" spc="45" dirty="0">
                <a:solidFill>
                  <a:srgbClr val="EBEBEE"/>
                </a:solidFill>
                <a:latin typeface="Trebuchet MS"/>
                <a:cs typeface="Trebuchet MS"/>
              </a:rPr>
              <a:t>intrusion.</a:t>
            </a:r>
            <a:endParaRPr sz="1750">
              <a:latin typeface="Trebuchet MS"/>
              <a:cs typeface="Trebuchet MS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485888" y="2057400"/>
            <a:ext cx="566927" cy="566927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7473188" y="2827400"/>
            <a:ext cx="2851150" cy="30587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100" dirty="0">
                <a:solidFill>
                  <a:srgbClr val="EBEBEE"/>
                </a:solidFill>
                <a:latin typeface="Times New Roman"/>
                <a:cs typeface="Times New Roman"/>
              </a:rPr>
              <a:t>Autonomous</a:t>
            </a:r>
            <a:r>
              <a:rPr sz="2200" spc="5" dirty="0">
                <a:solidFill>
                  <a:srgbClr val="EBEBEE"/>
                </a:solidFill>
                <a:latin typeface="Times New Roman"/>
                <a:cs typeface="Times New Roman"/>
              </a:rPr>
              <a:t> </a:t>
            </a:r>
            <a:r>
              <a:rPr sz="2200" spc="-10" dirty="0">
                <a:solidFill>
                  <a:srgbClr val="EBEBEE"/>
                </a:solidFill>
                <a:latin typeface="Times New Roman"/>
                <a:cs typeface="Times New Roman"/>
              </a:rPr>
              <a:t>Vehicles</a:t>
            </a:r>
            <a:endParaRPr sz="2200">
              <a:latin typeface="Times New Roman"/>
              <a:cs typeface="Times New Roman"/>
            </a:endParaRPr>
          </a:p>
          <a:p>
            <a:pPr marL="12700" marR="5080">
              <a:lnSpc>
                <a:spcPct val="138100"/>
              </a:lnSpc>
              <a:spcBef>
                <a:spcPts val="945"/>
              </a:spcBef>
            </a:pPr>
            <a:r>
              <a:rPr sz="1750" spc="75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10" dirty="0">
                <a:solidFill>
                  <a:srgbClr val="EBEBEE"/>
                </a:solidFill>
                <a:latin typeface="Trebuchet MS"/>
                <a:cs typeface="Trebuchet MS"/>
              </a:rPr>
              <a:t>advent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5" dirty="0">
                <a:solidFill>
                  <a:srgbClr val="EBEBEE"/>
                </a:solidFill>
                <a:latin typeface="Trebuchet MS"/>
                <a:cs typeface="Trebuchet MS"/>
              </a:rPr>
              <a:t>of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self-</a:t>
            </a:r>
            <a:r>
              <a:rPr sz="1750" spc="40" dirty="0">
                <a:solidFill>
                  <a:srgbClr val="EBEBEE"/>
                </a:solidFill>
                <a:latin typeface="Trebuchet MS"/>
                <a:cs typeface="Trebuchet MS"/>
              </a:rPr>
              <a:t>driving </a:t>
            </a:r>
            <a:r>
              <a:rPr sz="1750" spc="165" dirty="0">
                <a:solidFill>
                  <a:srgbClr val="EBEBEE"/>
                </a:solidFill>
                <a:latin typeface="Trebuchet MS"/>
                <a:cs typeface="Trebuchet MS"/>
              </a:rPr>
              <a:t>cars</a:t>
            </a:r>
            <a:r>
              <a:rPr sz="1750" spc="-10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may</a:t>
            </a:r>
            <a:r>
              <a:rPr sz="17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85" dirty="0">
                <a:solidFill>
                  <a:srgbClr val="EBEBEE"/>
                </a:solidFill>
                <a:latin typeface="Trebuchet MS"/>
                <a:cs typeface="Trebuchet MS"/>
              </a:rPr>
              <a:t>lead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5" dirty="0">
                <a:solidFill>
                  <a:srgbClr val="EBEBEE"/>
                </a:solidFill>
                <a:latin typeface="Trebuchet MS"/>
                <a:cs typeface="Trebuchet MS"/>
              </a:rPr>
              <a:t>to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00" dirty="0">
                <a:solidFill>
                  <a:srgbClr val="EBEBEE"/>
                </a:solidFill>
                <a:latin typeface="Trebuchet MS"/>
                <a:cs typeface="Trebuchet MS"/>
              </a:rPr>
              <a:t>complex </a:t>
            </a:r>
            <a:r>
              <a:rPr sz="1750" spc="160" dirty="0">
                <a:solidFill>
                  <a:srgbClr val="EBEBEE"/>
                </a:solidFill>
                <a:latin typeface="Trebuchet MS"/>
                <a:cs typeface="Trebuchet MS"/>
              </a:rPr>
              <a:t>trespass</a:t>
            </a:r>
            <a:r>
              <a:rPr sz="17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14" dirty="0">
                <a:solidFill>
                  <a:srgbClr val="EBEBEE"/>
                </a:solidFill>
                <a:latin typeface="Trebuchet MS"/>
                <a:cs typeface="Trebuchet MS"/>
              </a:rPr>
              <a:t>scenarios,</a:t>
            </a:r>
            <a:r>
              <a:rPr sz="175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60" dirty="0">
                <a:solidFill>
                  <a:srgbClr val="EBEBEE"/>
                </a:solidFill>
                <a:latin typeface="Trebuchet MS"/>
                <a:cs typeface="Trebuchet MS"/>
              </a:rPr>
              <a:t>such </a:t>
            </a:r>
            <a:r>
              <a:rPr sz="1750" spc="200" dirty="0">
                <a:solidFill>
                  <a:srgbClr val="EBEBEE"/>
                </a:solidFill>
                <a:latin typeface="Trebuchet MS"/>
                <a:cs typeface="Trebuchet MS"/>
              </a:rPr>
              <a:t>as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05" dirty="0">
                <a:solidFill>
                  <a:srgbClr val="EBEBEE"/>
                </a:solidFill>
                <a:latin typeface="Trebuchet MS"/>
                <a:cs typeface="Trebuchet MS"/>
              </a:rPr>
              <a:t>vehicles</a:t>
            </a:r>
            <a:r>
              <a:rPr sz="17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85" dirty="0">
                <a:solidFill>
                  <a:srgbClr val="EBEBEE"/>
                </a:solidFill>
                <a:latin typeface="Trebuchet MS"/>
                <a:cs typeface="Trebuchet MS"/>
              </a:rPr>
              <a:t>entering </a:t>
            </a:r>
            <a:r>
              <a:rPr sz="1750" spc="70" dirty="0">
                <a:solidFill>
                  <a:srgbClr val="EBEBEE"/>
                </a:solidFill>
                <a:latin typeface="Trebuchet MS"/>
                <a:cs typeface="Trebuchet MS"/>
              </a:rPr>
              <a:t>private</a:t>
            </a:r>
            <a:r>
              <a:rPr sz="17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00" dirty="0">
                <a:solidFill>
                  <a:srgbClr val="EBEBEE"/>
                </a:solidFill>
                <a:latin typeface="Trebuchet MS"/>
                <a:cs typeface="Trebuchet MS"/>
              </a:rPr>
              <a:t>property</a:t>
            </a:r>
            <a:r>
              <a:rPr sz="17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0" dirty="0">
                <a:solidFill>
                  <a:srgbClr val="EBEBEE"/>
                </a:solidFill>
                <a:latin typeface="Trebuchet MS"/>
                <a:cs typeface="Trebuchet MS"/>
              </a:rPr>
              <a:t>due</a:t>
            </a:r>
            <a:r>
              <a:rPr sz="17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10" dirty="0">
                <a:solidFill>
                  <a:srgbClr val="EBEBEE"/>
                </a:solidFill>
                <a:latin typeface="Trebuchet MS"/>
                <a:cs typeface="Trebuchet MS"/>
              </a:rPr>
              <a:t>to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programming</a:t>
            </a:r>
            <a:r>
              <a:rPr sz="17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errors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or </a:t>
            </a:r>
            <a:r>
              <a:rPr sz="1750" spc="135" dirty="0">
                <a:solidFill>
                  <a:srgbClr val="EBEBEE"/>
                </a:solidFill>
                <a:latin typeface="Trebuchet MS"/>
                <a:cs typeface="Trebuchet MS"/>
              </a:rPr>
              <a:t>emergency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65" dirty="0">
                <a:solidFill>
                  <a:srgbClr val="EBEBEE"/>
                </a:solidFill>
                <a:latin typeface="Trebuchet MS"/>
                <a:cs typeface="Trebuchet MS"/>
              </a:rPr>
              <a:t>situations.</a:t>
            </a:r>
            <a:endParaRPr sz="1750">
              <a:latin typeface="Trebuchet MS"/>
              <a:cs typeface="Trebuchet MS"/>
            </a:endParaRPr>
          </a:p>
        </p:txBody>
      </p: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831068" y="2057400"/>
            <a:ext cx="566927" cy="566927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10819256" y="2806979"/>
            <a:ext cx="3018155" cy="38023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16890">
              <a:lnSpc>
                <a:spcPct val="105900"/>
              </a:lnSpc>
              <a:spcBef>
                <a:spcPts val="100"/>
              </a:spcBef>
            </a:pPr>
            <a:r>
              <a:rPr sz="2200" spc="65" dirty="0">
                <a:solidFill>
                  <a:srgbClr val="EBEBEE"/>
                </a:solidFill>
                <a:latin typeface="Times New Roman"/>
                <a:cs typeface="Times New Roman"/>
              </a:rPr>
              <a:t>Climate</a:t>
            </a:r>
            <a:r>
              <a:rPr sz="2200" spc="5" dirty="0">
                <a:solidFill>
                  <a:srgbClr val="EBEBEE"/>
                </a:solidFill>
                <a:latin typeface="Times New Roman"/>
                <a:cs typeface="Times New Roman"/>
              </a:rPr>
              <a:t> </a:t>
            </a:r>
            <a:r>
              <a:rPr sz="2200" spc="100" dirty="0">
                <a:solidFill>
                  <a:srgbClr val="EBEBEE"/>
                </a:solidFill>
                <a:latin typeface="Times New Roman"/>
                <a:cs typeface="Times New Roman"/>
              </a:rPr>
              <a:t>Change</a:t>
            </a:r>
            <a:r>
              <a:rPr sz="2200" dirty="0">
                <a:solidFill>
                  <a:srgbClr val="EBEBEE"/>
                </a:solidFill>
                <a:latin typeface="Times New Roman"/>
                <a:cs typeface="Times New Roman"/>
              </a:rPr>
              <a:t> </a:t>
            </a:r>
            <a:r>
              <a:rPr sz="2200" spc="110" dirty="0">
                <a:solidFill>
                  <a:srgbClr val="EBEBEE"/>
                </a:solidFill>
                <a:latin typeface="Times New Roman"/>
                <a:cs typeface="Times New Roman"/>
              </a:rPr>
              <a:t>and </a:t>
            </a:r>
            <a:r>
              <a:rPr sz="2200" spc="95" dirty="0">
                <a:solidFill>
                  <a:srgbClr val="EBEBEE"/>
                </a:solidFill>
                <a:latin typeface="Times New Roman"/>
                <a:cs typeface="Times New Roman"/>
              </a:rPr>
              <a:t>Property</a:t>
            </a:r>
            <a:r>
              <a:rPr sz="2200" spc="15" dirty="0">
                <a:solidFill>
                  <a:srgbClr val="EBEBEE"/>
                </a:solidFill>
                <a:latin typeface="Times New Roman"/>
                <a:cs typeface="Times New Roman"/>
              </a:rPr>
              <a:t> </a:t>
            </a:r>
            <a:r>
              <a:rPr sz="2200" spc="-10" dirty="0">
                <a:solidFill>
                  <a:srgbClr val="EBEBEE"/>
                </a:solidFill>
                <a:latin typeface="Times New Roman"/>
                <a:cs typeface="Times New Roman"/>
              </a:rPr>
              <a:t>Rights</a:t>
            </a:r>
            <a:endParaRPr sz="2200">
              <a:latin typeface="Times New Roman"/>
              <a:cs typeface="Times New Roman"/>
            </a:endParaRPr>
          </a:p>
          <a:p>
            <a:pPr marL="12700" marR="5080">
              <a:lnSpc>
                <a:spcPct val="138100"/>
              </a:lnSpc>
              <a:spcBef>
                <a:spcPts val="940"/>
              </a:spcBef>
            </a:pPr>
            <a:r>
              <a:rPr sz="1750" spc="70" dirty="0">
                <a:solidFill>
                  <a:srgbClr val="EBEBEE"/>
                </a:solidFill>
                <a:latin typeface="Trebuchet MS"/>
                <a:cs typeface="Trebuchet MS"/>
              </a:rPr>
              <a:t>Rising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85" dirty="0">
                <a:solidFill>
                  <a:srgbClr val="EBEBEE"/>
                </a:solidFill>
                <a:latin typeface="Trebuchet MS"/>
                <a:cs typeface="Trebuchet MS"/>
              </a:rPr>
              <a:t>sea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0" dirty="0">
                <a:solidFill>
                  <a:srgbClr val="EBEBEE"/>
                </a:solidFill>
                <a:latin typeface="Trebuchet MS"/>
                <a:cs typeface="Trebuchet MS"/>
              </a:rPr>
              <a:t>levels</a:t>
            </a:r>
            <a:r>
              <a:rPr sz="17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and </a:t>
            </a:r>
            <a:r>
              <a:rPr sz="1750" spc="125" dirty="0">
                <a:solidFill>
                  <a:srgbClr val="EBEBEE"/>
                </a:solidFill>
                <a:latin typeface="Trebuchet MS"/>
                <a:cs typeface="Trebuchet MS"/>
              </a:rPr>
              <a:t>changing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45" dirty="0">
                <a:solidFill>
                  <a:srgbClr val="EBEBEE"/>
                </a:solidFill>
                <a:latin typeface="Trebuchet MS"/>
                <a:cs typeface="Trebuchet MS"/>
              </a:rPr>
              <a:t>landscapes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70" dirty="0">
                <a:solidFill>
                  <a:srgbClr val="EBEBEE"/>
                </a:solidFill>
                <a:latin typeface="Trebuchet MS"/>
                <a:cs typeface="Trebuchet MS"/>
              </a:rPr>
              <a:t>may 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blur</a:t>
            </a:r>
            <a:r>
              <a:rPr sz="1750" spc="-3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00" dirty="0">
                <a:solidFill>
                  <a:srgbClr val="EBEBEE"/>
                </a:solidFill>
                <a:latin typeface="Trebuchet MS"/>
                <a:cs typeface="Trebuchet MS"/>
              </a:rPr>
              <a:t>property</a:t>
            </a:r>
            <a:r>
              <a:rPr sz="1750" spc="-2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80" dirty="0">
                <a:solidFill>
                  <a:srgbClr val="EBEBEE"/>
                </a:solidFill>
                <a:latin typeface="Trebuchet MS"/>
                <a:cs typeface="Trebuchet MS"/>
              </a:rPr>
              <a:t>boundaries, </a:t>
            </a:r>
            <a:r>
              <a:rPr sz="1750" spc="60" dirty="0">
                <a:solidFill>
                  <a:srgbClr val="EBEBEE"/>
                </a:solidFill>
                <a:latin typeface="Trebuchet MS"/>
                <a:cs typeface="Trebuchet MS"/>
              </a:rPr>
              <a:t>potentially</a:t>
            </a:r>
            <a:r>
              <a:rPr sz="17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80" dirty="0">
                <a:solidFill>
                  <a:srgbClr val="EBEBEE"/>
                </a:solidFill>
                <a:latin typeface="Trebuchet MS"/>
                <a:cs typeface="Trebuchet MS"/>
              </a:rPr>
              <a:t>leading</a:t>
            </a:r>
            <a:r>
              <a:rPr sz="17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5" dirty="0">
                <a:solidFill>
                  <a:srgbClr val="EBEBEE"/>
                </a:solidFill>
                <a:latin typeface="Trebuchet MS"/>
                <a:cs typeface="Trebuchet MS"/>
              </a:rPr>
              <a:t>to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80" dirty="0">
                <a:solidFill>
                  <a:srgbClr val="EBEBEE"/>
                </a:solidFill>
                <a:latin typeface="Trebuchet MS"/>
                <a:cs typeface="Trebuchet MS"/>
              </a:rPr>
              <a:t>new </a:t>
            </a:r>
            <a:r>
              <a:rPr sz="1750" spc="130" dirty="0">
                <a:solidFill>
                  <a:srgbClr val="EBEBEE"/>
                </a:solidFill>
                <a:latin typeface="Trebuchet MS"/>
                <a:cs typeface="Trebuchet MS"/>
              </a:rPr>
              <a:t>forms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5" dirty="0">
                <a:solidFill>
                  <a:srgbClr val="EBEBEE"/>
                </a:solidFill>
                <a:latin typeface="Trebuchet MS"/>
                <a:cs typeface="Trebuchet MS"/>
              </a:rPr>
              <a:t>of</a:t>
            </a:r>
            <a:r>
              <a:rPr sz="17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60" dirty="0">
                <a:solidFill>
                  <a:srgbClr val="EBEBEE"/>
                </a:solidFill>
                <a:latin typeface="Trebuchet MS"/>
                <a:cs typeface="Trebuchet MS"/>
              </a:rPr>
              <a:t>trespass</a:t>
            </a:r>
            <a:r>
              <a:rPr sz="17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14" dirty="0">
                <a:solidFill>
                  <a:srgbClr val="EBEBEE"/>
                </a:solidFill>
                <a:latin typeface="Trebuchet MS"/>
                <a:cs typeface="Trebuchet MS"/>
              </a:rPr>
              <a:t>disputes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and</a:t>
            </a:r>
            <a:r>
              <a:rPr sz="17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80" dirty="0">
                <a:solidFill>
                  <a:srgbClr val="EBEBEE"/>
                </a:solidFill>
                <a:latin typeface="Trebuchet MS"/>
                <a:cs typeface="Trebuchet MS"/>
              </a:rPr>
              <a:t>challenging </a:t>
            </a:r>
            <a:r>
              <a:rPr sz="1750" spc="114" dirty="0">
                <a:solidFill>
                  <a:srgbClr val="EBEBEE"/>
                </a:solidFill>
                <a:latin typeface="Trebuchet MS"/>
                <a:cs typeface="Trebuchet MS"/>
              </a:rPr>
              <a:t>established</a:t>
            </a:r>
            <a:r>
              <a:rPr sz="17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0" dirty="0">
                <a:solidFill>
                  <a:srgbClr val="EBEBEE"/>
                </a:solidFill>
                <a:latin typeface="Trebuchet MS"/>
                <a:cs typeface="Trebuchet MS"/>
              </a:rPr>
              <a:t>property </a:t>
            </a:r>
            <a:r>
              <a:rPr sz="1750" spc="45" dirty="0">
                <a:solidFill>
                  <a:srgbClr val="EBEBEE"/>
                </a:solidFill>
                <a:latin typeface="Trebuchet MS"/>
                <a:cs typeface="Trebuchet MS"/>
              </a:rPr>
              <a:t>rights.</a:t>
            </a:r>
            <a:endParaRPr sz="175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34426" rIns="0" bIns="0" rtlCol="0">
            <a:spAutoFit/>
          </a:bodyPr>
          <a:lstStyle/>
          <a:p>
            <a:pPr marL="185420" marR="5080">
              <a:lnSpc>
                <a:spcPts val="5610"/>
              </a:lnSpc>
            </a:pPr>
            <a:r>
              <a:rPr spc="105" dirty="0"/>
              <a:t>Conclusion:</a:t>
            </a:r>
            <a:r>
              <a:rPr spc="-40" dirty="0"/>
              <a:t> </a:t>
            </a:r>
            <a:r>
              <a:rPr spc="204" dirty="0"/>
              <a:t>The</a:t>
            </a:r>
            <a:r>
              <a:rPr spc="-30" dirty="0"/>
              <a:t> </a:t>
            </a:r>
            <a:r>
              <a:rPr spc="185" dirty="0"/>
              <a:t>Enduring</a:t>
            </a:r>
            <a:r>
              <a:rPr spc="-30" dirty="0"/>
              <a:t> </a:t>
            </a:r>
            <a:r>
              <a:rPr spc="140" dirty="0"/>
              <a:t>Relevance</a:t>
            </a:r>
            <a:r>
              <a:rPr spc="-30" dirty="0"/>
              <a:t> </a:t>
            </a:r>
            <a:r>
              <a:rPr spc="55" dirty="0"/>
              <a:t>of</a:t>
            </a:r>
            <a:r>
              <a:rPr spc="-30" dirty="0"/>
              <a:t> </a:t>
            </a:r>
            <a:r>
              <a:rPr spc="190" dirty="0"/>
              <a:t>Trespass</a:t>
            </a:r>
            <a:r>
              <a:rPr spc="-30" dirty="0"/>
              <a:t> </a:t>
            </a:r>
            <a:r>
              <a:rPr spc="180" dirty="0"/>
              <a:t>to </a:t>
            </a:r>
            <a:r>
              <a:rPr spc="160" dirty="0"/>
              <a:t>Land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17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1304" y="3056585"/>
            <a:ext cx="257111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65" dirty="0">
                <a:solidFill>
                  <a:srgbClr val="FFFFFF"/>
                </a:solidFill>
                <a:latin typeface="Times New Roman"/>
                <a:cs typeface="Times New Roman"/>
              </a:rPr>
              <a:t>Historical</a:t>
            </a:r>
            <a:r>
              <a:rPr sz="2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200" spc="55" dirty="0">
                <a:solidFill>
                  <a:srgbClr val="FFFFFF"/>
                </a:solidFill>
                <a:latin typeface="Times New Roman"/>
                <a:cs typeface="Times New Roman"/>
              </a:rPr>
              <a:t>Continuity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1304" y="3601132"/>
            <a:ext cx="3982085" cy="29743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38200"/>
              </a:lnSpc>
              <a:spcBef>
                <a:spcPts val="105"/>
              </a:spcBef>
            </a:pPr>
            <a:r>
              <a:rPr sz="1750" spc="75" dirty="0">
                <a:solidFill>
                  <a:srgbClr val="EBEBEE"/>
                </a:solidFill>
                <a:latin typeface="Trebuchet MS"/>
                <a:cs typeface="Trebuchet MS"/>
              </a:rPr>
              <a:t>From</a:t>
            </a:r>
            <a:r>
              <a:rPr sz="17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55" dirty="0">
                <a:solidFill>
                  <a:srgbClr val="EBEBEE"/>
                </a:solidFill>
                <a:latin typeface="Trebuchet MS"/>
                <a:cs typeface="Trebuchet MS"/>
              </a:rPr>
              <a:t>Entick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65" dirty="0">
                <a:solidFill>
                  <a:srgbClr val="EBEBEE"/>
                </a:solidFill>
                <a:latin typeface="Trebuchet MS"/>
                <a:cs typeface="Trebuchet MS"/>
              </a:rPr>
              <a:t>v</a:t>
            </a:r>
            <a:r>
              <a:rPr sz="17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0" dirty="0">
                <a:solidFill>
                  <a:srgbClr val="EBEBEE"/>
                </a:solidFill>
                <a:latin typeface="Trebuchet MS"/>
                <a:cs typeface="Trebuchet MS"/>
              </a:rPr>
              <a:t>Carrington</a:t>
            </a:r>
            <a:r>
              <a:rPr sz="1750" spc="-10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5" dirty="0">
                <a:solidFill>
                  <a:srgbClr val="EBEBEE"/>
                </a:solidFill>
                <a:latin typeface="Trebuchet MS"/>
                <a:cs typeface="Trebuchet MS"/>
              </a:rPr>
              <a:t>to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10" dirty="0">
                <a:solidFill>
                  <a:srgbClr val="EBEBEE"/>
                </a:solidFill>
                <a:latin typeface="Trebuchet MS"/>
                <a:cs typeface="Trebuchet MS"/>
              </a:rPr>
              <a:t>modern </a:t>
            </a:r>
            <a:r>
              <a:rPr sz="1750" spc="150" dirty="0">
                <a:solidFill>
                  <a:srgbClr val="EBEBEE"/>
                </a:solidFill>
                <a:latin typeface="Trebuchet MS"/>
                <a:cs typeface="Trebuchet MS"/>
              </a:rPr>
              <a:t>cases,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60" dirty="0">
                <a:solidFill>
                  <a:srgbClr val="EBEBEE"/>
                </a:solidFill>
                <a:latin typeface="Trebuchet MS"/>
                <a:cs typeface="Trebuchet MS"/>
              </a:rPr>
              <a:t>trespass</a:t>
            </a:r>
            <a:r>
              <a:rPr sz="17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5" dirty="0">
                <a:solidFill>
                  <a:srgbClr val="EBEBEE"/>
                </a:solidFill>
                <a:latin typeface="Trebuchet MS"/>
                <a:cs typeface="Trebuchet MS"/>
              </a:rPr>
              <a:t>to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65" dirty="0">
                <a:solidFill>
                  <a:srgbClr val="EBEBEE"/>
                </a:solidFill>
                <a:latin typeface="Trebuchet MS"/>
                <a:cs typeface="Trebuchet MS"/>
              </a:rPr>
              <a:t>land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45" dirty="0">
                <a:solidFill>
                  <a:srgbClr val="EBEBEE"/>
                </a:solidFill>
                <a:latin typeface="Trebuchet MS"/>
                <a:cs typeface="Trebuchet MS"/>
              </a:rPr>
              <a:t>has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remained</a:t>
            </a:r>
            <a:r>
              <a:rPr sz="17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5" dirty="0">
                <a:solidFill>
                  <a:srgbClr val="EBEBEE"/>
                </a:solidFill>
                <a:latin typeface="Trebuchet MS"/>
                <a:cs typeface="Trebuchet MS"/>
              </a:rPr>
              <a:t>a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0" dirty="0">
                <a:solidFill>
                  <a:srgbClr val="EBEBEE"/>
                </a:solidFill>
                <a:latin typeface="Trebuchet MS"/>
                <a:cs typeface="Trebuchet MS"/>
              </a:rPr>
              <a:t>fundamental</a:t>
            </a:r>
            <a:r>
              <a:rPr sz="17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65" dirty="0">
                <a:solidFill>
                  <a:srgbClr val="EBEBEE"/>
                </a:solidFill>
                <a:latin typeface="Trebuchet MS"/>
                <a:cs typeface="Trebuchet MS"/>
              </a:rPr>
              <a:t>principle</a:t>
            </a:r>
            <a:r>
              <a:rPr sz="17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-25" dirty="0">
                <a:solidFill>
                  <a:srgbClr val="EBEBEE"/>
                </a:solidFill>
                <a:latin typeface="Trebuchet MS"/>
                <a:cs typeface="Trebuchet MS"/>
              </a:rPr>
              <a:t>in </a:t>
            </a:r>
            <a:r>
              <a:rPr sz="1750" spc="100" dirty="0">
                <a:solidFill>
                  <a:srgbClr val="EBEBEE"/>
                </a:solidFill>
                <a:latin typeface="Trebuchet MS"/>
                <a:cs typeface="Trebuchet MS"/>
              </a:rPr>
              <a:t>property</a:t>
            </a:r>
            <a:r>
              <a:rPr sz="17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-20" dirty="0">
                <a:solidFill>
                  <a:srgbClr val="EBEBEE"/>
                </a:solidFill>
                <a:latin typeface="Trebuchet MS"/>
                <a:cs typeface="Trebuchet MS"/>
              </a:rPr>
              <a:t>law,</a:t>
            </a:r>
            <a:r>
              <a:rPr sz="17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10" dirty="0">
                <a:solidFill>
                  <a:srgbClr val="EBEBEE"/>
                </a:solidFill>
                <a:latin typeface="Trebuchet MS"/>
                <a:cs typeface="Trebuchet MS"/>
              </a:rPr>
              <a:t>protecting</a:t>
            </a:r>
            <a:r>
              <a:rPr sz="17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40" dirty="0">
                <a:solidFill>
                  <a:srgbClr val="EBEBEE"/>
                </a:solidFill>
                <a:latin typeface="Trebuchet MS"/>
                <a:cs typeface="Trebuchet MS"/>
              </a:rPr>
              <a:t>individuals' </a:t>
            </a:r>
            <a:r>
              <a:rPr sz="1750" spc="100" dirty="0">
                <a:solidFill>
                  <a:srgbClr val="EBEBEE"/>
                </a:solidFill>
                <a:latin typeface="Trebuchet MS"/>
                <a:cs typeface="Trebuchet MS"/>
              </a:rPr>
              <a:t>rights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5" dirty="0">
                <a:solidFill>
                  <a:srgbClr val="EBEBEE"/>
                </a:solidFill>
                <a:latin typeface="Trebuchet MS"/>
                <a:cs typeface="Trebuchet MS"/>
              </a:rPr>
              <a:t>to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00" dirty="0">
                <a:solidFill>
                  <a:srgbClr val="EBEBEE"/>
                </a:solidFill>
                <a:latin typeface="Trebuchet MS"/>
                <a:cs typeface="Trebuchet MS"/>
              </a:rPr>
              <a:t>exclusive</a:t>
            </a:r>
            <a:r>
              <a:rPr sz="17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85" dirty="0">
                <a:solidFill>
                  <a:srgbClr val="EBEBEE"/>
                </a:solidFill>
                <a:latin typeface="Trebuchet MS"/>
                <a:cs typeface="Trebuchet MS"/>
              </a:rPr>
              <a:t>possession</a:t>
            </a:r>
            <a:r>
              <a:rPr sz="17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00" dirty="0">
                <a:solidFill>
                  <a:srgbClr val="EBEBEE"/>
                </a:solidFill>
                <a:latin typeface="Trebuchet MS"/>
                <a:cs typeface="Trebuchet MS"/>
              </a:rPr>
              <a:t>of </a:t>
            </a:r>
            <a:r>
              <a:rPr sz="1750" spc="65" dirty="0">
                <a:solidFill>
                  <a:srgbClr val="EBEBEE"/>
                </a:solidFill>
                <a:latin typeface="Trebuchet MS"/>
                <a:cs typeface="Trebuchet MS"/>
              </a:rPr>
              <a:t>their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65" dirty="0">
                <a:solidFill>
                  <a:srgbClr val="EBEBEE"/>
                </a:solidFill>
                <a:latin typeface="Trebuchet MS"/>
                <a:cs typeface="Trebuchet MS"/>
              </a:rPr>
              <a:t>property.</a:t>
            </a:r>
            <a:r>
              <a:rPr sz="17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80" dirty="0">
                <a:solidFill>
                  <a:srgbClr val="EBEBEE"/>
                </a:solidFill>
                <a:latin typeface="Trebuchet MS"/>
                <a:cs typeface="Trebuchet MS"/>
              </a:rPr>
              <a:t>Its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85" dirty="0">
                <a:solidFill>
                  <a:srgbClr val="EBEBEE"/>
                </a:solidFill>
                <a:latin typeface="Trebuchet MS"/>
                <a:cs typeface="Trebuchet MS"/>
              </a:rPr>
              <a:t>evolution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00" dirty="0">
                <a:solidFill>
                  <a:srgbClr val="EBEBEE"/>
                </a:solidFill>
                <a:latin typeface="Trebuchet MS"/>
                <a:cs typeface="Trebuchet MS"/>
              </a:rPr>
              <a:t>reflects </a:t>
            </a:r>
            <a:r>
              <a:rPr sz="1750" spc="125" dirty="0">
                <a:solidFill>
                  <a:srgbClr val="EBEBEE"/>
                </a:solidFill>
                <a:latin typeface="Trebuchet MS"/>
                <a:cs typeface="Trebuchet MS"/>
              </a:rPr>
              <a:t>changing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14" dirty="0">
                <a:solidFill>
                  <a:srgbClr val="EBEBEE"/>
                </a:solidFill>
                <a:latin typeface="Trebuchet MS"/>
                <a:cs typeface="Trebuchet MS"/>
              </a:rPr>
              <a:t>societal</a:t>
            </a:r>
            <a:r>
              <a:rPr sz="17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10" dirty="0">
                <a:solidFill>
                  <a:srgbClr val="EBEBEE"/>
                </a:solidFill>
                <a:latin typeface="Trebuchet MS"/>
                <a:cs typeface="Trebuchet MS"/>
              </a:rPr>
              <a:t>values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and </a:t>
            </a:r>
            <a:r>
              <a:rPr sz="1750" spc="110" dirty="0">
                <a:solidFill>
                  <a:srgbClr val="EBEBEE"/>
                </a:solidFill>
                <a:latin typeface="Trebuchet MS"/>
                <a:cs typeface="Trebuchet MS"/>
              </a:rPr>
              <a:t>technological</a:t>
            </a:r>
            <a:r>
              <a:rPr sz="175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05" dirty="0">
                <a:solidFill>
                  <a:srgbClr val="EBEBEE"/>
                </a:solidFill>
                <a:latin typeface="Trebuchet MS"/>
                <a:cs typeface="Trebuchet MS"/>
              </a:rPr>
              <a:t>advancements.</a:t>
            </a:r>
            <a:endParaRPr sz="175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20665" y="3056585"/>
            <a:ext cx="234378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50" dirty="0">
                <a:solidFill>
                  <a:srgbClr val="FFFFFF"/>
                </a:solidFill>
                <a:latin typeface="Times New Roman"/>
                <a:cs typeface="Times New Roman"/>
              </a:rPr>
              <a:t>Balancing</a:t>
            </a:r>
            <a:r>
              <a:rPr sz="22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200" spc="75" dirty="0">
                <a:solidFill>
                  <a:srgbClr val="FFFFFF"/>
                </a:solidFill>
                <a:latin typeface="Times New Roman"/>
                <a:cs typeface="Times New Roman"/>
              </a:rPr>
              <a:t>Interests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20665" y="3601132"/>
            <a:ext cx="3862704" cy="29743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38200"/>
              </a:lnSpc>
              <a:spcBef>
                <a:spcPts val="105"/>
              </a:spcBef>
            </a:pPr>
            <a:r>
              <a:rPr sz="1750" spc="150" dirty="0">
                <a:solidFill>
                  <a:srgbClr val="EBEBEE"/>
                </a:solidFill>
                <a:latin typeface="Trebuchet MS"/>
                <a:cs typeface="Trebuchet MS"/>
              </a:rPr>
              <a:t>Trespass</a:t>
            </a:r>
            <a:r>
              <a:rPr sz="17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law</a:t>
            </a:r>
            <a:r>
              <a:rPr sz="17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5" dirty="0">
                <a:solidFill>
                  <a:srgbClr val="EBEBEE"/>
                </a:solidFill>
                <a:latin typeface="Trebuchet MS"/>
                <a:cs typeface="Trebuchet MS"/>
              </a:rPr>
              <a:t>continues</a:t>
            </a:r>
            <a:r>
              <a:rPr sz="175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5" dirty="0">
                <a:solidFill>
                  <a:srgbClr val="EBEBEE"/>
                </a:solidFill>
                <a:latin typeface="Trebuchet MS"/>
                <a:cs typeface="Trebuchet MS"/>
              </a:rPr>
              <a:t>to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10" dirty="0">
                <a:solidFill>
                  <a:srgbClr val="EBEBEE"/>
                </a:solidFill>
                <a:latin typeface="Trebuchet MS"/>
                <a:cs typeface="Trebuchet MS"/>
              </a:rPr>
              <a:t>balance 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individual</a:t>
            </a:r>
            <a:r>
              <a:rPr sz="1750" spc="3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00" dirty="0">
                <a:solidFill>
                  <a:srgbClr val="EBEBEE"/>
                </a:solidFill>
                <a:latin typeface="Trebuchet MS"/>
                <a:cs typeface="Trebuchet MS"/>
              </a:rPr>
              <a:t>property</a:t>
            </a:r>
            <a:r>
              <a:rPr sz="1750" spc="2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00" dirty="0">
                <a:solidFill>
                  <a:srgbClr val="EBEBEE"/>
                </a:solidFill>
                <a:latin typeface="Trebuchet MS"/>
                <a:cs typeface="Trebuchet MS"/>
              </a:rPr>
              <a:t>rights</a:t>
            </a:r>
            <a:r>
              <a:rPr sz="1750" spc="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-20" dirty="0">
                <a:solidFill>
                  <a:srgbClr val="EBEBEE"/>
                </a:solidFill>
                <a:latin typeface="Trebuchet MS"/>
                <a:cs typeface="Trebuchet MS"/>
              </a:rPr>
              <a:t>with </a:t>
            </a:r>
            <a:r>
              <a:rPr sz="1750" spc="114" dirty="0">
                <a:solidFill>
                  <a:srgbClr val="EBEBEE"/>
                </a:solidFill>
                <a:latin typeface="Trebuchet MS"/>
                <a:cs typeface="Trebuchet MS"/>
              </a:rPr>
              <a:t>broader</a:t>
            </a:r>
            <a:r>
              <a:rPr sz="17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14" dirty="0">
                <a:solidFill>
                  <a:srgbClr val="EBEBEE"/>
                </a:solidFill>
                <a:latin typeface="Trebuchet MS"/>
                <a:cs typeface="Trebuchet MS"/>
              </a:rPr>
              <a:t>societal</a:t>
            </a:r>
            <a:r>
              <a:rPr sz="17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14" dirty="0">
                <a:solidFill>
                  <a:srgbClr val="EBEBEE"/>
                </a:solidFill>
                <a:latin typeface="Trebuchet MS"/>
                <a:cs typeface="Trebuchet MS"/>
              </a:rPr>
              <a:t>needs,</a:t>
            </a:r>
            <a:r>
              <a:rPr sz="17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200" dirty="0">
                <a:solidFill>
                  <a:srgbClr val="EBEBEE"/>
                </a:solidFill>
                <a:latin typeface="Trebuchet MS"/>
                <a:cs typeface="Trebuchet MS"/>
              </a:rPr>
              <a:t>as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80" dirty="0">
                <a:solidFill>
                  <a:srgbClr val="EBEBEE"/>
                </a:solidFill>
                <a:latin typeface="Trebuchet MS"/>
                <a:cs typeface="Trebuchet MS"/>
              </a:rPr>
              <a:t>seen</a:t>
            </a:r>
            <a:r>
              <a:rPr sz="17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-25" dirty="0">
                <a:solidFill>
                  <a:srgbClr val="EBEBEE"/>
                </a:solidFill>
                <a:latin typeface="Trebuchet MS"/>
                <a:cs typeface="Trebuchet MS"/>
              </a:rPr>
              <a:t>in </a:t>
            </a:r>
            <a:r>
              <a:rPr sz="1750" spc="215" dirty="0">
                <a:solidFill>
                  <a:srgbClr val="EBEBEE"/>
                </a:solidFill>
                <a:latin typeface="Trebuchet MS"/>
                <a:cs typeface="Trebuchet MS"/>
              </a:rPr>
              <a:t>cases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60" dirty="0">
                <a:solidFill>
                  <a:srgbClr val="EBEBEE"/>
                </a:solidFill>
                <a:latin typeface="Trebuchet MS"/>
                <a:cs typeface="Trebuchet MS"/>
              </a:rPr>
              <a:t>involving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10" dirty="0">
                <a:solidFill>
                  <a:srgbClr val="EBEBEE"/>
                </a:solidFill>
                <a:latin typeface="Trebuchet MS"/>
                <a:cs typeface="Trebuchet MS"/>
              </a:rPr>
              <a:t>protests,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0" dirty="0">
                <a:solidFill>
                  <a:srgbClr val="EBEBEE"/>
                </a:solidFill>
                <a:latin typeface="Trebuchet MS"/>
                <a:cs typeface="Trebuchet MS"/>
              </a:rPr>
              <a:t>urban development,</a:t>
            </a:r>
            <a:r>
              <a:rPr sz="17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and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75" dirty="0">
                <a:solidFill>
                  <a:srgbClr val="EBEBEE"/>
                </a:solidFill>
                <a:latin typeface="Trebuchet MS"/>
                <a:cs typeface="Trebuchet MS"/>
              </a:rPr>
              <a:t>environmental </a:t>
            </a:r>
            <a:r>
              <a:rPr sz="1750" spc="125" dirty="0">
                <a:solidFill>
                  <a:srgbClr val="EBEBEE"/>
                </a:solidFill>
                <a:latin typeface="Trebuchet MS"/>
                <a:cs typeface="Trebuchet MS"/>
              </a:rPr>
              <a:t>concerns.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60" dirty="0">
                <a:solidFill>
                  <a:srgbClr val="EBEBEE"/>
                </a:solidFill>
                <a:latin typeface="Trebuchet MS"/>
                <a:cs typeface="Trebuchet MS"/>
              </a:rPr>
              <a:t>This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14" dirty="0">
                <a:solidFill>
                  <a:srgbClr val="EBEBEE"/>
                </a:solidFill>
                <a:latin typeface="Trebuchet MS"/>
                <a:cs typeface="Trebuchet MS"/>
              </a:rPr>
              <a:t>balance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is</a:t>
            </a:r>
            <a:r>
              <a:rPr sz="17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80" dirty="0">
                <a:solidFill>
                  <a:srgbClr val="EBEBEE"/>
                </a:solidFill>
                <a:latin typeface="Trebuchet MS"/>
                <a:cs typeface="Trebuchet MS"/>
              </a:rPr>
              <a:t>crucial</a:t>
            </a:r>
            <a:r>
              <a:rPr sz="17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-25" dirty="0">
                <a:solidFill>
                  <a:srgbClr val="EBEBEE"/>
                </a:solidFill>
                <a:latin typeface="Trebuchet MS"/>
                <a:cs typeface="Trebuchet MS"/>
              </a:rPr>
              <a:t>in </a:t>
            </a:r>
            <a:r>
              <a:rPr sz="1750" spc="60" dirty="0">
                <a:solidFill>
                  <a:srgbClr val="EBEBEE"/>
                </a:solidFill>
                <a:latin typeface="Trebuchet MS"/>
                <a:cs typeface="Trebuchet MS"/>
              </a:rPr>
              <a:t>maintaining</a:t>
            </a:r>
            <a:r>
              <a:rPr sz="175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14" dirty="0">
                <a:solidFill>
                  <a:srgbClr val="EBEBEE"/>
                </a:solidFill>
                <a:latin typeface="Trebuchet MS"/>
                <a:cs typeface="Trebuchet MS"/>
              </a:rPr>
              <a:t>social</a:t>
            </a:r>
            <a:r>
              <a:rPr sz="17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10" dirty="0">
                <a:solidFill>
                  <a:srgbClr val="EBEBEE"/>
                </a:solidFill>
                <a:latin typeface="Trebuchet MS"/>
                <a:cs typeface="Trebuchet MS"/>
              </a:rPr>
              <a:t>order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EBEBEE"/>
                </a:solidFill>
                <a:latin typeface="Trebuchet MS"/>
                <a:cs typeface="Trebuchet MS"/>
              </a:rPr>
              <a:t>while </a:t>
            </a:r>
            <a:r>
              <a:rPr sz="1750" spc="125" dirty="0">
                <a:solidFill>
                  <a:srgbClr val="EBEBEE"/>
                </a:solidFill>
                <a:latin typeface="Trebuchet MS"/>
                <a:cs typeface="Trebuchet MS"/>
              </a:rPr>
              <a:t>respecting</a:t>
            </a:r>
            <a:r>
              <a:rPr sz="175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personal</a:t>
            </a:r>
            <a:r>
              <a:rPr sz="175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0" dirty="0">
                <a:solidFill>
                  <a:srgbClr val="EBEBEE"/>
                </a:solidFill>
                <a:latin typeface="Trebuchet MS"/>
                <a:cs typeface="Trebuchet MS"/>
              </a:rPr>
              <a:t>freedoms.</a:t>
            </a:r>
            <a:endParaRPr sz="175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860406" y="3056585"/>
            <a:ext cx="236283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95" dirty="0">
                <a:solidFill>
                  <a:srgbClr val="FFFFFF"/>
                </a:solidFill>
                <a:latin typeface="Times New Roman"/>
                <a:cs typeface="Times New Roman"/>
              </a:rPr>
              <a:t>Future</a:t>
            </a:r>
            <a:r>
              <a:rPr sz="2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200" spc="65" dirty="0">
                <a:solidFill>
                  <a:srgbClr val="FFFFFF"/>
                </a:solidFill>
                <a:latin typeface="Times New Roman"/>
                <a:cs typeface="Times New Roman"/>
              </a:rPr>
              <a:t>Adaptations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860406" y="3601132"/>
            <a:ext cx="3714750" cy="33432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38200"/>
              </a:lnSpc>
              <a:spcBef>
                <a:spcPts val="105"/>
              </a:spcBef>
            </a:pPr>
            <a:r>
              <a:rPr sz="1750" spc="145" dirty="0">
                <a:solidFill>
                  <a:srgbClr val="EBEBEE"/>
                </a:solidFill>
                <a:latin typeface="Trebuchet MS"/>
                <a:cs typeface="Trebuchet MS"/>
              </a:rPr>
              <a:t>As</a:t>
            </a:r>
            <a:r>
              <a:rPr sz="17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10" dirty="0">
                <a:solidFill>
                  <a:srgbClr val="EBEBEE"/>
                </a:solidFill>
                <a:latin typeface="Trebuchet MS"/>
                <a:cs typeface="Trebuchet MS"/>
              </a:rPr>
              <a:t>we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50" dirty="0">
                <a:solidFill>
                  <a:srgbClr val="EBEBEE"/>
                </a:solidFill>
                <a:latin typeface="Trebuchet MS"/>
                <a:cs typeface="Trebuchet MS"/>
              </a:rPr>
              <a:t>face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05" dirty="0">
                <a:solidFill>
                  <a:srgbClr val="EBEBEE"/>
                </a:solidFill>
                <a:latin typeface="Trebuchet MS"/>
                <a:cs typeface="Trebuchet MS"/>
              </a:rPr>
              <a:t>new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challenges</a:t>
            </a:r>
            <a:r>
              <a:rPr sz="17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-20" dirty="0">
                <a:solidFill>
                  <a:srgbClr val="EBEBEE"/>
                </a:solidFill>
                <a:latin typeface="Trebuchet MS"/>
                <a:cs typeface="Trebuchet MS"/>
              </a:rPr>
              <a:t>like </a:t>
            </a:r>
            <a:r>
              <a:rPr sz="1750" spc="130" dirty="0">
                <a:solidFill>
                  <a:srgbClr val="EBEBEE"/>
                </a:solidFill>
                <a:latin typeface="Trebuchet MS"/>
                <a:cs typeface="Trebuchet MS"/>
              </a:rPr>
              <a:t>drone</a:t>
            </a:r>
            <a:r>
              <a:rPr sz="1750" spc="-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00" dirty="0">
                <a:solidFill>
                  <a:srgbClr val="EBEBEE"/>
                </a:solidFill>
                <a:latin typeface="Trebuchet MS"/>
                <a:cs typeface="Trebuchet MS"/>
              </a:rPr>
              <a:t>technology,</a:t>
            </a:r>
            <a:r>
              <a:rPr sz="1750" spc="1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virtual</a:t>
            </a:r>
            <a:r>
              <a:rPr sz="1750" spc="-10" dirty="0">
                <a:solidFill>
                  <a:srgbClr val="EBEBEE"/>
                </a:solidFill>
                <a:latin typeface="Trebuchet MS"/>
                <a:cs typeface="Trebuchet MS"/>
              </a:rPr>
              <a:t> reality,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and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75" dirty="0">
                <a:solidFill>
                  <a:srgbClr val="EBEBEE"/>
                </a:solidFill>
                <a:latin typeface="Trebuchet MS"/>
                <a:cs typeface="Trebuchet MS"/>
              </a:rPr>
              <a:t>climate</a:t>
            </a:r>
            <a:r>
              <a:rPr sz="175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10" dirty="0">
                <a:solidFill>
                  <a:srgbClr val="EBEBEE"/>
                </a:solidFill>
                <a:latin typeface="Trebuchet MS"/>
                <a:cs typeface="Trebuchet MS"/>
              </a:rPr>
              <a:t>change,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60" dirty="0">
                <a:solidFill>
                  <a:srgbClr val="EBEBEE"/>
                </a:solidFill>
                <a:latin typeface="Trebuchet MS"/>
                <a:cs typeface="Trebuchet MS"/>
              </a:rPr>
              <a:t>trespass</a:t>
            </a:r>
            <a:r>
              <a:rPr sz="17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-25" dirty="0">
                <a:solidFill>
                  <a:srgbClr val="EBEBEE"/>
                </a:solidFill>
                <a:latin typeface="Trebuchet MS"/>
                <a:cs typeface="Trebuchet MS"/>
              </a:rPr>
              <a:t>law </a:t>
            </a:r>
            <a:r>
              <a:rPr sz="1750" spc="-50" dirty="0">
                <a:solidFill>
                  <a:srgbClr val="EBEBEE"/>
                </a:solidFill>
                <a:latin typeface="Trebuchet MS"/>
                <a:cs typeface="Trebuchet MS"/>
              </a:rPr>
              <a:t>will</a:t>
            </a:r>
            <a:r>
              <a:rPr sz="17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45" dirty="0">
                <a:solidFill>
                  <a:srgbClr val="EBEBEE"/>
                </a:solidFill>
                <a:latin typeface="Trebuchet MS"/>
                <a:cs typeface="Trebuchet MS"/>
              </a:rPr>
              <a:t>need</a:t>
            </a:r>
            <a:r>
              <a:rPr sz="175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5" dirty="0">
                <a:solidFill>
                  <a:srgbClr val="EBEBEE"/>
                </a:solidFill>
                <a:latin typeface="Trebuchet MS"/>
                <a:cs typeface="Trebuchet MS"/>
              </a:rPr>
              <a:t>to</a:t>
            </a:r>
            <a:r>
              <a:rPr sz="1750" spc="-10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65" dirty="0">
                <a:solidFill>
                  <a:srgbClr val="EBEBEE"/>
                </a:solidFill>
                <a:latin typeface="Trebuchet MS"/>
                <a:cs typeface="Trebuchet MS"/>
              </a:rPr>
              <a:t>adapt.</a:t>
            </a:r>
            <a:r>
              <a:rPr sz="1750" spc="-10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80" dirty="0">
                <a:solidFill>
                  <a:srgbClr val="EBEBEE"/>
                </a:solidFill>
                <a:latin typeface="Trebuchet MS"/>
                <a:cs typeface="Trebuchet MS"/>
              </a:rPr>
              <a:t>Its</a:t>
            </a:r>
            <a:r>
              <a:rPr sz="17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40" dirty="0">
                <a:solidFill>
                  <a:srgbClr val="EBEBEE"/>
                </a:solidFill>
                <a:latin typeface="Trebuchet MS"/>
                <a:cs typeface="Trebuchet MS"/>
              </a:rPr>
              <a:t>core </a:t>
            </a:r>
            <a:r>
              <a:rPr sz="1750" spc="60" dirty="0">
                <a:solidFill>
                  <a:srgbClr val="EBEBEE"/>
                </a:solidFill>
                <a:latin typeface="Trebuchet MS"/>
                <a:cs typeface="Trebuchet MS"/>
              </a:rPr>
              <a:t>principles,</a:t>
            </a:r>
            <a:r>
              <a:rPr sz="175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75" dirty="0">
                <a:solidFill>
                  <a:srgbClr val="EBEBEE"/>
                </a:solidFill>
                <a:latin typeface="Trebuchet MS"/>
                <a:cs typeface="Trebuchet MS"/>
              </a:rPr>
              <a:t>however,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-55" dirty="0">
                <a:solidFill>
                  <a:srgbClr val="EBEBEE"/>
                </a:solidFill>
                <a:latin typeface="Trebuchet MS"/>
                <a:cs typeface="Trebuchet MS"/>
              </a:rPr>
              <a:t>will</a:t>
            </a:r>
            <a:r>
              <a:rPr sz="175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EBEBEE"/>
                </a:solidFill>
                <a:latin typeface="Trebuchet MS"/>
                <a:cs typeface="Trebuchet MS"/>
              </a:rPr>
              <a:t>likely </a:t>
            </a:r>
            <a:r>
              <a:rPr sz="1750" spc="80" dirty="0">
                <a:solidFill>
                  <a:srgbClr val="EBEBEE"/>
                </a:solidFill>
                <a:latin typeface="Trebuchet MS"/>
                <a:cs typeface="Trebuchet MS"/>
              </a:rPr>
              <a:t>remain</a:t>
            </a:r>
            <a:r>
              <a:rPr sz="17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55" dirty="0">
                <a:solidFill>
                  <a:srgbClr val="EBEBEE"/>
                </a:solidFill>
                <a:latin typeface="Trebuchet MS"/>
                <a:cs typeface="Trebuchet MS"/>
              </a:rPr>
              <a:t>relevant,</a:t>
            </a:r>
            <a:r>
              <a:rPr sz="17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75" dirty="0">
                <a:solidFill>
                  <a:srgbClr val="EBEBEE"/>
                </a:solidFill>
                <a:latin typeface="Trebuchet MS"/>
                <a:cs typeface="Trebuchet MS"/>
              </a:rPr>
              <a:t>providing</a:t>
            </a:r>
            <a:r>
              <a:rPr sz="17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85" dirty="0">
                <a:solidFill>
                  <a:srgbClr val="EBEBEE"/>
                </a:solidFill>
                <a:latin typeface="Trebuchet MS"/>
                <a:cs typeface="Trebuchet MS"/>
              </a:rPr>
              <a:t>a framework</a:t>
            </a:r>
            <a:r>
              <a:rPr sz="1750" spc="-10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for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5" dirty="0">
                <a:solidFill>
                  <a:srgbClr val="EBEBEE"/>
                </a:solidFill>
                <a:latin typeface="Trebuchet MS"/>
                <a:cs typeface="Trebuchet MS"/>
              </a:rPr>
              <a:t>addressing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75" dirty="0">
                <a:solidFill>
                  <a:srgbClr val="EBEBEE"/>
                </a:solidFill>
                <a:latin typeface="Trebuchet MS"/>
                <a:cs typeface="Trebuchet MS"/>
              </a:rPr>
              <a:t>novel </a:t>
            </a:r>
            <a:r>
              <a:rPr sz="1750" spc="100" dirty="0">
                <a:solidFill>
                  <a:srgbClr val="EBEBEE"/>
                </a:solidFill>
                <a:latin typeface="Trebuchet MS"/>
                <a:cs typeface="Trebuchet MS"/>
              </a:rPr>
              <a:t>property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5" dirty="0">
                <a:solidFill>
                  <a:srgbClr val="EBEBEE"/>
                </a:solidFill>
                <a:latin typeface="Trebuchet MS"/>
                <a:cs typeface="Trebuchet MS"/>
              </a:rPr>
              <a:t>disputes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in</a:t>
            </a:r>
            <a:r>
              <a:rPr sz="17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0" dirty="0">
                <a:solidFill>
                  <a:srgbClr val="EBEBEE"/>
                </a:solidFill>
                <a:latin typeface="Trebuchet MS"/>
                <a:cs typeface="Trebuchet MS"/>
              </a:rPr>
              <a:t>an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05" dirty="0">
                <a:solidFill>
                  <a:srgbClr val="EBEBEE"/>
                </a:solidFill>
                <a:latin typeface="Trebuchet MS"/>
                <a:cs typeface="Trebuchet MS"/>
              </a:rPr>
              <a:t>ever- </a:t>
            </a:r>
            <a:r>
              <a:rPr sz="1750" spc="125" dirty="0">
                <a:solidFill>
                  <a:srgbClr val="EBEBEE"/>
                </a:solidFill>
                <a:latin typeface="Trebuchet MS"/>
                <a:cs typeface="Trebuchet MS"/>
              </a:rPr>
              <a:t>changing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EBEBEE"/>
                </a:solidFill>
                <a:latin typeface="Trebuchet MS"/>
                <a:cs typeface="Trebuchet MS"/>
              </a:rPr>
              <a:t>world.</a:t>
            </a:r>
            <a:endParaRPr sz="175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6719" y="1266092"/>
            <a:ext cx="3039491" cy="5753494"/>
          </a:xfrm>
        </p:spPr>
        <p:txBody>
          <a:bodyPr>
            <a:normAutofit/>
          </a:bodyPr>
          <a:lstStyle/>
          <a:p>
            <a:r>
              <a:rPr lang="en-GB" b="1">
                <a:solidFill>
                  <a:srgbClr val="262626"/>
                </a:solidFill>
              </a:rPr>
              <a:t>Minor House Keeping</a:t>
            </a:r>
            <a:endParaRPr lang="en-US" b="1">
              <a:solidFill>
                <a:srgbClr val="262626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68447D-E6CF-1594-1236-653465C23B5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247876" y="7655260"/>
            <a:ext cx="1920240" cy="335280"/>
          </a:xfrm>
        </p:spPr>
        <p:txBody>
          <a:bodyPr>
            <a:normAutofit/>
          </a:bodyPr>
          <a:lstStyle/>
          <a:p>
            <a:pPr marL="0" marR="0" lvl="0" indent="0" algn="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20"/>
              </a:spcAft>
              <a:buClrTx/>
              <a:buSzTx/>
              <a:buFontTx/>
              <a:buNone/>
              <a:tabLst/>
              <a:defRPr/>
            </a:pPr>
            <a:fld id="{EC7C53EF-5AB0-492B-BEA7-FFFE93B42AFB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109728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720"/>
                </a:spcAft>
                <a:buClrTx/>
                <a:buSzTx/>
                <a:buFontTx/>
                <a:buNone/>
                <a:tabLst/>
                <a:defRPr/>
              </a:pPr>
              <a:t>11/26/2024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D2FED1-171F-D8EC-361B-EF8B2945B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259557" y="7655260"/>
            <a:ext cx="651236" cy="335280"/>
          </a:xfrm>
        </p:spPr>
        <p:txBody>
          <a:bodyPr>
            <a:normAutofit/>
          </a:bodyPr>
          <a:lstStyle/>
          <a:p>
            <a:pPr marL="0" marR="0" lvl="0" indent="0" algn="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20"/>
              </a:spcAft>
              <a:buClrTx/>
              <a:buSzTx/>
              <a:buFontTx/>
              <a:buNone/>
              <a:tabLst/>
              <a:defRPr/>
            </a:pPr>
            <a:fld id="{103DA290-49AB-4A6C-90E9-3D87C6460C9F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109728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72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4942BDF6-7AA6-6C1B-1A1C-35882F91A52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564087" y="965605"/>
          <a:ext cx="7097051" cy="6298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36959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486399" cy="8229597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08177" y="417590"/>
            <a:ext cx="13243585" cy="975072"/>
          </a:xfrm>
          <a:prstGeom prst="rect">
            <a:avLst/>
          </a:prstGeom>
        </p:spPr>
        <p:txBody>
          <a:bodyPr vert="horz" wrap="square" lIns="0" tIns="108646" rIns="0" bIns="0" rtlCol="0">
            <a:spAutoFit/>
          </a:bodyPr>
          <a:lstStyle/>
          <a:p>
            <a:pPr marL="5621020" marR="5080">
              <a:lnSpc>
                <a:spcPts val="7200"/>
              </a:lnSpc>
            </a:pPr>
            <a:r>
              <a:rPr lang="en-GB" sz="5750" spc="245" dirty="0"/>
              <a:t>Introduction</a:t>
            </a:r>
            <a:endParaRPr sz="5750" dirty="0"/>
          </a:p>
        </p:txBody>
      </p:sp>
      <p:sp>
        <p:nvSpPr>
          <p:cNvPr id="4" name="object 4"/>
          <p:cNvSpPr txBox="1"/>
          <p:nvPr/>
        </p:nvSpPr>
        <p:spPr>
          <a:xfrm>
            <a:off x="6216522" y="3590061"/>
            <a:ext cx="7661275" cy="31121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6400"/>
              </a:lnSpc>
              <a:spcBef>
                <a:spcPts val="95"/>
              </a:spcBef>
            </a:pPr>
            <a:r>
              <a:rPr sz="1650" spc="105" dirty="0">
                <a:solidFill>
                  <a:srgbClr val="EBEBEE"/>
                </a:solidFill>
                <a:latin typeface="Trebuchet MS"/>
                <a:cs typeface="Trebuchet MS"/>
              </a:rPr>
              <a:t>Welcome</a:t>
            </a:r>
            <a:r>
              <a:rPr sz="16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30" dirty="0">
                <a:solidFill>
                  <a:srgbClr val="EBEBEE"/>
                </a:solidFill>
                <a:latin typeface="Trebuchet MS"/>
                <a:cs typeface="Trebuchet MS"/>
              </a:rPr>
              <a:t>to</a:t>
            </a:r>
            <a:r>
              <a:rPr sz="16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95" dirty="0">
                <a:solidFill>
                  <a:srgbClr val="EBEBEE"/>
                </a:solidFill>
                <a:latin typeface="Trebuchet MS"/>
                <a:cs typeface="Trebuchet MS"/>
              </a:rPr>
              <a:t>this</a:t>
            </a:r>
            <a:r>
              <a:rPr sz="16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20" dirty="0">
                <a:solidFill>
                  <a:srgbClr val="EBEBEE"/>
                </a:solidFill>
                <a:latin typeface="Trebuchet MS"/>
                <a:cs typeface="Trebuchet MS"/>
              </a:rPr>
              <a:t>comprehensive</a:t>
            </a:r>
            <a:r>
              <a:rPr sz="1650" spc="-10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85" dirty="0">
                <a:solidFill>
                  <a:srgbClr val="EBEBEE"/>
                </a:solidFill>
                <a:latin typeface="Trebuchet MS"/>
                <a:cs typeface="Trebuchet MS"/>
              </a:rPr>
              <a:t>exploration</a:t>
            </a:r>
            <a:r>
              <a:rPr sz="1650" spc="-10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25" dirty="0">
                <a:solidFill>
                  <a:srgbClr val="EBEBEE"/>
                </a:solidFill>
                <a:latin typeface="Trebuchet MS"/>
                <a:cs typeface="Trebuchet MS"/>
              </a:rPr>
              <a:t>of</a:t>
            </a:r>
            <a:r>
              <a:rPr sz="16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60" dirty="0">
                <a:solidFill>
                  <a:srgbClr val="EBEBEE"/>
                </a:solidFill>
                <a:latin typeface="Trebuchet MS"/>
                <a:cs typeface="Trebuchet MS"/>
              </a:rPr>
              <a:t>trespass</a:t>
            </a:r>
            <a:r>
              <a:rPr sz="16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30" dirty="0">
                <a:solidFill>
                  <a:srgbClr val="EBEBEE"/>
                </a:solidFill>
                <a:latin typeface="Trebuchet MS"/>
                <a:cs typeface="Trebuchet MS"/>
              </a:rPr>
              <a:t>to</a:t>
            </a:r>
            <a:r>
              <a:rPr sz="16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EBEBEE"/>
                </a:solidFill>
                <a:latin typeface="Trebuchet MS"/>
                <a:cs typeface="Trebuchet MS"/>
              </a:rPr>
              <a:t>land,</a:t>
            </a:r>
            <a:r>
              <a:rPr sz="16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85" dirty="0">
                <a:solidFill>
                  <a:srgbClr val="EBEBEE"/>
                </a:solidFill>
                <a:latin typeface="Trebuchet MS"/>
                <a:cs typeface="Trebuchet MS"/>
              </a:rPr>
              <a:t>a </a:t>
            </a:r>
            <a:r>
              <a:rPr sz="1650" spc="80" dirty="0">
                <a:solidFill>
                  <a:srgbClr val="EBEBEE"/>
                </a:solidFill>
                <a:latin typeface="Trebuchet MS"/>
                <a:cs typeface="Trebuchet MS"/>
              </a:rPr>
              <a:t>fundamental</a:t>
            </a:r>
            <a:r>
              <a:rPr sz="16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55" dirty="0">
                <a:solidFill>
                  <a:srgbClr val="EBEBEE"/>
                </a:solidFill>
                <a:latin typeface="Trebuchet MS"/>
                <a:cs typeface="Trebuchet MS"/>
              </a:rPr>
              <a:t>concept</a:t>
            </a:r>
            <a:r>
              <a:rPr sz="1650" spc="-10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EBEBEE"/>
                </a:solidFill>
                <a:latin typeface="Trebuchet MS"/>
                <a:cs typeface="Trebuchet MS"/>
              </a:rPr>
              <a:t>in</a:t>
            </a:r>
            <a:r>
              <a:rPr sz="16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90" dirty="0">
                <a:solidFill>
                  <a:srgbClr val="EBEBEE"/>
                </a:solidFill>
                <a:latin typeface="Trebuchet MS"/>
                <a:cs typeface="Trebuchet MS"/>
              </a:rPr>
              <a:t>property</a:t>
            </a:r>
            <a:r>
              <a:rPr sz="1650" spc="-10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-20" dirty="0">
                <a:solidFill>
                  <a:srgbClr val="EBEBEE"/>
                </a:solidFill>
                <a:latin typeface="Trebuchet MS"/>
                <a:cs typeface="Trebuchet MS"/>
              </a:rPr>
              <a:t>law.</a:t>
            </a:r>
            <a:r>
              <a:rPr sz="16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60" dirty="0">
                <a:solidFill>
                  <a:srgbClr val="EBEBEE"/>
                </a:solidFill>
                <a:latin typeface="Trebuchet MS"/>
                <a:cs typeface="Trebuchet MS"/>
              </a:rPr>
              <a:t>This</a:t>
            </a:r>
            <a:r>
              <a:rPr sz="16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10" dirty="0">
                <a:solidFill>
                  <a:srgbClr val="EBEBEE"/>
                </a:solidFill>
                <a:latin typeface="Trebuchet MS"/>
                <a:cs typeface="Trebuchet MS"/>
              </a:rPr>
              <a:t>presentation</a:t>
            </a:r>
            <a:r>
              <a:rPr sz="1650" spc="-10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-55" dirty="0">
                <a:solidFill>
                  <a:srgbClr val="EBEBEE"/>
                </a:solidFill>
                <a:latin typeface="Trebuchet MS"/>
                <a:cs typeface="Trebuchet MS"/>
              </a:rPr>
              <a:t>will</a:t>
            </a:r>
            <a:r>
              <a:rPr sz="16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80" dirty="0">
                <a:solidFill>
                  <a:srgbClr val="EBEBEE"/>
                </a:solidFill>
                <a:latin typeface="Trebuchet MS"/>
                <a:cs typeface="Trebuchet MS"/>
              </a:rPr>
              <a:t>delve</a:t>
            </a:r>
            <a:r>
              <a:rPr sz="16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75" dirty="0">
                <a:solidFill>
                  <a:srgbClr val="EBEBEE"/>
                </a:solidFill>
                <a:latin typeface="Trebuchet MS"/>
                <a:cs typeface="Trebuchet MS"/>
              </a:rPr>
              <a:t>into</a:t>
            </a:r>
            <a:r>
              <a:rPr sz="16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90" dirty="0">
                <a:solidFill>
                  <a:srgbClr val="EBEBEE"/>
                </a:solidFill>
                <a:latin typeface="Trebuchet MS"/>
                <a:cs typeface="Trebuchet MS"/>
              </a:rPr>
              <a:t>the </a:t>
            </a:r>
            <a:r>
              <a:rPr sz="1650" spc="65" dirty="0">
                <a:solidFill>
                  <a:srgbClr val="EBEBEE"/>
                </a:solidFill>
                <a:latin typeface="Trebuchet MS"/>
                <a:cs typeface="Trebuchet MS"/>
              </a:rPr>
              <a:t>legal</a:t>
            </a:r>
            <a:r>
              <a:rPr sz="16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55" dirty="0">
                <a:solidFill>
                  <a:srgbClr val="EBEBEE"/>
                </a:solidFill>
                <a:latin typeface="Trebuchet MS"/>
                <a:cs typeface="Trebuchet MS"/>
              </a:rPr>
              <a:t>principles,</a:t>
            </a:r>
            <a:r>
              <a:rPr sz="1650" spc="-10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65" dirty="0">
                <a:solidFill>
                  <a:srgbClr val="EBEBEE"/>
                </a:solidFill>
                <a:latin typeface="Trebuchet MS"/>
                <a:cs typeface="Trebuchet MS"/>
              </a:rPr>
              <a:t>landmark</a:t>
            </a:r>
            <a:r>
              <a:rPr sz="1650" spc="-114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50" dirty="0">
                <a:solidFill>
                  <a:srgbClr val="EBEBEE"/>
                </a:solidFill>
                <a:latin typeface="Trebuchet MS"/>
                <a:cs typeface="Trebuchet MS"/>
              </a:rPr>
              <a:t>cases,</a:t>
            </a:r>
            <a:r>
              <a:rPr sz="1650" spc="-10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14" dirty="0">
                <a:solidFill>
                  <a:srgbClr val="EBEBEE"/>
                </a:solidFill>
                <a:latin typeface="Trebuchet MS"/>
                <a:cs typeface="Trebuchet MS"/>
              </a:rPr>
              <a:t>and</a:t>
            </a:r>
            <a:r>
              <a:rPr sz="16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10" dirty="0">
                <a:solidFill>
                  <a:srgbClr val="EBEBEE"/>
                </a:solidFill>
                <a:latin typeface="Trebuchet MS"/>
                <a:cs typeface="Trebuchet MS"/>
              </a:rPr>
              <a:t>modern</a:t>
            </a:r>
            <a:r>
              <a:rPr sz="1650" spc="-11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00" dirty="0">
                <a:solidFill>
                  <a:srgbClr val="EBEBEE"/>
                </a:solidFill>
                <a:latin typeface="Trebuchet MS"/>
                <a:cs typeface="Trebuchet MS"/>
              </a:rPr>
              <a:t>applications</a:t>
            </a:r>
            <a:r>
              <a:rPr sz="1650" spc="-11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25" dirty="0">
                <a:solidFill>
                  <a:srgbClr val="EBEBEE"/>
                </a:solidFill>
                <a:latin typeface="Trebuchet MS"/>
                <a:cs typeface="Trebuchet MS"/>
              </a:rPr>
              <a:t>of</a:t>
            </a:r>
            <a:r>
              <a:rPr sz="16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14" dirty="0">
                <a:solidFill>
                  <a:srgbClr val="EBEBEE"/>
                </a:solidFill>
                <a:latin typeface="Trebuchet MS"/>
                <a:cs typeface="Trebuchet MS"/>
              </a:rPr>
              <a:t>trespass, </a:t>
            </a:r>
            <a:r>
              <a:rPr sz="1650" dirty="0">
                <a:solidFill>
                  <a:srgbClr val="EBEBEE"/>
                </a:solidFill>
                <a:latin typeface="Trebuchet MS"/>
                <a:cs typeface="Trebuchet MS"/>
              </a:rPr>
              <a:t>with</a:t>
            </a:r>
            <a:r>
              <a:rPr sz="16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45" dirty="0">
                <a:solidFill>
                  <a:srgbClr val="EBEBEE"/>
                </a:solidFill>
                <a:latin typeface="Trebuchet MS"/>
                <a:cs typeface="Trebuchet MS"/>
              </a:rPr>
              <a:t>a</a:t>
            </a:r>
            <a:r>
              <a:rPr sz="16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70" dirty="0">
                <a:solidFill>
                  <a:srgbClr val="EBEBEE"/>
                </a:solidFill>
                <a:latin typeface="Trebuchet MS"/>
                <a:cs typeface="Trebuchet MS"/>
              </a:rPr>
              <a:t>focus</a:t>
            </a:r>
            <a:r>
              <a:rPr sz="16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50" dirty="0">
                <a:solidFill>
                  <a:srgbClr val="EBEBEE"/>
                </a:solidFill>
                <a:latin typeface="Trebuchet MS"/>
                <a:cs typeface="Trebuchet MS"/>
              </a:rPr>
              <a:t>on</a:t>
            </a:r>
            <a:r>
              <a:rPr sz="16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70" dirty="0">
                <a:solidFill>
                  <a:srgbClr val="EBEBEE"/>
                </a:solidFill>
                <a:latin typeface="Trebuchet MS"/>
                <a:cs typeface="Trebuchet MS"/>
              </a:rPr>
              <a:t>English</a:t>
            </a:r>
            <a:r>
              <a:rPr sz="16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25" dirty="0">
                <a:solidFill>
                  <a:srgbClr val="EBEBEE"/>
                </a:solidFill>
                <a:latin typeface="Trebuchet MS"/>
                <a:cs typeface="Trebuchet MS"/>
              </a:rPr>
              <a:t>and</a:t>
            </a:r>
            <a:r>
              <a:rPr sz="16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14" dirty="0">
                <a:solidFill>
                  <a:srgbClr val="EBEBEE"/>
                </a:solidFill>
                <a:latin typeface="Trebuchet MS"/>
                <a:cs typeface="Trebuchet MS"/>
              </a:rPr>
              <a:t>Hong</a:t>
            </a:r>
            <a:r>
              <a:rPr sz="16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25" dirty="0">
                <a:solidFill>
                  <a:srgbClr val="EBEBEE"/>
                </a:solidFill>
                <a:latin typeface="Trebuchet MS"/>
                <a:cs typeface="Trebuchet MS"/>
              </a:rPr>
              <a:t>Kong</a:t>
            </a:r>
            <a:r>
              <a:rPr sz="16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55" dirty="0">
                <a:solidFill>
                  <a:srgbClr val="EBEBEE"/>
                </a:solidFill>
                <a:latin typeface="Trebuchet MS"/>
                <a:cs typeface="Trebuchet MS"/>
              </a:rPr>
              <a:t>jurisdictions.</a:t>
            </a:r>
            <a:r>
              <a:rPr sz="1650" spc="-10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EBEBEE"/>
                </a:solidFill>
                <a:latin typeface="Trebuchet MS"/>
                <a:cs typeface="Trebuchet MS"/>
              </a:rPr>
              <a:t>We'll</a:t>
            </a:r>
            <a:r>
              <a:rPr sz="16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95" dirty="0">
                <a:solidFill>
                  <a:srgbClr val="EBEBEE"/>
                </a:solidFill>
                <a:latin typeface="Trebuchet MS"/>
                <a:cs typeface="Trebuchet MS"/>
              </a:rPr>
              <a:t>examine</a:t>
            </a:r>
            <a:r>
              <a:rPr sz="16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95" dirty="0">
                <a:solidFill>
                  <a:srgbClr val="EBEBEE"/>
                </a:solidFill>
                <a:latin typeface="Trebuchet MS"/>
                <a:cs typeface="Trebuchet MS"/>
              </a:rPr>
              <a:t>the </a:t>
            </a:r>
            <a:r>
              <a:rPr sz="1650" spc="114" dirty="0">
                <a:solidFill>
                  <a:srgbClr val="EBEBEE"/>
                </a:solidFill>
                <a:latin typeface="Trebuchet MS"/>
                <a:cs typeface="Trebuchet MS"/>
              </a:rPr>
              <a:t>elements</a:t>
            </a:r>
            <a:r>
              <a:rPr sz="1650" spc="-10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00" dirty="0">
                <a:solidFill>
                  <a:srgbClr val="EBEBEE"/>
                </a:solidFill>
                <a:latin typeface="Trebuchet MS"/>
                <a:cs typeface="Trebuchet MS"/>
              </a:rPr>
              <a:t>that</a:t>
            </a:r>
            <a:r>
              <a:rPr sz="16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20" dirty="0">
                <a:solidFill>
                  <a:srgbClr val="EBEBEE"/>
                </a:solidFill>
                <a:latin typeface="Trebuchet MS"/>
                <a:cs typeface="Trebuchet MS"/>
              </a:rPr>
              <a:t>constitute</a:t>
            </a:r>
            <a:r>
              <a:rPr sz="1650" spc="-12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25" dirty="0">
                <a:solidFill>
                  <a:srgbClr val="EBEBEE"/>
                </a:solidFill>
                <a:latin typeface="Trebuchet MS"/>
                <a:cs typeface="Trebuchet MS"/>
              </a:rPr>
              <a:t>trespass,</a:t>
            </a:r>
            <a:r>
              <a:rPr sz="16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05" dirty="0">
                <a:solidFill>
                  <a:srgbClr val="EBEBEE"/>
                </a:solidFill>
                <a:latin typeface="Trebuchet MS"/>
                <a:cs typeface="Trebuchet MS"/>
              </a:rPr>
              <a:t>analyse</a:t>
            </a:r>
            <a:r>
              <a:rPr sz="1650" spc="-10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60" dirty="0">
                <a:solidFill>
                  <a:srgbClr val="EBEBEE"/>
                </a:solidFill>
                <a:latin typeface="Trebuchet MS"/>
                <a:cs typeface="Trebuchet MS"/>
              </a:rPr>
              <a:t>pivotal</a:t>
            </a:r>
            <a:r>
              <a:rPr sz="16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20" dirty="0">
                <a:solidFill>
                  <a:srgbClr val="EBEBEE"/>
                </a:solidFill>
                <a:latin typeface="Trebuchet MS"/>
                <a:cs typeface="Trebuchet MS"/>
              </a:rPr>
              <a:t>court</a:t>
            </a:r>
            <a:r>
              <a:rPr sz="1650" spc="-10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00" dirty="0">
                <a:solidFill>
                  <a:srgbClr val="EBEBEE"/>
                </a:solidFill>
                <a:latin typeface="Trebuchet MS"/>
                <a:cs typeface="Trebuchet MS"/>
              </a:rPr>
              <a:t>decisions,</a:t>
            </a:r>
            <a:r>
              <a:rPr sz="16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90" dirty="0">
                <a:solidFill>
                  <a:srgbClr val="EBEBEE"/>
                </a:solidFill>
                <a:latin typeface="Trebuchet MS"/>
                <a:cs typeface="Trebuchet MS"/>
              </a:rPr>
              <a:t>and </a:t>
            </a:r>
            <a:r>
              <a:rPr sz="1650" spc="160" dirty="0">
                <a:solidFill>
                  <a:srgbClr val="EBEBEE"/>
                </a:solidFill>
                <a:latin typeface="Trebuchet MS"/>
                <a:cs typeface="Trebuchet MS"/>
              </a:rPr>
              <a:t>discuss</a:t>
            </a:r>
            <a:r>
              <a:rPr sz="16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14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6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00" dirty="0">
                <a:solidFill>
                  <a:srgbClr val="EBEBEE"/>
                </a:solidFill>
                <a:latin typeface="Trebuchet MS"/>
                <a:cs typeface="Trebuchet MS"/>
              </a:rPr>
              <a:t>various</a:t>
            </a:r>
            <a:r>
              <a:rPr sz="16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55" dirty="0">
                <a:solidFill>
                  <a:srgbClr val="EBEBEE"/>
                </a:solidFill>
                <a:latin typeface="Trebuchet MS"/>
                <a:cs typeface="Trebuchet MS"/>
              </a:rPr>
              <a:t>defenses</a:t>
            </a:r>
            <a:r>
              <a:rPr sz="16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EBEBEE"/>
                </a:solidFill>
                <a:latin typeface="Trebuchet MS"/>
                <a:cs typeface="Trebuchet MS"/>
              </a:rPr>
              <a:t>available.</a:t>
            </a:r>
            <a:r>
              <a:rPr sz="16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50" dirty="0">
                <a:solidFill>
                  <a:srgbClr val="EBEBEE"/>
                </a:solidFill>
                <a:latin typeface="Trebuchet MS"/>
                <a:cs typeface="Trebuchet MS"/>
              </a:rPr>
              <a:t>By</a:t>
            </a:r>
            <a:r>
              <a:rPr sz="1650" spc="-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10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6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25" dirty="0">
                <a:solidFill>
                  <a:srgbClr val="EBEBEE"/>
                </a:solidFill>
                <a:latin typeface="Trebuchet MS"/>
                <a:cs typeface="Trebuchet MS"/>
              </a:rPr>
              <a:t>end</a:t>
            </a:r>
            <a:r>
              <a:rPr sz="16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25" dirty="0">
                <a:solidFill>
                  <a:srgbClr val="EBEBEE"/>
                </a:solidFill>
                <a:latin typeface="Trebuchet MS"/>
                <a:cs typeface="Trebuchet MS"/>
              </a:rPr>
              <a:t>of</a:t>
            </a:r>
            <a:r>
              <a:rPr sz="165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95" dirty="0">
                <a:solidFill>
                  <a:srgbClr val="EBEBEE"/>
                </a:solidFill>
                <a:latin typeface="Trebuchet MS"/>
                <a:cs typeface="Trebuchet MS"/>
              </a:rPr>
              <a:t>this</a:t>
            </a:r>
            <a:r>
              <a:rPr sz="16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80" dirty="0">
                <a:solidFill>
                  <a:srgbClr val="EBEBEE"/>
                </a:solidFill>
                <a:latin typeface="Trebuchet MS"/>
                <a:cs typeface="Trebuchet MS"/>
              </a:rPr>
              <a:t>presentation, </a:t>
            </a:r>
            <a:r>
              <a:rPr sz="1650" dirty="0">
                <a:solidFill>
                  <a:srgbClr val="EBEBEE"/>
                </a:solidFill>
                <a:latin typeface="Trebuchet MS"/>
                <a:cs typeface="Trebuchet MS"/>
              </a:rPr>
              <a:t>you'll</a:t>
            </a:r>
            <a:r>
              <a:rPr sz="16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20" dirty="0">
                <a:solidFill>
                  <a:srgbClr val="EBEBEE"/>
                </a:solidFill>
                <a:latin typeface="Trebuchet MS"/>
                <a:cs typeface="Trebuchet MS"/>
              </a:rPr>
              <a:t>have</a:t>
            </a:r>
            <a:r>
              <a:rPr sz="16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35" dirty="0">
                <a:solidFill>
                  <a:srgbClr val="EBEBEE"/>
                </a:solidFill>
                <a:latin typeface="Trebuchet MS"/>
                <a:cs typeface="Trebuchet MS"/>
              </a:rPr>
              <a:t>a</a:t>
            </a:r>
            <a:r>
              <a:rPr sz="16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20" dirty="0">
                <a:solidFill>
                  <a:srgbClr val="EBEBEE"/>
                </a:solidFill>
                <a:latin typeface="Trebuchet MS"/>
                <a:cs typeface="Trebuchet MS"/>
              </a:rPr>
              <a:t>thorough</a:t>
            </a:r>
            <a:r>
              <a:rPr sz="1650" spc="-10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05" dirty="0">
                <a:solidFill>
                  <a:srgbClr val="EBEBEE"/>
                </a:solidFill>
                <a:latin typeface="Trebuchet MS"/>
                <a:cs typeface="Trebuchet MS"/>
              </a:rPr>
              <a:t>understanding</a:t>
            </a:r>
            <a:r>
              <a:rPr sz="1650" spc="-10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25" dirty="0">
                <a:solidFill>
                  <a:srgbClr val="EBEBEE"/>
                </a:solidFill>
                <a:latin typeface="Trebuchet MS"/>
                <a:cs typeface="Trebuchet MS"/>
              </a:rPr>
              <a:t>of</a:t>
            </a:r>
            <a:r>
              <a:rPr sz="16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14" dirty="0">
                <a:solidFill>
                  <a:srgbClr val="EBEBEE"/>
                </a:solidFill>
                <a:latin typeface="Trebuchet MS"/>
                <a:cs typeface="Trebuchet MS"/>
              </a:rPr>
              <a:t>how</a:t>
            </a:r>
            <a:r>
              <a:rPr sz="16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60" dirty="0">
                <a:solidFill>
                  <a:srgbClr val="EBEBEE"/>
                </a:solidFill>
                <a:latin typeface="Trebuchet MS"/>
                <a:cs typeface="Trebuchet MS"/>
              </a:rPr>
              <a:t>trespass</a:t>
            </a:r>
            <a:r>
              <a:rPr sz="1650" spc="-10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30" dirty="0">
                <a:solidFill>
                  <a:srgbClr val="EBEBEE"/>
                </a:solidFill>
                <a:latin typeface="Trebuchet MS"/>
                <a:cs typeface="Trebuchet MS"/>
              </a:rPr>
              <a:t>to</a:t>
            </a:r>
            <a:r>
              <a:rPr sz="16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70" dirty="0">
                <a:solidFill>
                  <a:srgbClr val="EBEBEE"/>
                </a:solidFill>
                <a:latin typeface="Trebuchet MS"/>
                <a:cs typeface="Trebuchet MS"/>
              </a:rPr>
              <a:t>land</a:t>
            </a:r>
            <a:r>
              <a:rPr sz="16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70" dirty="0">
                <a:solidFill>
                  <a:srgbClr val="EBEBEE"/>
                </a:solidFill>
                <a:latin typeface="Trebuchet MS"/>
                <a:cs typeface="Trebuchet MS"/>
              </a:rPr>
              <a:t>is </a:t>
            </a:r>
            <a:r>
              <a:rPr sz="1650" spc="85" dirty="0">
                <a:solidFill>
                  <a:srgbClr val="EBEBEE"/>
                </a:solidFill>
                <a:latin typeface="Trebuchet MS"/>
                <a:cs typeface="Trebuchet MS"/>
              </a:rPr>
              <a:t>interpreted</a:t>
            </a:r>
            <a:r>
              <a:rPr sz="1650" spc="-11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14" dirty="0">
                <a:solidFill>
                  <a:srgbClr val="EBEBEE"/>
                </a:solidFill>
                <a:latin typeface="Trebuchet MS"/>
                <a:cs typeface="Trebuchet MS"/>
              </a:rPr>
              <a:t>and</a:t>
            </a:r>
            <a:r>
              <a:rPr sz="16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70" dirty="0">
                <a:solidFill>
                  <a:srgbClr val="EBEBEE"/>
                </a:solidFill>
                <a:latin typeface="Trebuchet MS"/>
                <a:cs typeface="Trebuchet MS"/>
              </a:rPr>
              <a:t>applied</a:t>
            </a:r>
            <a:r>
              <a:rPr sz="16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EBEBEE"/>
                </a:solidFill>
                <a:latin typeface="Trebuchet MS"/>
                <a:cs typeface="Trebuchet MS"/>
              </a:rPr>
              <a:t>in</a:t>
            </a:r>
            <a:r>
              <a:rPr sz="16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10" dirty="0">
                <a:solidFill>
                  <a:srgbClr val="EBEBEE"/>
                </a:solidFill>
                <a:latin typeface="Trebuchet MS"/>
                <a:cs typeface="Trebuchet MS"/>
              </a:rPr>
              <a:t>contemporary</a:t>
            </a:r>
            <a:r>
              <a:rPr sz="1650" spc="-11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65" dirty="0">
                <a:solidFill>
                  <a:srgbClr val="EBEBEE"/>
                </a:solidFill>
                <a:latin typeface="Trebuchet MS"/>
                <a:cs typeface="Trebuchet MS"/>
              </a:rPr>
              <a:t>legal</a:t>
            </a:r>
            <a:r>
              <a:rPr sz="16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00" dirty="0">
                <a:solidFill>
                  <a:srgbClr val="EBEBEE"/>
                </a:solidFill>
                <a:latin typeface="Trebuchet MS"/>
                <a:cs typeface="Trebuchet MS"/>
              </a:rPr>
              <a:t>settings,</a:t>
            </a:r>
            <a:r>
              <a:rPr sz="1650" spc="-10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80" dirty="0">
                <a:solidFill>
                  <a:srgbClr val="EBEBEE"/>
                </a:solidFill>
                <a:latin typeface="Trebuchet MS"/>
                <a:cs typeface="Trebuchet MS"/>
              </a:rPr>
              <a:t>equipping</a:t>
            </a:r>
            <a:r>
              <a:rPr sz="1650" spc="-11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85" dirty="0">
                <a:solidFill>
                  <a:srgbClr val="EBEBEE"/>
                </a:solidFill>
                <a:latin typeface="Trebuchet MS"/>
                <a:cs typeface="Trebuchet MS"/>
              </a:rPr>
              <a:t>you </a:t>
            </a:r>
            <a:r>
              <a:rPr sz="1650" dirty="0">
                <a:solidFill>
                  <a:srgbClr val="EBEBEE"/>
                </a:solidFill>
                <a:latin typeface="Trebuchet MS"/>
                <a:cs typeface="Trebuchet MS"/>
              </a:rPr>
              <a:t>with</a:t>
            </a:r>
            <a:r>
              <a:rPr sz="16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65" dirty="0">
                <a:solidFill>
                  <a:srgbClr val="EBEBEE"/>
                </a:solidFill>
                <a:latin typeface="Trebuchet MS"/>
                <a:cs typeface="Trebuchet MS"/>
              </a:rPr>
              <a:t>valuable</a:t>
            </a:r>
            <a:r>
              <a:rPr sz="16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95" dirty="0">
                <a:solidFill>
                  <a:srgbClr val="EBEBEE"/>
                </a:solidFill>
                <a:latin typeface="Trebuchet MS"/>
                <a:cs typeface="Trebuchet MS"/>
              </a:rPr>
              <a:t>knowledge</a:t>
            </a:r>
            <a:r>
              <a:rPr sz="1650" spc="-114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95" dirty="0">
                <a:solidFill>
                  <a:srgbClr val="EBEBEE"/>
                </a:solidFill>
                <a:latin typeface="Trebuchet MS"/>
                <a:cs typeface="Trebuchet MS"/>
              </a:rPr>
              <a:t>for</a:t>
            </a:r>
            <a:r>
              <a:rPr sz="16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90" dirty="0">
                <a:solidFill>
                  <a:srgbClr val="EBEBEE"/>
                </a:solidFill>
                <a:latin typeface="Trebuchet MS"/>
                <a:cs typeface="Trebuchet MS"/>
              </a:rPr>
              <a:t>your</a:t>
            </a:r>
            <a:r>
              <a:rPr sz="16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60" dirty="0">
                <a:solidFill>
                  <a:srgbClr val="EBEBEE"/>
                </a:solidFill>
                <a:latin typeface="Trebuchet MS"/>
                <a:cs typeface="Trebuchet MS"/>
              </a:rPr>
              <a:t>legal</a:t>
            </a:r>
            <a:r>
              <a:rPr sz="16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25" dirty="0">
                <a:solidFill>
                  <a:srgbClr val="EBEBEE"/>
                </a:solidFill>
                <a:latin typeface="Trebuchet MS"/>
                <a:cs typeface="Trebuchet MS"/>
              </a:rPr>
              <a:t>studies</a:t>
            </a:r>
            <a:r>
              <a:rPr sz="16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10" dirty="0">
                <a:solidFill>
                  <a:srgbClr val="EBEBEE"/>
                </a:solidFill>
                <a:latin typeface="Trebuchet MS"/>
                <a:cs typeface="Trebuchet MS"/>
              </a:rPr>
              <a:t>or</a:t>
            </a:r>
            <a:r>
              <a:rPr sz="16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10" dirty="0">
                <a:solidFill>
                  <a:srgbClr val="EBEBEE"/>
                </a:solidFill>
                <a:latin typeface="Trebuchet MS"/>
                <a:cs typeface="Trebuchet MS"/>
              </a:rPr>
              <a:t>professional</a:t>
            </a:r>
            <a:r>
              <a:rPr sz="16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65" dirty="0">
                <a:solidFill>
                  <a:srgbClr val="EBEBEE"/>
                </a:solidFill>
                <a:latin typeface="Trebuchet MS"/>
                <a:cs typeface="Trebuchet MS"/>
              </a:rPr>
              <a:t>practice.</a:t>
            </a:r>
            <a:endParaRPr sz="1650" dirty="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1304" y="601421"/>
            <a:ext cx="7454265" cy="7048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95" dirty="0"/>
              <a:t>Definition</a:t>
            </a:r>
            <a:r>
              <a:rPr spc="-50" dirty="0"/>
              <a:t> </a:t>
            </a:r>
            <a:r>
              <a:rPr spc="55" dirty="0"/>
              <a:t>of</a:t>
            </a:r>
            <a:r>
              <a:rPr spc="-35" dirty="0"/>
              <a:t> </a:t>
            </a:r>
            <a:r>
              <a:rPr spc="180" dirty="0"/>
              <a:t>Trespass</a:t>
            </a:r>
            <a:r>
              <a:rPr spc="-50" dirty="0"/>
              <a:t> </a:t>
            </a:r>
            <a:r>
              <a:rPr spc="204" dirty="0"/>
              <a:t>to</a:t>
            </a:r>
            <a:r>
              <a:rPr spc="-35" dirty="0"/>
              <a:t> </a:t>
            </a:r>
            <a:r>
              <a:rPr spc="165" dirty="0"/>
              <a:t>Land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790955" y="1805939"/>
            <a:ext cx="6416040" cy="2781300"/>
            <a:chOff x="790955" y="1805939"/>
            <a:chExt cx="6416040" cy="2781300"/>
          </a:xfrm>
        </p:grpSpPr>
        <p:sp>
          <p:nvSpPr>
            <p:cNvPr id="4" name="object 4"/>
            <p:cNvSpPr/>
            <p:nvPr/>
          </p:nvSpPr>
          <p:spPr>
            <a:xfrm>
              <a:off x="794765" y="1809749"/>
              <a:ext cx="6408420" cy="2773680"/>
            </a:xfrm>
            <a:custGeom>
              <a:avLst/>
              <a:gdLst/>
              <a:ahLst/>
              <a:cxnLst/>
              <a:rect l="l" t="t" r="r" b="b"/>
              <a:pathLst>
                <a:path w="6408420" h="2773679">
                  <a:moveTo>
                    <a:pt x="6313170" y="0"/>
                  </a:moveTo>
                  <a:lnTo>
                    <a:pt x="95275" y="0"/>
                  </a:lnTo>
                  <a:lnTo>
                    <a:pt x="58191" y="7489"/>
                  </a:lnTo>
                  <a:lnTo>
                    <a:pt x="27906" y="27908"/>
                  </a:lnTo>
                  <a:lnTo>
                    <a:pt x="7487" y="58185"/>
                  </a:lnTo>
                  <a:lnTo>
                    <a:pt x="0" y="95250"/>
                  </a:lnTo>
                  <a:lnTo>
                    <a:pt x="0" y="2678429"/>
                  </a:lnTo>
                  <a:lnTo>
                    <a:pt x="7487" y="2715494"/>
                  </a:lnTo>
                  <a:lnTo>
                    <a:pt x="27906" y="2745771"/>
                  </a:lnTo>
                  <a:lnTo>
                    <a:pt x="58191" y="2766190"/>
                  </a:lnTo>
                  <a:lnTo>
                    <a:pt x="95275" y="2773679"/>
                  </a:lnTo>
                  <a:lnTo>
                    <a:pt x="6313170" y="2773679"/>
                  </a:lnTo>
                  <a:lnTo>
                    <a:pt x="6350234" y="2766190"/>
                  </a:lnTo>
                  <a:lnTo>
                    <a:pt x="6380511" y="2745771"/>
                  </a:lnTo>
                  <a:lnTo>
                    <a:pt x="6400930" y="2715494"/>
                  </a:lnTo>
                  <a:lnTo>
                    <a:pt x="6408420" y="2678429"/>
                  </a:lnTo>
                  <a:lnTo>
                    <a:pt x="6408420" y="95250"/>
                  </a:lnTo>
                  <a:lnTo>
                    <a:pt x="6400930" y="58185"/>
                  </a:lnTo>
                  <a:lnTo>
                    <a:pt x="6380511" y="27908"/>
                  </a:lnTo>
                  <a:lnTo>
                    <a:pt x="6350234" y="7489"/>
                  </a:lnTo>
                  <a:lnTo>
                    <a:pt x="6313170" y="0"/>
                  </a:lnTo>
                  <a:close/>
                </a:path>
              </a:pathLst>
            </a:custGeom>
            <a:solidFill>
              <a:srgbClr val="28305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94765" y="1809749"/>
              <a:ext cx="6408420" cy="2773680"/>
            </a:xfrm>
            <a:custGeom>
              <a:avLst/>
              <a:gdLst/>
              <a:ahLst/>
              <a:cxnLst/>
              <a:rect l="l" t="t" r="r" b="b"/>
              <a:pathLst>
                <a:path w="6408420" h="2773679">
                  <a:moveTo>
                    <a:pt x="0" y="95250"/>
                  </a:moveTo>
                  <a:lnTo>
                    <a:pt x="7487" y="58185"/>
                  </a:lnTo>
                  <a:lnTo>
                    <a:pt x="27906" y="27908"/>
                  </a:lnTo>
                  <a:lnTo>
                    <a:pt x="58191" y="7489"/>
                  </a:lnTo>
                  <a:lnTo>
                    <a:pt x="95275" y="0"/>
                  </a:lnTo>
                  <a:lnTo>
                    <a:pt x="6313170" y="0"/>
                  </a:lnTo>
                  <a:lnTo>
                    <a:pt x="6350234" y="7489"/>
                  </a:lnTo>
                  <a:lnTo>
                    <a:pt x="6380511" y="27908"/>
                  </a:lnTo>
                  <a:lnTo>
                    <a:pt x="6400930" y="58185"/>
                  </a:lnTo>
                  <a:lnTo>
                    <a:pt x="6408420" y="95250"/>
                  </a:lnTo>
                  <a:lnTo>
                    <a:pt x="6408420" y="2678429"/>
                  </a:lnTo>
                  <a:lnTo>
                    <a:pt x="6400930" y="2715494"/>
                  </a:lnTo>
                  <a:lnTo>
                    <a:pt x="6380511" y="2745771"/>
                  </a:lnTo>
                  <a:lnTo>
                    <a:pt x="6350234" y="2766190"/>
                  </a:lnTo>
                  <a:lnTo>
                    <a:pt x="6313170" y="2773679"/>
                  </a:lnTo>
                  <a:lnTo>
                    <a:pt x="95275" y="2773679"/>
                  </a:lnTo>
                  <a:lnTo>
                    <a:pt x="58191" y="2766190"/>
                  </a:lnTo>
                  <a:lnTo>
                    <a:pt x="27906" y="2745771"/>
                  </a:lnTo>
                  <a:lnTo>
                    <a:pt x="7487" y="2715494"/>
                  </a:lnTo>
                  <a:lnTo>
                    <a:pt x="0" y="2678429"/>
                  </a:lnTo>
                  <a:lnTo>
                    <a:pt x="0" y="95250"/>
                  </a:lnTo>
                  <a:close/>
                </a:path>
              </a:pathLst>
            </a:custGeom>
            <a:ln w="7620">
              <a:solidFill>
                <a:srgbClr val="41496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015695" y="2018792"/>
            <a:ext cx="5866765" cy="23228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dirty="0">
                <a:solidFill>
                  <a:srgbClr val="EBEBEE"/>
                </a:solidFill>
                <a:latin typeface="Times New Roman"/>
                <a:cs typeface="Times New Roman"/>
              </a:rPr>
              <a:t>Legal</a:t>
            </a:r>
            <a:r>
              <a:rPr sz="2200" spc="125" dirty="0">
                <a:solidFill>
                  <a:srgbClr val="EBEBEE"/>
                </a:solidFill>
                <a:latin typeface="Times New Roman"/>
                <a:cs typeface="Times New Roman"/>
              </a:rPr>
              <a:t> </a:t>
            </a:r>
            <a:r>
              <a:rPr sz="2200" spc="-10" dirty="0">
                <a:solidFill>
                  <a:srgbClr val="EBEBEE"/>
                </a:solidFill>
                <a:latin typeface="Times New Roman"/>
                <a:cs typeface="Times New Roman"/>
              </a:rPr>
              <a:t>Definition</a:t>
            </a:r>
            <a:endParaRPr sz="2200">
              <a:latin typeface="Times New Roman"/>
              <a:cs typeface="Times New Roman"/>
            </a:endParaRPr>
          </a:p>
          <a:p>
            <a:pPr marL="12700" marR="5080">
              <a:lnSpc>
                <a:spcPct val="138200"/>
              </a:lnSpc>
              <a:spcBef>
                <a:spcPts val="940"/>
              </a:spcBef>
            </a:pPr>
            <a:r>
              <a:rPr sz="1750" spc="145" dirty="0">
                <a:solidFill>
                  <a:srgbClr val="EBEBEE"/>
                </a:solidFill>
                <a:latin typeface="Trebuchet MS"/>
                <a:cs typeface="Trebuchet MS"/>
              </a:rPr>
              <a:t>Trespass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5" dirty="0">
                <a:solidFill>
                  <a:srgbClr val="EBEBEE"/>
                </a:solidFill>
                <a:latin typeface="Trebuchet MS"/>
                <a:cs typeface="Trebuchet MS"/>
              </a:rPr>
              <a:t>to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65" dirty="0">
                <a:solidFill>
                  <a:srgbClr val="EBEBEE"/>
                </a:solidFill>
                <a:latin typeface="Trebuchet MS"/>
                <a:cs typeface="Trebuchet MS"/>
              </a:rPr>
              <a:t>land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is</a:t>
            </a:r>
            <a:r>
              <a:rPr sz="17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defined</a:t>
            </a:r>
            <a:r>
              <a:rPr sz="17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200" dirty="0">
                <a:solidFill>
                  <a:srgbClr val="EBEBEE"/>
                </a:solidFill>
                <a:latin typeface="Trebuchet MS"/>
                <a:cs typeface="Trebuchet MS"/>
              </a:rPr>
              <a:t>as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40" dirty="0">
                <a:solidFill>
                  <a:srgbClr val="EBEBEE"/>
                </a:solidFill>
                <a:latin typeface="Trebuchet MS"/>
                <a:cs typeface="Trebuchet MS"/>
              </a:rPr>
              <a:t>unjustifiable </a:t>
            </a:r>
            <a:r>
              <a:rPr sz="1750" spc="105" dirty="0">
                <a:solidFill>
                  <a:srgbClr val="EBEBEE"/>
                </a:solidFill>
                <a:latin typeface="Trebuchet MS"/>
                <a:cs typeface="Trebuchet MS"/>
              </a:rPr>
              <a:t>interference</a:t>
            </a:r>
            <a:r>
              <a:rPr sz="1750" spc="-2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with</a:t>
            </a:r>
            <a:r>
              <a:rPr sz="17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another's</a:t>
            </a:r>
            <a:r>
              <a:rPr sz="175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65" dirty="0">
                <a:solidFill>
                  <a:srgbClr val="EBEBEE"/>
                </a:solidFill>
                <a:latin typeface="Trebuchet MS"/>
                <a:cs typeface="Trebuchet MS"/>
              </a:rPr>
              <a:t>right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5" dirty="0">
                <a:solidFill>
                  <a:srgbClr val="EBEBEE"/>
                </a:solidFill>
                <a:latin typeface="Trebuchet MS"/>
                <a:cs typeface="Trebuchet MS"/>
              </a:rPr>
              <a:t>to</a:t>
            </a:r>
            <a:r>
              <a:rPr sz="17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7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0" dirty="0">
                <a:solidFill>
                  <a:srgbClr val="EBEBEE"/>
                </a:solidFill>
                <a:latin typeface="Trebuchet MS"/>
                <a:cs typeface="Trebuchet MS"/>
              </a:rPr>
              <a:t>exclusive </a:t>
            </a:r>
            <a:r>
              <a:rPr sz="1750" spc="185" dirty="0">
                <a:solidFill>
                  <a:srgbClr val="EBEBEE"/>
                </a:solidFill>
                <a:latin typeface="Trebuchet MS"/>
                <a:cs typeface="Trebuchet MS"/>
              </a:rPr>
              <a:t>possession</a:t>
            </a:r>
            <a:r>
              <a:rPr sz="17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5" dirty="0">
                <a:solidFill>
                  <a:srgbClr val="EBEBEE"/>
                </a:solidFill>
                <a:latin typeface="Trebuchet MS"/>
                <a:cs typeface="Trebuchet MS"/>
              </a:rPr>
              <a:t>of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60" dirty="0">
                <a:solidFill>
                  <a:srgbClr val="EBEBEE"/>
                </a:solidFill>
                <a:latin typeface="Trebuchet MS"/>
                <a:cs typeface="Trebuchet MS"/>
              </a:rPr>
              <a:t>their</a:t>
            </a:r>
            <a:r>
              <a:rPr sz="17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65" dirty="0">
                <a:solidFill>
                  <a:srgbClr val="EBEBEE"/>
                </a:solidFill>
                <a:latin typeface="Trebuchet MS"/>
                <a:cs typeface="Trebuchet MS"/>
              </a:rPr>
              <a:t>property.</a:t>
            </a:r>
            <a:r>
              <a:rPr sz="17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60" dirty="0">
                <a:solidFill>
                  <a:srgbClr val="EBEBEE"/>
                </a:solidFill>
                <a:latin typeface="Trebuchet MS"/>
                <a:cs typeface="Trebuchet MS"/>
              </a:rPr>
              <a:t>This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0" dirty="0">
                <a:solidFill>
                  <a:srgbClr val="EBEBEE"/>
                </a:solidFill>
                <a:latin typeface="Trebuchet MS"/>
                <a:cs typeface="Trebuchet MS"/>
              </a:rPr>
              <a:t>tort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45" dirty="0">
                <a:solidFill>
                  <a:srgbClr val="EBEBEE"/>
                </a:solidFill>
                <a:latin typeface="Trebuchet MS"/>
                <a:cs typeface="Trebuchet MS"/>
              </a:rPr>
              <a:t>protects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the </a:t>
            </a:r>
            <a:r>
              <a:rPr sz="1750" spc="185" dirty="0">
                <a:solidFill>
                  <a:srgbClr val="EBEBEE"/>
                </a:solidFill>
                <a:latin typeface="Trebuchet MS"/>
                <a:cs typeface="Trebuchet MS"/>
              </a:rPr>
              <a:t>possessor's</a:t>
            </a:r>
            <a:r>
              <a:rPr sz="17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00" dirty="0">
                <a:solidFill>
                  <a:srgbClr val="EBEBEE"/>
                </a:solidFill>
                <a:latin typeface="Trebuchet MS"/>
                <a:cs typeface="Trebuchet MS"/>
              </a:rPr>
              <a:t>interest</a:t>
            </a:r>
            <a:r>
              <a:rPr sz="1750" spc="-3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in</a:t>
            </a:r>
            <a:r>
              <a:rPr sz="17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7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00" dirty="0">
                <a:solidFill>
                  <a:srgbClr val="EBEBEE"/>
                </a:solidFill>
                <a:latin typeface="Trebuchet MS"/>
                <a:cs typeface="Trebuchet MS"/>
              </a:rPr>
              <a:t>exclusive</a:t>
            </a:r>
            <a:r>
              <a:rPr sz="175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85" dirty="0">
                <a:solidFill>
                  <a:srgbClr val="EBEBEE"/>
                </a:solidFill>
                <a:latin typeface="Trebuchet MS"/>
                <a:cs typeface="Trebuchet MS"/>
              </a:rPr>
              <a:t>possession</a:t>
            </a:r>
            <a:r>
              <a:rPr sz="175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and </a:t>
            </a:r>
            <a:r>
              <a:rPr sz="1750" spc="180" dirty="0">
                <a:solidFill>
                  <a:srgbClr val="EBEBEE"/>
                </a:solidFill>
                <a:latin typeface="Trebuchet MS"/>
                <a:cs typeface="Trebuchet MS"/>
              </a:rPr>
              <a:t>use</a:t>
            </a:r>
            <a:r>
              <a:rPr sz="17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5" dirty="0">
                <a:solidFill>
                  <a:srgbClr val="EBEBEE"/>
                </a:solidFill>
                <a:latin typeface="Trebuchet MS"/>
                <a:cs typeface="Trebuchet MS"/>
              </a:rPr>
              <a:t>of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65" dirty="0">
                <a:solidFill>
                  <a:srgbClr val="EBEBEE"/>
                </a:solidFill>
                <a:latin typeface="Trebuchet MS"/>
                <a:cs typeface="Trebuchet MS"/>
              </a:rPr>
              <a:t>their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EBEBEE"/>
                </a:solidFill>
                <a:latin typeface="Trebuchet MS"/>
                <a:cs typeface="Trebuchet MS"/>
              </a:rPr>
              <a:t>land.</a:t>
            </a:r>
            <a:endParaRPr sz="1750">
              <a:latin typeface="Trebuchet MS"/>
              <a:cs typeface="Trebuchet MS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424928" y="1805939"/>
            <a:ext cx="6416040" cy="2781300"/>
            <a:chOff x="7424928" y="1805939"/>
            <a:chExt cx="6416040" cy="2781300"/>
          </a:xfrm>
        </p:grpSpPr>
        <p:sp>
          <p:nvSpPr>
            <p:cNvPr id="8" name="object 8"/>
            <p:cNvSpPr/>
            <p:nvPr/>
          </p:nvSpPr>
          <p:spPr>
            <a:xfrm>
              <a:off x="7428738" y="1809749"/>
              <a:ext cx="6408420" cy="2773680"/>
            </a:xfrm>
            <a:custGeom>
              <a:avLst/>
              <a:gdLst/>
              <a:ahLst/>
              <a:cxnLst/>
              <a:rect l="l" t="t" r="r" b="b"/>
              <a:pathLst>
                <a:path w="6408419" h="2773679">
                  <a:moveTo>
                    <a:pt x="6313169" y="0"/>
                  </a:moveTo>
                  <a:lnTo>
                    <a:pt x="95250" y="0"/>
                  </a:lnTo>
                  <a:lnTo>
                    <a:pt x="58185" y="7489"/>
                  </a:lnTo>
                  <a:lnTo>
                    <a:pt x="27908" y="27908"/>
                  </a:lnTo>
                  <a:lnTo>
                    <a:pt x="7489" y="58185"/>
                  </a:lnTo>
                  <a:lnTo>
                    <a:pt x="0" y="95250"/>
                  </a:lnTo>
                  <a:lnTo>
                    <a:pt x="0" y="2678429"/>
                  </a:lnTo>
                  <a:lnTo>
                    <a:pt x="7489" y="2715494"/>
                  </a:lnTo>
                  <a:lnTo>
                    <a:pt x="27908" y="2745771"/>
                  </a:lnTo>
                  <a:lnTo>
                    <a:pt x="58185" y="2766190"/>
                  </a:lnTo>
                  <a:lnTo>
                    <a:pt x="95250" y="2773679"/>
                  </a:lnTo>
                  <a:lnTo>
                    <a:pt x="6313169" y="2773679"/>
                  </a:lnTo>
                  <a:lnTo>
                    <a:pt x="6350234" y="2766190"/>
                  </a:lnTo>
                  <a:lnTo>
                    <a:pt x="6380511" y="2745771"/>
                  </a:lnTo>
                  <a:lnTo>
                    <a:pt x="6400930" y="2715494"/>
                  </a:lnTo>
                  <a:lnTo>
                    <a:pt x="6408419" y="2678429"/>
                  </a:lnTo>
                  <a:lnTo>
                    <a:pt x="6408419" y="95250"/>
                  </a:lnTo>
                  <a:lnTo>
                    <a:pt x="6400930" y="58185"/>
                  </a:lnTo>
                  <a:lnTo>
                    <a:pt x="6380511" y="27908"/>
                  </a:lnTo>
                  <a:lnTo>
                    <a:pt x="6350234" y="7489"/>
                  </a:lnTo>
                  <a:lnTo>
                    <a:pt x="6313169" y="0"/>
                  </a:lnTo>
                  <a:close/>
                </a:path>
              </a:pathLst>
            </a:custGeom>
            <a:solidFill>
              <a:srgbClr val="28305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428738" y="1809749"/>
              <a:ext cx="6408420" cy="2773680"/>
            </a:xfrm>
            <a:custGeom>
              <a:avLst/>
              <a:gdLst/>
              <a:ahLst/>
              <a:cxnLst/>
              <a:rect l="l" t="t" r="r" b="b"/>
              <a:pathLst>
                <a:path w="6408419" h="2773679">
                  <a:moveTo>
                    <a:pt x="0" y="95250"/>
                  </a:moveTo>
                  <a:lnTo>
                    <a:pt x="7489" y="58185"/>
                  </a:lnTo>
                  <a:lnTo>
                    <a:pt x="27908" y="27908"/>
                  </a:lnTo>
                  <a:lnTo>
                    <a:pt x="58185" y="7489"/>
                  </a:lnTo>
                  <a:lnTo>
                    <a:pt x="95250" y="0"/>
                  </a:lnTo>
                  <a:lnTo>
                    <a:pt x="6313169" y="0"/>
                  </a:lnTo>
                  <a:lnTo>
                    <a:pt x="6350234" y="7489"/>
                  </a:lnTo>
                  <a:lnTo>
                    <a:pt x="6380511" y="27908"/>
                  </a:lnTo>
                  <a:lnTo>
                    <a:pt x="6400930" y="58185"/>
                  </a:lnTo>
                  <a:lnTo>
                    <a:pt x="6408419" y="95250"/>
                  </a:lnTo>
                  <a:lnTo>
                    <a:pt x="6408419" y="2678429"/>
                  </a:lnTo>
                  <a:lnTo>
                    <a:pt x="6400930" y="2715494"/>
                  </a:lnTo>
                  <a:lnTo>
                    <a:pt x="6380511" y="2745771"/>
                  </a:lnTo>
                  <a:lnTo>
                    <a:pt x="6350234" y="2766190"/>
                  </a:lnTo>
                  <a:lnTo>
                    <a:pt x="6313169" y="2773679"/>
                  </a:lnTo>
                  <a:lnTo>
                    <a:pt x="95250" y="2773679"/>
                  </a:lnTo>
                  <a:lnTo>
                    <a:pt x="58185" y="2766190"/>
                  </a:lnTo>
                  <a:lnTo>
                    <a:pt x="27908" y="2745771"/>
                  </a:lnTo>
                  <a:lnTo>
                    <a:pt x="7489" y="2715494"/>
                  </a:lnTo>
                  <a:lnTo>
                    <a:pt x="0" y="2678429"/>
                  </a:lnTo>
                  <a:lnTo>
                    <a:pt x="0" y="95250"/>
                  </a:lnTo>
                  <a:close/>
                </a:path>
              </a:pathLst>
            </a:custGeom>
            <a:ln w="7620">
              <a:solidFill>
                <a:srgbClr val="41496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7651242" y="2018792"/>
            <a:ext cx="5864860" cy="19538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55" dirty="0">
                <a:solidFill>
                  <a:srgbClr val="EBEBEE"/>
                </a:solidFill>
                <a:latin typeface="Times New Roman"/>
                <a:cs typeface="Times New Roman"/>
              </a:rPr>
              <a:t>Historical</a:t>
            </a:r>
            <a:r>
              <a:rPr sz="2200" spc="30" dirty="0">
                <a:solidFill>
                  <a:srgbClr val="EBEBEE"/>
                </a:solidFill>
                <a:latin typeface="Times New Roman"/>
                <a:cs typeface="Times New Roman"/>
              </a:rPr>
              <a:t> </a:t>
            </a:r>
            <a:r>
              <a:rPr sz="2200" spc="60" dirty="0">
                <a:solidFill>
                  <a:srgbClr val="EBEBEE"/>
                </a:solidFill>
                <a:latin typeface="Times New Roman"/>
                <a:cs typeface="Times New Roman"/>
              </a:rPr>
              <a:t>Context</a:t>
            </a:r>
            <a:endParaRPr sz="2200">
              <a:latin typeface="Times New Roman"/>
              <a:cs typeface="Times New Roman"/>
            </a:endParaRPr>
          </a:p>
          <a:p>
            <a:pPr marL="12700" marR="5080">
              <a:lnSpc>
                <a:spcPct val="138100"/>
              </a:lnSpc>
              <a:spcBef>
                <a:spcPts val="945"/>
              </a:spcBef>
            </a:pPr>
            <a:r>
              <a:rPr sz="1750" spc="75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60" dirty="0">
                <a:solidFill>
                  <a:srgbClr val="EBEBEE"/>
                </a:solidFill>
                <a:latin typeface="Trebuchet MS"/>
                <a:cs typeface="Trebuchet MS"/>
              </a:rPr>
              <a:t>concept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5" dirty="0">
                <a:solidFill>
                  <a:srgbClr val="EBEBEE"/>
                </a:solidFill>
                <a:latin typeface="Trebuchet MS"/>
                <a:cs typeface="Trebuchet MS"/>
              </a:rPr>
              <a:t>of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60" dirty="0">
                <a:solidFill>
                  <a:srgbClr val="EBEBEE"/>
                </a:solidFill>
                <a:latin typeface="Trebuchet MS"/>
                <a:cs typeface="Trebuchet MS"/>
              </a:rPr>
              <a:t>trespass</a:t>
            </a:r>
            <a:r>
              <a:rPr sz="17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75" dirty="0">
                <a:solidFill>
                  <a:srgbClr val="EBEBEE"/>
                </a:solidFill>
                <a:latin typeface="Trebuchet MS"/>
                <a:cs typeface="Trebuchet MS"/>
              </a:rPr>
              <a:t>has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85" dirty="0">
                <a:solidFill>
                  <a:srgbClr val="EBEBEE"/>
                </a:solidFill>
                <a:latin typeface="Trebuchet MS"/>
                <a:cs typeface="Trebuchet MS"/>
              </a:rPr>
              <a:t>its</a:t>
            </a:r>
            <a:r>
              <a:rPr sz="17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55" dirty="0">
                <a:solidFill>
                  <a:srgbClr val="EBEBEE"/>
                </a:solidFill>
                <a:latin typeface="Trebuchet MS"/>
                <a:cs typeface="Trebuchet MS"/>
              </a:rPr>
              <a:t>roots</a:t>
            </a:r>
            <a:r>
              <a:rPr sz="17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in</a:t>
            </a:r>
            <a:r>
              <a:rPr sz="17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60" dirty="0">
                <a:solidFill>
                  <a:srgbClr val="EBEBEE"/>
                </a:solidFill>
                <a:latin typeface="Trebuchet MS"/>
                <a:cs typeface="Trebuchet MS"/>
              </a:rPr>
              <a:t>medieval </a:t>
            </a:r>
            <a:r>
              <a:rPr sz="1750" spc="75" dirty="0">
                <a:solidFill>
                  <a:srgbClr val="EBEBEE"/>
                </a:solidFill>
                <a:latin typeface="Trebuchet MS"/>
                <a:cs typeface="Trebuchet MS"/>
              </a:rPr>
              <a:t>English</a:t>
            </a:r>
            <a:r>
              <a:rPr sz="1750" spc="-1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60" dirty="0">
                <a:solidFill>
                  <a:srgbClr val="EBEBEE"/>
                </a:solidFill>
                <a:latin typeface="Trebuchet MS"/>
                <a:cs typeface="Trebuchet MS"/>
              </a:rPr>
              <a:t>common</a:t>
            </a:r>
            <a:r>
              <a:rPr sz="175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-20" dirty="0">
                <a:solidFill>
                  <a:srgbClr val="EBEBEE"/>
                </a:solidFill>
                <a:latin typeface="Trebuchet MS"/>
                <a:cs typeface="Trebuchet MS"/>
              </a:rPr>
              <a:t>law,</a:t>
            </a:r>
            <a:r>
              <a:rPr sz="175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80" dirty="0">
                <a:solidFill>
                  <a:srgbClr val="EBEBEE"/>
                </a:solidFill>
                <a:latin typeface="Trebuchet MS"/>
                <a:cs typeface="Trebuchet MS"/>
              </a:rPr>
              <a:t>evolving</a:t>
            </a:r>
            <a:r>
              <a:rPr sz="1750" spc="-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0" dirty="0">
                <a:solidFill>
                  <a:srgbClr val="EBEBEE"/>
                </a:solidFill>
                <a:latin typeface="Trebuchet MS"/>
                <a:cs typeface="Trebuchet MS"/>
              </a:rPr>
              <a:t>from</a:t>
            </a:r>
            <a:r>
              <a:rPr sz="1750" spc="-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5" dirty="0">
                <a:solidFill>
                  <a:srgbClr val="EBEBEE"/>
                </a:solidFill>
                <a:latin typeface="Trebuchet MS"/>
                <a:cs typeface="Trebuchet MS"/>
              </a:rPr>
              <a:t>a</a:t>
            </a:r>
            <a:r>
              <a:rPr sz="1750" spc="-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criminal</a:t>
            </a:r>
            <a:r>
              <a:rPr sz="1750" spc="-2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40" dirty="0">
                <a:solidFill>
                  <a:srgbClr val="EBEBEE"/>
                </a:solidFill>
                <a:latin typeface="Trebuchet MS"/>
                <a:cs typeface="Trebuchet MS"/>
              </a:rPr>
              <a:t>offense </a:t>
            </a:r>
            <a:r>
              <a:rPr sz="1750" spc="135" dirty="0">
                <a:solidFill>
                  <a:srgbClr val="EBEBEE"/>
                </a:solidFill>
                <a:latin typeface="Trebuchet MS"/>
                <a:cs typeface="Trebuchet MS"/>
              </a:rPr>
              <a:t>to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5" dirty="0">
                <a:solidFill>
                  <a:srgbClr val="EBEBEE"/>
                </a:solidFill>
                <a:latin typeface="Trebuchet MS"/>
                <a:cs typeface="Trebuchet MS"/>
              </a:rPr>
              <a:t>a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civil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60" dirty="0">
                <a:solidFill>
                  <a:srgbClr val="EBEBEE"/>
                </a:solidFill>
                <a:latin typeface="Trebuchet MS"/>
                <a:cs typeface="Trebuchet MS"/>
              </a:rPr>
              <a:t>wrong.</a:t>
            </a:r>
            <a:r>
              <a:rPr sz="17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It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10" dirty="0">
                <a:solidFill>
                  <a:srgbClr val="EBEBEE"/>
                </a:solidFill>
                <a:latin typeface="Trebuchet MS"/>
                <a:cs typeface="Trebuchet MS"/>
              </a:rPr>
              <a:t>reflects</a:t>
            </a:r>
            <a:r>
              <a:rPr sz="17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7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14" dirty="0">
                <a:solidFill>
                  <a:srgbClr val="EBEBEE"/>
                </a:solidFill>
                <a:latin typeface="Trebuchet MS"/>
                <a:cs typeface="Trebuchet MS"/>
              </a:rPr>
              <a:t>longstanding</a:t>
            </a:r>
            <a:r>
              <a:rPr sz="17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50" dirty="0">
                <a:solidFill>
                  <a:srgbClr val="EBEBEE"/>
                </a:solidFill>
                <a:latin typeface="Trebuchet MS"/>
                <a:cs typeface="Trebuchet MS"/>
              </a:rPr>
              <a:t>legal </a:t>
            </a:r>
            <a:r>
              <a:rPr sz="1750" spc="65" dirty="0">
                <a:solidFill>
                  <a:srgbClr val="EBEBEE"/>
                </a:solidFill>
                <a:latin typeface="Trebuchet MS"/>
                <a:cs typeface="Trebuchet MS"/>
              </a:rPr>
              <a:t>principle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5" dirty="0">
                <a:solidFill>
                  <a:srgbClr val="EBEBEE"/>
                </a:solidFill>
                <a:latin typeface="Trebuchet MS"/>
                <a:cs typeface="Trebuchet MS"/>
              </a:rPr>
              <a:t>of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80" dirty="0">
                <a:solidFill>
                  <a:srgbClr val="EBEBEE"/>
                </a:solidFill>
                <a:latin typeface="Trebuchet MS"/>
                <a:cs typeface="Trebuchet MS"/>
              </a:rPr>
              <a:t>'an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Englishman's</a:t>
            </a:r>
            <a:r>
              <a:rPr sz="175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45" dirty="0">
                <a:solidFill>
                  <a:srgbClr val="EBEBEE"/>
                </a:solidFill>
                <a:latin typeface="Trebuchet MS"/>
                <a:cs typeface="Trebuchet MS"/>
              </a:rPr>
              <a:t>home</a:t>
            </a:r>
            <a:r>
              <a:rPr sz="17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is</a:t>
            </a:r>
            <a:r>
              <a:rPr sz="17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05" dirty="0">
                <a:solidFill>
                  <a:srgbClr val="EBEBEE"/>
                </a:solidFill>
                <a:latin typeface="Trebuchet MS"/>
                <a:cs typeface="Trebuchet MS"/>
              </a:rPr>
              <a:t>his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60" dirty="0">
                <a:solidFill>
                  <a:srgbClr val="EBEBEE"/>
                </a:solidFill>
                <a:latin typeface="Trebuchet MS"/>
                <a:cs typeface="Trebuchet MS"/>
              </a:rPr>
              <a:t>castle'.</a:t>
            </a:r>
            <a:endParaRPr sz="1750">
              <a:latin typeface="Trebuchet MS"/>
              <a:cs typeface="Trebuchet MS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790955" y="4806696"/>
            <a:ext cx="6416040" cy="2781300"/>
            <a:chOff x="790955" y="4806696"/>
            <a:chExt cx="6416040" cy="2781300"/>
          </a:xfrm>
        </p:grpSpPr>
        <p:sp>
          <p:nvSpPr>
            <p:cNvPr id="12" name="object 12"/>
            <p:cNvSpPr/>
            <p:nvPr/>
          </p:nvSpPr>
          <p:spPr>
            <a:xfrm>
              <a:off x="794765" y="4810506"/>
              <a:ext cx="6408420" cy="2773680"/>
            </a:xfrm>
            <a:custGeom>
              <a:avLst/>
              <a:gdLst/>
              <a:ahLst/>
              <a:cxnLst/>
              <a:rect l="l" t="t" r="r" b="b"/>
              <a:pathLst>
                <a:path w="6408420" h="2773679">
                  <a:moveTo>
                    <a:pt x="6313170" y="0"/>
                  </a:moveTo>
                  <a:lnTo>
                    <a:pt x="95275" y="0"/>
                  </a:lnTo>
                  <a:lnTo>
                    <a:pt x="58191" y="7489"/>
                  </a:lnTo>
                  <a:lnTo>
                    <a:pt x="27906" y="27908"/>
                  </a:lnTo>
                  <a:lnTo>
                    <a:pt x="7487" y="58185"/>
                  </a:lnTo>
                  <a:lnTo>
                    <a:pt x="0" y="95250"/>
                  </a:lnTo>
                  <a:lnTo>
                    <a:pt x="0" y="2678404"/>
                  </a:lnTo>
                  <a:lnTo>
                    <a:pt x="7487" y="2715488"/>
                  </a:lnTo>
                  <a:lnTo>
                    <a:pt x="27906" y="2745773"/>
                  </a:lnTo>
                  <a:lnTo>
                    <a:pt x="58191" y="2766192"/>
                  </a:lnTo>
                  <a:lnTo>
                    <a:pt x="95275" y="2773680"/>
                  </a:lnTo>
                  <a:lnTo>
                    <a:pt x="6313170" y="2773680"/>
                  </a:lnTo>
                  <a:lnTo>
                    <a:pt x="6350234" y="2766192"/>
                  </a:lnTo>
                  <a:lnTo>
                    <a:pt x="6380511" y="2745773"/>
                  </a:lnTo>
                  <a:lnTo>
                    <a:pt x="6400930" y="2715488"/>
                  </a:lnTo>
                  <a:lnTo>
                    <a:pt x="6408420" y="2678404"/>
                  </a:lnTo>
                  <a:lnTo>
                    <a:pt x="6408420" y="95250"/>
                  </a:lnTo>
                  <a:lnTo>
                    <a:pt x="6400930" y="58185"/>
                  </a:lnTo>
                  <a:lnTo>
                    <a:pt x="6380511" y="27908"/>
                  </a:lnTo>
                  <a:lnTo>
                    <a:pt x="6350234" y="7489"/>
                  </a:lnTo>
                  <a:lnTo>
                    <a:pt x="6313170" y="0"/>
                  </a:lnTo>
                  <a:close/>
                </a:path>
              </a:pathLst>
            </a:custGeom>
            <a:solidFill>
              <a:srgbClr val="28305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94765" y="4810506"/>
              <a:ext cx="6408420" cy="2773680"/>
            </a:xfrm>
            <a:custGeom>
              <a:avLst/>
              <a:gdLst/>
              <a:ahLst/>
              <a:cxnLst/>
              <a:rect l="l" t="t" r="r" b="b"/>
              <a:pathLst>
                <a:path w="6408420" h="2773679">
                  <a:moveTo>
                    <a:pt x="0" y="95250"/>
                  </a:moveTo>
                  <a:lnTo>
                    <a:pt x="7487" y="58185"/>
                  </a:lnTo>
                  <a:lnTo>
                    <a:pt x="27906" y="27908"/>
                  </a:lnTo>
                  <a:lnTo>
                    <a:pt x="58191" y="7489"/>
                  </a:lnTo>
                  <a:lnTo>
                    <a:pt x="95275" y="0"/>
                  </a:lnTo>
                  <a:lnTo>
                    <a:pt x="6313170" y="0"/>
                  </a:lnTo>
                  <a:lnTo>
                    <a:pt x="6350234" y="7489"/>
                  </a:lnTo>
                  <a:lnTo>
                    <a:pt x="6380511" y="27908"/>
                  </a:lnTo>
                  <a:lnTo>
                    <a:pt x="6400930" y="58185"/>
                  </a:lnTo>
                  <a:lnTo>
                    <a:pt x="6408420" y="95250"/>
                  </a:lnTo>
                  <a:lnTo>
                    <a:pt x="6408420" y="2678404"/>
                  </a:lnTo>
                  <a:lnTo>
                    <a:pt x="6400930" y="2715488"/>
                  </a:lnTo>
                  <a:lnTo>
                    <a:pt x="6380511" y="2745773"/>
                  </a:lnTo>
                  <a:lnTo>
                    <a:pt x="6350234" y="2766192"/>
                  </a:lnTo>
                  <a:lnTo>
                    <a:pt x="6313170" y="2773680"/>
                  </a:lnTo>
                  <a:lnTo>
                    <a:pt x="95275" y="2773680"/>
                  </a:lnTo>
                  <a:lnTo>
                    <a:pt x="58191" y="2766192"/>
                  </a:lnTo>
                  <a:lnTo>
                    <a:pt x="27906" y="2745773"/>
                  </a:lnTo>
                  <a:lnTo>
                    <a:pt x="7487" y="2715488"/>
                  </a:lnTo>
                  <a:lnTo>
                    <a:pt x="0" y="2678404"/>
                  </a:lnTo>
                  <a:lnTo>
                    <a:pt x="0" y="95250"/>
                  </a:lnTo>
                  <a:close/>
                </a:path>
              </a:pathLst>
            </a:custGeom>
            <a:ln w="7620">
              <a:solidFill>
                <a:srgbClr val="41496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1015695" y="5019497"/>
            <a:ext cx="5860415" cy="23234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90" dirty="0">
                <a:solidFill>
                  <a:srgbClr val="EBEBEE"/>
                </a:solidFill>
                <a:latin typeface="Times New Roman"/>
                <a:cs typeface="Times New Roman"/>
              </a:rPr>
              <a:t>Modern</a:t>
            </a:r>
            <a:r>
              <a:rPr sz="2200" spc="-15" dirty="0">
                <a:solidFill>
                  <a:srgbClr val="EBEBEE"/>
                </a:solidFill>
                <a:latin typeface="Times New Roman"/>
                <a:cs typeface="Times New Roman"/>
              </a:rPr>
              <a:t> </a:t>
            </a:r>
            <a:r>
              <a:rPr sz="2200" spc="80" dirty="0">
                <a:solidFill>
                  <a:srgbClr val="EBEBEE"/>
                </a:solidFill>
                <a:latin typeface="Times New Roman"/>
                <a:cs typeface="Times New Roman"/>
              </a:rPr>
              <a:t>Interpretation</a:t>
            </a:r>
            <a:endParaRPr sz="2200">
              <a:latin typeface="Times New Roman"/>
              <a:cs typeface="Times New Roman"/>
            </a:endParaRPr>
          </a:p>
          <a:p>
            <a:pPr marL="12700" marR="5080">
              <a:lnSpc>
                <a:spcPct val="138200"/>
              </a:lnSpc>
              <a:spcBef>
                <a:spcPts val="944"/>
              </a:spcBef>
            </a:pP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In</a:t>
            </a:r>
            <a:r>
              <a:rPr sz="17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contemporary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-20" dirty="0">
                <a:solidFill>
                  <a:srgbClr val="EBEBEE"/>
                </a:solidFill>
                <a:latin typeface="Trebuchet MS"/>
                <a:cs typeface="Trebuchet MS"/>
              </a:rPr>
              <a:t>law,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65" dirty="0">
                <a:solidFill>
                  <a:srgbClr val="EBEBEE"/>
                </a:solidFill>
                <a:latin typeface="Trebuchet MS"/>
                <a:cs typeface="Trebuchet MS"/>
              </a:rPr>
              <a:t>trespass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is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80" dirty="0">
                <a:solidFill>
                  <a:srgbClr val="EBEBEE"/>
                </a:solidFill>
                <a:latin typeface="Trebuchet MS"/>
                <a:cs typeface="Trebuchet MS"/>
              </a:rPr>
              <a:t>viewed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200" dirty="0">
                <a:solidFill>
                  <a:srgbClr val="EBEBEE"/>
                </a:solidFill>
                <a:latin typeface="Trebuchet MS"/>
                <a:cs typeface="Trebuchet MS"/>
              </a:rPr>
              <a:t>as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5" dirty="0">
                <a:solidFill>
                  <a:srgbClr val="EBEBEE"/>
                </a:solidFill>
                <a:latin typeface="Trebuchet MS"/>
                <a:cs typeface="Trebuchet MS"/>
              </a:rPr>
              <a:t>a</a:t>
            </a:r>
            <a:r>
              <a:rPr sz="17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85" dirty="0">
                <a:solidFill>
                  <a:srgbClr val="EBEBEE"/>
                </a:solidFill>
                <a:latin typeface="Trebuchet MS"/>
                <a:cs typeface="Trebuchet MS"/>
              </a:rPr>
              <a:t>strict 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liability</a:t>
            </a:r>
            <a:r>
              <a:rPr sz="1750" spc="-2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tort,</a:t>
            </a:r>
            <a:r>
              <a:rPr sz="175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00" dirty="0">
                <a:solidFill>
                  <a:srgbClr val="EBEBEE"/>
                </a:solidFill>
                <a:latin typeface="Trebuchet MS"/>
                <a:cs typeface="Trebuchet MS"/>
              </a:rPr>
              <a:t>meaning</a:t>
            </a:r>
            <a:r>
              <a:rPr sz="175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that</a:t>
            </a:r>
            <a:r>
              <a:rPr sz="1750" spc="-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75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14" dirty="0">
                <a:solidFill>
                  <a:srgbClr val="EBEBEE"/>
                </a:solidFill>
                <a:latin typeface="Trebuchet MS"/>
                <a:cs typeface="Trebuchet MS"/>
              </a:rPr>
              <a:t>defendant's</a:t>
            </a:r>
            <a:r>
              <a:rPr sz="1750" spc="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75" dirty="0">
                <a:solidFill>
                  <a:srgbClr val="EBEBEE"/>
                </a:solidFill>
                <a:latin typeface="Trebuchet MS"/>
                <a:cs typeface="Trebuchet MS"/>
              </a:rPr>
              <a:t>intent</a:t>
            </a:r>
            <a:r>
              <a:rPr sz="1750" spc="-1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or </a:t>
            </a:r>
            <a:r>
              <a:rPr sz="1750" spc="105" dirty="0">
                <a:solidFill>
                  <a:srgbClr val="EBEBEE"/>
                </a:solidFill>
                <a:latin typeface="Trebuchet MS"/>
                <a:cs typeface="Trebuchet MS"/>
              </a:rPr>
              <a:t>knowledge</a:t>
            </a:r>
            <a:r>
              <a:rPr sz="1750" spc="-2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is</a:t>
            </a:r>
            <a:r>
              <a:rPr sz="1750" spc="-3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75" dirty="0">
                <a:solidFill>
                  <a:srgbClr val="EBEBEE"/>
                </a:solidFill>
                <a:latin typeface="Trebuchet MS"/>
                <a:cs typeface="Trebuchet MS"/>
              </a:rPr>
              <a:t>generally</a:t>
            </a:r>
            <a:r>
              <a:rPr sz="1750" spc="-1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irrelevant.</a:t>
            </a:r>
            <a:r>
              <a:rPr sz="1750" spc="-2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75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750" spc="-3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75" dirty="0">
                <a:solidFill>
                  <a:srgbClr val="EBEBEE"/>
                </a:solidFill>
                <a:latin typeface="Trebuchet MS"/>
                <a:cs typeface="Trebuchet MS"/>
              </a:rPr>
              <a:t>focus</a:t>
            </a:r>
            <a:r>
              <a:rPr sz="1750" spc="-3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0" dirty="0">
                <a:solidFill>
                  <a:srgbClr val="EBEBEE"/>
                </a:solidFill>
                <a:latin typeface="Trebuchet MS"/>
                <a:cs typeface="Trebuchet MS"/>
              </a:rPr>
              <a:t>is</a:t>
            </a:r>
            <a:r>
              <a:rPr sz="1750" spc="-2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60" dirty="0">
                <a:solidFill>
                  <a:srgbClr val="EBEBEE"/>
                </a:solidFill>
                <a:latin typeface="Trebuchet MS"/>
                <a:cs typeface="Trebuchet MS"/>
              </a:rPr>
              <a:t>on</a:t>
            </a:r>
            <a:r>
              <a:rPr sz="1750" spc="-3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the </a:t>
            </a:r>
            <a:r>
              <a:rPr sz="1750" spc="145" dirty="0">
                <a:solidFill>
                  <a:srgbClr val="EBEBEE"/>
                </a:solidFill>
                <a:latin typeface="Trebuchet MS"/>
                <a:cs typeface="Trebuchet MS"/>
              </a:rPr>
              <a:t>act</a:t>
            </a:r>
            <a:r>
              <a:rPr sz="17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5" dirty="0">
                <a:solidFill>
                  <a:srgbClr val="EBEBEE"/>
                </a:solidFill>
                <a:latin typeface="Trebuchet MS"/>
                <a:cs typeface="Trebuchet MS"/>
              </a:rPr>
              <a:t>of</a:t>
            </a:r>
            <a:r>
              <a:rPr sz="1750" spc="-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80" dirty="0">
                <a:solidFill>
                  <a:srgbClr val="EBEBEE"/>
                </a:solidFill>
                <a:latin typeface="Trebuchet MS"/>
                <a:cs typeface="Trebuchet MS"/>
              </a:rPr>
              <a:t>intrusion</a:t>
            </a:r>
            <a:r>
              <a:rPr sz="1750" spc="-3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itself,</a:t>
            </a:r>
            <a:r>
              <a:rPr sz="1750" spc="-2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85" dirty="0">
                <a:solidFill>
                  <a:srgbClr val="EBEBEE"/>
                </a:solidFill>
                <a:latin typeface="Trebuchet MS"/>
                <a:cs typeface="Trebuchet MS"/>
              </a:rPr>
              <a:t>rather</a:t>
            </a:r>
            <a:r>
              <a:rPr sz="175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10" dirty="0">
                <a:solidFill>
                  <a:srgbClr val="EBEBEE"/>
                </a:solidFill>
                <a:latin typeface="Trebuchet MS"/>
                <a:cs typeface="Trebuchet MS"/>
              </a:rPr>
              <a:t>than</a:t>
            </a:r>
            <a:r>
              <a:rPr sz="17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75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70" dirty="0">
                <a:solidFill>
                  <a:srgbClr val="EBEBEE"/>
                </a:solidFill>
                <a:latin typeface="Trebuchet MS"/>
                <a:cs typeface="Trebuchet MS"/>
              </a:rPr>
              <a:t>consequences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or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75" dirty="0">
                <a:solidFill>
                  <a:srgbClr val="EBEBEE"/>
                </a:solidFill>
                <a:latin typeface="Trebuchet MS"/>
                <a:cs typeface="Trebuchet MS"/>
              </a:rPr>
              <a:t>motivation</a:t>
            </a:r>
            <a:r>
              <a:rPr sz="17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00" dirty="0">
                <a:solidFill>
                  <a:srgbClr val="EBEBEE"/>
                </a:solidFill>
                <a:latin typeface="Trebuchet MS"/>
                <a:cs typeface="Trebuchet MS"/>
              </a:rPr>
              <a:t>behind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-25" dirty="0">
                <a:solidFill>
                  <a:srgbClr val="EBEBEE"/>
                </a:solidFill>
                <a:latin typeface="Trebuchet MS"/>
                <a:cs typeface="Trebuchet MS"/>
              </a:rPr>
              <a:t>it.</a:t>
            </a:r>
            <a:endParaRPr sz="1750">
              <a:latin typeface="Trebuchet MS"/>
              <a:cs typeface="Trebuchet MS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7424928" y="4806696"/>
            <a:ext cx="6416040" cy="2781300"/>
            <a:chOff x="7424928" y="4806696"/>
            <a:chExt cx="6416040" cy="2781300"/>
          </a:xfrm>
        </p:grpSpPr>
        <p:sp>
          <p:nvSpPr>
            <p:cNvPr id="16" name="object 16"/>
            <p:cNvSpPr/>
            <p:nvPr/>
          </p:nvSpPr>
          <p:spPr>
            <a:xfrm>
              <a:off x="7428738" y="4810506"/>
              <a:ext cx="6408420" cy="2773680"/>
            </a:xfrm>
            <a:custGeom>
              <a:avLst/>
              <a:gdLst/>
              <a:ahLst/>
              <a:cxnLst/>
              <a:rect l="l" t="t" r="r" b="b"/>
              <a:pathLst>
                <a:path w="6408419" h="2773679">
                  <a:moveTo>
                    <a:pt x="6313169" y="0"/>
                  </a:moveTo>
                  <a:lnTo>
                    <a:pt x="95250" y="0"/>
                  </a:lnTo>
                  <a:lnTo>
                    <a:pt x="58185" y="7489"/>
                  </a:lnTo>
                  <a:lnTo>
                    <a:pt x="27908" y="27908"/>
                  </a:lnTo>
                  <a:lnTo>
                    <a:pt x="7489" y="58185"/>
                  </a:lnTo>
                  <a:lnTo>
                    <a:pt x="0" y="95250"/>
                  </a:lnTo>
                  <a:lnTo>
                    <a:pt x="0" y="2678404"/>
                  </a:lnTo>
                  <a:lnTo>
                    <a:pt x="7489" y="2715488"/>
                  </a:lnTo>
                  <a:lnTo>
                    <a:pt x="27908" y="2745773"/>
                  </a:lnTo>
                  <a:lnTo>
                    <a:pt x="58185" y="2766192"/>
                  </a:lnTo>
                  <a:lnTo>
                    <a:pt x="95250" y="2773680"/>
                  </a:lnTo>
                  <a:lnTo>
                    <a:pt x="6313169" y="2773680"/>
                  </a:lnTo>
                  <a:lnTo>
                    <a:pt x="6350234" y="2766192"/>
                  </a:lnTo>
                  <a:lnTo>
                    <a:pt x="6380511" y="2745773"/>
                  </a:lnTo>
                  <a:lnTo>
                    <a:pt x="6400930" y="2715488"/>
                  </a:lnTo>
                  <a:lnTo>
                    <a:pt x="6408419" y="2678404"/>
                  </a:lnTo>
                  <a:lnTo>
                    <a:pt x="6408419" y="95250"/>
                  </a:lnTo>
                  <a:lnTo>
                    <a:pt x="6400930" y="58185"/>
                  </a:lnTo>
                  <a:lnTo>
                    <a:pt x="6380511" y="27908"/>
                  </a:lnTo>
                  <a:lnTo>
                    <a:pt x="6350234" y="7489"/>
                  </a:lnTo>
                  <a:lnTo>
                    <a:pt x="6313169" y="0"/>
                  </a:lnTo>
                  <a:close/>
                </a:path>
              </a:pathLst>
            </a:custGeom>
            <a:solidFill>
              <a:srgbClr val="28305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428738" y="4810506"/>
              <a:ext cx="6408420" cy="2773680"/>
            </a:xfrm>
            <a:custGeom>
              <a:avLst/>
              <a:gdLst/>
              <a:ahLst/>
              <a:cxnLst/>
              <a:rect l="l" t="t" r="r" b="b"/>
              <a:pathLst>
                <a:path w="6408419" h="2773679">
                  <a:moveTo>
                    <a:pt x="0" y="95250"/>
                  </a:moveTo>
                  <a:lnTo>
                    <a:pt x="7489" y="58185"/>
                  </a:lnTo>
                  <a:lnTo>
                    <a:pt x="27908" y="27908"/>
                  </a:lnTo>
                  <a:lnTo>
                    <a:pt x="58185" y="7489"/>
                  </a:lnTo>
                  <a:lnTo>
                    <a:pt x="95250" y="0"/>
                  </a:lnTo>
                  <a:lnTo>
                    <a:pt x="6313169" y="0"/>
                  </a:lnTo>
                  <a:lnTo>
                    <a:pt x="6350234" y="7489"/>
                  </a:lnTo>
                  <a:lnTo>
                    <a:pt x="6380511" y="27908"/>
                  </a:lnTo>
                  <a:lnTo>
                    <a:pt x="6400930" y="58185"/>
                  </a:lnTo>
                  <a:lnTo>
                    <a:pt x="6408419" y="95250"/>
                  </a:lnTo>
                  <a:lnTo>
                    <a:pt x="6408419" y="2678404"/>
                  </a:lnTo>
                  <a:lnTo>
                    <a:pt x="6400930" y="2715488"/>
                  </a:lnTo>
                  <a:lnTo>
                    <a:pt x="6380511" y="2745773"/>
                  </a:lnTo>
                  <a:lnTo>
                    <a:pt x="6350234" y="2766192"/>
                  </a:lnTo>
                  <a:lnTo>
                    <a:pt x="6313169" y="2773680"/>
                  </a:lnTo>
                  <a:lnTo>
                    <a:pt x="95250" y="2773680"/>
                  </a:lnTo>
                  <a:lnTo>
                    <a:pt x="58185" y="2766192"/>
                  </a:lnTo>
                  <a:lnTo>
                    <a:pt x="27908" y="2745773"/>
                  </a:lnTo>
                  <a:lnTo>
                    <a:pt x="7489" y="2715488"/>
                  </a:lnTo>
                  <a:lnTo>
                    <a:pt x="0" y="2678404"/>
                  </a:lnTo>
                  <a:lnTo>
                    <a:pt x="0" y="95250"/>
                  </a:lnTo>
                  <a:close/>
                </a:path>
              </a:pathLst>
            </a:custGeom>
            <a:ln w="7620">
              <a:solidFill>
                <a:srgbClr val="41496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7651242" y="5019497"/>
            <a:ext cx="5659755" cy="23234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80" dirty="0">
                <a:solidFill>
                  <a:srgbClr val="EBEBEE"/>
                </a:solidFill>
                <a:latin typeface="Times New Roman"/>
                <a:cs typeface="Times New Roman"/>
              </a:rPr>
              <a:t>Scope</a:t>
            </a:r>
            <a:r>
              <a:rPr sz="2200" dirty="0">
                <a:solidFill>
                  <a:srgbClr val="EBEBEE"/>
                </a:solidFill>
                <a:latin typeface="Times New Roman"/>
                <a:cs typeface="Times New Roman"/>
              </a:rPr>
              <a:t> of</a:t>
            </a:r>
            <a:r>
              <a:rPr sz="2200" spc="-5" dirty="0">
                <a:solidFill>
                  <a:srgbClr val="EBEBEE"/>
                </a:solidFill>
                <a:latin typeface="Times New Roman"/>
                <a:cs typeface="Times New Roman"/>
              </a:rPr>
              <a:t> </a:t>
            </a:r>
            <a:r>
              <a:rPr sz="2200" spc="75" dirty="0">
                <a:solidFill>
                  <a:srgbClr val="EBEBEE"/>
                </a:solidFill>
                <a:latin typeface="Times New Roman"/>
                <a:cs typeface="Times New Roman"/>
              </a:rPr>
              <a:t>Protection</a:t>
            </a:r>
            <a:endParaRPr sz="2200">
              <a:latin typeface="Times New Roman"/>
              <a:cs typeface="Times New Roman"/>
            </a:endParaRPr>
          </a:p>
          <a:p>
            <a:pPr marL="12700" marR="5080">
              <a:lnSpc>
                <a:spcPct val="138200"/>
              </a:lnSpc>
              <a:spcBef>
                <a:spcPts val="944"/>
              </a:spcBef>
            </a:pPr>
            <a:r>
              <a:rPr sz="1750" spc="145" dirty="0">
                <a:solidFill>
                  <a:srgbClr val="EBEBEE"/>
                </a:solidFill>
                <a:latin typeface="Trebuchet MS"/>
                <a:cs typeface="Trebuchet MS"/>
              </a:rPr>
              <a:t>Trespass</a:t>
            </a:r>
            <a:r>
              <a:rPr sz="17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law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40" dirty="0">
                <a:solidFill>
                  <a:srgbClr val="EBEBEE"/>
                </a:solidFill>
                <a:latin typeface="Trebuchet MS"/>
                <a:cs typeface="Trebuchet MS"/>
              </a:rPr>
              <a:t>protects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5" dirty="0">
                <a:solidFill>
                  <a:srgbClr val="EBEBEE"/>
                </a:solidFill>
                <a:latin typeface="Trebuchet MS"/>
                <a:cs typeface="Trebuchet MS"/>
              </a:rPr>
              <a:t>not</a:t>
            </a:r>
            <a:r>
              <a:rPr sz="17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70" dirty="0">
                <a:solidFill>
                  <a:srgbClr val="EBEBEE"/>
                </a:solidFill>
                <a:latin typeface="Trebuchet MS"/>
                <a:cs typeface="Trebuchet MS"/>
              </a:rPr>
              <a:t>only</a:t>
            </a:r>
            <a:r>
              <a:rPr sz="17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7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45" dirty="0">
                <a:solidFill>
                  <a:srgbClr val="EBEBEE"/>
                </a:solidFill>
                <a:latin typeface="Trebuchet MS"/>
                <a:cs typeface="Trebuchet MS"/>
              </a:rPr>
              <a:t>surface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5" dirty="0">
                <a:solidFill>
                  <a:srgbClr val="EBEBEE"/>
                </a:solidFill>
                <a:latin typeface="Trebuchet MS"/>
                <a:cs typeface="Trebuchet MS"/>
              </a:rPr>
              <a:t>of</a:t>
            </a:r>
            <a:r>
              <a:rPr sz="17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the </a:t>
            </a:r>
            <a:r>
              <a:rPr sz="1750" spc="65" dirty="0">
                <a:solidFill>
                  <a:srgbClr val="EBEBEE"/>
                </a:solidFill>
                <a:latin typeface="Trebuchet MS"/>
                <a:cs typeface="Trebuchet MS"/>
              </a:rPr>
              <a:t>land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but</a:t>
            </a:r>
            <a:r>
              <a:rPr sz="17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0" dirty="0">
                <a:solidFill>
                  <a:srgbClr val="EBEBEE"/>
                </a:solidFill>
                <a:latin typeface="Trebuchet MS"/>
                <a:cs typeface="Trebuchet MS"/>
              </a:rPr>
              <a:t>also</a:t>
            </a:r>
            <a:r>
              <a:rPr sz="17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0" dirty="0">
                <a:solidFill>
                  <a:srgbClr val="EBEBEE"/>
                </a:solidFill>
                <a:latin typeface="Trebuchet MS"/>
                <a:cs typeface="Trebuchet MS"/>
              </a:rPr>
              <a:t>airspace</a:t>
            </a:r>
            <a:r>
              <a:rPr sz="17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40" dirty="0">
                <a:solidFill>
                  <a:srgbClr val="EBEBEE"/>
                </a:solidFill>
                <a:latin typeface="Trebuchet MS"/>
                <a:cs typeface="Trebuchet MS"/>
              </a:rPr>
              <a:t>above</a:t>
            </a:r>
            <a:r>
              <a:rPr sz="1750" spc="-11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and</a:t>
            </a:r>
            <a:r>
              <a:rPr sz="17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14" dirty="0">
                <a:solidFill>
                  <a:srgbClr val="EBEBEE"/>
                </a:solidFill>
                <a:latin typeface="Trebuchet MS"/>
                <a:cs typeface="Trebuchet MS"/>
              </a:rPr>
              <a:t>ground 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below,</a:t>
            </a:r>
            <a:r>
              <a:rPr sz="1750" spc="-3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5" dirty="0">
                <a:solidFill>
                  <a:srgbClr val="EBEBEE"/>
                </a:solidFill>
                <a:latin typeface="Trebuchet MS"/>
                <a:cs typeface="Trebuchet MS"/>
              </a:rPr>
              <a:t>to</a:t>
            </a:r>
            <a:r>
              <a:rPr sz="1750" spc="-2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5" dirty="0">
                <a:solidFill>
                  <a:srgbClr val="EBEBEE"/>
                </a:solidFill>
                <a:latin typeface="Trebuchet MS"/>
                <a:cs typeface="Trebuchet MS"/>
              </a:rPr>
              <a:t>a</a:t>
            </a:r>
            <a:r>
              <a:rPr sz="1750" spc="-3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5" dirty="0">
                <a:solidFill>
                  <a:srgbClr val="EBEBEE"/>
                </a:solidFill>
                <a:latin typeface="Trebuchet MS"/>
                <a:cs typeface="Trebuchet MS"/>
              </a:rPr>
              <a:t>reasonable</a:t>
            </a:r>
            <a:r>
              <a:rPr sz="1750" spc="-3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65" dirty="0">
                <a:solidFill>
                  <a:srgbClr val="EBEBEE"/>
                </a:solidFill>
                <a:latin typeface="Trebuchet MS"/>
                <a:cs typeface="Trebuchet MS"/>
              </a:rPr>
              <a:t>extent.</a:t>
            </a:r>
            <a:r>
              <a:rPr sz="1750" spc="1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60" dirty="0">
                <a:solidFill>
                  <a:srgbClr val="EBEBEE"/>
                </a:solidFill>
                <a:latin typeface="Trebuchet MS"/>
                <a:cs typeface="Trebuchet MS"/>
              </a:rPr>
              <a:t>This</a:t>
            </a:r>
            <a:r>
              <a:rPr sz="1750" spc="-2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comprehensive </a:t>
            </a:r>
            <a:r>
              <a:rPr sz="1750" spc="110" dirty="0">
                <a:solidFill>
                  <a:srgbClr val="EBEBEE"/>
                </a:solidFill>
                <a:latin typeface="Trebuchet MS"/>
                <a:cs typeface="Trebuchet MS"/>
              </a:rPr>
              <a:t>protection</a:t>
            </a:r>
            <a:r>
              <a:rPr sz="17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50" dirty="0">
                <a:solidFill>
                  <a:srgbClr val="EBEBEE"/>
                </a:solidFill>
                <a:latin typeface="Trebuchet MS"/>
                <a:cs typeface="Trebuchet MS"/>
              </a:rPr>
              <a:t>underscores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7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65" dirty="0">
                <a:solidFill>
                  <a:srgbClr val="EBEBEE"/>
                </a:solidFill>
                <a:latin typeface="Trebuchet MS"/>
                <a:cs typeface="Trebuchet MS"/>
              </a:rPr>
              <a:t>law's</a:t>
            </a:r>
            <a:r>
              <a:rPr sz="17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05" dirty="0">
                <a:solidFill>
                  <a:srgbClr val="EBEBEE"/>
                </a:solidFill>
                <a:latin typeface="Trebuchet MS"/>
                <a:cs typeface="Trebuchet MS"/>
              </a:rPr>
              <a:t>commitment</a:t>
            </a:r>
            <a:r>
              <a:rPr sz="1750" spc="-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10" dirty="0">
                <a:solidFill>
                  <a:srgbClr val="EBEBEE"/>
                </a:solidFill>
                <a:latin typeface="Trebuchet MS"/>
                <a:cs typeface="Trebuchet MS"/>
              </a:rPr>
              <a:t>to </a:t>
            </a:r>
            <a:r>
              <a:rPr sz="1750" spc="114" dirty="0">
                <a:solidFill>
                  <a:srgbClr val="EBEBEE"/>
                </a:solidFill>
                <a:latin typeface="Trebuchet MS"/>
                <a:cs typeface="Trebuchet MS"/>
              </a:rPr>
              <a:t>safeguarding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00" dirty="0">
                <a:solidFill>
                  <a:srgbClr val="EBEBEE"/>
                </a:solidFill>
                <a:latin typeface="Trebuchet MS"/>
                <a:cs typeface="Trebuchet MS"/>
              </a:rPr>
              <a:t>property</a:t>
            </a:r>
            <a:r>
              <a:rPr sz="17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45" dirty="0">
                <a:solidFill>
                  <a:srgbClr val="EBEBEE"/>
                </a:solidFill>
                <a:latin typeface="Trebuchet MS"/>
                <a:cs typeface="Trebuchet MS"/>
              </a:rPr>
              <a:t>rights.</a:t>
            </a:r>
            <a:endParaRPr sz="1750">
              <a:latin typeface="Trebuchet MS"/>
              <a:cs typeface="Trebuchet MS"/>
            </a:endParaRPr>
          </a:p>
        </p:txBody>
      </p:sp>
      <p:sp>
        <p:nvSpPr>
          <p:cNvPr id="19" name="object 1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3041" y="463466"/>
            <a:ext cx="11710670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5300"/>
              </a:lnSpc>
              <a:spcBef>
                <a:spcPts val="95"/>
              </a:spcBef>
            </a:pPr>
            <a:r>
              <a:rPr sz="3800" spc="155" dirty="0"/>
              <a:t>Elements</a:t>
            </a:r>
            <a:r>
              <a:rPr sz="3800" spc="-20" dirty="0"/>
              <a:t> </a:t>
            </a:r>
            <a:r>
              <a:rPr sz="3800" spc="55" dirty="0"/>
              <a:t>of</a:t>
            </a:r>
            <a:r>
              <a:rPr sz="3800" spc="-15" dirty="0"/>
              <a:t> </a:t>
            </a:r>
            <a:r>
              <a:rPr sz="3800" spc="110" dirty="0"/>
              <a:t>Trespass:</a:t>
            </a:r>
            <a:r>
              <a:rPr sz="3800" spc="-50" dirty="0"/>
              <a:t> </a:t>
            </a:r>
            <a:r>
              <a:rPr sz="3800" spc="75" dirty="0"/>
              <a:t>Unlawful</a:t>
            </a:r>
            <a:r>
              <a:rPr sz="3800" spc="-30" dirty="0"/>
              <a:t> </a:t>
            </a:r>
            <a:r>
              <a:rPr sz="3800" spc="80" dirty="0"/>
              <a:t>Entry,</a:t>
            </a:r>
            <a:r>
              <a:rPr sz="3800" spc="-15" dirty="0"/>
              <a:t> </a:t>
            </a:r>
            <a:r>
              <a:rPr sz="3800" spc="125" dirty="0"/>
              <a:t>Interference,</a:t>
            </a:r>
            <a:r>
              <a:rPr sz="3800" spc="-15" dirty="0"/>
              <a:t> </a:t>
            </a:r>
            <a:r>
              <a:rPr sz="3800" spc="210" dirty="0"/>
              <a:t>and </a:t>
            </a:r>
            <a:r>
              <a:rPr sz="3800" spc="145" dirty="0"/>
              <a:t>Intention</a:t>
            </a:r>
            <a:endParaRPr sz="3800"/>
          </a:p>
        </p:txBody>
      </p:sp>
      <p:grpSp>
        <p:nvGrpSpPr>
          <p:cNvPr id="3" name="object 3"/>
          <p:cNvGrpSpPr/>
          <p:nvPr/>
        </p:nvGrpSpPr>
        <p:grpSpPr>
          <a:xfrm>
            <a:off x="745236" y="2124455"/>
            <a:ext cx="1089660" cy="5573395"/>
            <a:chOff x="745236" y="2124455"/>
            <a:chExt cx="1089660" cy="5573395"/>
          </a:xfrm>
        </p:grpSpPr>
        <p:sp>
          <p:nvSpPr>
            <p:cNvPr id="4" name="object 4"/>
            <p:cNvSpPr/>
            <p:nvPr/>
          </p:nvSpPr>
          <p:spPr>
            <a:xfrm>
              <a:off x="954024" y="2124455"/>
              <a:ext cx="881380" cy="5573395"/>
            </a:xfrm>
            <a:custGeom>
              <a:avLst/>
              <a:gdLst/>
              <a:ahLst/>
              <a:cxnLst/>
              <a:rect l="l" t="t" r="r" b="b"/>
              <a:pathLst>
                <a:path w="881380" h="5573395">
                  <a:moveTo>
                    <a:pt x="22860" y="5080"/>
                  </a:moveTo>
                  <a:lnTo>
                    <a:pt x="17741" y="0"/>
                  </a:lnTo>
                  <a:lnTo>
                    <a:pt x="5118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5568150"/>
                  </a:lnTo>
                  <a:lnTo>
                    <a:pt x="5118" y="5573268"/>
                  </a:lnTo>
                  <a:lnTo>
                    <a:pt x="17741" y="5573268"/>
                  </a:lnTo>
                  <a:lnTo>
                    <a:pt x="22860" y="5568150"/>
                  </a:lnTo>
                  <a:lnTo>
                    <a:pt x="22860" y="5080"/>
                  </a:lnTo>
                  <a:close/>
                </a:path>
                <a:path w="881380" h="5573395">
                  <a:moveTo>
                    <a:pt x="880872" y="427228"/>
                  </a:moveTo>
                  <a:lnTo>
                    <a:pt x="875792" y="422148"/>
                  </a:lnTo>
                  <a:lnTo>
                    <a:pt x="210858" y="422148"/>
                  </a:lnTo>
                  <a:lnTo>
                    <a:pt x="205740" y="427228"/>
                  </a:lnTo>
                  <a:lnTo>
                    <a:pt x="205740" y="433578"/>
                  </a:lnTo>
                  <a:lnTo>
                    <a:pt x="205740" y="439928"/>
                  </a:lnTo>
                  <a:lnTo>
                    <a:pt x="210858" y="445008"/>
                  </a:lnTo>
                  <a:lnTo>
                    <a:pt x="875792" y="445008"/>
                  </a:lnTo>
                  <a:lnTo>
                    <a:pt x="880872" y="439928"/>
                  </a:lnTo>
                  <a:lnTo>
                    <a:pt x="880872" y="427228"/>
                  </a:lnTo>
                  <a:close/>
                </a:path>
              </a:pathLst>
            </a:custGeom>
            <a:solidFill>
              <a:srgbClr val="41496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49046" y="2341625"/>
              <a:ext cx="434340" cy="434340"/>
            </a:xfrm>
            <a:custGeom>
              <a:avLst/>
              <a:gdLst/>
              <a:ahLst/>
              <a:cxnLst/>
              <a:rect l="l" t="t" r="r" b="b"/>
              <a:pathLst>
                <a:path w="434340" h="434339">
                  <a:moveTo>
                    <a:pt x="353263" y="0"/>
                  </a:moveTo>
                  <a:lnTo>
                    <a:pt x="81076" y="0"/>
                  </a:lnTo>
                  <a:lnTo>
                    <a:pt x="49516" y="6373"/>
                  </a:lnTo>
                  <a:lnTo>
                    <a:pt x="23745" y="23749"/>
                  </a:lnTo>
                  <a:lnTo>
                    <a:pt x="6371" y="49506"/>
                  </a:lnTo>
                  <a:lnTo>
                    <a:pt x="0" y="81025"/>
                  </a:lnTo>
                  <a:lnTo>
                    <a:pt x="0" y="353313"/>
                  </a:lnTo>
                  <a:lnTo>
                    <a:pt x="6371" y="384833"/>
                  </a:lnTo>
                  <a:lnTo>
                    <a:pt x="23745" y="410591"/>
                  </a:lnTo>
                  <a:lnTo>
                    <a:pt x="49516" y="427966"/>
                  </a:lnTo>
                  <a:lnTo>
                    <a:pt x="81076" y="434339"/>
                  </a:lnTo>
                  <a:lnTo>
                    <a:pt x="353263" y="434339"/>
                  </a:lnTo>
                  <a:lnTo>
                    <a:pt x="384823" y="427966"/>
                  </a:lnTo>
                  <a:lnTo>
                    <a:pt x="410594" y="410590"/>
                  </a:lnTo>
                  <a:lnTo>
                    <a:pt x="427968" y="384833"/>
                  </a:lnTo>
                  <a:lnTo>
                    <a:pt x="434340" y="353313"/>
                  </a:lnTo>
                  <a:lnTo>
                    <a:pt x="434340" y="81025"/>
                  </a:lnTo>
                  <a:lnTo>
                    <a:pt x="427968" y="49506"/>
                  </a:lnTo>
                  <a:lnTo>
                    <a:pt x="410594" y="23749"/>
                  </a:lnTo>
                  <a:lnTo>
                    <a:pt x="384823" y="6373"/>
                  </a:lnTo>
                  <a:lnTo>
                    <a:pt x="353263" y="0"/>
                  </a:lnTo>
                  <a:close/>
                </a:path>
              </a:pathLst>
            </a:custGeom>
            <a:solidFill>
              <a:srgbClr val="28305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49046" y="2341625"/>
              <a:ext cx="434340" cy="434340"/>
            </a:xfrm>
            <a:custGeom>
              <a:avLst/>
              <a:gdLst/>
              <a:ahLst/>
              <a:cxnLst/>
              <a:rect l="l" t="t" r="r" b="b"/>
              <a:pathLst>
                <a:path w="434340" h="434339">
                  <a:moveTo>
                    <a:pt x="0" y="81025"/>
                  </a:moveTo>
                  <a:lnTo>
                    <a:pt x="6371" y="49506"/>
                  </a:lnTo>
                  <a:lnTo>
                    <a:pt x="23745" y="23749"/>
                  </a:lnTo>
                  <a:lnTo>
                    <a:pt x="49516" y="6373"/>
                  </a:lnTo>
                  <a:lnTo>
                    <a:pt x="81076" y="0"/>
                  </a:lnTo>
                  <a:lnTo>
                    <a:pt x="353263" y="0"/>
                  </a:lnTo>
                  <a:lnTo>
                    <a:pt x="384823" y="6373"/>
                  </a:lnTo>
                  <a:lnTo>
                    <a:pt x="410594" y="23749"/>
                  </a:lnTo>
                  <a:lnTo>
                    <a:pt x="427968" y="49506"/>
                  </a:lnTo>
                  <a:lnTo>
                    <a:pt x="434340" y="81025"/>
                  </a:lnTo>
                  <a:lnTo>
                    <a:pt x="434340" y="353313"/>
                  </a:lnTo>
                  <a:lnTo>
                    <a:pt x="427968" y="384833"/>
                  </a:lnTo>
                  <a:lnTo>
                    <a:pt x="410594" y="410590"/>
                  </a:lnTo>
                  <a:lnTo>
                    <a:pt x="384823" y="427966"/>
                  </a:lnTo>
                  <a:lnTo>
                    <a:pt x="353263" y="434339"/>
                  </a:lnTo>
                  <a:lnTo>
                    <a:pt x="81076" y="434339"/>
                  </a:lnTo>
                  <a:lnTo>
                    <a:pt x="49516" y="427966"/>
                  </a:lnTo>
                  <a:lnTo>
                    <a:pt x="23745" y="410591"/>
                  </a:lnTo>
                  <a:lnTo>
                    <a:pt x="6371" y="384833"/>
                  </a:lnTo>
                  <a:lnTo>
                    <a:pt x="0" y="353313"/>
                  </a:lnTo>
                  <a:lnTo>
                    <a:pt x="0" y="81025"/>
                  </a:lnTo>
                  <a:close/>
                </a:path>
              </a:pathLst>
            </a:custGeom>
            <a:ln w="7620">
              <a:solidFill>
                <a:srgbClr val="41496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892860" y="2334005"/>
            <a:ext cx="142240" cy="3695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50" spc="-155" dirty="0">
                <a:solidFill>
                  <a:srgbClr val="EBEBEE"/>
                </a:solidFill>
                <a:latin typeface="Times New Roman"/>
                <a:cs typeface="Times New Roman"/>
              </a:rPr>
              <a:t>1</a:t>
            </a:r>
            <a:endParaRPr sz="225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14220" y="2291918"/>
            <a:ext cx="11339830" cy="13322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dirty="0">
                <a:solidFill>
                  <a:srgbClr val="EBEBEE"/>
                </a:solidFill>
                <a:latin typeface="Times New Roman"/>
                <a:cs typeface="Times New Roman"/>
              </a:rPr>
              <a:t>Unlawful</a:t>
            </a:r>
            <a:r>
              <a:rPr sz="1900" spc="310" dirty="0">
                <a:solidFill>
                  <a:srgbClr val="EBEBEE"/>
                </a:solidFill>
                <a:latin typeface="Times New Roman"/>
                <a:cs typeface="Times New Roman"/>
              </a:rPr>
              <a:t> </a:t>
            </a:r>
            <a:r>
              <a:rPr sz="1900" spc="40" dirty="0">
                <a:solidFill>
                  <a:srgbClr val="EBEBEE"/>
                </a:solidFill>
                <a:latin typeface="Times New Roman"/>
                <a:cs typeface="Times New Roman"/>
              </a:rPr>
              <a:t>Entry</a:t>
            </a:r>
            <a:endParaRPr sz="1900">
              <a:latin typeface="Times New Roman"/>
              <a:cs typeface="Times New Roman"/>
            </a:endParaRPr>
          </a:p>
          <a:p>
            <a:pPr marL="12700" marR="5080">
              <a:lnSpc>
                <a:spcPct val="133300"/>
              </a:lnSpc>
              <a:spcBef>
                <a:spcPts val="810"/>
              </a:spcBef>
            </a:pPr>
            <a:r>
              <a:rPr sz="1500" spc="60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50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55" dirty="0">
                <a:solidFill>
                  <a:srgbClr val="EBEBEE"/>
                </a:solidFill>
                <a:latin typeface="Trebuchet MS"/>
                <a:cs typeface="Trebuchet MS"/>
              </a:rPr>
              <a:t>first</a:t>
            </a:r>
            <a:r>
              <a:rPr sz="150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85" dirty="0">
                <a:solidFill>
                  <a:srgbClr val="EBEBEE"/>
                </a:solidFill>
                <a:latin typeface="Trebuchet MS"/>
                <a:cs typeface="Trebuchet MS"/>
              </a:rPr>
              <a:t>element</a:t>
            </a:r>
            <a:r>
              <a:rPr sz="1500" spc="-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110" dirty="0">
                <a:solidFill>
                  <a:srgbClr val="EBEBEE"/>
                </a:solidFill>
                <a:latin typeface="Trebuchet MS"/>
                <a:cs typeface="Trebuchet MS"/>
              </a:rPr>
              <a:t>of</a:t>
            </a:r>
            <a:r>
              <a:rPr sz="150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140" dirty="0">
                <a:solidFill>
                  <a:srgbClr val="EBEBEE"/>
                </a:solidFill>
                <a:latin typeface="Trebuchet MS"/>
                <a:cs typeface="Trebuchet MS"/>
              </a:rPr>
              <a:t>trespass</a:t>
            </a:r>
            <a:r>
              <a:rPr sz="150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80" dirty="0">
                <a:solidFill>
                  <a:srgbClr val="EBEBEE"/>
                </a:solidFill>
                <a:latin typeface="Trebuchet MS"/>
                <a:cs typeface="Trebuchet MS"/>
              </a:rPr>
              <a:t>is</a:t>
            </a:r>
            <a:r>
              <a:rPr sz="150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dirty="0">
                <a:solidFill>
                  <a:srgbClr val="EBEBEE"/>
                </a:solidFill>
                <a:latin typeface="Trebuchet MS"/>
                <a:cs typeface="Trebuchet MS"/>
              </a:rPr>
              <a:t>unlawful</a:t>
            </a:r>
            <a:r>
              <a:rPr sz="150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70" dirty="0">
                <a:solidFill>
                  <a:srgbClr val="EBEBEE"/>
                </a:solidFill>
                <a:latin typeface="Trebuchet MS"/>
                <a:cs typeface="Trebuchet MS"/>
              </a:rPr>
              <a:t>entry</a:t>
            </a:r>
            <a:r>
              <a:rPr sz="150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125" dirty="0">
                <a:solidFill>
                  <a:srgbClr val="EBEBEE"/>
                </a:solidFill>
                <a:latin typeface="Trebuchet MS"/>
                <a:cs typeface="Trebuchet MS"/>
              </a:rPr>
              <a:t>onto</a:t>
            </a:r>
            <a:r>
              <a:rPr sz="1500" spc="-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100" dirty="0">
                <a:solidFill>
                  <a:srgbClr val="EBEBEE"/>
                </a:solidFill>
                <a:latin typeface="Trebuchet MS"/>
                <a:cs typeface="Trebuchet MS"/>
              </a:rPr>
              <a:t>another's</a:t>
            </a:r>
            <a:r>
              <a:rPr sz="150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dirty="0">
                <a:solidFill>
                  <a:srgbClr val="EBEBEE"/>
                </a:solidFill>
                <a:latin typeface="Trebuchet MS"/>
                <a:cs typeface="Trebuchet MS"/>
              </a:rPr>
              <a:t>land.</a:t>
            </a:r>
            <a:r>
              <a:rPr sz="150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50" dirty="0">
                <a:solidFill>
                  <a:srgbClr val="EBEBEE"/>
                </a:solidFill>
                <a:latin typeface="Trebuchet MS"/>
                <a:cs typeface="Trebuchet MS"/>
              </a:rPr>
              <a:t>This</a:t>
            </a:r>
            <a:r>
              <a:rPr sz="150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140" dirty="0">
                <a:solidFill>
                  <a:srgbClr val="EBEBEE"/>
                </a:solidFill>
                <a:latin typeface="Trebuchet MS"/>
                <a:cs typeface="Trebuchet MS"/>
              </a:rPr>
              <a:t>can</a:t>
            </a:r>
            <a:r>
              <a:rPr sz="150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130" dirty="0">
                <a:solidFill>
                  <a:srgbClr val="EBEBEE"/>
                </a:solidFill>
                <a:latin typeface="Trebuchet MS"/>
                <a:cs typeface="Trebuchet MS"/>
              </a:rPr>
              <a:t>be</a:t>
            </a:r>
            <a:r>
              <a:rPr sz="150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80" dirty="0">
                <a:solidFill>
                  <a:srgbClr val="EBEBEE"/>
                </a:solidFill>
                <a:latin typeface="Trebuchet MS"/>
                <a:cs typeface="Trebuchet MS"/>
              </a:rPr>
              <a:t>direct</a:t>
            </a:r>
            <a:r>
              <a:rPr sz="1500" spc="-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80" dirty="0">
                <a:solidFill>
                  <a:srgbClr val="EBEBEE"/>
                </a:solidFill>
                <a:latin typeface="Trebuchet MS"/>
                <a:cs typeface="Trebuchet MS"/>
              </a:rPr>
              <a:t>physical</a:t>
            </a:r>
            <a:r>
              <a:rPr sz="1500" spc="-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70" dirty="0">
                <a:solidFill>
                  <a:srgbClr val="EBEBEE"/>
                </a:solidFill>
                <a:latin typeface="Trebuchet MS"/>
                <a:cs typeface="Trebuchet MS"/>
              </a:rPr>
              <a:t>entry</a:t>
            </a:r>
            <a:r>
              <a:rPr sz="150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70" dirty="0">
                <a:solidFill>
                  <a:srgbClr val="EBEBEE"/>
                </a:solidFill>
                <a:latin typeface="Trebuchet MS"/>
                <a:cs typeface="Trebuchet MS"/>
              </a:rPr>
              <a:t>by</a:t>
            </a:r>
            <a:r>
              <a:rPr sz="150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95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50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100" dirty="0">
                <a:solidFill>
                  <a:srgbClr val="EBEBEE"/>
                </a:solidFill>
                <a:latin typeface="Trebuchet MS"/>
                <a:cs typeface="Trebuchet MS"/>
              </a:rPr>
              <a:t>defendant</a:t>
            </a:r>
            <a:r>
              <a:rPr sz="150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70" dirty="0">
                <a:solidFill>
                  <a:srgbClr val="EBEBEE"/>
                </a:solidFill>
                <a:latin typeface="Trebuchet MS"/>
                <a:cs typeface="Trebuchet MS"/>
              </a:rPr>
              <a:t>or </a:t>
            </a:r>
            <a:r>
              <a:rPr sz="1500" spc="114" dirty="0">
                <a:solidFill>
                  <a:srgbClr val="EBEBEE"/>
                </a:solidFill>
                <a:latin typeface="Trebuchet MS"/>
                <a:cs typeface="Trebuchet MS"/>
              </a:rPr>
              <a:t>causing</a:t>
            </a:r>
            <a:r>
              <a:rPr sz="150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100" dirty="0">
                <a:solidFill>
                  <a:srgbClr val="EBEBEE"/>
                </a:solidFill>
                <a:latin typeface="Trebuchet MS"/>
                <a:cs typeface="Trebuchet MS"/>
              </a:rPr>
              <a:t>an</a:t>
            </a:r>
            <a:r>
              <a:rPr sz="150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85" dirty="0">
                <a:solidFill>
                  <a:srgbClr val="EBEBEE"/>
                </a:solidFill>
                <a:latin typeface="Trebuchet MS"/>
                <a:cs typeface="Trebuchet MS"/>
              </a:rPr>
              <a:t>object</a:t>
            </a:r>
            <a:r>
              <a:rPr sz="1500" spc="-2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114" dirty="0">
                <a:solidFill>
                  <a:srgbClr val="EBEBEE"/>
                </a:solidFill>
                <a:latin typeface="Trebuchet MS"/>
                <a:cs typeface="Trebuchet MS"/>
              </a:rPr>
              <a:t>to</a:t>
            </a:r>
            <a:r>
              <a:rPr sz="150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90" dirty="0">
                <a:solidFill>
                  <a:srgbClr val="EBEBEE"/>
                </a:solidFill>
                <a:latin typeface="Trebuchet MS"/>
                <a:cs typeface="Trebuchet MS"/>
              </a:rPr>
              <a:t>enter</a:t>
            </a:r>
            <a:r>
              <a:rPr sz="1500" spc="-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95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500" spc="-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dirty="0">
                <a:solidFill>
                  <a:srgbClr val="EBEBEE"/>
                </a:solidFill>
                <a:latin typeface="Trebuchet MS"/>
                <a:cs typeface="Trebuchet MS"/>
              </a:rPr>
              <a:t>land.</a:t>
            </a:r>
            <a:r>
              <a:rPr sz="150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65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50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70" dirty="0">
                <a:solidFill>
                  <a:srgbClr val="EBEBEE"/>
                </a:solidFill>
                <a:latin typeface="Trebuchet MS"/>
                <a:cs typeface="Trebuchet MS"/>
              </a:rPr>
              <a:t>entry</a:t>
            </a:r>
            <a:r>
              <a:rPr sz="150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105" dirty="0">
                <a:solidFill>
                  <a:srgbClr val="EBEBEE"/>
                </a:solidFill>
                <a:latin typeface="Trebuchet MS"/>
                <a:cs typeface="Trebuchet MS"/>
              </a:rPr>
              <a:t>must</a:t>
            </a:r>
            <a:r>
              <a:rPr sz="150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130" dirty="0">
                <a:solidFill>
                  <a:srgbClr val="EBEBEE"/>
                </a:solidFill>
                <a:latin typeface="Trebuchet MS"/>
                <a:cs typeface="Trebuchet MS"/>
              </a:rPr>
              <a:t>be</a:t>
            </a:r>
            <a:r>
              <a:rPr sz="150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dirty="0">
                <a:solidFill>
                  <a:srgbClr val="EBEBEE"/>
                </a:solidFill>
                <a:latin typeface="Trebuchet MS"/>
                <a:cs typeface="Trebuchet MS"/>
              </a:rPr>
              <a:t>voluntary,</a:t>
            </a:r>
            <a:r>
              <a:rPr sz="1500" spc="-2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75" dirty="0">
                <a:solidFill>
                  <a:srgbClr val="EBEBEE"/>
                </a:solidFill>
                <a:latin typeface="Trebuchet MS"/>
                <a:cs typeface="Trebuchet MS"/>
              </a:rPr>
              <a:t>but</a:t>
            </a:r>
            <a:r>
              <a:rPr sz="150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95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500" spc="-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125" dirty="0">
                <a:solidFill>
                  <a:srgbClr val="EBEBEE"/>
                </a:solidFill>
                <a:latin typeface="Trebuchet MS"/>
                <a:cs typeface="Trebuchet MS"/>
              </a:rPr>
              <a:t>trespasser</a:t>
            </a:r>
            <a:r>
              <a:rPr sz="150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125" dirty="0">
                <a:solidFill>
                  <a:srgbClr val="EBEBEE"/>
                </a:solidFill>
                <a:latin typeface="Trebuchet MS"/>
                <a:cs typeface="Trebuchet MS"/>
              </a:rPr>
              <a:t>need</a:t>
            </a:r>
            <a:r>
              <a:rPr sz="1500" spc="-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110" dirty="0">
                <a:solidFill>
                  <a:srgbClr val="EBEBEE"/>
                </a:solidFill>
                <a:latin typeface="Trebuchet MS"/>
                <a:cs typeface="Trebuchet MS"/>
              </a:rPr>
              <a:t>not</a:t>
            </a:r>
            <a:r>
              <a:rPr sz="1500" spc="-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130" dirty="0">
                <a:solidFill>
                  <a:srgbClr val="EBEBEE"/>
                </a:solidFill>
                <a:latin typeface="Trebuchet MS"/>
                <a:cs typeface="Trebuchet MS"/>
              </a:rPr>
              <a:t>be</a:t>
            </a:r>
            <a:r>
              <a:rPr sz="150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85" dirty="0">
                <a:solidFill>
                  <a:srgbClr val="EBEBEE"/>
                </a:solidFill>
                <a:latin typeface="Trebuchet MS"/>
                <a:cs typeface="Trebuchet MS"/>
              </a:rPr>
              <a:t>aware</a:t>
            </a:r>
            <a:r>
              <a:rPr sz="150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80" dirty="0">
                <a:solidFill>
                  <a:srgbClr val="EBEBEE"/>
                </a:solidFill>
                <a:latin typeface="Trebuchet MS"/>
                <a:cs typeface="Trebuchet MS"/>
              </a:rPr>
              <a:t>that</a:t>
            </a:r>
            <a:r>
              <a:rPr sz="150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80" dirty="0">
                <a:solidFill>
                  <a:srgbClr val="EBEBEE"/>
                </a:solidFill>
                <a:latin typeface="Trebuchet MS"/>
                <a:cs typeface="Trebuchet MS"/>
              </a:rPr>
              <a:t>they</a:t>
            </a:r>
            <a:r>
              <a:rPr sz="150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65" dirty="0">
                <a:solidFill>
                  <a:srgbClr val="EBEBEE"/>
                </a:solidFill>
                <a:latin typeface="Trebuchet MS"/>
                <a:cs typeface="Trebuchet MS"/>
              </a:rPr>
              <a:t>are </a:t>
            </a:r>
            <a:r>
              <a:rPr sz="1500" spc="85" dirty="0">
                <a:solidFill>
                  <a:srgbClr val="EBEBEE"/>
                </a:solidFill>
                <a:latin typeface="Trebuchet MS"/>
                <a:cs typeface="Trebuchet MS"/>
              </a:rPr>
              <a:t>trespassing.</a:t>
            </a:r>
            <a:endParaRPr sz="1500">
              <a:latin typeface="Trebuchet MS"/>
              <a:cs typeface="Trebuchet MS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745236" y="4261103"/>
            <a:ext cx="1089660" cy="441959"/>
            <a:chOff x="745236" y="4261103"/>
            <a:chExt cx="1089660" cy="441959"/>
          </a:xfrm>
        </p:grpSpPr>
        <p:sp>
          <p:nvSpPr>
            <p:cNvPr id="10" name="object 10"/>
            <p:cNvSpPr/>
            <p:nvPr/>
          </p:nvSpPr>
          <p:spPr>
            <a:xfrm>
              <a:off x="1159763" y="4469891"/>
              <a:ext cx="675640" cy="22860"/>
            </a:xfrm>
            <a:custGeom>
              <a:avLst/>
              <a:gdLst/>
              <a:ahLst/>
              <a:cxnLst/>
              <a:rect l="l" t="t" r="r" b="b"/>
              <a:pathLst>
                <a:path w="675639" h="22860">
                  <a:moveTo>
                    <a:pt x="670052" y="0"/>
                  </a:moveTo>
                  <a:lnTo>
                    <a:pt x="5118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17780"/>
                  </a:lnTo>
                  <a:lnTo>
                    <a:pt x="5118" y="22860"/>
                  </a:lnTo>
                  <a:lnTo>
                    <a:pt x="670052" y="22860"/>
                  </a:lnTo>
                  <a:lnTo>
                    <a:pt x="675132" y="17780"/>
                  </a:lnTo>
                  <a:lnTo>
                    <a:pt x="675132" y="5080"/>
                  </a:lnTo>
                  <a:lnTo>
                    <a:pt x="670052" y="0"/>
                  </a:lnTo>
                  <a:close/>
                </a:path>
              </a:pathLst>
            </a:custGeom>
            <a:solidFill>
              <a:srgbClr val="41496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749046" y="4264913"/>
              <a:ext cx="434340" cy="434340"/>
            </a:xfrm>
            <a:custGeom>
              <a:avLst/>
              <a:gdLst/>
              <a:ahLst/>
              <a:cxnLst/>
              <a:rect l="l" t="t" r="r" b="b"/>
              <a:pathLst>
                <a:path w="434340" h="434339">
                  <a:moveTo>
                    <a:pt x="353263" y="0"/>
                  </a:moveTo>
                  <a:lnTo>
                    <a:pt x="81076" y="0"/>
                  </a:lnTo>
                  <a:lnTo>
                    <a:pt x="49516" y="6373"/>
                  </a:lnTo>
                  <a:lnTo>
                    <a:pt x="23745" y="23749"/>
                  </a:lnTo>
                  <a:lnTo>
                    <a:pt x="6371" y="49506"/>
                  </a:lnTo>
                  <a:lnTo>
                    <a:pt x="0" y="81025"/>
                  </a:lnTo>
                  <a:lnTo>
                    <a:pt x="0" y="353313"/>
                  </a:lnTo>
                  <a:lnTo>
                    <a:pt x="6371" y="384833"/>
                  </a:lnTo>
                  <a:lnTo>
                    <a:pt x="23745" y="410591"/>
                  </a:lnTo>
                  <a:lnTo>
                    <a:pt x="49516" y="427966"/>
                  </a:lnTo>
                  <a:lnTo>
                    <a:pt x="81076" y="434339"/>
                  </a:lnTo>
                  <a:lnTo>
                    <a:pt x="353263" y="434339"/>
                  </a:lnTo>
                  <a:lnTo>
                    <a:pt x="384823" y="427966"/>
                  </a:lnTo>
                  <a:lnTo>
                    <a:pt x="410594" y="410590"/>
                  </a:lnTo>
                  <a:lnTo>
                    <a:pt x="427968" y="384833"/>
                  </a:lnTo>
                  <a:lnTo>
                    <a:pt x="434340" y="353313"/>
                  </a:lnTo>
                  <a:lnTo>
                    <a:pt x="434340" y="81025"/>
                  </a:lnTo>
                  <a:lnTo>
                    <a:pt x="427968" y="49506"/>
                  </a:lnTo>
                  <a:lnTo>
                    <a:pt x="410594" y="23749"/>
                  </a:lnTo>
                  <a:lnTo>
                    <a:pt x="384823" y="6373"/>
                  </a:lnTo>
                  <a:lnTo>
                    <a:pt x="353263" y="0"/>
                  </a:lnTo>
                  <a:close/>
                </a:path>
              </a:pathLst>
            </a:custGeom>
            <a:solidFill>
              <a:srgbClr val="28305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49046" y="4264913"/>
              <a:ext cx="434340" cy="434340"/>
            </a:xfrm>
            <a:custGeom>
              <a:avLst/>
              <a:gdLst/>
              <a:ahLst/>
              <a:cxnLst/>
              <a:rect l="l" t="t" r="r" b="b"/>
              <a:pathLst>
                <a:path w="434340" h="434339">
                  <a:moveTo>
                    <a:pt x="0" y="81025"/>
                  </a:moveTo>
                  <a:lnTo>
                    <a:pt x="6371" y="49506"/>
                  </a:lnTo>
                  <a:lnTo>
                    <a:pt x="23745" y="23749"/>
                  </a:lnTo>
                  <a:lnTo>
                    <a:pt x="49516" y="6373"/>
                  </a:lnTo>
                  <a:lnTo>
                    <a:pt x="81076" y="0"/>
                  </a:lnTo>
                  <a:lnTo>
                    <a:pt x="353263" y="0"/>
                  </a:lnTo>
                  <a:lnTo>
                    <a:pt x="384823" y="6373"/>
                  </a:lnTo>
                  <a:lnTo>
                    <a:pt x="410594" y="23749"/>
                  </a:lnTo>
                  <a:lnTo>
                    <a:pt x="427968" y="49506"/>
                  </a:lnTo>
                  <a:lnTo>
                    <a:pt x="434340" y="81025"/>
                  </a:lnTo>
                  <a:lnTo>
                    <a:pt x="434340" y="353313"/>
                  </a:lnTo>
                  <a:lnTo>
                    <a:pt x="427968" y="384833"/>
                  </a:lnTo>
                  <a:lnTo>
                    <a:pt x="410594" y="410590"/>
                  </a:lnTo>
                  <a:lnTo>
                    <a:pt x="384823" y="427966"/>
                  </a:lnTo>
                  <a:lnTo>
                    <a:pt x="353263" y="434339"/>
                  </a:lnTo>
                  <a:lnTo>
                    <a:pt x="81076" y="434339"/>
                  </a:lnTo>
                  <a:lnTo>
                    <a:pt x="49516" y="427966"/>
                  </a:lnTo>
                  <a:lnTo>
                    <a:pt x="23745" y="410591"/>
                  </a:lnTo>
                  <a:lnTo>
                    <a:pt x="6371" y="384833"/>
                  </a:lnTo>
                  <a:lnTo>
                    <a:pt x="0" y="353313"/>
                  </a:lnTo>
                  <a:lnTo>
                    <a:pt x="0" y="81025"/>
                  </a:lnTo>
                  <a:close/>
                </a:path>
              </a:pathLst>
            </a:custGeom>
            <a:ln w="7620">
              <a:solidFill>
                <a:srgbClr val="41496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874267" y="4256913"/>
            <a:ext cx="182245" cy="3695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50" spc="50" dirty="0">
                <a:solidFill>
                  <a:srgbClr val="EBEBEE"/>
                </a:solidFill>
                <a:latin typeface="Times New Roman"/>
                <a:cs typeface="Times New Roman"/>
              </a:rPr>
              <a:t>2</a:t>
            </a:r>
            <a:endParaRPr sz="225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014220" y="4215129"/>
            <a:ext cx="11437620" cy="13315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spc="60" dirty="0">
                <a:solidFill>
                  <a:srgbClr val="EBEBEE"/>
                </a:solidFill>
                <a:latin typeface="Times New Roman"/>
                <a:cs typeface="Times New Roman"/>
              </a:rPr>
              <a:t>Interference</a:t>
            </a:r>
            <a:endParaRPr sz="1900">
              <a:latin typeface="Times New Roman"/>
              <a:cs typeface="Times New Roman"/>
            </a:endParaRPr>
          </a:p>
          <a:p>
            <a:pPr marL="12700" marR="5080">
              <a:lnSpc>
                <a:spcPct val="133400"/>
              </a:lnSpc>
              <a:spcBef>
                <a:spcPts val="805"/>
              </a:spcBef>
            </a:pPr>
            <a:r>
              <a:rPr sz="1500" spc="90" dirty="0">
                <a:solidFill>
                  <a:srgbClr val="EBEBEE"/>
                </a:solidFill>
                <a:latin typeface="Trebuchet MS"/>
                <a:cs typeface="Trebuchet MS"/>
              </a:rPr>
              <a:t>Interference</a:t>
            </a:r>
            <a:r>
              <a:rPr sz="150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dirty="0">
                <a:solidFill>
                  <a:srgbClr val="EBEBEE"/>
                </a:solidFill>
                <a:latin typeface="Trebuchet MS"/>
                <a:cs typeface="Trebuchet MS"/>
              </a:rPr>
              <a:t>with</a:t>
            </a:r>
            <a:r>
              <a:rPr sz="150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95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50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155" dirty="0">
                <a:solidFill>
                  <a:srgbClr val="EBEBEE"/>
                </a:solidFill>
                <a:latin typeface="Trebuchet MS"/>
                <a:cs typeface="Trebuchet MS"/>
              </a:rPr>
              <a:t>possessor's</a:t>
            </a:r>
            <a:r>
              <a:rPr sz="150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85" dirty="0">
                <a:solidFill>
                  <a:srgbClr val="EBEBEE"/>
                </a:solidFill>
                <a:latin typeface="Trebuchet MS"/>
                <a:cs typeface="Trebuchet MS"/>
              </a:rPr>
              <a:t>exclusive</a:t>
            </a:r>
            <a:r>
              <a:rPr sz="1500" spc="-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50" dirty="0">
                <a:solidFill>
                  <a:srgbClr val="EBEBEE"/>
                </a:solidFill>
                <a:latin typeface="Trebuchet MS"/>
                <a:cs typeface="Trebuchet MS"/>
              </a:rPr>
              <a:t>right</a:t>
            </a:r>
            <a:r>
              <a:rPr sz="150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114" dirty="0">
                <a:solidFill>
                  <a:srgbClr val="EBEBEE"/>
                </a:solidFill>
                <a:latin typeface="Trebuchet MS"/>
                <a:cs typeface="Trebuchet MS"/>
              </a:rPr>
              <a:t>to</a:t>
            </a:r>
            <a:r>
              <a:rPr sz="150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50" dirty="0">
                <a:solidFill>
                  <a:srgbClr val="EBEBEE"/>
                </a:solidFill>
                <a:latin typeface="Trebuchet MS"/>
                <a:cs typeface="Trebuchet MS"/>
              </a:rPr>
              <a:t>their</a:t>
            </a:r>
            <a:r>
              <a:rPr sz="150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55" dirty="0">
                <a:solidFill>
                  <a:srgbClr val="EBEBEE"/>
                </a:solidFill>
                <a:latin typeface="Trebuchet MS"/>
                <a:cs typeface="Trebuchet MS"/>
              </a:rPr>
              <a:t>land</a:t>
            </a:r>
            <a:r>
              <a:rPr sz="150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80" dirty="0">
                <a:solidFill>
                  <a:srgbClr val="EBEBEE"/>
                </a:solidFill>
                <a:latin typeface="Trebuchet MS"/>
                <a:cs typeface="Trebuchet MS"/>
              </a:rPr>
              <a:t>is</a:t>
            </a:r>
            <a:r>
              <a:rPr sz="150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95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50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155" dirty="0">
                <a:solidFill>
                  <a:srgbClr val="EBEBEE"/>
                </a:solidFill>
                <a:latin typeface="Trebuchet MS"/>
                <a:cs typeface="Trebuchet MS"/>
              </a:rPr>
              <a:t>second</a:t>
            </a:r>
            <a:r>
              <a:rPr sz="150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50" dirty="0">
                <a:solidFill>
                  <a:srgbClr val="EBEBEE"/>
                </a:solidFill>
                <a:latin typeface="Trebuchet MS"/>
                <a:cs typeface="Trebuchet MS"/>
              </a:rPr>
              <a:t>element.</a:t>
            </a:r>
            <a:r>
              <a:rPr sz="150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50" dirty="0">
                <a:solidFill>
                  <a:srgbClr val="EBEBEE"/>
                </a:solidFill>
                <a:latin typeface="Trebuchet MS"/>
                <a:cs typeface="Trebuchet MS"/>
              </a:rPr>
              <a:t>This</a:t>
            </a:r>
            <a:r>
              <a:rPr sz="150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140" dirty="0">
                <a:solidFill>
                  <a:srgbClr val="EBEBEE"/>
                </a:solidFill>
                <a:latin typeface="Trebuchet MS"/>
                <a:cs typeface="Trebuchet MS"/>
              </a:rPr>
              <a:t>can</a:t>
            </a:r>
            <a:r>
              <a:rPr sz="150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105" dirty="0">
                <a:solidFill>
                  <a:srgbClr val="EBEBEE"/>
                </a:solidFill>
                <a:latin typeface="Trebuchet MS"/>
                <a:cs typeface="Trebuchet MS"/>
              </a:rPr>
              <a:t>range</a:t>
            </a:r>
            <a:r>
              <a:rPr sz="150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75" dirty="0">
                <a:solidFill>
                  <a:srgbClr val="EBEBEE"/>
                </a:solidFill>
                <a:latin typeface="Trebuchet MS"/>
                <a:cs typeface="Trebuchet MS"/>
              </a:rPr>
              <a:t>from</a:t>
            </a:r>
            <a:r>
              <a:rPr sz="150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75" dirty="0">
                <a:solidFill>
                  <a:srgbClr val="EBEBEE"/>
                </a:solidFill>
                <a:latin typeface="Trebuchet MS"/>
                <a:cs typeface="Trebuchet MS"/>
              </a:rPr>
              <a:t>momentary </a:t>
            </a:r>
            <a:r>
              <a:rPr sz="1500" spc="65" dirty="0">
                <a:solidFill>
                  <a:srgbClr val="EBEBEE"/>
                </a:solidFill>
                <a:latin typeface="Trebuchet MS"/>
                <a:cs typeface="Trebuchet MS"/>
              </a:rPr>
              <a:t>intrusion</a:t>
            </a:r>
            <a:r>
              <a:rPr sz="150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114" dirty="0">
                <a:solidFill>
                  <a:srgbClr val="EBEBEE"/>
                </a:solidFill>
                <a:latin typeface="Trebuchet MS"/>
                <a:cs typeface="Trebuchet MS"/>
              </a:rPr>
              <a:t>to</a:t>
            </a:r>
            <a:r>
              <a:rPr sz="150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95" dirty="0">
                <a:solidFill>
                  <a:srgbClr val="EBEBEE"/>
                </a:solidFill>
                <a:latin typeface="Trebuchet MS"/>
                <a:cs typeface="Trebuchet MS"/>
              </a:rPr>
              <a:t>prolonged</a:t>
            </a:r>
            <a:r>
              <a:rPr sz="1500" spc="-2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85" dirty="0">
                <a:solidFill>
                  <a:srgbClr val="EBEBEE"/>
                </a:solidFill>
                <a:latin typeface="Trebuchet MS"/>
                <a:cs typeface="Trebuchet MS"/>
              </a:rPr>
              <a:t>occupation.</a:t>
            </a:r>
            <a:r>
              <a:rPr sz="1500" spc="-2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75" dirty="0">
                <a:solidFill>
                  <a:srgbClr val="EBEBEE"/>
                </a:solidFill>
                <a:latin typeface="Trebuchet MS"/>
                <a:cs typeface="Trebuchet MS"/>
              </a:rPr>
              <a:t>Even</a:t>
            </a:r>
            <a:r>
              <a:rPr sz="1500" spc="-2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dirty="0">
                <a:solidFill>
                  <a:srgbClr val="EBEBEE"/>
                </a:solidFill>
                <a:latin typeface="Trebuchet MS"/>
                <a:cs typeface="Trebuchet MS"/>
              </a:rPr>
              <a:t>minimal</a:t>
            </a:r>
            <a:r>
              <a:rPr sz="150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130" dirty="0">
                <a:solidFill>
                  <a:srgbClr val="EBEBEE"/>
                </a:solidFill>
                <a:latin typeface="Trebuchet MS"/>
                <a:cs typeface="Trebuchet MS"/>
              </a:rPr>
              <a:t>contact</a:t>
            </a:r>
            <a:r>
              <a:rPr sz="150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dirty="0">
                <a:solidFill>
                  <a:srgbClr val="EBEBEE"/>
                </a:solidFill>
                <a:latin typeface="Trebuchet MS"/>
                <a:cs typeface="Trebuchet MS"/>
              </a:rPr>
              <a:t>with</a:t>
            </a:r>
            <a:r>
              <a:rPr sz="150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95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500" spc="-3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55" dirty="0">
                <a:solidFill>
                  <a:srgbClr val="EBEBEE"/>
                </a:solidFill>
                <a:latin typeface="Trebuchet MS"/>
                <a:cs typeface="Trebuchet MS"/>
              </a:rPr>
              <a:t>land</a:t>
            </a:r>
            <a:r>
              <a:rPr sz="150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140" dirty="0">
                <a:solidFill>
                  <a:srgbClr val="EBEBEE"/>
                </a:solidFill>
                <a:latin typeface="Trebuchet MS"/>
                <a:cs typeface="Trebuchet MS"/>
              </a:rPr>
              <a:t>can</a:t>
            </a:r>
            <a:r>
              <a:rPr sz="1500" spc="-3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105" dirty="0">
                <a:solidFill>
                  <a:srgbClr val="EBEBEE"/>
                </a:solidFill>
                <a:latin typeface="Trebuchet MS"/>
                <a:cs typeface="Trebuchet MS"/>
              </a:rPr>
              <a:t>constitute</a:t>
            </a:r>
            <a:r>
              <a:rPr sz="1500" spc="-2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70" dirty="0">
                <a:solidFill>
                  <a:srgbClr val="EBEBEE"/>
                </a:solidFill>
                <a:latin typeface="Trebuchet MS"/>
                <a:cs typeface="Trebuchet MS"/>
              </a:rPr>
              <a:t>interference,</a:t>
            </a:r>
            <a:r>
              <a:rPr sz="150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175" dirty="0">
                <a:solidFill>
                  <a:srgbClr val="EBEBEE"/>
                </a:solidFill>
                <a:latin typeface="Trebuchet MS"/>
                <a:cs typeface="Trebuchet MS"/>
              </a:rPr>
              <a:t>as</a:t>
            </a:r>
            <a:r>
              <a:rPr sz="150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100" dirty="0">
                <a:solidFill>
                  <a:srgbClr val="EBEBEE"/>
                </a:solidFill>
                <a:latin typeface="Trebuchet MS"/>
                <a:cs typeface="Trebuchet MS"/>
              </a:rPr>
              <a:t>established</a:t>
            </a:r>
            <a:r>
              <a:rPr sz="1500" spc="-2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dirty="0">
                <a:solidFill>
                  <a:srgbClr val="EBEBEE"/>
                </a:solidFill>
                <a:latin typeface="Trebuchet MS"/>
                <a:cs typeface="Trebuchet MS"/>
              </a:rPr>
              <a:t>in</a:t>
            </a:r>
            <a:r>
              <a:rPr sz="1500" spc="-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70" dirty="0">
                <a:solidFill>
                  <a:srgbClr val="EBEBEE"/>
                </a:solidFill>
                <a:latin typeface="Trebuchet MS"/>
                <a:cs typeface="Trebuchet MS"/>
              </a:rPr>
              <a:t>the </a:t>
            </a:r>
            <a:r>
              <a:rPr sz="1500" spc="175" dirty="0">
                <a:solidFill>
                  <a:srgbClr val="EBEBEE"/>
                </a:solidFill>
                <a:latin typeface="Trebuchet MS"/>
                <a:cs typeface="Trebuchet MS"/>
              </a:rPr>
              <a:t>case</a:t>
            </a:r>
            <a:r>
              <a:rPr sz="1500" spc="-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110" dirty="0">
                <a:solidFill>
                  <a:srgbClr val="EBEBEE"/>
                </a:solidFill>
                <a:latin typeface="Trebuchet MS"/>
                <a:cs typeface="Trebuchet MS"/>
              </a:rPr>
              <a:t>of</a:t>
            </a:r>
            <a:r>
              <a:rPr sz="1500" spc="-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100" dirty="0">
                <a:solidFill>
                  <a:srgbClr val="EBEBEE"/>
                </a:solidFill>
                <a:latin typeface="Trebuchet MS"/>
                <a:cs typeface="Trebuchet MS"/>
              </a:rPr>
              <a:t>League</a:t>
            </a:r>
            <a:r>
              <a:rPr sz="1500" spc="-2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90" dirty="0">
                <a:solidFill>
                  <a:srgbClr val="EBEBEE"/>
                </a:solidFill>
                <a:latin typeface="Trebuchet MS"/>
                <a:cs typeface="Trebuchet MS"/>
              </a:rPr>
              <a:t>Against</a:t>
            </a:r>
            <a:r>
              <a:rPr sz="1500" spc="-3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dirty="0">
                <a:solidFill>
                  <a:srgbClr val="EBEBEE"/>
                </a:solidFill>
                <a:latin typeface="Trebuchet MS"/>
                <a:cs typeface="Trebuchet MS"/>
              </a:rPr>
              <a:t>Cruel</a:t>
            </a:r>
            <a:r>
              <a:rPr sz="1500" spc="-2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114" dirty="0">
                <a:solidFill>
                  <a:srgbClr val="EBEBEE"/>
                </a:solidFill>
                <a:latin typeface="Trebuchet MS"/>
                <a:cs typeface="Trebuchet MS"/>
              </a:rPr>
              <a:t>Sports</a:t>
            </a:r>
            <a:r>
              <a:rPr sz="1500" spc="-3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55" dirty="0">
                <a:solidFill>
                  <a:srgbClr val="EBEBEE"/>
                </a:solidFill>
                <a:latin typeface="Trebuchet MS"/>
                <a:cs typeface="Trebuchet MS"/>
              </a:rPr>
              <a:t>v</a:t>
            </a:r>
            <a:r>
              <a:rPr sz="150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125" dirty="0">
                <a:solidFill>
                  <a:srgbClr val="EBEBEE"/>
                </a:solidFill>
                <a:latin typeface="Trebuchet MS"/>
                <a:cs typeface="Trebuchet MS"/>
              </a:rPr>
              <a:t>Scott</a:t>
            </a:r>
            <a:r>
              <a:rPr sz="1500" spc="-2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-10" dirty="0">
                <a:solidFill>
                  <a:srgbClr val="EBEBEE"/>
                </a:solidFill>
                <a:latin typeface="Trebuchet MS"/>
                <a:cs typeface="Trebuchet MS"/>
              </a:rPr>
              <a:t>(1985).</a:t>
            </a:r>
            <a:endParaRPr sz="1500">
              <a:latin typeface="Trebuchet MS"/>
              <a:cs typeface="Trebuchet MS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745236" y="6182867"/>
            <a:ext cx="1089660" cy="441959"/>
            <a:chOff x="745236" y="6182867"/>
            <a:chExt cx="1089660" cy="441959"/>
          </a:xfrm>
        </p:grpSpPr>
        <p:sp>
          <p:nvSpPr>
            <p:cNvPr id="16" name="object 16"/>
            <p:cNvSpPr/>
            <p:nvPr/>
          </p:nvSpPr>
          <p:spPr>
            <a:xfrm>
              <a:off x="1159763" y="6391655"/>
              <a:ext cx="675640" cy="22860"/>
            </a:xfrm>
            <a:custGeom>
              <a:avLst/>
              <a:gdLst/>
              <a:ahLst/>
              <a:cxnLst/>
              <a:rect l="l" t="t" r="r" b="b"/>
              <a:pathLst>
                <a:path w="675639" h="22860">
                  <a:moveTo>
                    <a:pt x="670052" y="0"/>
                  </a:moveTo>
                  <a:lnTo>
                    <a:pt x="5118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17780"/>
                  </a:lnTo>
                  <a:lnTo>
                    <a:pt x="5118" y="22860"/>
                  </a:lnTo>
                  <a:lnTo>
                    <a:pt x="670052" y="22860"/>
                  </a:lnTo>
                  <a:lnTo>
                    <a:pt x="675132" y="17780"/>
                  </a:lnTo>
                  <a:lnTo>
                    <a:pt x="675132" y="5080"/>
                  </a:lnTo>
                  <a:lnTo>
                    <a:pt x="670052" y="0"/>
                  </a:lnTo>
                  <a:close/>
                </a:path>
              </a:pathLst>
            </a:custGeom>
            <a:solidFill>
              <a:srgbClr val="41496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49046" y="6186677"/>
              <a:ext cx="434340" cy="434340"/>
            </a:xfrm>
            <a:custGeom>
              <a:avLst/>
              <a:gdLst/>
              <a:ahLst/>
              <a:cxnLst/>
              <a:rect l="l" t="t" r="r" b="b"/>
              <a:pathLst>
                <a:path w="434340" h="434340">
                  <a:moveTo>
                    <a:pt x="353263" y="0"/>
                  </a:moveTo>
                  <a:lnTo>
                    <a:pt x="81076" y="0"/>
                  </a:lnTo>
                  <a:lnTo>
                    <a:pt x="49516" y="6373"/>
                  </a:lnTo>
                  <a:lnTo>
                    <a:pt x="23745" y="23749"/>
                  </a:lnTo>
                  <a:lnTo>
                    <a:pt x="6371" y="49506"/>
                  </a:lnTo>
                  <a:lnTo>
                    <a:pt x="0" y="81026"/>
                  </a:lnTo>
                  <a:lnTo>
                    <a:pt x="0" y="353314"/>
                  </a:lnTo>
                  <a:lnTo>
                    <a:pt x="6371" y="384833"/>
                  </a:lnTo>
                  <a:lnTo>
                    <a:pt x="23745" y="410591"/>
                  </a:lnTo>
                  <a:lnTo>
                    <a:pt x="49516" y="427966"/>
                  </a:lnTo>
                  <a:lnTo>
                    <a:pt x="81076" y="434340"/>
                  </a:lnTo>
                  <a:lnTo>
                    <a:pt x="353263" y="434340"/>
                  </a:lnTo>
                  <a:lnTo>
                    <a:pt x="384823" y="427966"/>
                  </a:lnTo>
                  <a:lnTo>
                    <a:pt x="410594" y="410591"/>
                  </a:lnTo>
                  <a:lnTo>
                    <a:pt x="427968" y="384833"/>
                  </a:lnTo>
                  <a:lnTo>
                    <a:pt x="434340" y="353314"/>
                  </a:lnTo>
                  <a:lnTo>
                    <a:pt x="434340" y="81026"/>
                  </a:lnTo>
                  <a:lnTo>
                    <a:pt x="427968" y="49506"/>
                  </a:lnTo>
                  <a:lnTo>
                    <a:pt x="410594" y="23749"/>
                  </a:lnTo>
                  <a:lnTo>
                    <a:pt x="384823" y="6373"/>
                  </a:lnTo>
                  <a:lnTo>
                    <a:pt x="353263" y="0"/>
                  </a:lnTo>
                  <a:close/>
                </a:path>
              </a:pathLst>
            </a:custGeom>
            <a:solidFill>
              <a:srgbClr val="28305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49046" y="6186677"/>
              <a:ext cx="434340" cy="434340"/>
            </a:xfrm>
            <a:custGeom>
              <a:avLst/>
              <a:gdLst/>
              <a:ahLst/>
              <a:cxnLst/>
              <a:rect l="l" t="t" r="r" b="b"/>
              <a:pathLst>
                <a:path w="434340" h="434340">
                  <a:moveTo>
                    <a:pt x="0" y="81026"/>
                  </a:moveTo>
                  <a:lnTo>
                    <a:pt x="6371" y="49506"/>
                  </a:lnTo>
                  <a:lnTo>
                    <a:pt x="23745" y="23749"/>
                  </a:lnTo>
                  <a:lnTo>
                    <a:pt x="49516" y="6373"/>
                  </a:lnTo>
                  <a:lnTo>
                    <a:pt x="81076" y="0"/>
                  </a:lnTo>
                  <a:lnTo>
                    <a:pt x="353263" y="0"/>
                  </a:lnTo>
                  <a:lnTo>
                    <a:pt x="384823" y="6373"/>
                  </a:lnTo>
                  <a:lnTo>
                    <a:pt x="410594" y="23749"/>
                  </a:lnTo>
                  <a:lnTo>
                    <a:pt x="427968" y="49506"/>
                  </a:lnTo>
                  <a:lnTo>
                    <a:pt x="434340" y="81026"/>
                  </a:lnTo>
                  <a:lnTo>
                    <a:pt x="434340" y="353314"/>
                  </a:lnTo>
                  <a:lnTo>
                    <a:pt x="427968" y="384833"/>
                  </a:lnTo>
                  <a:lnTo>
                    <a:pt x="410594" y="410591"/>
                  </a:lnTo>
                  <a:lnTo>
                    <a:pt x="384823" y="427966"/>
                  </a:lnTo>
                  <a:lnTo>
                    <a:pt x="353263" y="434340"/>
                  </a:lnTo>
                  <a:lnTo>
                    <a:pt x="81076" y="434340"/>
                  </a:lnTo>
                  <a:lnTo>
                    <a:pt x="49516" y="427966"/>
                  </a:lnTo>
                  <a:lnTo>
                    <a:pt x="23745" y="410591"/>
                  </a:lnTo>
                  <a:lnTo>
                    <a:pt x="6371" y="384833"/>
                  </a:lnTo>
                  <a:lnTo>
                    <a:pt x="0" y="353314"/>
                  </a:lnTo>
                  <a:lnTo>
                    <a:pt x="0" y="81026"/>
                  </a:lnTo>
                  <a:close/>
                </a:path>
              </a:pathLst>
            </a:custGeom>
            <a:ln w="7620">
              <a:solidFill>
                <a:srgbClr val="41496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882192" y="6179261"/>
            <a:ext cx="165100" cy="3702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50" spc="-50" dirty="0">
                <a:solidFill>
                  <a:srgbClr val="EBEBEE"/>
                </a:solidFill>
                <a:latin typeface="Times New Roman"/>
                <a:cs typeface="Times New Roman"/>
              </a:rPr>
              <a:t>3</a:t>
            </a:r>
            <a:endParaRPr sz="225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5</a:t>
            </a:r>
          </a:p>
        </p:txBody>
      </p:sp>
      <p:sp>
        <p:nvSpPr>
          <p:cNvPr id="20" name="object 20"/>
          <p:cNvSpPr txBox="1"/>
          <p:nvPr/>
        </p:nvSpPr>
        <p:spPr>
          <a:xfrm>
            <a:off x="2014220" y="6138164"/>
            <a:ext cx="11952605" cy="13315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spc="60" dirty="0">
                <a:solidFill>
                  <a:srgbClr val="EBEBEE"/>
                </a:solidFill>
                <a:latin typeface="Times New Roman"/>
                <a:cs typeface="Times New Roman"/>
              </a:rPr>
              <a:t>Intention</a:t>
            </a:r>
            <a:endParaRPr sz="1900">
              <a:latin typeface="Times New Roman"/>
              <a:cs typeface="Times New Roman"/>
            </a:endParaRPr>
          </a:p>
          <a:p>
            <a:pPr marL="12700" marR="5080">
              <a:lnSpc>
                <a:spcPct val="133300"/>
              </a:lnSpc>
              <a:spcBef>
                <a:spcPts val="805"/>
              </a:spcBef>
            </a:pPr>
            <a:r>
              <a:rPr sz="1500" spc="60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50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10" dirty="0">
                <a:solidFill>
                  <a:srgbClr val="EBEBEE"/>
                </a:solidFill>
                <a:latin typeface="Trebuchet MS"/>
                <a:cs typeface="Trebuchet MS"/>
              </a:rPr>
              <a:t>final</a:t>
            </a:r>
            <a:r>
              <a:rPr sz="150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85" dirty="0">
                <a:solidFill>
                  <a:srgbClr val="EBEBEE"/>
                </a:solidFill>
                <a:latin typeface="Trebuchet MS"/>
                <a:cs typeface="Trebuchet MS"/>
              </a:rPr>
              <a:t>element</a:t>
            </a:r>
            <a:r>
              <a:rPr sz="1500" spc="-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80" dirty="0">
                <a:solidFill>
                  <a:srgbClr val="EBEBEE"/>
                </a:solidFill>
                <a:latin typeface="Trebuchet MS"/>
                <a:cs typeface="Trebuchet MS"/>
              </a:rPr>
              <a:t>is</a:t>
            </a:r>
            <a:r>
              <a:rPr sz="150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10" dirty="0">
                <a:solidFill>
                  <a:srgbClr val="EBEBEE"/>
                </a:solidFill>
                <a:latin typeface="Trebuchet MS"/>
                <a:cs typeface="Trebuchet MS"/>
              </a:rPr>
              <a:t>intention,</a:t>
            </a:r>
            <a:r>
              <a:rPr sz="1500" spc="-1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70" dirty="0">
                <a:solidFill>
                  <a:srgbClr val="EBEBEE"/>
                </a:solidFill>
                <a:latin typeface="Trebuchet MS"/>
                <a:cs typeface="Trebuchet MS"/>
              </a:rPr>
              <a:t>which</a:t>
            </a:r>
            <a:r>
              <a:rPr sz="150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100" dirty="0">
                <a:solidFill>
                  <a:srgbClr val="EBEBEE"/>
                </a:solidFill>
                <a:latin typeface="Trebuchet MS"/>
                <a:cs typeface="Trebuchet MS"/>
              </a:rPr>
              <a:t>refers</a:t>
            </a:r>
            <a:r>
              <a:rPr sz="150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114" dirty="0">
                <a:solidFill>
                  <a:srgbClr val="EBEBEE"/>
                </a:solidFill>
                <a:latin typeface="Trebuchet MS"/>
                <a:cs typeface="Trebuchet MS"/>
              </a:rPr>
              <a:t>to</a:t>
            </a:r>
            <a:r>
              <a:rPr sz="150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95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500" spc="-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70" dirty="0">
                <a:solidFill>
                  <a:srgbClr val="EBEBEE"/>
                </a:solidFill>
                <a:latin typeface="Trebuchet MS"/>
                <a:cs typeface="Trebuchet MS"/>
              </a:rPr>
              <a:t>deliberate</a:t>
            </a:r>
            <a:r>
              <a:rPr sz="150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125" dirty="0">
                <a:solidFill>
                  <a:srgbClr val="EBEBEE"/>
                </a:solidFill>
                <a:latin typeface="Trebuchet MS"/>
                <a:cs typeface="Trebuchet MS"/>
              </a:rPr>
              <a:t>act</a:t>
            </a:r>
            <a:r>
              <a:rPr sz="150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110" dirty="0">
                <a:solidFill>
                  <a:srgbClr val="EBEBEE"/>
                </a:solidFill>
                <a:latin typeface="Trebuchet MS"/>
                <a:cs typeface="Trebuchet MS"/>
              </a:rPr>
              <a:t>of</a:t>
            </a:r>
            <a:r>
              <a:rPr sz="150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80" dirty="0">
                <a:solidFill>
                  <a:srgbClr val="EBEBEE"/>
                </a:solidFill>
                <a:latin typeface="Trebuchet MS"/>
                <a:cs typeface="Trebuchet MS"/>
              </a:rPr>
              <a:t>entering</a:t>
            </a:r>
            <a:r>
              <a:rPr sz="1500" spc="-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95" dirty="0">
                <a:solidFill>
                  <a:srgbClr val="EBEBEE"/>
                </a:solidFill>
                <a:latin typeface="Trebuchet MS"/>
                <a:cs typeface="Trebuchet MS"/>
              </a:rPr>
              <a:t>or</a:t>
            </a:r>
            <a:r>
              <a:rPr sz="1500" spc="-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60" dirty="0">
                <a:solidFill>
                  <a:srgbClr val="EBEBEE"/>
                </a:solidFill>
                <a:latin typeface="Trebuchet MS"/>
                <a:cs typeface="Trebuchet MS"/>
              </a:rPr>
              <a:t>remaining</a:t>
            </a:r>
            <a:r>
              <a:rPr sz="150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135" dirty="0">
                <a:solidFill>
                  <a:srgbClr val="EBEBEE"/>
                </a:solidFill>
                <a:latin typeface="Trebuchet MS"/>
                <a:cs typeface="Trebuchet MS"/>
              </a:rPr>
              <a:t>on</a:t>
            </a:r>
            <a:r>
              <a:rPr sz="150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95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50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10" dirty="0">
                <a:solidFill>
                  <a:srgbClr val="EBEBEE"/>
                </a:solidFill>
                <a:latin typeface="Trebuchet MS"/>
                <a:cs typeface="Trebuchet MS"/>
              </a:rPr>
              <a:t>land,</a:t>
            </a:r>
            <a:r>
              <a:rPr sz="150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110" dirty="0">
                <a:solidFill>
                  <a:srgbClr val="EBEBEE"/>
                </a:solidFill>
                <a:latin typeface="Trebuchet MS"/>
                <a:cs typeface="Trebuchet MS"/>
              </a:rPr>
              <a:t>not</a:t>
            </a:r>
            <a:r>
              <a:rPr sz="150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95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50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65" dirty="0">
                <a:solidFill>
                  <a:srgbClr val="EBEBEE"/>
                </a:solidFill>
                <a:latin typeface="Trebuchet MS"/>
                <a:cs typeface="Trebuchet MS"/>
              </a:rPr>
              <a:t>intention</a:t>
            </a:r>
            <a:r>
              <a:rPr sz="1500" spc="-2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90" dirty="0">
                <a:solidFill>
                  <a:srgbClr val="EBEBEE"/>
                </a:solidFill>
                <a:latin typeface="Trebuchet MS"/>
                <a:cs typeface="Trebuchet MS"/>
              </a:rPr>
              <a:t>to </a:t>
            </a:r>
            <a:r>
              <a:rPr sz="1500" spc="105" dirty="0">
                <a:solidFill>
                  <a:srgbClr val="EBEBEE"/>
                </a:solidFill>
                <a:latin typeface="Trebuchet MS"/>
                <a:cs typeface="Trebuchet MS"/>
              </a:rPr>
              <a:t>trespass.</a:t>
            </a:r>
            <a:r>
              <a:rPr sz="150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125" dirty="0">
                <a:solidFill>
                  <a:srgbClr val="EBEBEE"/>
                </a:solidFill>
                <a:latin typeface="Trebuchet MS"/>
                <a:cs typeface="Trebuchet MS"/>
              </a:rPr>
              <a:t>As</a:t>
            </a:r>
            <a:r>
              <a:rPr sz="150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65" dirty="0">
                <a:solidFill>
                  <a:srgbClr val="EBEBEE"/>
                </a:solidFill>
                <a:latin typeface="Trebuchet MS"/>
                <a:cs typeface="Trebuchet MS"/>
              </a:rPr>
              <a:t>Lord</a:t>
            </a:r>
            <a:r>
              <a:rPr sz="1500" spc="-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75" dirty="0">
                <a:solidFill>
                  <a:srgbClr val="EBEBEE"/>
                </a:solidFill>
                <a:latin typeface="Trebuchet MS"/>
                <a:cs typeface="Trebuchet MS"/>
              </a:rPr>
              <a:t>Hoffman</a:t>
            </a:r>
            <a:r>
              <a:rPr sz="150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120" dirty="0">
                <a:solidFill>
                  <a:srgbClr val="EBEBEE"/>
                </a:solidFill>
                <a:latin typeface="Trebuchet MS"/>
                <a:cs typeface="Trebuchet MS"/>
              </a:rPr>
              <a:t>stated</a:t>
            </a:r>
            <a:r>
              <a:rPr sz="150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dirty="0">
                <a:solidFill>
                  <a:srgbClr val="EBEBEE"/>
                </a:solidFill>
                <a:latin typeface="Trebuchet MS"/>
                <a:cs typeface="Trebuchet MS"/>
              </a:rPr>
              <a:t>in</a:t>
            </a:r>
            <a:r>
              <a:rPr sz="1500" spc="-2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dirty="0">
                <a:solidFill>
                  <a:srgbClr val="EBEBEE"/>
                </a:solidFill>
                <a:latin typeface="Trebuchet MS"/>
                <a:cs typeface="Trebuchet MS"/>
              </a:rPr>
              <a:t>OBG</a:t>
            </a:r>
            <a:r>
              <a:rPr sz="150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dirty="0">
                <a:solidFill>
                  <a:srgbClr val="EBEBEE"/>
                </a:solidFill>
                <a:latin typeface="Trebuchet MS"/>
                <a:cs typeface="Trebuchet MS"/>
              </a:rPr>
              <a:t>Ltd</a:t>
            </a:r>
            <a:r>
              <a:rPr sz="1500" spc="-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55" dirty="0">
                <a:solidFill>
                  <a:srgbClr val="EBEBEE"/>
                </a:solidFill>
                <a:latin typeface="Trebuchet MS"/>
                <a:cs typeface="Trebuchet MS"/>
              </a:rPr>
              <a:t>v</a:t>
            </a:r>
            <a:r>
              <a:rPr sz="1500" spc="-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dirty="0">
                <a:solidFill>
                  <a:srgbClr val="EBEBEE"/>
                </a:solidFill>
                <a:latin typeface="Trebuchet MS"/>
                <a:cs typeface="Trebuchet MS"/>
              </a:rPr>
              <a:t>Allan</a:t>
            </a:r>
            <a:r>
              <a:rPr sz="1500" spc="-2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dirty="0">
                <a:solidFill>
                  <a:srgbClr val="EBEBEE"/>
                </a:solidFill>
                <a:latin typeface="Trebuchet MS"/>
                <a:cs typeface="Trebuchet MS"/>
              </a:rPr>
              <a:t>(2007),</a:t>
            </a:r>
            <a:r>
              <a:rPr sz="1500" spc="-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70" dirty="0">
                <a:solidFill>
                  <a:srgbClr val="EBEBEE"/>
                </a:solidFill>
                <a:latin typeface="Trebuchet MS"/>
                <a:cs typeface="Trebuchet MS"/>
              </a:rPr>
              <a:t>"The</a:t>
            </a:r>
            <a:r>
              <a:rPr sz="1500" spc="-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100" dirty="0">
                <a:solidFill>
                  <a:srgbClr val="EBEBEE"/>
                </a:solidFill>
                <a:latin typeface="Trebuchet MS"/>
                <a:cs typeface="Trebuchet MS"/>
              </a:rPr>
              <a:t>defendant</a:t>
            </a:r>
            <a:r>
              <a:rPr sz="150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105" dirty="0">
                <a:solidFill>
                  <a:srgbClr val="EBEBEE"/>
                </a:solidFill>
                <a:latin typeface="Trebuchet MS"/>
                <a:cs typeface="Trebuchet MS"/>
              </a:rPr>
              <a:t>must</a:t>
            </a:r>
            <a:r>
              <a:rPr sz="1500" spc="-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70" dirty="0">
                <a:solidFill>
                  <a:srgbClr val="EBEBEE"/>
                </a:solidFill>
                <a:latin typeface="Trebuchet MS"/>
                <a:cs typeface="Trebuchet MS"/>
              </a:rPr>
              <a:t>intend</a:t>
            </a:r>
            <a:r>
              <a:rPr sz="150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114" dirty="0">
                <a:solidFill>
                  <a:srgbClr val="EBEBEE"/>
                </a:solidFill>
                <a:latin typeface="Trebuchet MS"/>
                <a:cs typeface="Trebuchet MS"/>
              </a:rPr>
              <a:t>to</a:t>
            </a:r>
            <a:r>
              <a:rPr sz="150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90" dirty="0">
                <a:solidFill>
                  <a:srgbClr val="EBEBEE"/>
                </a:solidFill>
                <a:latin typeface="Trebuchet MS"/>
                <a:cs typeface="Trebuchet MS"/>
              </a:rPr>
              <a:t>enter</a:t>
            </a:r>
            <a:r>
              <a:rPr sz="1500" spc="-3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114" dirty="0">
                <a:solidFill>
                  <a:srgbClr val="EBEBEE"/>
                </a:solidFill>
                <a:latin typeface="Trebuchet MS"/>
                <a:cs typeface="Trebuchet MS"/>
              </a:rPr>
              <a:t>upon</a:t>
            </a:r>
            <a:r>
              <a:rPr sz="1500" spc="-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95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500" spc="-2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55" dirty="0">
                <a:solidFill>
                  <a:srgbClr val="EBEBEE"/>
                </a:solidFill>
                <a:latin typeface="Trebuchet MS"/>
                <a:cs typeface="Trebuchet MS"/>
              </a:rPr>
              <a:t>land</a:t>
            </a:r>
            <a:r>
              <a:rPr sz="1500" spc="-3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dirty="0">
                <a:solidFill>
                  <a:srgbClr val="EBEBEE"/>
                </a:solidFill>
                <a:latin typeface="Trebuchet MS"/>
                <a:cs typeface="Trebuchet MS"/>
              </a:rPr>
              <a:t>in</a:t>
            </a:r>
            <a:r>
              <a:rPr sz="1500" spc="-3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dirty="0">
                <a:solidFill>
                  <a:srgbClr val="EBEBEE"/>
                </a:solidFill>
                <a:latin typeface="Trebuchet MS"/>
                <a:cs typeface="Trebuchet MS"/>
              </a:rPr>
              <a:t>question...</a:t>
            </a:r>
            <a:r>
              <a:rPr sz="1500" spc="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50" dirty="0">
                <a:solidFill>
                  <a:srgbClr val="EBEBEE"/>
                </a:solidFill>
                <a:latin typeface="Trebuchet MS"/>
                <a:cs typeface="Trebuchet MS"/>
              </a:rPr>
              <a:t>but </a:t>
            </a:r>
            <a:r>
              <a:rPr sz="1500" spc="125" dirty="0">
                <a:solidFill>
                  <a:srgbClr val="EBEBEE"/>
                </a:solidFill>
                <a:latin typeface="Trebuchet MS"/>
                <a:cs typeface="Trebuchet MS"/>
              </a:rPr>
              <a:t>need</a:t>
            </a:r>
            <a:r>
              <a:rPr sz="150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110" dirty="0">
                <a:solidFill>
                  <a:srgbClr val="EBEBEE"/>
                </a:solidFill>
                <a:latin typeface="Trebuchet MS"/>
                <a:cs typeface="Trebuchet MS"/>
              </a:rPr>
              <a:t>not</a:t>
            </a:r>
            <a:r>
              <a:rPr sz="150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70" dirty="0">
                <a:solidFill>
                  <a:srgbClr val="EBEBEE"/>
                </a:solidFill>
                <a:latin typeface="Trebuchet MS"/>
                <a:cs typeface="Trebuchet MS"/>
              </a:rPr>
              <a:t>intend</a:t>
            </a:r>
            <a:r>
              <a:rPr sz="150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114" dirty="0">
                <a:solidFill>
                  <a:srgbClr val="EBEBEE"/>
                </a:solidFill>
                <a:latin typeface="Trebuchet MS"/>
                <a:cs typeface="Trebuchet MS"/>
              </a:rPr>
              <a:t>to</a:t>
            </a:r>
            <a:r>
              <a:rPr sz="150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85" dirty="0">
                <a:solidFill>
                  <a:srgbClr val="EBEBEE"/>
                </a:solidFill>
                <a:latin typeface="Trebuchet MS"/>
                <a:cs typeface="Trebuchet MS"/>
              </a:rPr>
              <a:t>commit</a:t>
            </a:r>
            <a:r>
              <a:rPr sz="150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125" dirty="0">
                <a:solidFill>
                  <a:srgbClr val="EBEBEE"/>
                </a:solidFill>
                <a:latin typeface="Trebuchet MS"/>
                <a:cs typeface="Trebuchet MS"/>
              </a:rPr>
              <a:t>a</a:t>
            </a:r>
            <a:r>
              <a:rPr sz="150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500" spc="90" dirty="0">
                <a:solidFill>
                  <a:srgbClr val="EBEBEE"/>
                </a:solidFill>
                <a:latin typeface="Trebuchet MS"/>
                <a:cs typeface="Trebuchet MS"/>
              </a:rPr>
              <a:t>trespass."</a:t>
            </a:r>
            <a:endParaRPr sz="15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20862" rIns="0" bIns="0" rtlCol="0">
            <a:spAutoFit/>
          </a:bodyPr>
          <a:lstStyle/>
          <a:p>
            <a:pPr marL="185420">
              <a:lnSpc>
                <a:spcPct val="100000"/>
              </a:lnSpc>
              <a:spcBef>
                <a:spcPts val="105"/>
              </a:spcBef>
            </a:pPr>
            <a:r>
              <a:rPr spc="170" dirty="0"/>
              <a:t>Case</a:t>
            </a:r>
            <a:r>
              <a:rPr spc="-60" dirty="0"/>
              <a:t> </a:t>
            </a:r>
            <a:r>
              <a:rPr dirty="0"/>
              <a:t>Law:</a:t>
            </a:r>
            <a:r>
              <a:rPr spc="-60" dirty="0"/>
              <a:t> </a:t>
            </a:r>
            <a:r>
              <a:rPr spc="125" dirty="0"/>
              <a:t>Entick</a:t>
            </a:r>
            <a:r>
              <a:rPr spc="-90" dirty="0"/>
              <a:t> </a:t>
            </a:r>
            <a:r>
              <a:rPr spc="110" dirty="0"/>
              <a:t>v</a:t>
            </a:r>
            <a:r>
              <a:rPr spc="-60" dirty="0"/>
              <a:t> </a:t>
            </a:r>
            <a:r>
              <a:rPr spc="185" dirty="0"/>
              <a:t>Carrington</a:t>
            </a:r>
            <a:r>
              <a:rPr spc="-55" dirty="0"/>
              <a:t> </a:t>
            </a:r>
            <a:r>
              <a:rPr spc="-270" dirty="0"/>
              <a:t>(17G5)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6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1304" y="2520772"/>
            <a:ext cx="151066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75" dirty="0">
                <a:solidFill>
                  <a:srgbClr val="FFFFFF"/>
                </a:solidFill>
                <a:latin typeface="Times New Roman"/>
                <a:cs typeface="Times New Roman"/>
              </a:rPr>
              <a:t>Background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1304" y="3065830"/>
            <a:ext cx="3962400" cy="3342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8200"/>
              </a:lnSpc>
              <a:spcBef>
                <a:spcPts val="100"/>
              </a:spcBef>
            </a:pPr>
            <a:r>
              <a:rPr sz="1750" spc="55" dirty="0">
                <a:solidFill>
                  <a:srgbClr val="EBEBEE"/>
                </a:solidFill>
                <a:latin typeface="Trebuchet MS"/>
                <a:cs typeface="Trebuchet MS"/>
              </a:rPr>
              <a:t>Entick</a:t>
            </a:r>
            <a:r>
              <a:rPr sz="17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60" dirty="0">
                <a:solidFill>
                  <a:srgbClr val="EBEBEE"/>
                </a:solidFill>
                <a:latin typeface="Trebuchet MS"/>
                <a:cs typeface="Trebuchet MS"/>
              </a:rPr>
              <a:t>v</a:t>
            </a:r>
            <a:r>
              <a:rPr sz="17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0" dirty="0">
                <a:solidFill>
                  <a:srgbClr val="EBEBEE"/>
                </a:solidFill>
                <a:latin typeface="Trebuchet MS"/>
                <a:cs typeface="Trebuchet MS"/>
              </a:rPr>
              <a:t>Carrington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is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5" dirty="0">
                <a:solidFill>
                  <a:srgbClr val="EBEBEE"/>
                </a:solidFill>
                <a:latin typeface="Trebuchet MS"/>
                <a:cs typeface="Trebuchet MS"/>
              </a:rPr>
              <a:t>a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50" dirty="0">
                <a:solidFill>
                  <a:srgbClr val="EBEBEE"/>
                </a:solidFill>
                <a:latin typeface="Trebuchet MS"/>
                <a:cs typeface="Trebuchet MS"/>
              </a:rPr>
              <a:t>landmark </a:t>
            </a:r>
            <a:r>
              <a:rPr sz="1750" spc="204" dirty="0">
                <a:solidFill>
                  <a:srgbClr val="EBEBEE"/>
                </a:solidFill>
                <a:latin typeface="Trebuchet MS"/>
                <a:cs typeface="Trebuchet MS"/>
              </a:rPr>
              <a:t>case</a:t>
            </a:r>
            <a:r>
              <a:rPr sz="17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in</a:t>
            </a:r>
            <a:r>
              <a:rPr sz="17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75" dirty="0">
                <a:solidFill>
                  <a:srgbClr val="EBEBEE"/>
                </a:solidFill>
                <a:latin typeface="Trebuchet MS"/>
                <a:cs typeface="Trebuchet MS"/>
              </a:rPr>
              <a:t>English</a:t>
            </a:r>
            <a:r>
              <a:rPr sz="175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60" dirty="0">
                <a:solidFill>
                  <a:srgbClr val="EBEBEE"/>
                </a:solidFill>
                <a:latin typeface="Trebuchet MS"/>
                <a:cs typeface="Trebuchet MS"/>
              </a:rPr>
              <a:t>common</a:t>
            </a:r>
            <a:r>
              <a:rPr sz="17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law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75" dirty="0">
                <a:solidFill>
                  <a:srgbClr val="EBEBEE"/>
                </a:solidFill>
                <a:latin typeface="Trebuchet MS"/>
                <a:cs typeface="Trebuchet MS"/>
              </a:rPr>
              <a:t>that </a:t>
            </a:r>
            <a:r>
              <a:rPr sz="1750" spc="70" dirty="0">
                <a:solidFill>
                  <a:srgbClr val="EBEBEE"/>
                </a:solidFill>
                <a:latin typeface="Trebuchet MS"/>
                <a:cs typeface="Trebuchet MS"/>
              </a:rPr>
              <a:t>significantly</a:t>
            </a:r>
            <a:r>
              <a:rPr sz="17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55" dirty="0">
                <a:solidFill>
                  <a:srgbClr val="EBEBEE"/>
                </a:solidFill>
                <a:latin typeface="Trebuchet MS"/>
                <a:cs typeface="Trebuchet MS"/>
              </a:rPr>
              <a:t>shaped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60" dirty="0">
                <a:solidFill>
                  <a:srgbClr val="EBEBEE"/>
                </a:solidFill>
                <a:latin typeface="Trebuchet MS"/>
                <a:cs typeface="Trebuchet MS"/>
              </a:rPr>
              <a:t>concept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00" dirty="0">
                <a:solidFill>
                  <a:srgbClr val="EBEBEE"/>
                </a:solidFill>
                <a:latin typeface="Trebuchet MS"/>
                <a:cs typeface="Trebuchet MS"/>
              </a:rPr>
              <a:t>of </a:t>
            </a:r>
            <a:r>
              <a:rPr sz="1750" spc="160" dirty="0">
                <a:solidFill>
                  <a:srgbClr val="EBEBEE"/>
                </a:solidFill>
                <a:latin typeface="Trebuchet MS"/>
                <a:cs typeface="Trebuchet MS"/>
              </a:rPr>
              <a:t>trespass</a:t>
            </a:r>
            <a:r>
              <a:rPr sz="1750" spc="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and</a:t>
            </a:r>
            <a:r>
              <a:rPr sz="1750" spc="2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civil</a:t>
            </a:r>
            <a:r>
              <a:rPr sz="1750" spc="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liberties.</a:t>
            </a:r>
            <a:r>
              <a:rPr sz="1750" spc="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14" dirty="0">
                <a:solidFill>
                  <a:srgbClr val="EBEBEE"/>
                </a:solidFill>
                <a:latin typeface="Trebuchet MS"/>
                <a:cs typeface="Trebuchet MS"/>
              </a:rPr>
              <a:t>John 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Entick, </a:t>
            </a:r>
            <a:r>
              <a:rPr sz="1750" spc="135" dirty="0">
                <a:solidFill>
                  <a:srgbClr val="EBEBEE"/>
                </a:solidFill>
                <a:latin typeface="Trebuchet MS"/>
                <a:cs typeface="Trebuchet MS"/>
              </a:rPr>
              <a:t>a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 writer</a:t>
            </a:r>
            <a:r>
              <a:rPr sz="1750" spc="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60" dirty="0">
                <a:solidFill>
                  <a:srgbClr val="EBEBEE"/>
                </a:solidFill>
                <a:latin typeface="Trebuchet MS"/>
                <a:cs typeface="Trebuchet MS"/>
              </a:rPr>
              <a:t>critical</a:t>
            </a:r>
            <a:r>
              <a:rPr sz="1750" spc="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5" dirty="0">
                <a:solidFill>
                  <a:srgbClr val="EBEBEE"/>
                </a:solidFill>
                <a:latin typeface="Trebuchet MS"/>
                <a:cs typeface="Trebuchet MS"/>
              </a:rPr>
              <a:t>of</a:t>
            </a:r>
            <a:r>
              <a:rPr sz="1750" spc="-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the government,</a:t>
            </a:r>
            <a:r>
              <a:rPr sz="17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65" dirty="0">
                <a:solidFill>
                  <a:srgbClr val="EBEBEE"/>
                </a:solidFill>
                <a:latin typeface="Trebuchet MS"/>
                <a:cs typeface="Trebuchet MS"/>
              </a:rPr>
              <a:t>sued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00" dirty="0">
                <a:solidFill>
                  <a:srgbClr val="EBEBEE"/>
                </a:solidFill>
                <a:latin typeface="Trebuchet MS"/>
                <a:cs typeface="Trebuchet MS"/>
              </a:rPr>
              <a:t>Nathan </a:t>
            </a:r>
            <a:r>
              <a:rPr sz="1750" spc="90" dirty="0">
                <a:solidFill>
                  <a:srgbClr val="EBEBEE"/>
                </a:solidFill>
                <a:latin typeface="Trebuchet MS"/>
                <a:cs typeface="Trebuchet MS"/>
              </a:rPr>
              <a:t>Carrington</a:t>
            </a:r>
            <a:r>
              <a:rPr sz="17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and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05" dirty="0">
                <a:solidFill>
                  <a:srgbClr val="EBEBEE"/>
                </a:solidFill>
                <a:latin typeface="Trebuchet MS"/>
                <a:cs typeface="Trebuchet MS"/>
              </a:rPr>
              <a:t>three</a:t>
            </a:r>
            <a:r>
              <a:rPr sz="17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14" dirty="0">
                <a:solidFill>
                  <a:srgbClr val="EBEBEE"/>
                </a:solidFill>
                <a:latin typeface="Trebuchet MS"/>
                <a:cs typeface="Trebuchet MS"/>
              </a:rPr>
              <a:t>other</a:t>
            </a:r>
            <a:r>
              <a:rPr sz="17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70" dirty="0">
                <a:solidFill>
                  <a:srgbClr val="EBEBEE"/>
                </a:solidFill>
                <a:latin typeface="Trebuchet MS"/>
                <a:cs typeface="Trebuchet MS"/>
              </a:rPr>
              <a:t>King's </a:t>
            </a:r>
            <a:r>
              <a:rPr sz="1750" spc="175" dirty="0">
                <a:solidFill>
                  <a:srgbClr val="EBEBEE"/>
                </a:solidFill>
                <a:latin typeface="Trebuchet MS"/>
                <a:cs typeface="Trebuchet MS"/>
              </a:rPr>
              <a:t>messengers</a:t>
            </a:r>
            <a:r>
              <a:rPr sz="17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for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entering</a:t>
            </a:r>
            <a:r>
              <a:rPr sz="175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05" dirty="0">
                <a:solidFill>
                  <a:srgbClr val="EBEBEE"/>
                </a:solidFill>
                <a:latin typeface="Trebuchet MS"/>
                <a:cs typeface="Trebuchet MS"/>
              </a:rPr>
              <a:t>his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5" dirty="0">
                <a:solidFill>
                  <a:srgbClr val="EBEBEE"/>
                </a:solidFill>
                <a:latin typeface="Trebuchet MS"/>
                <a:cs typeface="Trebuchet MS"/>
              </a:rPr>
              <a:t>home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and</a:t>
            </a:r>
            <a:r>
              <a:rPr sz="17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85" dirty="0">
                <a:solidFill>
                  <a:srgbClr val="EBEBEE"/>
                </a:solidFill>
                <a:latin typeface="Trebuchet MS"/>
                <a:cs typeface="Trebuchet MS"/>
              </a:rPr>
              <a:t>seizing</a:t>
            </a:r>
            <a:r>
              <a:rPr sz="175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05" dirty="0">
                <a:solidFill>
                  <a:srgbClr val="EBEBEE"/>
                </a:solidFill>
                <a:latin typeface="Trebuchet MS"/>
                <a:cs typeface="Trebuchet MS"/>
              </a:rPr>
              <a:t>his</a:t>
            </a:r>
            <a:r>
              <a:rPr sz="17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80" dirty="0">
                <a:solidFill>
                  <a:srgbClr val="EBEBEE"/>
                </a:solidFill>
                <a:latin typeface="Trebuchet MS"/>
                <a:cs typeface="Trebuchet MS"/>
              </a:rPr>
              <a:t>papers.</a:t>
            </a:r>
            <a:endParaRPr sz="175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20665" y="2520772"/>
            <a:ext cx="3310254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dirty="0">
                <a:solidFill>
                  <a:srgbClr val="FFFFFF"/>
                </a:solidFill>
                <a:latin typeface="Times New Roman"/>
                <a:cs typeface="Times New Roman"/>
              </a:rPr>
              <a:t>Legal</a:t>
            </a:r>
            <a:r>
              <a:rPr sz="2200" spc="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200" spc="65" dirty="0">
                <a:solidFill>
                  <a:srgbClr val="FFFFFF"/>
                </a:solidFill>
                <a:latin typeface="Times New Roman"/>
                <a:cs typeface="Times New Roman"/>
              </a:rPr>
              <a:t>Principle</a:t>
            </a:r>
            <a:r>
              <a:rPr sz="2200" spc="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200" spc="60" dirty="0">
                <a:solidFill>
                  <a:srgbClr val="FFFFFF"/>
                </a:solidFill>
                <a:latin typeface="Times New Roman"/>
                <a:cs typeface="Times New Roman"/>
              </a:rPr>
              <a:t>Established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20665" y="3065830"/>
            <a:ext cx="3913504" cy="371030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38100"/>
              </a:lnSpc>
              <a:spcBef>
                <a:spcPts val="105"/>
              </a:spcBef>
            </a:pPr>
            <a:r>
              <a:rPr sz="1750" spc="75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0" dirty="0">
                <a:solidFill>
                  <a:srgbClr val="EBEBEE"/>
                </a:solidFill>
                <a:latin typeface="Trebuchet MS"/>
                <a:cs typeface="Trebuchet MS"/>
              </a:rPr>
              <a:t>court</a:t>
            </a:r>
            <a:r>
              <a:rPr sz="1750" spc="-10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65" dirty="0">
                <a:solidFill>
                  <a:srgbClr val="EBEBEE"/>
                </a:solidFill>
                <a:latin typeface="Trebuchet MS"/>
                <a:cs typeface="Trebuchet MS"/>
              </a:rPr>
              <a:t>ruled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in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favour</a:t>
            </a:r>
            <a:r>
              <a:rPr sz="1750" spc="-10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5" dirty="0">
                <a:solidFill>
                  <a:srgbClr val="EBEBEE"/>
                </a:solidFill>
                <a:latin typeface="Trebuchet MS"/>
                <a:cs typeface="Trebuchet MS"/>
              </a:rPr>
              <a:t>of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EBEBEE"/>
                </a:solidFill>
                <a:latin typeface="Trebuchet MS"/>
                <a:cs typeface="Trebuchet MS"/>
              </a:rPr>
              <a:t>Entick,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establishing</a:t>
            </a:r>
            <a:r>
              <a:rPr sz="175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that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7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10" dirty="0">
                <a:solidFill>
                  <a:srgbClr val="EBEBEE"/>
                </a:solidFill>
                <a:latin typeface="Trebuchet MS"/>
                <a:cs typeface="Trebuchet MS"/>
              </a:rPr>
              <a:t>defendants' </a:t>
            </a:r>
            <a:r>
              <a:rPr sz="1750" spc="130" dirty="0">
                <a:solidFill>
                  <a:srgbClr val="EBEBEE"/>
                </a:solidFill>
                <a:latin typeface="Trebuchet MS"/>
                <a:cs typeface="Trebuchet MS"/>
              </a:rPr>
              <a:t>actions</a:t>
            </a:r>
            <a:r>
              <a:rPr sz="17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constituted</a:t>
            </a:r>
            <a:r>
              <a:rPr sz="175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5" dirty="0">
                <a:solidFill>
                  <a:srgbClr val="EBEBEE"/>
                </a:solidFill>
                <a:latin typeface="Trebuchet MS"/>
                <a:cs typeface="Trebuchet MS"/>
              </a:rPr>
              <a:t>trespass.</a:t>
            </a:r>
            <a:r>
              <a:rPr sz="17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60" dirty="0">
                <a:solidFill>
                  <a:srgbClr val="EBEBEE"/>
                </a:solidFill>
                <a:latin typeface="Trebuchet MS"/>
                <a:cs typeface="Trebuchet MS"/>
              </a:rPr>
              <a:t>Lord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Camden's</a:t>
            </a:r>
            <a:r>
              <a:rPr sz="175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80" dirty="0">
                <a:solidFill>
                  <a:srgbClr val="EBEBEE"/>
                </a:solidFill>
                <a:latin typeface="Trebuchet MS"/>
                <a:cs typeface="Trebuchet MS"/>
              </a:rPr>
              <a:t>judgment</a:t>
            </a:r>
            <a:r>
              <a:rPr sz="175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70" dirty="0">
                <a:solidFill>
                  <a:srgbClr val="EBEBEE"/>
                </a:solidFill>
                <a:latin typeface="Trebuchet MS"/>
                <a:cs typeface="Trebuchet MS"/>
              </a:rPr>
              <a:t>affirmed</a:t>
            </a:r>
            <a:r>
              <a:rPr sz="17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75" dirty="0">
                <a:solidFill>
                  <a:srgbClr val="EBEBEE"/>
                </a:solidFill>
                <a:latin typeface="Trebuchet MS"/>
                <a:cs typeface="Trebuchet MS"/>
              </a:rPr>
              <a:t>that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every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0" dirty="0">
                <a:solidFill>
                  <a:srgbClr val="EBEBEE"/>
                </a:solidFill>
                <a:latin typeface="Trebuchet MS"/>
                <a:cs typeface="Trebuchet MS"/>
              </a:rPr>
              <a:t>invasion</a:t>
            </a:r>
            <a:r>
              <a:rPr sz="17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5" dirty="0">
                <a:solidFill>
                  <a:srgbClr val="EBEBEE"/>
                </a:solidFill>
                <a:latin typeface="Trebuchet MS"/>
                <a:cs typeface="Trebuchet MS"/>
              </a:rPr>
              <a:t>of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70" dirty="0">
                <a:solidFill>
                  <a:srgbClr val="EBEBEE"/>
                </a:solidFill>
                <a:latin typeface="Trebuchet MS"/>
                <a:cs typeface="Trebuchet MS"/>
              </a:rPr>
              <a:t>private</a:t>
            </a:r>
            <a:r>
              <a:rPr sz="17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60" dirty="0">
                <a:solidFill>
                  <a:srgbClr val="EBEBEE"/>
                </a:solidFill>
                <a:latin typeface="Trebuchet MS"/>
                <a:cs typeface="Trebuchet MS"/>
              </a:rPr>
              <a:t>property, </a:t>
            </a:r>
            <a:r>
              <a:rPr sz="1750" spc="130" dirty="0">
                <a:solidFill>
                  <a:srgbClr val="EBEBEE"/>
                </a:solidFill>
                <a:latin typeface="Trebuchet MS"/>
                <a:cs typeface="Trebuchet MS"/>
              </a:rPr>
              <a:t>regardless</a:t>
            </a:r>
            <a:r>
              <a:rPr sz="17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0" dirty="0">
                <a:solidFill>
                  <a:srgbClr val="EBEBEE"/>
                </a:solidFill>
                <a:latin typeface="Trebuchet MS"/>
                <a:cs typeface="Trebuchet MS"/>
              </a:rPr>
              <a:t>of</a:t>
            </a:r>
            <a:r>
              <a:rPr sz="1750" spc="-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5" dirty="0">
                <a:solidFill>
                  <a:srgbClr val="EBEBEE"/>
                </a:solidFill>
                <a:latin typeface="Trebuchet MS"/>
                <a:cs typeface="Trebuchet MS"/>
              </a:rPr>
              <a:t>how</a:t>
            </a:r>
            <a:r>
              <a:rPr sz="175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minor,</a:t>
            </a:r>
            <a:r>
              <a:rPr sz="1750" spc="-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is</a:t>
            </a:r>
            <a:r>
              <a:rPr sz="175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85" dirty="0">
                <a:solidFill>
                  <a:srgbClr val="EBEBEE"/>
                </a:solidFill>
                <a:latin typeface="Trebuchet MS"/>
                <a:cs typeface="Trebuchet MS"/>
              </a:rPr>
              <a:t>a </a:t>
            </a:r>
            <a:r>
              <a:rPr sz="1750" spc="125" dirty="0">
                <a:solidFill>
                  <a:srgbClr val="EBEBEE"/>
                </a:solidFill>
                <a:latin typeface="Trebuchet MS"/>
                <a:cs typeface="Trebuchet MS"/>
              </a:rPr>
              <a:t>trespass.</a:t>
            </a:r>
            <a:r>
              <a:rPr sz="17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75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7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204" dirty="0">
                <a:solidFill>
                  <a:srgbClr val="EBEBEE"/>
                </a:solidFill>
                <a:latin typeface="Trebuchet MS"/>
                <a:cs typeface="Trebuchet MS"/>
              </a:rPr>
              <a:t>case</a:t>
            </a:r>
            <a:r>
              <a:rPr sz="17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14" dirty="0">
                <a:solidFill>
                  <a:srgbClr val="EBEBEE"/>
                </a:solidFill>
                <a:latin typeface="Trebuchet MS"/>
                <a:cs typeface="Trebuchet MS"/>
              </a:rPr>
              <a:t>established</a:t>
            </a:r>
            <a:r>
              <a:rPr sz="175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the </a:t>
            </a:r>
            <a:r>
              <a:rPr sz="1750" spc="65" dirty="0">
                <a:solidFill>
                  <a:srgbClr val="EBEBEE"/>
                </a:solidFill>
                <a:latin typeface="Trebuchet MS"/>
                <a:cs typeface="Trebuchet MS"/>
              </a:rPr>
              <a:t>principle</a:t>
            </a:r>
            <a:r>
              <a:rPr sz="17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that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40" dirty="0">
                <a:solidFill>
                  <a:srgbClr val="EBEBEE"/>
                </a:solidFill>
                <a:latin typeface="Trebuchet MS"/>
                <a:cs typeface="Trebuchet MS"/>
              </a:rPr>
              <a:t>state</a:t>
            </a:r>
            <a:r>
              <a:rPr sz="175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55" dirty="0">
                <a:solidFill>
                  <a:srgbClr val="EBEBEE"/>
                </a:solidFill>
                <a:latin typeface="Trebuchet MS"/>
                <a:cs typeface="Trebuchet MS"/>
              </a:rPr>
              <a:t>agents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5" dirty="0">
                <a:solidFill>
                  <a:srgbClr val="EBEBEE"/>
                </a:solidFill>
                <a:latin typeface="Trebuchet MS"/>
                <a:cs typeface="Trebuchet MS"/>
              </a:rPr>
              <a:t>cannot </a:t>
            </a:r>
            <a:r>
              <a:rPr sz="1750" spc="110" dirty="0">
                <a:solidFill>
                  <a:srgbClr val="EBEBEE"/>
                </a:solidFill>
                <a:latin typeface="Trebuchet MS"/>
                <a:cs typeface="Trebuchet MS"/>
              </a:rPr>
              <a:t>enter</a:t>
            </a:r>
            <a:r>
              <a:rPr sz="17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70" dirty="0">
                <a:solidFill>
                  <a:srgbClr val="EBEBEE"/>
                </a:solidFill>
                <a:latin typeface="Trebuchet MS"/>
                <a:cs typeface="Trebuchet MS"/>
              </a:rPr>
              <a:t>private</a:t>
            </a:r>
            <a:r>
              <a:rPr sz="1750" spc="-11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00" dirty="0">
                <a:solidFill>
                  <a:srgbClr val="EBEBEE"/>
                </a:solidFill>
                <a:latin typeface="Trebuchet MS"/>
                <a:cs typeface="Trebuchet MS"/>
              </a:rPr>
              <a:t>property</a:t>
            </a:r>
            <a:r>
              <a:rPr sz="17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60" dirty="0">
                <a:solidFill>
                  <a:srgbClr val="EBEBEE"/>
                </a:solidFill>
                <a:latin typeface="Trebuchet MS"/>
                <a:cs typeface="Trebuchet MS"/>
              </a:rPr>
              <a:t>without 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lawful</a:t>
            </a:r>
            <a:r>
              <a:rPr sz="1750" spc="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EBEBEE"/>
                </a:solidFill>
                <a:latin typeface="Trebuchet MS"/>
                <a:cs typeface="Trebuchet MS"/>
              </a:rPr>
              <a:t>authority.</a:t>
            </a:r>
            <a:endParaRPr sz="175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860406" y="2520772"/>
            <a:ext cx="234124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95" dirty="0">
                <a:solidFill>
                  <a:srgbClr val="FFFFFF"/>
                </a:solidFill>
                <a:latin typeface="Times New Roman"/>
                <a:cs typeface="Times New Roman"/>
              </a:rPr>
              <a:t>Impact</a:t>
            </a:r>
            <a:r>
              <a:rPr sz="2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200" spc="13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22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200" spc="40" dirty="0">
                <a:solidFill>
                  <a:srgbClr val="FFFFFF"/>
                </a:solidFill>
                <a:latin typeface="Times New Roman"/>
                <a:cs typeface="Times New Roman"/>
              </a:rPr>
              <a:t>Legacy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860406" y="3065830"/>
            <a:ext cx="3913504" cy="3342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8200"/>
              </a:lnSpc>
              <a:spcBef>
                <a:spcPts val="100"/>
              </a:spcBef>
            </a:pPr>
            <a:r>
              <a:rPr sz="1750" spc="60" dirty="0">
                <a:solidFill>
                  <a:srgbClr val="EBEBEE"/>
                </a:solidFill>
                <a:latin typeface="Trebuchet MS"/>
                <a:cs typeface="Trebuchet MS"/>
              </a:rPr>
              <a:t>This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204" dirty="0">
                <a:solidFill>
                  <a:srgbClr val="EBEBEE"/>
                </a:solidFill>
                <a:latin typeface="Trebuchet MS"/>
                <a:cs typeface="Trebuchet MS"/>
              </a:rPr>
              <a:t>case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75" dirty="0">
                <a:solidFill>
                  <a:srgbClr val="EBEBEE"/>
                </a:solidFill>
                <a:latin typeface="Trebuchet MS"/>
                <a:cs typeface="Trebuchet MS"/>
              </a:rPr>
              <a:t>has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had</a:t>
            </a:r>
            <a:r>
              <a:rPr sz="17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5" dirty="0">
                <a:solidFill>
                  <a:srgbClr val="EBEBEE"/>
                </a:solidFill>
                <a:latin typeface="Trebuchet MS"/>
                <a:cs typeface="Trebuchet MS"/>
              </a:rPr>
              <a:t>a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85" dirty="0">
                <a:solidFill>
                  <a:srgbClr val="EBEBEE"/>
                </a:solidFill>
                <a:latin typeface="Trebuchet MS"/>
                <a:cs typeface="Trebuchet MS"/>
              </a:rPr>
              <a:t>lasting</a:t>
            </a:r>
            <a:r>
              <a:rPr sz="17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85" dirty="0">
                <a:solidFill>
                  <a:srgbClr val="EBEBEE"/>
                </a:solidFill>
                <a:latin typeface="Trebuchet MS"/>
                <a:cs typeface="Trebuchet MS"/>
              </a:rPr>
              <a:t>impact </a:t>
            </a:r>
            <a:r>
              <a:rPr sz="1750" spc="160" dirty="0">
                <a:solidFill>
                  <a:srgbClr val="EBEBEE"/>
                </a:solidFill>
                <a:latin typeface="Trebuchet MS"/>
                <a:cs typeface="Trebuchet MS"/>
              </a:rPr>
              <a:t>on</a:t>
            </a:r>
            <a:r>
              <a:rPr sz="1750" spc="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00" dirty="0">
                <a:solidFill>
                  <a:srgbClr val="EBEBEE"/>
                </a:solidFill>
                <a:latin typeface="Trebuchet MS"/>
                <a:cs typeface="Trebuchet MS"/>
              </a:rPr>
              <a:t>property</a:t>
            </a:r>
            <a:r>
              <a:rPr sz="1750" spc="-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law</a:t>
            </a:r>
            <a:r>
              <a:rPr sz="1750" spc="-1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and</a:t>
            </a:r>
            <a:r>
              <a:rPr sz="1750" spc="-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civil liberties.</a:t>
            </a:r>
            <a:r>
              <a:rPr sz="1750" spc="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-25" dirty="0">
                <a:solidFill>
                  <a:srgbClr val="EBEBEE"/>
                </a:solidFill>
                <a:latin typeface="Trebuchet MS"/>
                <a:cs typeface="Trebuchet MS"/>
              </a:rPr>
              <a:t>It </a:t>
            </a:r>
            <a:r>
              <a:rPr sz="1750" spc="114" dirty="0">
                <a:solidFill>
                  <a:srgbClr val="EBEBEE"/>
                </a:solidFill>
                <a:latin typeface="Trebuchet MS"/>
                <a:cs typeface="Trebuchet MS"/>
              </a:rPr>
              <a:t>established</a:t>
            </a:r>
            <a:r>
              <a:rPr sz="17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7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45" dirty="0">
                <a:solidFill>
                  <a:srgbClr val="EBEBEE"/>
                </a:solidFill>
                <a:latin typeface="Trebuchet MS"/>
                <a:cs typeface="Trebuchet MS"/>
              </a:rPr>
              <a:t>need</a:t>
            </a:r>
            <a:r>
              <a:rPr sz="17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for</a:t>
            </a:r>
            <a:r>
              <a:rPr sz="17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10" dirty="0">
                <a:solidFill>
                  <a:srgbClr val="EBEBEE"/>
                </a:solidFill>
                <a:latin typeface="Trebuchet MS"/>
                <a:cs typeface="Trebuchet MS"/>
              </a:rPr>
              <a:t>specific </a:t>
            </a:r>
            <a:r>
              <a:rPr sz="1750" spc="60" dirty="0">
                <a:solidFill>
                  <a:srgbClr val="EBEBEE"/>
                </a:solidFill>
                <a:latin typeface="Trebuchet MS"/>
                <a:cs typeface="Trebuchet MS"/>
              </a:rPr>
              <a:t>legal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75" dirty="0">
                <a:solidFill>
                  <a:srgbClr val="EBEBEE"/>
                </a:solidFill>
                <a:latin typeface="Trebuchet MS"/>
                <a:cs typeface="Trebuchet MS"/>
              </a:rPr>
              <a:t>authority</a:t>
            </a:r>
            <a:r>
              <a:rPr sz="17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for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75" dirty="0">
                <a:solidFill>
                  <a:srgbClr val="EBEBEE"/>
                </a:solidFill>
                <a:latin typeface="Trebuchet MS"/>
                <a:cs typeface="Trebuchet MS"/>
              </a:rPr>
              <a:t>searches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and </a:t>
            </a:r>
            <a:r>
              <a:rPr sz="1750" spc="85" dirty="0">
                <a:solidFill>
                  <a:srgbClr val="EBEBEE"/>
                </a:solidFill>
                <a:latin typeface="Trebuchet MS"/>
                <a:cs typeface="Trebuchet MS"/>
              </a:rPr>
              <a:t>seizures,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75" dirty="0">
                <a:solidFill>
                  <a:srgbClr val="EBEBEE"/>
                </a:solidFill>
                <a:latin typeface="Trebuchet MS"/>
                <a:cs typeface="Trebuchet MS"/>
              </a:rPr>
              <a:t>influencing</a:t>
            </a:r>
            <a:r>
              <a:rPr sz="1750" spc="-3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the </a:t>
            </a:r>
            <a:r>
              <a:rPr sz="1750" spc="110" dirty="0">
                <a:solidFill>
                  <a:srgbClr val="EBEBEE"/>
                </a:solidFill>
                <a:latin typeface="Trebuchet MS"/>
                <a:cs typeface="Trebuchet MS"/>
              </a:rPr>
              <a:t>development</a:t>
            </a:r>
            <a:r>
              <a:rPr sz="175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0" dirty="0">
                <a:solidFill>
                  <a:srgbClr val="EBEBEE"/>
                </a:solidFill>
                <a:latin typeface="Trebuchet MS"/>
                <a:cs typeface="Trebuchet MS"/>
              </a:rPr>
              <a:t>of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85" dirty="0">
                <a:solidFill>
                  <a:srgbClr val="EBEBEE"/>
                </a:solidFill>
                <a:latin typeface="Trebuchet MS"/>
                <a:cs typeface="Trebuchet MS"/>
              </a:rPr>
              <a:t>constitutional </a:t>
            </a:r>
            <a:r>
              <a:rPr sz="1750" spc="125" dirty="0">
                <a:solidFill>
                  <a:srgbClr val="EBEBEE"/>
                </a:solidFill>
                <a:latin typeface="Trebuchet MS"/>
                <a:cs typeface="Trebuchet MS"/>
              </a:rPr>
              <a:t>protections</a:t>
            </a:r>
            <a:r>
              <a:rPr sz="175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in</a:t>
            </a:r>
            <a:r>
              <a:rPr sz="17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many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60" dirty="0">
                <a:solidFill>
                  <a:srgbClr val="EBEBEE"/>
                </a:solidFill>
                <a:latin typeface="Trebuchet MS"/>
                <a:cs typeface="Trebuchet MS"/>
              </a:rPr>
              <a:t>common</a:t>
            </a:r>
            <a:r>
              <a:rPr sz="17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-25" dirty="0">
                <a:solidFill>
                  <a:srgbClr val="EBEBEE"/>
                </a:solidFill>
                <a:latin typeface="Trebuchet MS"/>
                <a:cs typeface="Trebuchet MS"/>
              </a:rPr>
              <a:t>law </a:t>
            </a:r>
            <a:r>
              <a:rPr sz="1750" spc="55" dirty="0">
                <a:solidFill>
                  <a:srgbClr val="EBEBEE"/>
                </a:solidFill>
                <a:latin typeface="Trebuchet MS"/>
                <a:cs typeface="Trebuchet MS"/>
              </a:rPr>
              <a:t>jurisdictions,</a:t>
            </a:r>
            <a:r>
              <a:rPr sz="175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65" dirty="0">
                <a:solidFill>
                  <a:srgbClr val="EBEBEE"/>
                </a:solidFill>
                <a:latin typeface="Trebuchet MS"/>
                <a:cs typeface="Trebuchet MS"/>
              </a:rPr>
              <a:t>including</a:t>
            </a:r>
            <a:r>
              <a:rPr sz="17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7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75" dirty="0">
                <a:solidFill>
                  <a:srgbClr val="EBEBEE"/>
                </a:solidFill>
                <a:latin typeface="Trebuchet MS"/>
                <a:cs typeface="Trebuchet MS"/>
              </a:rPr>
              <a:t>Fourth </a:t>
            </a:r>
            <a:r>
              <a:rPr sz="1750" spc="105" dirty="0">
                <a:solidFill>
                  <a:srgbClr val="EBEBEE"/>
                </a:solidFill>
                <a:latin typeface="Trebuchet MS"/>
                <a:cs typeface="Trebuchet MS"/>
              </a:rPr>
              <a:t>Amendment</a:t>
            </a:r>
            <a:r>
              <a:rPr sz="175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5" dirty="0">
                <a:solidFill>
                  <a:srgbClr val="EBEBEE"/>
                </a:solidFill>
                <a:latin typeface="Trebuchet MS"/>
                <a:cs typeface="Trebuchet MS"/>
              </a:rPr>
              <a:t>to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7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85" dirty="0">
                <a:solidFill>
                  <a:srgbClr val="EBEBEE"/>
                </a:solidFill>
                <a:latin typeface="Trebuchet MS"/>
                <a:cs typeface="Trebuchet MS"/>
              </a:rPr>
              <a:t>US</a:t>
            </a:r>
            <a:r>
              <a:rPr sz="17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65" dirty="0">
                <a:solidFill>
                  <a:srgbClr val="EBEBEE"/>
                </a:solidFill>
                <a:latin typeface="Trebuchet MS"/>
                <a:cs typeface="Trebuchet MS"/>
              </a:rPr>
              <a:t>Constitution.</a:t>
            </a:r>
            <a:endParaRPr sz="175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91526" rIns="0" bIns="0" rtlCol="0">
            <a:spAutoFit/>
          </a:bodyPr>
          <a:lstStyle/>
          <a:p>
            <a:pPr marL="130810" marR="5080">
              <a:lnSpc>
                <a:spcPts val="5200"/>
              </a:lnSpc>
            </a:pPr>
            <a:r>
              <a:rPr sz="4150" spc="175" dirty="0"/>
              <a:t>Modern</a:t>
            </a:r>
            <a:r>
              <a:rPr sz="4150" spc="-40" dirty="0"/>
              <a:t> </a:t>
            </a:r>
            <a:r>
              <a:rPr sz="4150" spc="85" dirty="0"/>
              <a:t>Example:</a:t>
            </a:r>
            <a:r>
              <a:rPr sz="4150" spc="-35" dirty="0"/>
              <a:t> </a:t>
            </a:r>
            <a:r>
              <a:rPr sz="4150" spc="165" dirty="0"/>
              <a:t>Anchor</a:t>
            </a:r>
            <a:r>
              <a:rPr sz="4150" spc="-65" dirty="0"/>
              <a:t> </a:t>
            </a:r>
            <a:r>
              <a:rPr sz="4150" spc="165" dirty="0"/>
              <a:t>Brewhouse</a:t>
            </a:r>
            <a:r>
              <a:rPr sz="4150" spc="-65" dirty="0"/>
              <a:t> </a:t>
            </a:r>
            <a:r>
              <a:rPr sz="4150" spc="195" dirty="0"/>
              <a:t>Developments</a:t>
            </a:r>
            <a:r>
              <a:rPr sz="4150" spc="-65" dirty="0"/>
              <a:t> </a:t>
            </a:r>
            <a:r>
              <a:rPr sz="4150" spc="70" dirty="0"/>
              <a:t>Ltd </a:t>
            </a:r>
            <a:r>
              <a:rPr sz="4150" spc="100" dirty="0"/>
              <a:t>v</a:t>
            </a:r>
            <a:r>
              <a:rPr sz="4150" spc="-20" dirty="0"/>
              <a:t> </a:t>
            </a:r>
            <a:r>
              <a:rPr sz="4150" spc="90" dirty="0"/>
              <a:t>Berkley</a:t>
            </a:r>
            <a:r>
              <a:rPr sz="4150" spc="-50" dirty="0"/>
              <a:t> </a:t>
            </a:r>
            <a:r>
              <a:rPr sz="4150" spc="210" dirty="0"/>
              <a:t>House</a:t>
            </a:r>
            <a:r>
              <a:rPr sz="4150" spc="-20" dirty="0"/>
              <a:t> </a:t>
            </a:r>
            <a:r>
              <a:rPr sz="4150" spc="120" dirty="0"/>
              <a:t>(Docklands)</a:t>
            </a:r>
            <a:r>
              <a:rPr sz="4150" spc="-45" dirty="0"/>
              <a:t> </a:t>
            </a:r>
            <a:r>
              <a:rPr sz="4150" spc="195" dirty="0"/>
              <a:t>Developments</a:t>
            </a:r>
            <a:r>
              <a:rPr sz="4150" spc="-45" dirty="0"/>
              <a:t> </a:t>
            </a:r>
            <a:r>
              <a:rPr sz="4150" spc="70" dirty="0"/>
              <a:t>Ltd</a:t>
            </a:r>
            <a:endParaRPr sz="4150"/>
          </a:p>
        </p:txBody>
      </p:sp>
      <p:grpSp>
        <p:nvGrpSpPr>
          <p:cNvPr id="3" name="object 3"/>
          <p:cNvGrpSpPr/>
          <p:nvPr/>
        </p:nvGrpSpPr>
        <p:grpSpPr>
          <a:xfrm>
            <a:off x="736091" y="2731007"/>
            <a:ext cx="483234" cy="483234"/>
            <a:chOff x="736091" y="2731007"/>
            <a:chExt cx="483234" cy="483234"/>
          </a:xfrm>
        </p:grpSpPr>
        <p:sp>
          <p:nvSpPr>
            <p:cNvPr id="4" name="object 4"/>
            <p:cNvSpPr/>
            <p:nvPr/>
          </p:nvSpPr>
          <p:spPr>
            <a:xfrm>
              <a:off x="739901" y="2734817"/>
              <a:ext cx="475615" cy="475615"/>
            </a:xfrm>
            <a:custGeom>
              <a:avLst/>
              <a:gdLst/>
              <a:ahLst/>
              <a:cxnLst/>
              <a:rect l="l" t="t" r="r" b="b"/>
              <a:pathLst>
                <a:path w="475615" h="475614">
                  <a:moveTo>
                    <a:pt x="386727" y="0"/>
                  </a:moveTo>
                  <a:lnTo>
                    <a:pt x="88760" y="0"/>
                  </a:lnTo>
                  <a:lnTo>
                    <a:pt x="54210" y="6977"/>
                  </a:lnTo>
                  <a:lnTo>
                    <a:pt x="25996" y="26003"/>
                  </a:lnTo>
                  <a:lnTo>
                    <a:pt x="6975" y="54221"/>
                  </a:lnTo>
                  <a:lnTo>
                    <a:pt x="0" y="88773"/>
                  </a:lnTo>
                  <a:lnTo>
                    <a:pt x="0" y="386715"/>
                  </a:lnTo>
                  <a:lnTo>
                    <a:pt x="6975" y="421266"/>
                  </a:lnTo>
                  <a:lnTo>
                    <a:pt x="25996" y="449484"/>
                  </a:lnTo>
                  <a:lnTo>
                    <a:pt x="54210" y="468510"/>
                  </a:lnTo>
                  <a:lnTo>
                    <a:pt x="88760" y="475488"/>
                  </a:lnTo>
                  <a:lnTo>
                    <a:pt x="386727" y="475488"/>
                  </a:lnTo>
                  <a:lnTo>
                    <a:pt x="421277" y="468510"/>
                  </a:lnTo>
                  <a:lnTo>
                    <a:pt x="449491" y="449484"/>
                  </a:lnTo>
                  <a:lnTo>
                    <a:pt x="468512" y="421266"/>
                  </a:lnTo>
                  <a:lnTo>
                    <a:pt x="475488" y="386715"/>
                  </a:lnTo>
                  <a:lnTo>
                    <a:pt x="475488" y="88773"/>
                  </a:lnTo>
                  <a:lnTo>
                    <a:pt x="468512" y="54221"/>
                  </a:lnTo>
                  <a:lnTo>
                    <a:pt x="449491" y="26003"/>
                  </a:lnTo>
                  <a:lnTo>
                    <a:pt x="421277" y="6977"/>
                  </a:lnTo>
                  <a:lnTo>
                    <a:pt x="386727" y="0"/>
                  </a:lnTo>
                  <a:close/>
                </a:path>
              </a:pathLst>
            </a:custGeom>
            <a:solidFill>
              <a:srgbClr val="28305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39901" y="2734817"/>
              <a:ext cx="475615" cy="475615"/>
            </a:xfrm>
            <a:custGeom>
              <a:avLst/>
              <a:gdLst/>
              <a:ahLst/>
              <a:cxnLst/>
              <a:rect l="l" t="t" r="r" b="b"/>
              <a:pathLst>
                <a:path w="475615" h="475614">
                  <a:moveTo>
                    <a:pt x="0" y="88773"/>
                  </a:moveTo>
                  <a:lnTo>
                    <a:pt x="6975" y="54221"/>
                  </a:lnTo>
                  <a:lnTo>
                    <a:pt x="25996" y="26003"/>
                  </a:lnTo>
                  <a:lnTo>
                    <a:pt x="54210" y="6977"/>
                  </a:lnTo>
                  <a:lnTo>
                    <a:pt x="88760" y="0"/>
                  </a:lnTo>
                  <a:lnTo>
                    <a:pt x="386727" y="0"/>
                  </a:lnTo>
                  <a:lnTo>
                    <a:pt x="421277" y="6977"/>
                  </a:lnTo>
                  <a:lnTo>
                    <a:pt x="449491" y="26003"/>
                  </a:lnTo>
                  <a:lnTo>
                    <a:pt x="468512" y="54221"/>
                  </a:lnTo>
                  <a:lnTo>
                    <a:pt x="475488" y="88773"/>
                  </a:lnTo>
                  <a:lnTo>
                    <a:pt x="475488" y="386715"/>
                  </a:lnTo>
                  <a:lnTo>
                    <a:pt x="468512" y="421266"/>
                  </a:lnTo>
                  <a:lnTo>
                    <a:pt x="449491" y="449484"/>
                  </a:lnTo>
                  <a:lnTo>
                    <a:pt x="421277" y="468510"/>
                  </a:lnTo>
                  <a:lnTo>
                    <a:pt x="386727" y="475488"/>
                  </a:lnTo>
                  <a:lnTo>
                    <a:pt x="88760" y="475488"/>
                  </a:lnTo>
                  <a:lnTo>
                    <a:pt x="54210" y="468510"/>
                  </a:lnTo>
                  <a:lnTo>
                    <a:pt x="25996" y="449484"/>
                  </a:lnTo>
                  <a:lnTo>
                    <a:pt x="6975" y="421266"/>
                  </a:lnTo>
                  <a:lnTo>
                    <a:pt x="0" y="386715"/>
                  </a:lnTo>
                  <a:lnTo>
                    <a:pt x="0" y="88773"/>
                  </a:lnTo>
                  <a:close/>
                </a:path>
              </a:pathLst>
            </a:custGeom>
            <a:ln w="7620">
              <a:solidFill>
                <a:srgbClr val="41496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901395" y="2728341"/>
            <a:ext cx="152400" cy="3987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450" spc="-175" dirty="0">
                <a:solidFill>
                  <a:srgbClr val="EBEBEE"/>
                </a:solidFill>
                <a:latin typeface="Times New Roman"/>
                <a:cs typeface="Times New Roman"/>
              </a:rPr>
              <a:t>1</a:t>
            </a:r>
            <a:endParaRPr sz="245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413510" y="2710052"/>
            <a:ext cx="5690235" cy="18230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50" spc="75" dirty="0">
                <a:solidFill>
                  <a:srgbClr val="EBEBEE"/>
                </a:solidFill>
                <a:latin typeface="Times New Roman"/>
                <a:cs typeface="Times New Roman"/>
              </a:rPr>
              <a:t>Case</a:t>
            </a:r>
            <a:r>
              <a:rPr sz="2050" spc="-30" dirty="0">
                <a:solidFill>
                  <a:srgbClr val="EBEBEE"/>
                </a:solidFill>
                <a:latin typeface="Times New Roman"/>
                <a:cs typeface="Times New Roman"/>
              </a:rPr>
              <a:t> </a:t>
            </a:r>
            <a:r>
              <a:rPr sz="2050" spc="60" dirty="0">
                <a:solidFill>
                  <a:srgbClr val="EBEBEE"/>
                </a:solidFill>
                <a:latin typeface="Times New Roman"/>
                <a:cs typeface="Times New Roman"/>
              </a:rPr>
              <a:t>Overview</a:t>
            </a:r>
            <a:endParaRPr sz="2050">
              <a:latin typeface="Times New Roman"/>
              <a:cs typeface="Times New Roman"/>
            </a:endParaRPr>
          </a:p>
          <a:p>
            <a:pPr marL="12700" marR="5080">
              <a:lnSpc>
                <a:spcPct val="136400"/>
              </a:lnSpc>
              <a:spcBef>
                <a:spcPts val="890"/>
              </a:spcBef>
            </a:pPr>
            <a:r>
              <a:rPr sz="1650" spc="60" dirty="0">
                <a:solidFill>
                  <a:srgbClr val="EBEBEE"/>
                </a:solidFill>
                <a:latin typeface="Trebuchet MS"/>
                <a:cs typeface="Trebuchet MS"/>
              </a:rPr>
              <a:t>This</a:t>
            </a:r>
            <a:r>
              <a:rPr sz="16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EBEBEE"/>
                </a:solidFill>
                <a:latin typeface="Trebuchet MS"/>
                <a:cs typeface="Trebuchet MS"/>
              </a:rPr>
              <a:t>1987</a:t>
            </a:r>
            <a:r>
              <a:rPr sz="16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200" dirty="0">
                <a:solidFill>
                  <a:srgbClr val="EBEBEE"/>
                </a:solidFill>
                <a:latin typeface="Trebuchet MS"/>
                <a:cs typeface="Trebuchet MS"/>
              </a:rPr>
              <a:t>case</a:t>
            </a:r>
            <a:r>
              <a:rPr sz="16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10" dirty="0">
                <a:solidFill>
                  <a:srgbClr val="EBEBEE"/>
                </a:solidFill>
                <a:latin typeface="Trebuchet MS"/>
                <a:cs typeface="Trebuchet MS"/>
              </a:rPr>
              <a:t>provides</a:t>
            </a:r>
            <a:r>
              <a:rPr sz="1650" spc="-11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35" dirty="0">
                <a:solidFill>
                  <a:srgbClr val="EBEBEE"/>
                </a:solidFill>
                <a:latin typeface="Trebuchet MS"/>
                <a:cs typeface="Trebuchet MS"/>
              </a:rPr>
              <a:t>a</a:t>
            </a:r>
            <a:r>
              <a:rPr sz="16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10" dirty="0">
                <a:solidFill>
                  <a:srgbClr val="EBEBEE"/>
                </a:solidFill>
                <a:latin typeface="Trebuchet MS"/>
                <a:cs typeface="Trebuchet MS"/>
              </a:rPr>
              <a:t>modern</a:t>
            </a:r>
            <a:r>
              <a:rPr sz="1650" spc="-10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75" dirty="0">
                <a:solidFill>
                  <a:srgbClr val="EBEBEE"/>
                </a:solidFill>
                <a:latin typeface="Trebuchet MS"/>
                <a:cs typeface="Trebuchet MS"/>
              </a:rPr>
              <a:t>interpretation</a:t>
            </a:r>
            <a:r>
              <a:rPr sz="1650" spc="-10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00" dirty="0">
                <a:solidFill>
                  <a:srgbClr val="EBEBEE"/>
                </a:solidFill>
                <a:latin typeface="Trebuchet MS"/>
                <a:cs typeface="Trebuchet MS"/>
              </a:rPr>
              <a:t>of </a:t>
            </a:r>
            <a:r>
              <a:rPr sz="1650" spc="160" dirty="0">
                <a:solidFill>
                  <a:srgbClr val="EBEBEE"/>
                </a:solidFill>
                <a:latin typeface="Trebuchet MS"/>
                <a:cs typeface="Trebuchet MS"/>
              </a:rPr>
              <a:t>trespass</a:t>
            </a:r>
            <a:r>
              <a:rPr sz="1650" spc="-11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EBEBEE"/>
                </a:solidFill>
                <a:latin typeface="Trebuchet MS"/>
                <a:cs typeface="Trebuchet MS"/>
              </a:rPr>
              <a:t>in</a:t>
            </a:r>
            <a:r>
              <a:rPr sz="16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10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650" spc="-10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30" dirty="0">
                <a:solidFill>
                  <a:srgbClr val="EBEBEE"/>
                </a:solidFill>
                <a:latin typeface="Trebuchet MS"/>
                <a:cs typeface="Trebuchet MS"/>
              </a:rPr>
              <a:t>context</a:t>
            </a:r>
            <a:r>
              <a:rPr sz="1650" spc="-10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25" dirty="0">
                <a:solidFill>
                  <a:srgbClr val="EBEBEE"/>
                </a:solidFill>
                <a:latin typeface="Trebuchet MS"/>
                <a:cs typeface="Trebuchet MS"/>
              </a:rPr>
              <a:t>of</a:t>
            </a:r>
            <a:r>
              <a:rPr sz="16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95" dirty="0">
                <a:solidFill>
                  <a:srgbClr val="EBEBEE"/>
                </a:solidFill>
                <a:latin typeface="Trebuchet MS"/>
                <a:cs typeface="Trebuchet MS"/>
              </a:rPr>
              <a:t>urban</a:t>
            </a:r>
            <a:r>
              <a:rPr sz="1650" spc="-11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80" dirty="0">
                <a:solidFill>
                  <a:srgbClr val="EBEBEE"/>
                </a:solidFill>
                <a:latin typeface="Trebuchet MS"/>
                <a:cs typeface="Trebuchet MS"/>
              </a:rPr>
              <a:t>development.</a:t>
            </a:r>
            <a:r>
              <a:rPr sz="1650" spc="-10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-25" dirty="0">
                <a:solidFill>
                  <a:srgbClr val="EBEBEE"/>
                </a:solidFill>
                <a:latin typeface="Trebuchet MS"/>
                <a:cs typeface="Trebuchet MS"/>
              </a:rPr>
              <a:t>It </a:t>
            </a:r>
            <a:r>
              <a:rPr sz="1650" spc="65" dirty="0">
                <a:solidFill>
                  <a:srgbClr val="EBEBEE"/>
                </a:solidFill>
                <a:latin typeface="Trebuchet MS"/>
                <a:cs typeface="Trebuchet MS"/>
              </a:rPr>
              <a:t>involved</a:t>
            </a:r>
            <a:r>
              <a:rPr sz="16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35" dirty="0">
                <a:solidFill>
                  <a:srgbClr val="EBEBEE"/>
                </a:solidFill>
                <a:latin typeface="Trebuchet MS"/>
                <a:cs typeface="Trebuchet MS"/>
              </a:rPr>
              <a:t>a</a:t>
            </a:r>
            <a:r>
              <a:rPr sz="16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05" dirty="0">
                <a:solidFill>
                  <a:srgbClr val="EBEBEE"/>
                </a:solidFill>
                <a:latin typeface="Trebuchet MS"/>
                <a:cs typeface="Trebuchet MS"/>
              </a:rPr>
              <a:t>dispute</a:t>
            </a:r>
            <a:r>
              <a:rPr sz="1650" spc="-10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10" dirty="0">
                <a:solidFill>
                  <a:srgbClr val="EBEBEE"/>
                </a:solidFill>
                <a:latin typeface="Trebuchet MS"/>
                <a:cs typeface="Trebuchet MS"/>
              </a:rPr>
              <a:t>between</a:t>
            </a:r>
            <a:r>
              <a:rPr sz="1650" spc="-10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00" dirty="0">
                <a:solidFill>
                  <a:srgbClr val="EBEBEE"/>
                </a:solidFill>
                <a:latin typeface="Trebuchet MS"/>
                <a:cs typeface="Trebuchet MS"/>
              </a:rPr>
              <a:t>two</a:t>
            </a:r>
            <a:r>
              <a:rPr sz="16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90" dirty="0">
                <a:solidFill>
                  <a:srgbClr val="EBEBEE"/>
                </a:solidFill>
                <a:latin typeface="Trebuchet MS"/>
                <a:cs typeface="Trebuchet MS"/>
              </a:rPr>
              <a:t>neighbouring</a:t>
            </a:r>
            <a:r>
              <a:rPr sz="1650" spc="-11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80" dirty="0">
                <a:solidFill>
                  <a:srgbClr val="EBEBEE"/>
                </a:solidFill>
                <a:latin typeface="Trebuchet MS"/>
                <a:cs typeface="Trebuchet MS"/>
              </a:rPr>
              <a:t>property </a:t>
            </a:r>
            <a:r>
              <a:rPr sz="1650" spc="114" dirty="0">
                <a:solidFill>
                  <a:srgbClr val="EBEBEE"/>
                </a:solidFill>
                <a:latin typeface="Trebuchet MS"/>
                <a:cs typeface="Trebuchet MS"/>
              </a:rPr>
              <a:t>developers</a:t>
            </a:r>
            <a:r>
              <a:rPr sz="1650" spc="-10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EBEBEE"/>
                </a:solidFill>
                <a:latin typeface="Trebuchet MS"/>
                <a:cs typeface="Trebuchet MS"/>
              </a:rPr>
              <a:t>in</a:t>
            </a:r>
            <a:r>
              <a:rPr sz="16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14" dirty="0">
                <a:solidFill>
                  <a:srgbClr val="EBEBEE"/>
                </a:solidFill>
                <a:latin typeface="Trebuchet MS"/>
                <a:cs typeface="Trebuchet MS"/>
              </a:rPr>
              <a:t>London's</a:t>
            </a:r>
            <a:r>
              <a:rPr sz="16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10" dirty="0">
                <a:solidFill>
                  <a:srgbClr val="EBEBEE"/>
                </a:solidFill>
                <a:latin typeface="Trebuchet MS"/>
                <a:cs typeface="Trebuchet MS"/>
              </a:rPr>
              <a:t>Docklands</a:t>
            </a:r>
            <a:r>
              <a:rPr sz="16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50" dirty="0">
                <a:solidFill>
                  <a:srgbClr val="EBEBEE"/>
                </a:solidFill>
                <a:latin typeface="Trebuchet MS"/>
                <a:cs typeface="Trebuchet MS"/>
              </a:rPr>
              <a:t>area.</a:t>
            </a:r>
            <a:endParaRPr sz="1650">
              <a:latin typeface="Trebuchet MS"/>
              <a:cs typeface="Trebuchet MS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7417307" y="2731007"/>
            <a:ext cx="483234" cy="483234"/>
            <a:chOff x="7417307" y="2731007"/>
            <a:chExt cx="483234" cy="483234"/>
          </a:xfrm>
        </p:grpSpPr>
        <p:sp>
          <p:nvSpPr>
            <p:cNvPr id="9" name="object 9"/>
            <p:cNvSpPr/>
            <p:nvPr/>
          </p:nvSpPr>
          <p:spPr>
            <a:xfrm>
              <a:off x="7421117" y="2734817"/>
              <a:ext cx="475615" cy="475615"/>
            </a:xfrm>
            <a:custGeom>
              <a:avLst/>
              <a:gdLst/>
              <a:ahLst/>
              <a:cxnLst/>
              <a:rect l="l" t="t" r="r" b="b"/>
              <a:pathLst>
                <a:path w="475615" h="475614">
                  <a:moveTo>
                    <a:pt x="386714" y="0"/>
                  </a:moveTo>
                  <a:lnTo>
                    <a:pt x="88773" y="0"/>
                  </a:lnTo>
                  <a:lnTo>
                    <a:pt x="54221" y="6977"/>
                  </a:lnTo>
                  <a:lnTo>
                    <a:pt x="26003" y="26003"/>
                  </a:lnTo>
                  <a:lnTo>
                    <a:pt x="6977" y="54221"/>
                  </a:lnTo>
                  <a:lnTo>
                    <a:pt x="0" y="88773"/>
                  </a:lnTo>
                  <a:lnTo>
                    <a:pt x="0" y="386715"/>
                  </a:lnTo>
                  <a:lnTo>
                    <a:pt x="6977" y="421266"/>
                  </a:lnTo>
                  <a:lnTo>
                    <a:pt x="26003" y="449484"/>
                  </a:lnTo>
                  <a:lnTo>
                    <a:pt x="54221" y="468510"/>
                  </a:lnTo>
                  <a:lnTo>
                    <a:pt x="88773" y="475488"/>
                  </a:lnTo>
                  <a:lnTo>
                    <a:pt x="386714" y="475488"/>
                  </a:lnTo>
                  <a:lnTo>
                    <a:pt x="421266" y="468510"/>
                  </a:lnTo>
                  <a:lnTo>
                    <a:pt x="449484" y="449484"/>
                  </a:lnTo>
                  <a:lnTo>
                    <a:pt x="468510" y="421266"/>
                  </a:lnTo>
                  <a:lnTo>
                    <a:pt x="475487" y="386715"/>
                  </a:lnTo>
                  <a:lnTo>
                    <a:pt x="475487" y="88773"/>
                  </a:lnTo>
                  <a:lnTo>
                    <a:pt x="468510" y="54221"/>
                  </a:lnTo>
                  <a:lnTo>
                    <a:pt x="449484" y="26003"/>
                  </a:lnTo>
                  <a:lnTo>
                    <a:pt x="421266" y="6977"/>
                  </a:lnTo>
                  <a:lnTo>
                    <a:pt x="386714" y="0"/>
                  </a:lnTo>
                  <a:close/>
                </a:path>
              </a:pathLst>
            </a:custGeom>
            <a:solidFill>
              <a:srgbClr val="28305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421117" y="2734817"/>
              <a:ext cx="475615" cy="475615"/>
            </a:xfrm>
            <a:custGeom>
              <a:avLst/>
              <a:gdLst/>
              <a:ahLst/>
              <a:cxnLst/>
              <a:rect l="l" t="t" r="r" b="b"/>
              <a:pathLst>
                <a:path w="475615" h="475614">
                  <a:moveTo>
                    <a:pt x="0" y="88773"/>
                  </a:moveTo>
                  <a:lnTo>
                    <a:pt x="6977" y="54221"/>
                  </a:lnTo>
                  <a:lnTo>
                    <a:pt x="26003" y="26003"/>
                  </a:lnTo>
                  <a:lnTo>
                    <a:pt x="54221" y="6977"/>
                  </a:lnTo>
                  <a:lnTo>
                    <a:pt x="88773" y="0"/>
                  </a:lnTo>
                  <a:lnTo>
                    <a:pt x="386714" y="0"/>
                  </a:lnTo>
                  <a:lnTo>
                    <a:pt x="421266" y="6977"/>
                  </a:lnTo>
                  <a:lnTo>
                    <a:pt x="449484" y="26003"/>
                  </a:lnTo>
                  <a:lnTo>
                    <a:pt x="468510" y="54221"/>
                  </a:lnTo>
                  <a:lnTo>
                    <a:pt x="475487" y="88773"/>
                  </a:lnTo>
                  <a:lnTo>
                    <a:pt x="475487" y="386715"/>
                  </a:lnTo>
                  <a:lnTo>
                    <a:pt x="468510" y="421266"/>
                  </a:lnTo>
                  <a:lnTo>
                    <a:pt x="449484" y="449484"/>
                  </a:lnTo>
                  <a:lnTo>
                    <a:pt x="421266" y="468510"/>
                  </a:lnTo>
                  <a:lnTo>
                    <a:pt x="386714" y="475488"/>
                  </a:lnTo>
                  <a:lnTo>
                    <a:pt x="88773" y="475488"/>
                  </a:lnTo>
                  <a:lnTo>
                    <a:pt x="54221" y="468510"/>
                  </a:lnTo>
                  <a:lnTo>
                    <a:pt x="26003" y="449484"/>
                  </a:lnTo>
                  <a:lnTo>
                    <a:pt x="6977" y="421266"/>
                  </a:lnTo>
                  <a:lnTo>
                    <a:pt x="0" y="386715"/>
                  </a:lnTo>
                  <a:lnTo>
                    <a:pt x="0" y="88773"/>
                  </a:lnTo>
                  <a:close/>
                </a:path>
              </a:pathLst>
            </a:custGeom>
            <a:ln w="7620">
              <a:solidFill>
                <a:srgbClr val="41496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7561833" y="2728341"/>
            <a:ext cx="195580" cy="3987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450" spc="60" dirty="0">
                <a:solidFill>
                  <a:srgbClr val="EBEBEE"/>
                </a:solidFill>
                <a:latin typeface="Times New Roman"/>
                <a:cs typeface="Times New Roman"/>
              </a:rPr>
              <a:t>2</a:t>
            </a:r>
            <a:endParaRPr sz="245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095233" y="2710052"/>
            <a:ext cx="5626735" cy="18230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50" spc="90" dirty="0">
                <a:solidFill>
                  <a:srgbClr val="EBEBEE"/>
                </a:solidFill>
                <a:latin typeface="Times New Roman"/>
                <a:cs typeface="Times New Roman"/>
              </a:rPr>
              <a:t>The</a:t>
            </a:r>
            <a:r>
              <a:rPr sz="2050" spc="-20" dirty="0">
                <a:solidFill>
                  <a:srgbClr val="EBEBEE"/>
                </a:solidFill>
                <a:latin typeface="Times New Roman"/>
                <a:cs typeface="Times New Roman"/>
              </a:rPr>
              <a:t> </a:t>
            </a:r>
            <a:r>
              <a:rPr sz="2050" spc="80" dirty="0">
                <a:solidFill>
                  <a:srgbClr val="EBEBEE"/>
                </a:solidFill>
                <a:latin typeface="Times New Roman"/>
                <a:cs typeface="Times New Roman"/>
              </a:rPr>
              <a:t>Trespass</a:t>
            </a:r>
            <a:r>
              <a:rPr sz="2050" spc="-30" dirty="0">
                <a:solidFill>
                  <a:srgbClr val="EBEBEE"/>
                </a:solidFill>
                <a:latin typeface="Times New Roman"/>
                <a:cs typeface="Times New Roman"/>
              </a:rPr>
              <a:t> </a:t>
            </a:r>
            <a:r>
              <a:rPr sz="2050" spc="55" dirty="0">
                <a:solidFill>
                  <a:srgbClr val="EBEBEE"/>
                </a:solidFill>
                <a:latin typeface="Times New Roman"/>
                <a:cs typeface="Times New Roman"/>
              </a:rPr>
              <a:t>Issue</a:t>
            </a:r>
            <a:endParaRPr sz="2050">
              <a:latin typeface="Times New Roman"/>
              <a:cs typeface="Times New Roman"/>
            </a:endParaRPr>
          </a:p>
          <a:p>
            <a:pPr marL="12700" marR="5080">
              <a:lnSpc>
                <a:spcPct val="136400"/>
              </a:lnSpc>
              <a:spcBef>
                <a:spcPts val="890"/>
              </a:spcBef>
            </a:pPr>
            <a:r>
              <a:rPr sz="1650" spc="55" dirty="0">
                <a:solidFill>
                  <a:srgbClr val="EBEBEE"/>
                </a:solidFill>
                <a:latin typeface="Trebuchet MS"/>
                <a:cs typeface="Trebuchet MS"/>
              </a:rPr>
              <a:t>Berkley</a:t>
            </a:r>
            <a:r>
              <a:rPr sz="16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35" dirty="0">
                <a:solidFill>
                  <a:srgbClr val="EBEBEE"/>
                </a:solidFill>
                <a:latin typeface="Trebuchet MS"/>
                <a:cs typeface="Trebuchet MS"/>
              </a:rPr>
              <a:t>House's</a:t>
            </a:r>
            <a:r>
              <a:rPr sz="1650" spc="-10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25" dirty="0">
                <a:solidFill>
                  <a:srgbClr val="EBEBEE"/>
                </a:solidFill>
                <a:latin typeface="Trebuchet MS"/>
                <a:cs typeface="Trebuchet MS"/>
              </a:rPr>
              <a:t>construction</a:t>
            </a:r>
            <a:r>
              <a:rPr sz="16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75" dirty="0">
                <a:solidFill>
                  <a:srgbClr val="EBEBEE"/>
                </a:solidFill>
                <a:latin typeface="Trebuchet MS"/>
                <a:cs typeface="Trebuchet MS"/>
              </a:rPr>
              <a:t>activities</a:t>
            </a:r>
            <a:r>
              <a:rPr sz="1650" spc="-10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95" dirty="0">
                <a:solidFill>
                  <a:srgbClr val="EBEBEE"/>
                </a:solidFill>
                <a:latin typeface="Trebuchet MS"/>
                <a:cs typeface="Trebuchet MS"/>
              </a:rPr>
              <a:t>resulted</a:t>
            </a:r>
            <a:r>
              <a:rPr sz="16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EBEBEE"/>
                </a:solidFill>
                <a:latin typeface="Trebuchet MS"/>
                <a:cs typeface="Trebuchet MS"/>
              </a:rPr>
              <a:t>in</a:t>
            </a:r>
            <a:r>
              <a:rPr sz="16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85" dirty="0">
                <a:solidFill>
                  <a:srgbClr val="EBEBEE"/>
                </a:solidFill>
                <a:latin typeface="Trebuchet MS"/>
                <a:cs typeface="Trebuchet MS"/>
              </a:rPr>
              <a:t>the </a:t>
            </a:r>
            <a:r>
              <a:rPr sz="1650" spc="80" dirty="0">
                <a:solidFill>
                  <a:srgbClr val="EBEBEE"/>
                </a:solidFill>
                <a:latin typeface="Trebuchet MS"/>
                <a:cs typeface="Trebuchet MS"/>
              </a:rPr>
              <a:t>oversailing</a:t>
            </a:r>
            <a:r>
              <a:rPr sz="1650" spc="-10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25" dirty="0">
                <a:solidFill>
                  <a:srgbClr val="EBEBEE"/>
                </a:solidFill>
                <a:latin typeface="Trebuchet MS"/>
                <a:cs typeface="Trebuchet MS"/>
              </a:rPr>
              <a:t>of</a:t>
            </a:r>
            <a:r>
              <a:rPr sz="16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35" dirty="0">
                <a:solidFill>
                  <a:srgbClr val="EBEBEE"/>
                </a:solidFill>
                <a:latin typeface="Trebuchet MS"/>
                <a:cs typeface="Trebuchet MS"/>
              </a:rPr>
              <a:t>a</a:t>
            </a:r>
            <a:r>
              <a:rPr sz="16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95" dirty="0">
                <a:solidFill>
                  <a:srgbClr val="EBEBEE"/>
                </a:solidFill>
                <a:latin typeface="Trebuchet MS"/>
                <a:cs typeface="Trebuchet MS"/>
              </a:rPr>
              <a:t>tower</a:t>
            </a:r>
            <a:r>
              <a:rPr sz="1650" spc="-114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30" dirty="0">
                <a:solidFill>
                  <a:srgbClr val="EBEBEE"/>
                </a:solidFill>
                <a:latin typeface="Trebuchet MS"/>
                <a:cs typeface="Trebuchet MS"/>
              </a:rPr>
              <a:t>crane</a:t>
            </a:r>
            <a:r>
              <a:rPr sz="1650" spc="-10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75" dirty="0">
                <a:solidFill>
                  <a:srgbClr val="EBEBEE"/>
                </a:solidFill>
                <a:latin typeface="Trebuchet MS"/>
                <a:cs typeface="Trebuchet MS"/>
              </a:rPr>
              <a:t>into</a:t>
            </a:r>
            <a:r>
              <a:rPr sz="16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14" dirty="0">
                <a:solidFill>
                  <a:srgbClr val="EBEBEE"/>
                </a:solidFill>
                <a:latin typeface="Trebuchet MS"/>
                <a:cs typeface="Trebuchet MS"/>
              </a:rPr>
              <a:t>Anchor</a:t>
            </a:r>
            <a:r>
              <a:rPr sz="1650" spc="-12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10" dirty="0">
                <a:solidFill>
                  <a:srgbClr val="EBEBEE"/>
                </a:solidFill>
                <a:latin typeface="Trebuchet MS"/>
                <a:cs typeface="Trebuchet MS"/>
              </a:rPr>
              <a:t>Brewhouse's </a:t>
            </a:r>
            <a:r>
              <a:rPr sz="1650" spc="85" dirty="0">
                <a:solidFill>
                  <a:srgbClr val="EBEBEE"/>
                </a:solidFill>
                <a:latin typeface="Trebuchet MS"/>
                <a:cs typeface="Trebuchet MS"/>
              </a:rPr>
              <a:t>airspace.</a:t>
            </a:r>
            <a:r>
              <a:rPr sz="1650" spc="-11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70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6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20" dirty="0">
                <a:solidFill>
                  <a:srgbClr val="EBEBEE"/>
                </a:solidFill>
                <a:latin typeface="Trebuchet MS"/>
                <a:cs typeface="Trebuchet MS"/>
              </a:rPr>
              <a:t>court</a:t>
            </a:r>
            <a:r>
              <a:rPr sz="1650" spc="-11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25" dirty="0">
                <a:solidFill>
                  <a:srgbClr val="EBEBEE"/>
                </a:solidFill>
                <a:latin typeface="Trebuchet MS"/>
                <a:cs typeface="Trebuchet MS"/>
              </a:rPr>
              <a:t>had</a:t>
            </a:r>
            <a:r>
              <a:rPr sz="16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30" dirty="0">
                <a:solidFill>
                  <a:srgbClr val="EBEBEE"/>
                </a:solidFill>
                <a:latin typeface="Trebuchet MS"/>
                <a:cs typeface="Trebuchet MS"/>
              </a:rPr>
              <a:t>to</a:t>
            </a:r>
            <a:r>
              <a:rPr sz="16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90" dirty="0">
                <a:solidFill>
                  <a:srgbClr val="EBEBEE"/>
                </a:solidFill>
                <a:latin typeface="Trebuchet MS"/>
                <a:cs typeface="Trebuchet MS"/>
              </a:rPr>
              <a:t>determine</a:t>
            </a:r>
            <a:r>
              <a:rPr sz="1650" spc="-114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95" dirty="0">
                <a:solidFill>
                  <a:srgbClr val="EBEBEE"/>
                </a:solidFill>
                <a:latin typeface="Trebuchet MS"/>
                <a:cs typeface="Trebuchet MS"/>
              </a:rPr>
              <a:t>whether</a:t>
            </a:r>
            <a:r>
              <a:rPr sz="1650" spc="-11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75" dirty="0">
                <a:solidFill>
                  <a:srgbClr val="EBEBEE"/>
                </a:solidFill>
                <a:latin typeface="Trebuchet MS"/>
                <a:cs typeface="Trebuchet MS"/>
              </a:rPr>
              <a:t>this </a:t>
            </a:r>
            <a:r>
              <a:rPr sz="1650" spc="120" dirty="0">
                <a:solidFill>
                  <a:srgbClr val="EBEBEE"/>
                </a:solidFill>
                <a:latin typeface="Trebuchet MS"/>
                <a:cs typeface="Trebuchet MS"/>
              </a:rPr>
              <a:t>constituted</a:t>
            </a:r>
            <a:r>
              <a:rPr sz="1650" spc="-12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10" dirty="0">
                <a:solidFill>
                  <a:srgbClr val="EBEBEE"/>
                </a:solidFill>
                <a:latin typeface="Trebuchet MS"/>
                <a:cs typeface="Trebuchet MS"/>
              </a:rPr>
              <a:t>trespass.</a:t>
            </a:r>
            <a:endParaRPr sz="1650">
              <a:latin typeface="Trebuchet MS"/>
              <a:cs typeface="Trebuchet MS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736091" y="4988052"/>
            <a:ext cx="483234" cy="483234"/>
            <a:chOff x="736091" y="4988052"/>
            <a:chExt cx="483234" cy="483234"/>
          </a:xfrm>
        </p:grpSpPr>
        <p:sp>
          <p:nvSpPr>
            <p:cNvPr id="14" name="object 14"/>
            <p:cNvSpPr/>
            <p:nvPr/>
          </p:nvSpPr>
          <p:spPr>
            <a:xfrm>
              <a:off x="739901" y="4991862"/>
              <a:ext cx="475615" cy="475615"/>
            </a:xfrm>
            <a:custGeom>
              <a:avLst/>
              <a:gdLst/>
              <a:ahLst/>
              <a:cxnLst/>
              <a:rect l="l" t="t" r="r" b="b"/>
              <a:pathLst>
                <a:path w="475615" h="475614">
                  <a:moveTo>
                    <a:pt x="386727" y="0"/>
                  </a:moveTo>
                  <a:lnTo>
                    <a:pt x="88760" y="0"/>
                  </a:lnTo>
                  <a:lnTo>
                    <a:pt x="54210" y="6977"/>
                  </a:lnTo>
                  <a:lnTo>
                    <a:pt x="25996" y="26003"/>
                  </a:lnTo>
                  <a:lnTo>
                    <a:pt x="6975" y="54221"/>
                  </a:lnTo>
                  <a:lnTo>
                    <a:pt x="0" y="88773"/>
                  </a:lnTo>
                  <a:lnTo>
                    <a:pt x="0" y="386714"/>
                  </a:lnTo>
                  <a:lnTo>
                    <a:pt x="6975" y="421266"/>
                  </a:lnTo>
                  <a:lnTo>
                    <a:pt x="25996" y="449484"/>
                  </a:lnTo>
                  <a:lnTo>
                    <a:pt x="54210" y="468510"/>
                  </a:lnTo>
                  <a:lnTo>
                    <a:pt x="88760" y="475488"/>
                  </a:lnTo>
                  <a:lnTo>
                    <a:pt x="386727" y="475488"/>
                  </a:lnTo>
                  <a:lnTo>
                    <a:pt x="421277" y="468510"/>
                  </a:lnTo>
                  <a:lnTo>
                    <a:pt x="449491" y="449484"/>
                  </a:lnTo>
                  <a:lnTo>
                    <a:pt x="468512" y="421266"/>
                  </a:lnTo>
                  <a:lnTo>
                    <a:pt x="475488" y="386714"/>
                  </a:lnTo>
                  <a:lnTo>
                    <a:pt x="475488" y="88773"/>
                  </a:lnTo>
                  <a:lnTo>
                    <a:pt x="468512" y="54221"/>
                  </a:lnTo>
                  <a:lnTo>
                    <a:pt x="449491" y="26003"/>
                  </a:lnTo>
                  <a:lnTo>
                    <a:pt x="421277" y="6977"/>
                  </a:lnTo>
                  <a:lnTo>
                    <a:pt x="386727" y="0"/>
                  </a:lnTo>
                  <a:close/>
                </a:path>
              </a:pathLst>
            </a:custGeom>
            <a:solidFill>
              <a:srgbClr val="28305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739901" y="4991862"/>
              <a:ext cx="475615" cy="475615"/>
            </a:xfrm>
            <a:custGeom>
              <a:avLst/>
              <a:gdLst/>
              <a:ahLst/>
              <a:cxnLst/>
              <a:rect l="l" t="t" r="r" b="b"/>
              <a:pathLst>
                <a:path w="475615" h="475614">
                  <a:moveTo>
                    <a:pt x="0" y="88773"/>
                  </a:moveTo>
                  <a:lnTo>
                    <a:pt x="6975" y="54221"/>
                  </a:lnTo>
                  <a:lnTo>
                    <a:pt x="25996" y="26003"/>
                  </a:lnTo>
                  <a:lnTo>
                    <a:pt x="54210" y="6977"/>
                  </a:lnTo>
                  <a:lnTo>
                    <a:pt x="88760" y="0"/>
                  </a:lnTo>
                  <a:lnTo>
                    <a:pt x="386727" y="0"/>
                  </a:lnTo>
                  <a:lnTo>
                    <a:pt x="421277" y="6977"/>
                  </a:lnTo>
                  <a:lnTo>
                    <a:pt x="449491" y="26003"/>
                  </a:lnTo>
                  <a:lnTo>
                    <a:pt x="468512" y="54221"/>
                  </a:lnTo>
                  <a:lnTo>
                    <a:pt x="475488" y="88773"/>
                  </a:lnTo>
                  <a:lnTo>
                    <a:pt x="475488" y="386714"/>
                  </a:lnTo>
                  <a:lnTo>
                    <a:pt x="468512" y="421266"/>
                  </a:lnTo>
                  <a:lnTo>
                    <a:pt x="449491" y="449484"/>
                  </a:lnTo>
                  <a:lnTo>
                    <a:pt x="421277" y="468510"/>
                  </a:lnTo>
                  <a:lnTo>
                    <a:pt x="386727" y="475488"/>
                  </a:lnTo>
                  <a:lnTo>
                    <a:pt x="88760" y="475488"/>
                  </a:lnTo>
                  <a:lnTo>
                    <a:pt x="54210" y="468510"/>
                  </a:lnTo>
                  <a:lnTo>
                    <a:pt x="25996" y="449484"/>
                  </a:lnTo>
                  <a:lnTo>
                    <a:pt x="6975" y="421266"/>
                  </a:lnTo>
                  <a:lnTo>
                    <a:pt x="0" y="386714"/>
                  </a:lnTo>
                  <a:lnTo>
                    <a:pt x="0" y="88773"/>
                  </a:lnTo>
                  <a:close/>
                </a:path>
              </a:pathLst>
            </a:custGeom>
            <a:ln w="7620">
              <a:solidFill>
                <a:srgbClr val="41496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889203" y="4986020"/>
            <a:ext cx="177165" cy="3987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450" spc="-50" dirty="0">
                <a:solidFill>
                  <a:srgbClr val="EBEBEE"/>
                </a:solidFill>
                <a:latin typeface="Times New Roman"/>
                <a:cs typeface="Times New Roman"/>
              </a:rPr>
              <a:t>3</a:t>
            </a:r>
            <a:endParaRPr sz="245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413510" y="4967732"/>
            <a:ext cx="5511800" cy="18230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50" spc="50" dirty="0">
                <a:solidFill>
                  <a:srgbClr val="EBEBEE"/>
                </a:solidFill>
                <a:latin typeface="Times New Roman"/>
                <a:cs typeface="Times New Roman"/>
              </a:rPr>
              <a:t>Court's</a:t>
            </a:r>
            <a:r>
              <a:rPr sz="2050" spc="-20" dirty="0">
                <a:solidFill>
                  <a:srgbClr val="EBEBEE"/>
                </a:solidFill>
                <a:latin typeface="Times New Roman"/>
                <a:cs typeface="Times New Roman"/>
              </a:rPr>
              <a:t> </a:t>
            </a:r>
            <a:r>
              <a:rPr sz="2050" spc="-10" dirty="0">
                <a:solidFill>
                  <a:srgbClr val="EBEBEE"/>
                </a:solidFill>
                <a:latin typeface="Times New Roman"/>
                <a:cs typeface="Times New Roman"/>
              </a:rPr>
              <a:t>Ruling</a:t>
            </a:r>
            <a:endParaRPr sz="2050">
              <a:latin typeface="Times New Roman"/>
              <a:cs typeface="Times New Roman"/>
            </a:endParaRPr>
          </a:p>
          <a:p>
            <a:pPr marL="12700" marR="5080">
              <a:lnSpc>
                <a:spcPct val="136400"/>
              </a:lnSpc>
              <a:spcBef>
                <a:spcPts val="890"/>
              </a:spcBef>
            </a:pPr>
            <a:r>
              <a:rPr sz="1650" spc="70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6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20" dirty="0">
                <a:solidFill>
                  <a:srgbClr val="EBEBEE"/>
                </a:solidFill>
                <a:latin typeface="Trebuchet MS"/>
                <a:cs typeface="Trebuchet MS"/>
              </a:rPr>
              <a:t>court</a:t>
            </a:r>
            <a:r>
              <a:rPr sz="1650" spc="-10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80" dirty="0">
                <a:solidFill>
                  <a:srgbClr val="EBEBEE"/>
                </a:solidFill>
                <a:latin typeface="Trebuchet MS"/>
                <a:cs typeface="Trebuchet MS"/>
              </a:rPr>
              <a:t>held</a:t>
            </a:r>
            <a:r>
              <a:rPr sz="16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00" dirty="0">
                <a:solidFill>
                  <a:srgbClr val="EBEBEE"/>
                </a:solidFill>
                <a:latin typeface="Trebuchet MS"/>
                <a:cs typeface="Trebuchet MS"/>
              </a:rPr>
              <a:t>that</a:t>
            </a:r>
            <a:r>
              <a:rPr sz="1650" spc="-10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14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650" spc="-114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80" dirty="0">
                <a:solidFill>
                  <a:srgbClr val="EBEBEE"/>
                </a:solidFill>
                <a:latin typeface="Trebuchet MS"/>
                <a:cs typeface="Trebuchet MS"/>
              </a:rPr>
              <a:t>intrusion</a:t>
            </a:r>
            <a:r>
              <a:rPr sz="1650" spc="-10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25" dirty="0">
                <a:solidFill>
                  <a:srgbClr val="EBEBEE"/>
                </a:solidFill>
                <a:latin typeface="Trebuchet MS"/>
                <a:cs typeface="Trebuchet MS"/>
              </a:rPr>
              <a:t>of</a:t>
            </a:r>
            <a:r>
              <a:rPr sz="16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14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6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30" dirty="0">
                <a:solidFill>
                  <a:srgbClr val="EBEBEE"/>
                </a:solidFill>
                <a:latin typeface="Trebuchet MS"/>
                <a:cs typeface="Trebuchet MS"/>
              </a:rPr>
              <a:t>crane</a:t>
            </a:r>
            <a:r>
              <a:rPr sz="1650" spc="-12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55" dirty="0">
                <a:solidFill>
                  <a:srgbClr val="EBEBEE"/>
                </a:solidFill>
                <a:latin typeface="Trebuchet MS"/>
                <a:cs typeface="Trebuchet MS"/>
              </a:rPr>
              <a:t>into </a:t>
            </a:r>
            <a:r>
              <a:rPr sz="1650" spc="114" dirty="0">
                <a:solidFill>
                  <a:srgbClr val="EBEBEE"/>
                </a:solidFill>
                <a:latin typeface="Trebuchet MS"/>
                <a:cs typeface="Trebuchet MS"/>
              </a:rPr>
              <a:t>Anchor</a:t>
            </a:r>
            <a:r>
              <a:rPr sz="1650" spc="-10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20" dirty="0">
                <a:solidFill>
                  <a:srgbClr val="EBEBEE"/>
                </a:solidFill>
                <a:latin typeface="Trebuchet MS"/>
                <a:cs typeface="Trebuchet MS"/>
              </a:rPr>
              <a:t>Brewhouse's</a:t>
            </a:r>
            <a:r>
              <a:rPr sz="1650" spc="-114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20" dirty="0">
                <a:solidFill>
                  <a:srgbClr val="EBEBEE"/>
                </a:solidFill>
                <a:latin typeface="Trebuchet MS"/>
                <a:cs typeface="Trebuchet MS"/>
              </a:rPr>
              <a:t>airspace</a:t>
            </a:r>
            <a:r>
              <a:rPr sz="1650" spc="-11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45" dirty="0">
                <a:solidFill>
                  <a:srgbClr val="EBEBEE"/>
                </a:solidFill>
                <a:latin typeface="Trebuchet MS"/>
                <a:cs typeface="Trebuchet MS"/>
              </a:rPr>
              <a:t>was</a:t>
            </a:r>
            <a:r>
              <a:rPr sz="16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95" dirty="0">
                <a:solidFill>
                  <a:srgbClr val="EBEBEE"/>
                </a:solidFill>
                <a:latin typeface="Trebuchet MS"/>
                <a:cs typeface="Trebuchet MS"/>
              </a:rPr>
              <a:t>indeed</a:t>
            </a:r>
            <a:r>
              <a:rPr sz="16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35" dirty="0">
                <a:solidFill>
                  <a:srgbClr val="EBEBEE"/>
                </a:solidFill>
                <a:latin typeface="Trebuchet MS"/>
                <a:cs typeface="Trebuchet MS"/>
              </a:rPr>
              <a:t>a</a:t>
            </a:r>
            <a:r>
              <a:rPr sz="16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10" dirty="0">
                <a:solidFill>
                  <a:srgbClr val="EBEBEE"/>
                </a:solidFill>
                <a:latin typeface="Trebuchet MS"/>
                <a:cs typeface="Trebuchet MS"/>
              </a:rPr>
              <a:t>trespass. </a:t>
            </a:r>
            <a:r>
              <a:rPr sz="1650" spc="60" dirty="0">
                <a:solidFill>
                  <a:srgbClr val="EBEBEE"/>
                </a:solidFill>
                <a:latin typeface="Trebuchet MS"/>
                <a:cs typeface="Trebuchet MS"/>
              </a:rPr>
              <a:t>This</a:t>
            </a:r>
            <a:r>
              <a:rPr sz="16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EBEBEE"/>
                </a:solidFill>
                <a:latin typeface="Trebuchet MS"/>
                <a:cs typeface="Trebuchet MS"/>
              </a:rPr>
              <a:t>ruling</a:t>
            </a:r>
            <a:r>
              <a:rPr sz="16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65" dirty="0">
                <a:solidFill>
                  <a:srgbClr val="EBEBEE"/>
                </a:solidFill>
                <a:latin typeface="Trebuchet MS"/>
                <a:cs typeface="Trebuchet MS"/>
              </a:rPr>
              <a:t>affirmed</a:t>
            </a:r>
            <a:r>
              <a:rPr sz="16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00" dirty="0">
                <a:solidFill>
                  <a:srgbClr val="EBEBEE"/>
                </a:solidFill>
                <a:latin typeface="Trebuchet MS"/>
                <a:cs typeface="Trebuchet MS"/>
              </a:rPr>
              <a:t>that</a:t>
            </a:r>
            <a:r>
              <a:rPr sz="16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60" dirty="0">
                <a:solidFill>
                  <a:srgbClr val="EBEBEE"/>
                </a:solidFill>
                <a:latin typeface="Trebuchet MS"/>
                <a:cs typeface="Trebuchet MS"/>
              </a:rPr>
              <a:t>trespass</a:t>
            </a:r>
            <a:r>
              <a:rPr sz="16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40" dirty="0">
                <a:solidFill>
                  <a:srgbClr val="EBEBEE"/>
                </a:solidFill>
                <a:latin typeface="Trebuchet MS"/>
                <a:cs typeface="Trebuchet MS"/>
              </a:rPr>
              <a:t>extends</a:t>
            </a:r>
            <a:r>
              <a:rPr sz="16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30" dirty="0">
                <a:solidFill>
                  <a:srgbClr val="EBEBEE"/>
                </a:solidFill>
                <a:latin typeface="Trebuchet MS"/>
                <a:cs typeface="Trebuchet MS"/>
              </a:rPr>
              <a:t>to</a:t>
            </a:r>
            <a:r>
              <a:rPr sz="1650" spc="-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90" dirty="0">
                <a:solidFill>
                  <a:srgbClr val="EBEBEE"/>
                </a:solidFill>
                <a:latin typeface="Trebuchet MS"/>
                <a:cs typeface="Trebuchet MS"/>
              </a:rPr>
              <a:t>the </a:t>
            </a:r>
            <a:r>
              <a:rPr sz="1650" spc="120" dirty="0">
                <a:solidFill>
                  <a:srgbClr val="EBEBEE"/>
                </a:solidFill>
                <a:latin typeface="Trebuchet MS"/>
                <a:cs typeface="Trebuchet MS"/>
              </a:rPr>
              <a:t>airspace</a:t>
            </a:r>
            <a:r>
              <a:rPr sz="1650" spc="-10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40" dirty="0">
                <a:solidFill>
                  <a:srgbClr val="EBEBEE"/>
                </a:solidFill>
                <a:latin typeface="Trebuchet MS"/>
                <a:cs typeface="Trebuchet MS"/>
              </a:rPr>
              <a:t>above</a:t>
            </a:r>
            <a:r>
              <a:rPr sz="16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14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6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EBEBEE"/>
                </a:solidFill>
                <a:latin typeface="Trebuchet MS"/>
                <a:cs typeface="Trebuchet MS"/>
              </a:rPr>
              <a:t>land,</a:t>
            </a:r>
            <a:r>
              <a:rPr sz="16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25" dirty="0">
                <a:solidFill>
                  <a:srgbClr val="EBEBEE"/>
                </a:solidFill>
                <a:latin typeface="Trebuchet MS"/>
                <a:cs typeface="Trebuchet MS"/>
              </a:rPr>
              <a:t>not</a:t>
            </a:r>
            <a:r>
              <a:rPr sz="16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55" dirty="0">
                <a:solidFill>
                  <a:srgbClr val="EBEBEE"/>
                </a:solidFill>
                <a:latin typeface="Trebuchet MS"/>
                <a:cs typeface="Trebuchet MS"/>
              </a:rPr>
              <a:t>just</a:t>
            </a:r>
            <a:r>
              <a:rPr sz="165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10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6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80" dirty="0">
                <a:solidFill>
                  <a:srgbClr val="EBEBEE"/>
                </a:solidFill>
                <a:latin typeface="Trebuchet MS"/>
                <a:cs typeface="Trebuchet MS"/>
              </a:rPr>
              <a:t>surface.</a:t>
            </a:r>
            <a:endParaRPr sz="1650">
              <a:latin typeface="Trebuchet MS"/>
              <a:cs typeface="Trebuchet MS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7417307" y="4988052"/>
            <a:ext cx="483234" cy="483234"/>
            <a:chOff x="7417307" y="4988052"/>
            <a:chExt cx="483234" cy="483234"/>
          </a:xfrm>
        </p:grpSpPr>
        <p:sp>
          <p:nvSpPr>
            <p:cNvPr id="19" name="object 19"/>
            <p:cNvSpPr/>
            <p:nvPr/>
          </p:nvSpPr>
          <p:spPr>
            <a:xfrm>
              <a:off x="7421117" y="4991862"/>
              <a:ext cx="475615" cy="475615"/>
            </a:xfrm>
            <a:custGeom>
              <a:avLst/>
              <a:gdLst/>
              <a:ahLst/>
              <a:cxnLst/>
              <a:rect l="l" t="t" r="r" b="b"/>
              <a:pathLst>
                <a:path w="475615" h="475614">
                  <a:moveTo>
                    <a:pt x="386714" y="0"/>
                  </a:moveTo>
                  <a:lnTo>
                    <a:pt x="88773" y="0"/>
                  </a:lnTo>
                  <a:lnTo>
                    <a:pt x="54221" y="6977"/>
                  </a:lnTo>
                  <a:lnTo>
                    <a:pt x="26003" y="26003"/>
                  </a:lnTo>
                  <a:lnTo>
                    <a:pt x="6977" y="54221"/>
                  </a:lnTo>
                  <a:lnTo>
                    <a:pt x="0" y="88773"/>
                  </a:lnTo>
                  <a:lnTo>
                    <a:pt x="0" y="386714"/>
                  </a:lnTo>
                  <a:lnTo>
                    <a:pt x="6977" y="421266"/>
                  </a:lnTo>
                  <a:lnTo>
                    <a:pt x="26003" y="449484"/>
                  </a:lnTo>
                  <a:lnTo>
                    <a:pt x="54221" y="468510"/>
                  </a:lnTo>
                  <a:lnTo>
                    <a:pt x="88773" y="475488"/>
                  </a:lnTo>
                  <a:lnTo>
                    <a:pt x="386714" y="475488"/>
                  </a:lnTo>
                  <a:lnTo>
                    <a:pt x="421266" y="468510"/>
                  </a:lnTo>
                  <a:lnTo>
                    <a:pt x="449484" y="449484"/>
                  </a:lnTo>
                  <a:lnTo>
                    <a:pt x="468510" y="421266"/>
                  </a:lnTo>
                  <a:lnTo>
                    <a:pt x="475487" y="386714"/>
                  </a:lnTo>
                  <a:lnTo>
                    <a:pt x="475487" y="88773"/>
                  </a:lnTo>
                  <a:lnTo>
                    <a:pt x="468510" y="54221"/>
                  </a:lnTo>
                  <a:lnTo>
                    <a:pt x="449484" y="26003"/>
                  </a:lnTo>
                  <a:lnTo>
                    <a:pt x="421266" y="6977"/>
                  </a:lnTo>
                  <a:lnTo>
                    <a:pt x="386714" y="0"/>
                  </a:lnTo>
                  <a:close/>
                </a:path>
              </a:pathLst>
            </a:custGeom>
            <a:solidFill>
              <a:srgbClr val="28305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7421117" y="4991862"/>
              <a:ext cx="475615" cy="475615"/>
            </a:xfrm>
            <a:custGeom>
              <a:avLst/>
              <a:gdLst/>
              <a:ahLst/>
              <a:cxnLst/>
              <a:rect l="l" t="t" r="r" b="b"/>
              <a:pathLst>
                <a:path w="475615" h="475614">
                  <a:moveTo>
                    <a:pt x="0" y="88773"/>
                  </a:moveTo>
                  <a:lnTo>
                    <a:pt x="6977" y="54221"/>
                  </a:lnTo>
                  <a:lnTo>
                    <a:pt x="26003" y="26003"/>
                  </a:lnTo>
                  <a:lnTo>
                    <a:pt x="54221" y="6977"/>
                  </a:lnTo>
                  <a:lnTo>
                    <a:pt x="88773" y="0"/>
                  </a:lnTo>
                  <a:lnTo>
                    <a:pt x="386714" y="0"/>
                  </a:lnTo>
                  <a:lnTo>
                    <a:pt x="421266" y="6977"/>
                  </a:lnTo>
                  <a:lnTo>
                    <a:pt x="449484" y="26003"/>
                  </a:lnTo>
                  <a:lnTo>
                    <a:pt x="468510" y="54221"/>
                  </a:lnTo>
                  <a:lnTo>
                    <a:pt x="475487" y="88773"/>
                  </a:lnTo>
                  <a:lnTo>
                    <a:pt x="475487" y="386714"/>
                  </a:lnTo>
                  <a:lnTo>
                    <a:pt x="468510" y="421266"/>
                  </a:lnTo>
                  <a:lnTo>
                    <a:pt x="449484" y="449484"/>
                  </a:lnTo>
                  <a:lnTo>
                    <a:pt x="421266" y="468510"/>
                  </a:lnTo>
                  <a:lnTo>
                    <a:pt x="386714" y="475488"/>
                  </a:lnTo>
                  <a:lnTo>
                    <a:pt x="88773" y="475488"/>
                  </a:lnTo>
                  <a:lnTo>
                    <a:pt x="54221" y="468510"/>
                  </a:lnTo>
                  <a:lnTo>
                    <a:pt x="26003" y="449484"/>
                  </a:lnTo>
                  <a:lnTo>
                    <a:pt x="6977" y="421266"/>
                  </a:lnTo>
                  <a:lnTo>
                    <a:pt x="0" y="386714"/>
                  </a:lnTo>
                  <a:lnTo>
                    <a:pt x="0" y="88773"/>
                  </a:lnTo>
                  <a:close/>
                </a:path>
              </a:pathLst>
            </a:custGeom>
            <a:ln w="7620">
              <a:solidFill>
                <a:srgbClr val="41496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7563357" y="4986020"/>
            <a:ext cx="189865" cy="3987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450" spc="10" dirty="0">
                <a:solidFill>
                  <a:srgbClr val="EBEBEE"/>
                </a:solidFill>
                <a:latin typeface="Times New Roman"/>
                <a:cs typeface="Times New Roman"/>
              </a:rPr>
              <a:t>4</a:t>
            </a:r>
            <a:endParaRPr sz="245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7</a:t>
            </a:r>
          </a:p>
        </p:txBody>
      </p:sp>
      <p:sp>
        <p:nvSpPr>
          <p:cNvPr id="22" name="object 22"/>
          <p:cNvSpPr txBox="1"/>
          <p:nvPr/>
        </p:nvSpPr>
        <p:spPr>
          <a:xfrm>
            <a:off x="8095233" y="4967732"/>
            <a:ext cx="5785485" cy="2509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50" spc="65" dirty="0">
                <a:solidFill>
                  <a:srgbClr val="EBEBEE"/>
                </a:solidFill>
                <a:latin typeface="Times New Roman"/>
                <a:cs typeface="Times New Roman"/>
              </a:rPr>
              <a:t>Implications</a:t>
            </a:r>
            <a:r>
              <a:rPr sz="2050" spc="-10" dirty="0">
                <a:solidFill>
                  <a:srgbClr val="EBEBEE"/>
                </a:solidFill>
                <a:latin typeface="Times New Roman"/>
                <a:cs typeface="Times New Roman"/>
              </a:rPr>
              <a:t> </a:t>
            </a:r>
            <a:r>
              <a:rPr sz="2050" spc="55" dirty="0">
                <a:solidFill>
                  <a:srgbClr val="EBEBEE"/>
                </a:solidFill>
                <a:latin typeface="Times New Roman"/>
                <a:cs typeface="Times New Roman"/>
              </a:rPr>
              <a:t>for</a:t>
            </a:r>
            <a:r>
              <a:rPr sz="2050" spc="-25" dirty="0">
                <a:solidFill>
                  <a:srgbClr val="EBEBEE"/>
                </a:solidFill>
                <a:latin typeface="Times New Roman"/>
                <a:cs typeface="Times New Roman"/>
              </a:rPr>
              <a:t> </a:t>
            </a:r>
            <a:r>
              <a:rPr sz="2050" spc="85" dirty="0">
                <a:solidFill>
                  <a:srgbClr val="EBEBEE"/>
                </a:solidFill>
                <a:latin typeface="Times New Roman"/>
                <a:cs typeface="Times New Roman"/>
              </a:rPr>
              <a:t>Modern</a:t>
            </a:r>
            <a:r>
              <a:rPr sz="2050" spc="-15" dirty="0">
                <a:solidFill>
                  <a:srgbClr val="EBEBEE"/>
                </a:solidFill>
                <a:latin typeface="Times New Roman"/>
                <a:cs typeface="Times New Roman"/>
              </a:rPr>
              <a:t> </a:t>
            </a:r>
            <a:r>
              <a:rPr sz="2050" spc="80" dirty="0">
                <a:solidFill>
                  <a:srgbClr val="EBEBEE"/>
                </a:solidFill>
                <a:latin typeface="Times New Roman"/>
                <a:cs typeface="Times New Roman"/>
              </a:rPr>
              <a:t>Development</a:t>
            </a:r>
            <a:endParaRPr sz="2050">
              <a:latin typeface="Times New Roman"/>
              <a:cs typeface="Times New Roman"/>
            </a:endParaRPr>
          </a:p>
          <a:p>
            <a:pPr marL="12700" marR="5080">
              <a:lnSpc>
                <a:spcPct val="136400"/>
              </a:lnSpc>
              <a:spcBef>
                <a:spcPts val="890"/>
              </a:spcBef>
            </a:pPr>
            <a:r>
              <a:rPr sz="1650" spc="60" dirty="0">
                <a:solidFill>
                  <a:srgbClr val="EBEBEE"/>
                </a:solidFill>
                <a:latin typeface="Trebuchet MS"/>
                <a:cs typeface="Trebuchet MS"/>
              </a:rPr>
              <a:t>This</a:t>
            </a:r>
            <a:r>
              <a:rPr sz="16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200" dirty="0">
                <a:solidFill>
                  <a:srgbClr val="EBEBEE"/>
                </a:solidFill>
                <a:latin typeface="Trebuchet MS"/>
                <a:cs typeface="Trebuchet MS"/>
              </a:rPr>
              <a:t>case</a:t>
            </a:r>
            <a:r>
              <a:rPr sz="16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65" dirty="0">
                <a:solidFill>
                  <a:srgbClr val="EBEBEE"/>
                </a:solidFill>
                <a:latin typeface="Trebuchet MS"/>
                <a:cs typeface="Trebuchet MS"/>
              </a:rPr>
              <a:t>has</a:t>
            </a:r>
            <a:r>
              <a:rPr sz="16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85" dirty="0">
                <a:solidFill>
                  <a:srgbClr val="EBEBEE"/>
                </a:solidFill>
                <a:latin typeface="Trebuchet MS"/>
                <a:cs typeface="Trebuchet MS"/>
              </a:rPr>
              <a:t>significant</a:t>
            </a:r>
            <a:r>
              <a:rPr sz="1650" spc="-10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75" dirty="0">
                <a:solidFill>
                  <a:srgbClr val="EBEBEE"/>
                </a:solidFill>
                <a:latin typeface="Trebuchet MS"/>
                <a:cs typeface="Trebuchet MS"/>
              </a:rPr>
              <a:t>implications</a:t>
            </a:r>
            <a:r>
              <a:rPr sz="16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95" dirty="0">
                <a:solidFill>
                  <a:srgbClr val="EBEBEE"/>
                </a:solidFill>
                <a:latin typeface="Trebuchet MS"/>
                <a:cs typeface="Trebuchet MS"/>
              </a:rPr>
              <a:t>for</a:t>
            </a:r>
            <a:r>
              <a:rPr sz="16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75" dirty="0">
                <a:solidFill>
                  <a:srgbClr val="EBEBEE"/>
                </a:solidFill>
                <a:latin typeface="Trebuchet MS"/>
                <a:cs typeface="Trebuchet MS"/>
              </a:rPr>
              <a:t>urban </a:t>
            </a:r>
            <a:r>
              <a:rPr sz="1650" spc="80" dirty="0">
                <a:solidFill>
                  <a:srgbClr val="EBEBEE"/>
                </a:solidFill>
                <a:latin typeface="Trebuchet MS"/>
                <a:cs typeface="Trebuchet MS"/>
              </a:rPr>
              <a:t>development,</a:t>
            </a:r>
            <a:r>
              <a:rPr sz="1650" spc="-10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55" dirty="0">
                <a:solidFill>
                  <a:srgbClr val="EBEBEE"/>
                </a:solidFill>
                <a:latin typeface="Trebuchet MS"/>
                <a:cs typeface="Trebuchet MS"/>
              </a:rPr>
              <a:t>particularly</a:t>
            </a:r>
            <a:r>
              <a:rPr sz="16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dirty="0">
                <a:solidFill>
                  <a:srgbClr val="EBEBEE"/>
                </a:solidFill>
                <a:latin typeface="Trebuchet MS"/>
                <a:cs typeface="Trebuchet MS"/>
              </a:rPr>
              <a:t>in</a:t>
            </a:r>
            <a:r>
              <a:rPr sz="16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05" dirty="0">
                <a:solidFill>
                  <a:srgbClr val="EBEBEE"/>
                </a:solidFill>
                <a:latin typeface="Trebuchet MS"/>
                <a:cs typeface="Trebuchet MS"/>
              </a:rPr>
              <a:t>densely</a:t>
            </a:r>
            <a:r>
              <a:rPr sz="16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05" dirty="0">
                <a:solidFill>
                  <a:srgbClr val="EBEBEE"/>
                </a:solidFill>
                <a:latin typeface="Trebuchet MS"/>
                <a:cs typeface="Trebuchet MS"/>
              </a:rPr>
              <a:t>populated</a:t>
            </a:r>
            <a:r>
              <a:rPr sz="1650" spc="-10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90" dirty="0">
                <a:solidFill>
                  <a:srgbClr val="EBEBEE"/>
                </a:solidFill>
                <a:latin typeface="Trebuchet MS"/>
                <a:cs typeface="Trebuchet MS"/>
              </a:rPr>
              <a:t>areas.</a:t>
            </a:r>
            <a:r>
              <a:rPr sz="1650" spc="-11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-25" dirty="0">
                <a:solidFill>
                  <a:srgbClr val="EBEBEE"/>
                </a:solidFill>
                <a:latin typeface="Trebuchet MS"/>
                <a:cs typeface="Trebuchet MS"/>
              </a:rPr>
              <a:t>It </a:t>
            </a:r>
            <a:r>
              <a:rPr sz="1650" spc="145" dirty="0">
                <a:solidFill>
                  <a:srgbClr val="EBEBEE"/>
                </a:solidFill>
                <a:latin typeface="Trebuchet MS"/>
                <a:cs typeface="Trebuchet MS"/>
              </a:rPr>
              <a:t>underscores</a:t>
            </a:r>
            <a:r>
              <a:rPr sz="1650" spc="-13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14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650" spc="-10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35" dirty="0">
                <a:solidFill>
                  <a:srgbClr val="EBEBEE"/>
                </a:solidFill>
                <a:latin typeface="Trebuchet MS"/>
                <a:cs typeface="Trebuchet MS"/>
              </a:rPr>
              <a:t>need</a:t>
            </a:r>
            <a:r>
              <a:rPr sz="1650" spc="-11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95" dirty="0">
                <a:solidFill>
                  <a:srgbClr val="EBEBEE"/>
                </a:solidFill>
                <a:latin typeface="Trebuchet MS"/>
                <a:cs typeface="Trebuchet MS"/>
              </a:rPr>
              <a:t>for</a:t>
            </a:r>
            <a:r>
              <a:rPr sz="16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14" dirty="0">
                <a:solidFill>
                  <a:srgbClr val="EBEBEE"/>
                </a:solidFill>
                <a:latin typeface="Trebuchet MS"/>
                <a:cs typeface="Trebuchet MS"/>
              </a:rPr>
              <a:t>developers</a:t>
            </a:r>
            <a:r>
              <a:rPr sz="1650" spc="-114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30" dirty="0">
                <a:solidFill>
                  <a:srgbClr val="EBEBEE"/>
                </a:solidFill>
                <a:latin typeface="Trebuchet MS"/>
                <a:cs typeface="Trebuchet MS"/>
              </a:rPr>
              <a:t>to</a:t>
            </a:r>
            <a:r>
              <a:rPr sz="16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20" dirty="0">
                <a:solidFill>
                  <a:srgbClr val="EBEBEE"/>
                </a:solidFill>
                <a:latin typeface="Trebuchet MS"/>
                <a:cs typeface="Trebuchet MS"/>
              </a:rPr>
              <a:t>consider </a:t>
            </a:r>
            <a:r>
              <a:rPr sz="1650" spc="90" dirty="0">
                <a:solidFill>
                  <a:srgbClr val="EBEBEE"/>
                </a:solidFill>
                <a:latin typeface="Trebuchet MS"/>
                <a:cs typeface="Trebuchet MS"/>
              </a:rPr>
              <a:t>neighbouring</a:t>
            </a:r>
            <a:r>
              <a:rPr sz="1650" spc="-11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90" dirty="0">
                <a:solidFill>
                  <a:srgbClr val="EBEBEE"/>
                </a:solidFill>
                <a:latin typeface="Trebuchet MS"/>
                <a:cs typeface="Trebuchet MS"/>
              </a:rPr>
              <a:t>properties'</a:t>
            </a:r>
            <a:r>
              <a:rPr sz="1650" spc="-10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95" dirty="0">
                <a:solidFill>
                  <a:srgbClr val="EBEBEE"/>
                </a:solidFill>
                <a:latin typeface="Trebuchet MS"/>
                <a:cs typeface="Trebuchet MS"/>
              </a:rPr>
              <a:t>rights</a:t>
            </a:r>
            <a:r>
              <a:rPr sz="16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05" dirty="0">
                <a:solidFill>
                  <a:srgbClr val="EBEBEE"/>
                </a:solidFill>
                <a:latin typeface="Trebuchet MS"/>
                <a:cs typeface="Trebuchet MS"/>
              </a:rPr>
              <a:t>when</a:t>
            </a:r>
            <a:r>
              <a:rPr sz="16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65" dirty="0">
                <a:solidFill>
                  <a:srgbClr val="EBEBEE"/>
                </a:solidFill>
                <a:latin typeface="Trebuchet MS"/>
                <a:cs typeface="Trebuchet MS"/>
              </a:rPr>
              <a:t>planning </a:t>
            </a:r>
            <a:r>
              <a:rPr sz="1650" spc="125" dirty="0">
                <a:solidFill>
                  <a:srgbClr val="EBEBEE"/>
                </a:solidFill>
                <a:latin typeface="Trebuchet MS"/>
                <a:cs typeface="Trebuchet MS"/>
              </a:rPr>
              <a:t>construction</a:t>
            </a:r>
            <a:r>
              <a:rPr sz="1650" spc="-10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55" dirty="0">
                <a:solidFill>
                  <a:srgbClr val="EBEBEE"/>
                </a:solidFill>
                <a:latin typeface="Trebuchet MS"/>
                <a:cs typeface="Trebuchet MS"/>
              </a:rPr>
              <a:t>activities,</a:t>
            </a:r>
            <a:r>
              <a:rPr sz="16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85" dirty="0">
                <a:solidFill>
                  <a:srgbClr val="EBEBEE"/>
                </a:solidFill>
                <a:latin typeface="Trebuchet MS"/>
                <a:cs typeface="Trebuchet MS"/>
              </a:rPr>
              <a:t>especially</a:t>
            </a:r>
            <a:r>
              <a:rPr sz="16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60" dirty="0">
                <a:solidFill>
                  <a:srgbClr val="EBEBEE"/>
                </a:solidFill>
                <a:latin typeface="Trebuchet MS"/>
                <a:cs typeface="Trebuchet MS"/>
              </a:rPr>
              <a:t>those</a:t>
            </a:r>
            <a:r>
              <a:rPr sz="16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55" dirty="0">
                <a:solidFill>
                  <a:srgbClr val="EBEBEE"/>
                </a:solidFill>
                <a:latin typeface="Trebuchet MS"/>
                <a:cs typeface="Trebuchet MS"/>
              </a:rPr>
              <a:t>involving</a:t>
            </a:r>
            <a:r>
              <a:rPr sz="16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-20" dirty="0">
                <a:solidFill>
                  <a:srgbClr val="EBEBEE"/>
                </a:solidFill>
                <a:latin typeface="Trebuchet MS"/>
                <a:cs typeface="Trebuchet MS"/>
              </a:rPr>
              <a:t>tall </a:t>
            </a:r>
            <a:r>
              <a:rPr sz="1650" spc="125" dirty="0">
                <a:solidFill>
                  <a:srgbClr val="EBEBEE"/>
                </a:solidFill>
                <a:latin typeface="Trebuchet MS"/>
                <a:cs typeface="Trebuchet MS"/>
              </a:rPr>
              <a:t>structures</a:t>
            </a:r>
            <a:r>
              <a:rPr sz="1650" spc="-114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110" dirty="0">
                <a:solidFill>
                  <a:srgbClr val="EBEBEE"/>
                </a:solidFill>
                <a:latin typeface="Trebuchet MS"/>
                <a:cs typeface="Trebuchet MS"/>
              </a:rPr>
              <a:t>or</a:t>
            </a:r>
            <a:r>
              <a:rPr sz="16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650" spc="50" dirty="0">
                <a:solidFill>
                  <a:srgbClr val="EBEBEE"/>
                </a:solidFill>
                <a:latin typeface="Trebuchet MS"/>
                <a:cs typeface="Trebuchet MS"/>
              </a:rPr>
              <a:t>equipment.</a:t>
            </a:r>
            <a:endParaRPr sz="165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486399" cy="8229597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51386" rIns="0" bIns="0" rtlCol="0">
            <a:spAutoFit/>
          </a:bodyPr>
          <a:lstStyle/>
          <a:p>
            <a:pPr marL="5528310" marR="5080">
              <a:lnSpc>
                <a:spcPct val="105000"/>
              </a:lnSpc>
              <a:spcBef>
                <a:spcPts val="100"/>
              </a:spcBef>
            </a:pPr>
            <a:r>
              <a:rPr sz="3650" spc="145" dirty="0"/>
              <a:t>Statutory</a:t>
            </a:r>
            <a:r>
              <a:rPr sz="3650" spc="-55" dirty="0"/>
              <a:t> </a:t>
            </a:r>
            <a:r>
              <a:rPr sz="3650" spc="114" dirty="0"/>
              <a:t>Interventions:</a:t>
            </a:r>
            <a:r>
              <a:rPr sz="3650" spc="-55" dirty="0"/>
              <a:t> </a:t>
            </a:r>
            <a:r>
              <a:rPr sz="3650" spc="180" dirty="0"/>
              <a:t>Hong</a:t>
            </a:r>
            <a:r>
              <a:rPr sz="3650" spc="-25" dirty="0"/>
              <a:t> </a:t>
            </a:r>
            <a:r>
              <a:rPr sz="3650" spc="-10" dirty="0"/>
              <a:t>Kong's </a:t>
            </a:r>
            <a:r>
              <a:rPr sz="3650" spc="140" dirty="0"/>
              <a:t>Lands</a:t>
            </a:r>
            <a:r>
              <a:rPr sz="3650" spc="-35" dirty="0"/>
              <a:t> </a:t>
            </a:r>
            <a:r>
              <a:rPr sz="3650" spc="85" dirty="0"/>
              <a:t>(Miscellaneous</a:t>
            </a:r>
            <a:r>
              <a:rPr sz="3650" spc="-25" dirty="0"/>
              <a:t> </a:t>
            </a:r>
            <a:r>
              <a:rPr sz="3650" spc="95" dirty="0"/>
              <a:t>Provisions) </a:t>
            </a:r>
            <a:r>
              <a:rPr sz="3650" spc="175" dirty="0"/>
              <a:t>Ordinance</a:t>
            </a:r>
            <a:endParaRPr sz="3650"/>
          </a:p>
        </p:txBody>
      </p:sp>
      <p:sp>
        <p:nvSpPr>
          <p:cNvPr id="4" name="object 4"/>
          <p:cNvSpPr/>
          <p:nvPr/>
        </p:nvSpPr>
        <p:spPr>
          <a:xfrm>
            <a:off x="6136385" y="2740914"/>
            <a:ext cx="7846059" cy="4767580"/>
          </a:xfrm>
          <a:custGeom>
            <a:avLst/>
            <a:gdLst/>
            <a:ahLst/>
            <a:cxnLst/>
            <a:rect l="l" t="t" r="r" b="b"/>
            <a:pathLst>
              <a:path w="7846059" h="4767580">
                <a:moveTo>
                  <a:pt x="0" y="77977"/>
                </a:moveTo>
                <a:lnTo>
                  <a:pt x="6129" y="47630"/>
                </a:lnTo>
                <a:lnTo>
                  <a:pt x="22844" y="22844"/>
                </a:lnTo>
                <a:lnTo>
                  <a:pt x="47630" y="6129"/>
                </a:lnTo>
                <a:lnTo>
                  <a:pt x="77977" y="0"/>
                </a:lnTo>
                <a:lnTo>
                  <a:pt x="7767573" y="0"/>
                </a:lnTo>
                <a:lnTo>
                  <a:pt x="7797921" y="6129"/>
                </a:lnTo>
                <a:lnTo>
                  <a:pt x="7822707" y="22844"/>
                </a:lnTo>
                <a:lnTo>
                  <a:pt x="7839422" y="47630"/>
                </a:lnTo>
                <a:lnTo>
                  <a:pt x="7845552" y="77977"/>
                </a:lnTo>
                <a:lnTo>
                  <a:pt x="7845552" y="4689132"/>
                </a:lnTo>
                <a:lnTo>
                  <a:pt x="7839422" y="4719467"/>
                </a:lnTo>
                <a:lnTo>
                  <a:pt x="7822707" y="4744242"/>
                </a:lnTo>
                <a:lnTo>
                  <a:pt x="7797921" y="4760946"/>
                </a:lnTo>
                <a:lnTo>
                  <a:pt x="7767573" y="4767072"/>
                </a:lnTo>
                <a:lnTo>
                  <a:pt x="77977" y="4767072"/>
                </a:lnTo>
                <a:lnTo>
                  <a:pt x="47630" y="4760946"/>
                </a:lnTo>
                <a:lnTo>
                  <a:pt x="22844" y="4744242"/>
                </a:lnTo>
                <a:lnTo>
                  <a:pt x="6129" y="4719467"/>
                </a:lnTo>
                <a:lnTo>
                  <a:pt x="0" y="4689132"/>
                </a:lnTo>
                <a:lnTo>
                  <a:pt x="0" y="77977"/>
                </a:lnTo>
                <a:close/>
              </a:path>
            </a:pathLst>
          </a:custGeom>
          <a:ln w="762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6143244" y="2747772"/>
          <a:ext cx="7828915" cy="47504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831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124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333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4670">
                <a:tc>
                  <a:txBody>
                    <a:bodyPr/>
                    <a:lstStyle/>
                    <a:p>
                      <a:pPr marL="186690">
                        <a:lnSpc>
                          <a:spcPct val="100000"/>
                        </a:lnSpc>
                        <a:spcBef>
                          <a:spcPts val="1215"/>
                        </a:spcBef>
                      </a:pPr>
                      <a:r>
                        <a:rPr sz="1450" spc="60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Provision</a:t>
                      </a:r>
                      <a:endParaRPr sz="1450">
                        <a:latin typeface="Trebuchet MS"/>
                        <a:cs typeface="Trebuchet MS"/>
                      </a:endParaRPr>
                    </a:p>
                  </a:txBody>
                  <a:tcPr marL="0" marR="0" marT="154305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817244">
                        <a:lnSpc>
                          <a:spcPct val="100000"/>
                        </a:lnSpc>
                        <a:spcBef>
                          <a:spcPts val="1215"/>
                        </a:spcBef>
                      </a:pPr>
                      <a:r>
                        <a:rPr sz="1450" spc="70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Description</a:t>
                      </a:r>
                      <a:endParaRPr sz="1450">
                        <a:latin typeface="Trebuchet MS"/>
                        <a:cs typeface="Trebuchet MS"/>
                      </a:endParaRPr>
                    </a:p>
                  </a:txBody>
                  <a:tcPr marL="0" marR="0" marT="154305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14629">
                        <a:lnSpc>
                          <a:spcPct val="100000"/>
                        </a:lnSpc>
                        <a:spcBef>
                          <a:spcPts val="1215"/>
                        </a:spcBef>
                      </a:pPr>
                      <a:r>
                        <a:rPr sz="1450" spc="65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Impact</a:t>
                      </a:r>
                      <a:endParaRPr sz="1450">
                        <a:latin typeface="Trebuchet MS"/>
                        <a:cs typeface="Trebuchet MS"/>
                      </a:endParaRPr>
                    </a:p>
                  </a:txBody>
                  <a:tcPr marL="0" marR="0" marT="154305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7125">
                <a:tc>
                  <a:txBody>
                    <a:bodyPr/>
                    <a:lstStyle/>
                    <a:p>
                      <a:pPr marL="186690">
                        <a:lnSpc>
                          <a:spcPct val="100000"/>
                        </a:lnSpc>
                        <a:spcBef>
                          <a:spcPts val="1215"/>
                        </a:spcBef>
                      </a:pPr>
                      <a:r>
                        <a:rPr sz="1450" spc="105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Section</a:t>
                      </a:r>
                      <a:r>
                        <a:rPr sz="1450" spc="-65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50" spc="15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6</a:t>
                      </a:r>
                      <a:endParaRPr sz="1450">
                        <a:latin typeface="Trebuchet MS"/>
                        <a:cs typeface="Trebuchet MS"/>
                      </a:endParaRPr>
                    </a:p>
                  </a:txBody>
                  <a:tcPr marL="0" marR="0" marT="154305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817244" marR="207010">
                        <a:lnSpc>
                          <a:spcPct val="132200"/>
                        </a:lnSpc>
                        <a:spcBef>
                          <a:spcPts val="655"/>
                        </a:spcBef>
                      </a:pPr>
                      <a:r>
                        <a:rPr sz="1450" spc="85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Defines</a:t>
                      </a:r>
                      <a:r>
                        <a:rPr sz="1450" spc="-45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50" spc="-10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unlawful </a:t>
                      </a:r>
                      <a:r>
                        <a:rPr sz="1450" spc="110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occupation</a:t>
                      </a:r>
                      <a:r>
                        <a:rPr sz="1450" spc="-70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50" spc="105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of</a:t>
                      </a:r>
                      <a:r>
                        <a:rPr sz="1450" spc="-65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50" spc="90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unleased </a:t>
                      </a:r>
                      <a:r>
                        <a:rPr sz="1450" spc="35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land</a:t>
                      </a:r>
                      <a:endParaRPr sz="1450">
                        <a:latin typeface="Trebuchet MS"/>
                        <a:cs typeface="Trebuchet MS"/>
                      </a:endParaRPr>
                    </a:p>
                  </a:txBody>
                  <a:tcPr marL="0" marR="0" marT="83185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14629" marR="196850">
                        <a:lnSpc>
                          <a:spcPct val="132200"/>
                        </a:lnSpc>
                        <a:spcBef>
                          <a:spcPts val="655"/>
                        </a:spcBef>
                      </a:pPr>
                      <a:r>
                        <a:rPr sz="1450" spc="50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Clarifies</a:t>
                      </a:r>
                      <a:r>
                        <a:rPr sz="1450" spc="-60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50" spc="60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what </a:t>
                      </a:r>
                      <a:r>
                        <a:rPr sz="1450" spc="110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constitutes</a:t>
                      </a:r>
                      <a:r>
                        <a:rPr sz="1450" spc="-45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50" spc="135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trespass</a:t>
                      </a:r>
                      <a:r>
                        <a:rPr sz="1450" spc="-40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50" spc="110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on </a:t>
                      </a:r>
                      <a:r>
                        <a:rPr sz="1450" spc="100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government</a:t>
                      </a:r>
                      <a:r>
                        <a:rPr sz="1450" spc="-40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50" spc="35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land</a:t>
                      </a:r>
                      <a:endParaRPr sz="1450">
                        <a:latin typeface="Trebuchet MS"/>
                        <a:cs typeface="Trebuchet MS"/>
                      </a:endParaRPr>
                    </a:p>
                  </a:txBody>
                  <a:tcPr marL="0" marR="0" marT="83185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29030">
                <a:tc>
                  <a:txBody>
                    <a:bodyPr/>
                    <a:lstStyle/>
                    <a:p>
                      <a:pPr marL="186690">
                        <a:lnSpc>
                          <a:spcPct val="100000"/>
                        </a:lnSpc>
                        <a:spcBef>
                          <a:spcPts val="1225"/>
                        </a:spcBef>
                      </a:pPr>
                      <a:r>
                        <a:rPr sz="1450" spc="105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Section</a:t>
                      </a:r>
                      <a:r>
                        <a:rPr sz="1450" spc="-65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50" spc="30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6A</a:t>
                      </a:r>
                      <a:endParaRPr sz="1450">
                        <a:latin typeface="Trebuchet MS"/>
                        <a:cs typeface="Trebuchet MS"/>
                      </a:endParaRPr>
                    </a:p>
                  </a:txBody>
                  <a:tcPr marL="0" marR="0" marT="155575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817244" marR="396240">
                        <a:lnSpc>
                          <a:spcPct val="132100"/>
                        </a:lnSpc>
                        <a:spcBef>
                          <a:spcPts val="665"/>
                        </a:spcBef>
                      </a:pPr>
                      <a:r>
                        <a:rPr sz="1450" spc="95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Empowers</a:t>
                      </a:r>
                      <a:r>
                        <a:rPr sz="1450" spc="-60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50" spc="65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authorities </a:t>
                      </a:r>
                      <a:r>
                        <a:rPr sz="1450" spc="110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sz="1450" spc="-80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50" spc="100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remove</a:t>
                      </a:r>
                      <a:r>
                        <a:rPr sz="1450" spc="-45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50" spc="-10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unlawful </a:t>
                      </a:r>
                      <a:r>
                        <a:rPr sz="1450" spc="100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structures</a:t>
                      </a:r>
                      <a:endParaRPr sz="1450">
                        <a:latin typeface="Trebuchet MS"/>
                        <a:cs typeface="Trebuchet MS"/>
                      </a:endParaRPr>
                    </a:p>
                  </a:txBody>
                  <a:tcPr marL="0" marR="0" marT="84455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14629" marR="761365">
                        <a:lnSpc>
                          <a:spcPct val="132100"/>
                        </a:lnSpc>
                        <a:spcBef>
                          <a:spcPts val="665"/>
                        </a:spcBef>
                      </a:pPr>
                      <a:r>
                        <a:rPr sz="1450" spc="80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Provides</a:t>
                      </a:r>
                      <a:r>
                        <a:rPr sz="1450" spc="-40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50" spc="60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practical </a:t>
                      </a:r>
                      <a:r>
                        <a:rPr sz="1450" spc="85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remedy</a:t>
                      </a:r>
                      <a:r>
                        <a:rPr sz="1450" spc="-65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50" spc="75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for</a:t>
                      </a:r>
                      <a:r>
                        <a:rPr sz="1450" spc="-50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50" spc="35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land </a:t>
                      </a:r>
                      <a:r>
                        <a:rPr sz="1450" spc="125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trespass</a:t>
                      </a:r>
                      <a:endParaRPr sz="1450">
                        <a:latin typeface="Trebuchet MS"/>
                        <a:cs typeface="Trebuchet MS"/>
                      </a:endParaRPr>
                    </a:p>
                  </a:txBody>
                  <a:tcPr marL="0" marR="0" marT="84455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1850">
                <a:tc>
                  <a:txBody>
                    <a:bodyPr/>
                    <a:lstStyle/>
                    <a:p>
                      <a:pPr marL="186690">
                        <a:lnSpc>
                          <a:spcPct val="100000"/>
                        </a:lnSpc>
                        <a:spcBef>
                          <a:spcPts val="1225"/>
                        </a:spcBef>
                      </a:pPr>
                      <a:r>
                        <a:rPr sz="1450" spc="105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Section</a:t>
                      </a:r>
                      <a:r>
                        <a:rPr sz="1450" spc="-65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50" spc="35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6B</a:t>
                      </a:r>
                      <a:endParaRPr sz="1450">
                        <a:latin typeface="Trebuchet MS"/>
                        <a:cs typeface="Trebuchet MS"/>
                      </a:endParaRPr>
                    </a:p>
                  </a:txBody>
                  <a:tcPr marL="0" marR="0" marT="155575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817244" marR="396875">
                        <a:lnSpc>
                          <a:spcPct val="131700"/>
                        </a:lnSpc>
                        <a:spcBef>
                          <a:spcPts val="670"/>
                        </a:spcBef>
                      </a:pPr>
                      <a:r>
                        <a:rPr sz="1450" spc="50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Allows</a:t>
                      </a:r>
                      <a:r>
                        <a:rPr sz="1450" spc="-60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50" spc="75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for</a:t>
                      </a:r>
                      <a:r>
                        <a:rPr sz="1450" spc="-60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50" spc="95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recovery</a:t>
                      </a:r>
                      <a:r>
                        <a:rPr sz="1450" spc="-45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50" spc="80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of </a:t>
                      </a:r>
                      <a:r>
                        <a:rPr sz="1450" spc="70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removal</a:t>
                      </a:r>
                      <a:r>
                        <a:rPr sz="1450" spc="-40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50" spc="130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expenses</a:t>
                      </a:r>
                      <a:endParaRPr sz="1450">
                        <a:latin typeface="Trebuchet MS"/>
                        <a:cs typeface="Trebuchet MS"/>
                      </a:endParaRPr>
                    </a:p>
                  </a:txBody>
                  <a:tcPr marL="0" marR="0" marT="85090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14629" marR="796925">
                        <a:lnSpc>
                          <a:spcPct val="131700"/>
                        </a:lnSpc>
                        <a:spcBef>
                          <a:spcPts val="670"/>
                        </a:spcBef>
                      </a:pPr>
                      <a:r>
                        <a:rPr sz="1450" spc="95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Deters</a:t>
                      </a:r>
                      <a:r>
                        <a:rPr sz="1450" spc="-50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50" spc="90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persistent </a:t>
                      </a:r>
                      <a:r>
                        <a:rPr sz="1450" spc="125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trespassers</a:t>
                      </a:r>
                      <a:endParaRPr sz="1450">
                        <a:latin typeface="Trebuchet MS"/>
                        <a:cs typeface="Trebuchet MS"/>
                      </a:endParaRPr>
                    </a:p>
                  </a:txBody>
                  <a:tcPr marL="0" marR="0" marT="85090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27760">
                <a:tc>
                  <a:txBody>
                    <a:bodyPr/>
                    <a:lstStyle/>
                    <a:p>
                      <a:pPr marL="186690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1450" spc="105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Section</a:t>
                      </a:r>
                      <a:r>
                        <a:rPr sz="1450" spc="-65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50" spc="55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6C</a:t>
                      </a:r>
                      <a:endParaRPr sz="1450">
                        <a:latin typeface="Trebuchet MS"/>
                        <a:cs typeface="Trebuchet MS"/>
                      </a:endParaRPr>
                    </a:p>
                  </a:txBody>
                  <a:tcPr marL="0" marR="0" marT="154940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817244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1450" spc="95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Establishes</a:t>
                      </a:r>
                      <a:r>
                        <a:rPr sz="1450" spc="-60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50" spc="70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penalties</a:t>
                      </a:r>
                      <a:endParaRPr sz="1450">
                        <a:latin typeface="Trebuchet MS"/>
                        <a:cs typeface="Trebuchet MS"/>
                      </a:endParaRPr>
                    </a:p>
                    <a:p>
                      <a:pPr marL="817244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1450" spc="75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for</a:t>
                      </a:r>
                      <a:r>
                        <a:rPr sz="1450" spc="-65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50" spc="90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obstruction</a:t>
                      </a:r>
                      <a:endParaRPr sz="1450">
                        <a:latin typeface="Trebuchet MS"/>
                        <a:cs typeface="Trebuchet MS"/>
                      </a:endParaRPr>
                    </a:p>
                  </a:txBody>
                  <a:tcPr marL="0" marR="0" marT="154940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14629" marR="1197610">
                        <a:lnSpc>
                          <a:spcPct val="132100"/>
                        </a:lnSpc>
                        <a:spcBef>
                          <a:spcPts val="660"/>
                        </a:spcBef>
                      </a:pPr>
                      <a:r>
                        <a:rPr sz="1450" spc="85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Reinforces </a:t>
                      </a:r>
                      <a:r>
                        <a:rPr sz="1450" spc="95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enforcement </a:t>
                      </a:r>
                      <a:r>
                        <a:rPr sz="1450" spc="55" dirty="0">
                          <a:solidFill>
                            <a:srgbClr val="EBEBEE"/>
                          </a:solidFill>
                          <a:latin typeface="Trebuchet MS"/>
                          <a:cs typeface="Trebuchet MS"/>
                        </a:rPr>
                        <a:t>capabilities</a:t>
                      </a:r>
                      <a:endParaRPr sz="1450">
                        <a:latin typeface="Trebuchet MS"/>
                        <a:cs typeface="Trebuchet MS"/>
                      </a:endParaRPr>
                    </a:p>
                  </a:txBody>
                  <a:tcPr marL="0" marR="0" marT="83820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1710" rIns="0" bIns="0" rtlCol="0">
            <a:spAutoFit/>
          </a:bodyPr>
          <a:lstStyle/>
          <a:p>
            <a:pPr marL="169545" marR="5080">
              <a:lnSpc>
                <a:spcPct val="105300"/>
              </a:lnSpc>
              <a:spcBef>
                <a:spcPts val="100"/>
              </a:spcBef>
            </a:pPr>
            <a:r>
              <a:rPr sz="4350" spc="155" dirty="0"/>
              <a:t>Defenses</a:t>
            </a:r>
            <a:r>
              <a:rPr sz="4350" spc="-60" dirty="0"/>
              <a:t> </a:t>
            </a:r>
            <a:r>
              <a:rPr sz="4350" spc="200" dirty="0"/>
              <a:t>to</a:t>
            </a:r>
            <a:r>
              <a:rPr sz="4350" spc="-25" dirty="0"/>
              <a:t> </a:t>
            </a:r>
            <a:r>
              <a:rPr sz="4350" spc="120" dirty="0"/>
              <a:t>Trespass:</a:t>
            </a:r>
            <a:r>
              <a:rPr sz="4350" spc="-60" dirty="0"/>
              <a:t> </a:t>
            </a:r>
            <a:r>
              <a:rPr sz="4350" spc="70" dirty="0"/>
              <a:t>License,</a:t>
            </a:r>
            <a:r>
              <a:rPr sz="4350" spc="-40" dirty="0"/>
              <a:t> </a:t>
            </a:r>
            <a:r>
              <a:rPr sz="4350" spc="100" dirty="0"/>
              <a:t>Necessity,</a:t>
            </a:r>
            <a:r>
              <a:rPr sz="4350" spc="-25" dirty="0"/>
              <a:t> </a:t>
            </a:r>
            <a:r>
              <a:rPr sz="4350" spc="50" dirty="0"/>
              <a:t>Lawful </a:t>
            </a:r>
            <a:r>
              <a:rPr sz="4350" spc="120" dirty="0"/>
              <a:t>Authority</a:t>
            </a:r>
            <a:endParaRPr sz="435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7240" y="2446020"/>
            <a:ext cx="556260" cy="55626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765454" y="3197098"/>
            <a:ext cx="2997835" cy="403415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50" spc="45" dirty="0">
                <a:solidFill>
                  <a:srgbClr val="EBEBEE"/>
                </a:solidFill>
                <a:latin typeface="Times New Roman"/>
                <a:cs typeface="Times New Roman"/>
              </a:rPr>
              <a:t>License</a:t>
            </a:r>
            <a:endParaRPr sz="2150">
              <a:latin typeface="Times New Roman"/>
              <a:cs typeface="Times New Roman"/>
            </a:endParaRPr>
          </a:p>
          <a:p>
            <a:pPr marL="12700" marR="5080">
              <a:lnSpc>
                <a:spcPct val="133400"/>
              </a:lnSpc>
              <a:spcBef>
                <a:spcPts val="975"/>
              </a:spcBef>
            </a:pP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A</a:t>
            </a:r>
            <a:r>
              <a:rPr sz="17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75" dirty="0">
                <a:solidFill>
                  <a:srgbClr val="EBEBEE"/>
                </a:solidFill>
                <a:latin typeface="Trebuchet MS"/>
                <a:cs typeface="Trebuchet MS"/>
              </a:rPr>
              <a:t>license,</a:t>
            </a:r>
            <a:r>
              <a:rPr sz="175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00" dirty="0">
                <a:solidFill>
                  <a:srgbClr val="EBEBEE"/>
                </a:solidFill>
                <a:latin typeface="Trebuchet MS"/>
                <a:cs typeface="Trebuchet MS"/>
              </a:rPr>
              <a:t>whether</a:t>
            </a:r>
            <a:r>
              <a:rPr sz="17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45" dirty="0">
                <a:solidFill>
                  <a:srgbClr val="EBEBEE"/>
                </a:solidFill>
                <a:latin typeface="Trebuchet MS"/>
                <a:cs typeface="Trebuchet MS"/>
              </a:rPr>
              <a:t>express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or</a:t>
            </a:r>
            <a:r>
              <a:rPr sz="1750" spc="-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implied,</a:t>
            </a:r>
            <a:r>
              <a:rPr sz="1750" spc="-2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05" dirty="0">
                <a:solidFill>
                  <a:srgbClr val="EBEBEE"/>
                </a:solidFill>
                <a:latin typeface="Trebuchet MS"/>
                <a:cs typeface="Trebuchet MS"/>
              </a:rPr>
              <a:t>provides </a:t>
            </a:r>
            <a:r>
              <a:rPr sz="1750" spc="110" dirty="0">
                <a:solidFill>
                  <a:srgbClr val="EBEBEE"/>
                </a:solidFill>
                <a:latin typeface="Trebuchet MS"/>
                <a:cs typeface="Trebuchet MS"/>
              </a:rPr>
              <a:t>permission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5" dirty="0">
                <a:solidFill>
                  <a:srgbClr val="EBEBEE"/>
                </a:solidFill>
                <a:latin typeface="Trebuchet MS"/>
                <a:cs typeface="Trebuchet MS"/>
              </a:rPr>
              <a:t>to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10" dirty="0">
                <a:solidFill>
                  <a:srgbClr val="EBEBEE"/>
                </a:solidFill>
                <a:latin typeface="Trebuchet MS"/>
                <a:cs typeface="Trebuchet MS"/>
              </a:rPr>
              <a:t>enter</a:t>
            </a:r>
            <a:r>
              <a:rPr sz="1750" spc="-4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the 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land.</a:t>
            </a:r>
            <a:r>
              <a:rPr sz="17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75" dirty="0">
                <a:solidFill>
                  <a:srgbClr val="EBEBEE"/>
                </a:solidFill>
                <a:latin typeface="Trebuchet MS"/>
                <a:cs typeface="Trebuchet MS"/>
              </a:rPr>
              <a:t>For</a:t>
            </a:r>
            <a:r>
              <a:rPr sz="175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60" dirty="0">
                <a:solidFill>
                  <a:srgbClr val="EBEBEE"/>
                </a:solidFill>
                <a:latin typeface="Trebuchet MS"/>
                <a:cs typeface="Trebuchet MS"/>
              </a:rPr>
              <a:t>example,</a:t>
            </a:r>
            <a:r>
              <a:rPr sz="1750" spc="-3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in</a:t>
            </a:r>
            <a:r>
              <a:rPr sz="17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R</a:t>
            </a:r>
            <a:r>
              <a:rPr sz="175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0" dirty="0">
                <a:solidFill>
                  <a:srgbClr val="EBEBEE"/>
                </a:solidFill>
                <a:latin typeface="Trebuchet MS"/>
                <a:cs typeface="Trebuchet MS"/>
              </a:rPr>
              <a:t>v </a:t>
            </a:r>
            <a:r>
              <a:rPr sz="1750" spc="175" dirty="0">
                <a:solidFill>
                  <a:srgbClr val="EBEBEE"/>
                </a:solidFill>
                <a:latin typeface="Trebuchet MS"/>
                <a:cs typeface="Trebuchet MS"/>
              </a:rPr>
              <a:t>Jones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-25" dirty="0">
                <a:solidFill>
                  <a:srgbClr val="EBEBEE"/>
                </a:solidFill>
                <a:latin typeface="Trebuchet MS"/>
                <a:cs typeface="Trebuchet MS"/>
              </a:rPr>
              <a:t>(1997),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court </a:t>
            </a:r>
            <a:r>
              <a:rPr sz="1750" spc="80" dirty="0">
                <a:solidFill>
                  <a:srgbClr val="EBEBEE"/>
                </a:solidFill>
                <a:latin typeface="Trebuchet MS"/>
                <a:cs typeface="Trebuchet MS"/>
              </a:rPr>
              <a:t>held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that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0" dirty="0">
                <a:solidFill>
                  <a:srgbClr val="EBEBEE"/>
                </a:solidFill>
                <a:latin typeface="Trebuchet MS"/>
                <a:cs typeface="Trebuchet MS"/>
              </a:rPr>
              <a:t>an</a:t>
            </a:r>
            <a:r>
              <a:rPr sz="1750" spc="-10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55" dirty="0">
                <a:solidFill>
                  <a:srgbClr val="EBEBEE"/>
                </a:solidFill>
                <a:latin typeface="Trebuchet MS"/>
                <a:cs typeface="Trebuchet MS"/>
              </a:rPr>
              <a:t>invitation</a:t>
            </a:r>
            <a:r>
              <a:rPr sz="17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10" dirty="0">
                <a:solidFill>
                  <a:srgbClr val="EBEBEE"/>
                </a:solidFill>
                <a:latin typeface="Trebuchet MS"/>
                <a:cs typeface="Trebuchet MS"/>
              </a:rPr>
              <a:t>to enter</a:t>
            </a:r>
            <a:r>
              <a:rPr sz="17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0" dirty="0">
                <a:solidFill>
                  <a:srgbClr val="EBEBEE"/>
                </a:solidFill>
                <a:latin typeface="Trebuchet MS"/>
                <a:cs typeface="Trebuchet MS"/>
              </a:rPr>
              <a:t>premises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for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5" dirty="0">
                <a:solidFill>
                  <a:srgbClr val="EBEBEE"/>
                </a:solidFill>
                <a:latin typeface="Trebuchet MS"/>
                <a:cs typeface="Trebuchet MS"/>
              </a:rPr>
              <a:t>a</a:t>
            </a:r>
            <a:r>
              <a:rPr sz="17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EBEBEE"/>
                </a:solidFill>
                <a:latin typeface="Trebuchet MS"/>
                <a:cs typeface="Trebuchet MS"/>
              </a:rPr>
              <a:t>lawful </a:t>
            </a:r>
            <a:r>
              <a:rPr sz="1750" spc="150" dirty="0">
                <a:solidFill>
                  <a:srgbClr val="EBEBEE"/>
                </a:solidFill>
                <a:latin typeface="Trebuchet MS"/>
                <a:cs typeface="Trebuchet MS"/>
              </a:rPr>
              <a:t>purpose</a:t>
            </a:r>
            <a:r>
              <a:rPr sz="17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10" dirty="0">
                <a:solidFill>
                  <a:srgbClr val="EBEBEE"/>
                </a:solidFill>
                <a:latin typeface="Trebuchet MS"/>
                <a:cs typeface="Trebuchet MS"/>
              </a:rPr>
              <a:t>carries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with</a:t>
            </a:r>
            <a:r>
              <a:rPr sz="1750" spc="-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it</a:t>
            </a:r>
            <a:r>
              <a:rPr sz="17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05" dirty="0">
                <a:solidFill>
                  <a:srgbClr val="EBEBEE"/>
                </a:solidFill>
                <a:latin typeface="Trebuchet MS"/>
                <a:cs typeface="Trebuchet MS"/>
              </a:rPr>
              <a:t>an 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implied</a:t>
            </a:r>
            <a:r>
              <a:rPr sz="1750" spc="2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14" dirty="0">
                <a:solidFill>
                  <a:srgbClr val="EBEBEE"/>
                </a:solidFill>
                <a:latin typeface="Trebuchet MS"/>
                <a:cs typeface="Trebuchet MS"/>
              </a:rPr>
              <a:t>license</a:t>
            </a:r>
            <a:r>
              <a:rPr sz="1750" spc="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5" dirty="0">
                <a:solidFill>
                  <a:srgbClr val="EBEBEE"/>
                </a:solidFill>
                <a:latin typeface="Trebuchet MS"/>
                <a:cs typeface="Trebuchet MS"/>
              </a:rPr>
              <a:t>to</a:t>
            </a:r>
            <a:r>
              <a:rPr sz="1750" spc="-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70" dirty="0">
                <a:solidFill>
                  <a:srgbClr val="EBEBEE"/>
                </a:solidFill>
                <a:latin typeface="Trebuchet MS"/>
                <a:cs typeface="Trebuchet MS"/>
              </a:rPr>
              <a:t>remain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for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5" dirty="0">
                <a:solidFill>
                  <a:srgbClr val="EBEBEE"/>
                </a:solidFill>
                <a:latin typeface="Trebuchet MS"/>
                <a:cs typeface="Trebuchet MS"/>
              </a:rPr>
              <a:t>a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5" dirty="0">
                <a:solidFill>
                  <a:srgbClr val="EBEBEE"/>
                </a:solidFill>
                <a:latin typeface="Trebuchet MS"/>
                <a:cs typeface="Trebuchet MS"/>
              </a:rPr>
              <a:t>reasonable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-20" dirty="0">
                <a:solidFill>
                  <a:srgbClr val="EBEBEE"/>
                </a:solidFill>
                <a:latin typeface="Trebuchet MS"/>
                <a:cs typeface="Trebuchet MS"/>
              </a:rPr>
              <a:t>time.</a:t>
            </a:r>
            <a:endParaRPr sz="1750">
              <a:latin typeface="Trebuchet MS"/>
              <a:cs typeface="Trebuchet MS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130040" y="2446020"/>
            <a:ext cx="556260" cy="556260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4117594" y="3197098"/>
            <a:ext cx="3002280" cy="4389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50" spc="60" dirty="0">
                <a:solidFill>
                  <a:srgbClr val="EBEBEE"/>
                </a:solidFill>
                <a:latin typeface="Times New Roman"/>
                <a:cs typeface="Times New Roman"/>
              </a:rPr>
              <a:t>Necessity</a:t>
            </a:r>
            <a:endParaRPr sz="2150">
              <a:latin typeface="Times New Roman"/>
              <a:cs typeface="Times New Roman"/>
            </a:endParaRPr>
          </a:p>
          <a:p>
            <a:pPr marL="12700" marR="5080">
              <a:lnSpc>
                <a:spcPct val="133300"/>
              </a:lnSpc>
              <a:spcBef>
                <a:spcPts val="980"/>
              </a:spcBef>
            </a:pPr>
            <a:r>
              <a:rPr sz="1750" spc="75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7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55" dirty="0">
                <a:solidFill>
                  <a:srgbClr val="EBEBEE"/>
                </a:solidFill>
                <a:latin typeface="Trebuchet MS"/>
                <a:cs typeface="Trebuchet MS"/>
              </a:rPr>
              <a:t>defense</a:t>
            </a:r>
            <a:r>
              <a:rPr sz="175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5" dirty="0">
                <a:solidFill>
                  <a:srgbClr val="EBEBEE"/>
                </a:solidFill>
                <a:latin typeface="Trebuchet MS"/>
                <a:cs typeface="Trebuchet MS"/>
              </a:rPr>
              <a:t>of</a:t>
            </a:r>
            <a:r>
              <a:rPr sz="17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0" dirty="0">
                <a:solidFill>
                  <a:srgbClr val="EBEBEE"/>
                </a:solidFill>
                <a:latin typeface="Trebuchet MS"/>
                <a:cs typeface="Trebuchet MS"/>
              </a:rPr>
              <a:t>necessity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applies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10" dirty="0">
                <a:solidFill>
                  <a:srgbClr val="EBEBEE"/>
                </a:solidFill>
                <a:latin typeface="Trebuchet MS"/>
                <a:cs typeface="Trebuchet MS"/>
              </a:rPr>
              <a:t>when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80" dirty="0">
                <a:solidFill>
                  <a:srgbClr val="EBEBEE"/>
                </a:solidFill>
                <a:latin typeface="Trebuchet MS"/>
                <a:cs typeface="Trebuchet MS"/>
              </a:rPr>
              <a:t>entry</a:t>
            </a:r>
            <a:r>
              <a:rPr sz="17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70" dirty="0">
                <a:solidFill>
                  <a:srgbClr val="EBEBEE"/>
                </a:solidFill>
                <a:latin typeface="Trebuchet MS"/>
                <a:cs typeface="Trebuchet MS"/>
              </a:rPr>
              <a:t>is </a:t>
            </a:r>
            <a:r>
              <a:rPr sz="1750" spc="80" dirty="0">
                <a:solidFill>
                  <a:srgbClr val="EBEBEE"/>
                </a:solidFill>
                <a:latin typeface="Trebuchet MS"/>
                <a:cs typeface="Trebuchet MS"/>
              </a:rPr>
              <a:t>required</a:t>
            </a:r>
            <a:r>
              <a:rPr sz="17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0" dirty="0">
                <a:solidFill>
                  <a:srgbClr val="EBEBEE"/>
                </a:solidFill>
                <a:latin typeface="Trebuchet MS"/>
                <a:cs typeface="Trebuchet MS"/>
              </a:rPr>
              <a:t>to</a:t>
            </a:r>
            <a:r>
              <a:rPr sz="175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5" dirty="0">
                <a:solidFill>
                  <a:srgbClr val="EBEBEE"/>
                </a:solidFill>
                <a:latin typeface="Trebuchet MS"/>
                <a:cs typeface="Trebuchet MS"/>
              </a:rPr>
              <a:t>preserve</a:t>
            </a:r>
            <a:r>
              <a:rPr sz="17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life</a:t>
            </a:r>
            <a:r>
              <a:rPr sz="175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or </a:t>
            </a:r>
            <a:r>
              <a:rPr sz="1750" spc="65" dirty="0">
                <a:solidFill>
                  <a:srgbClr val="EBEBEE"/>
                </a:solidFill>
                <a:latin typeface="Trebuchet MS"/>
                <a:cs typeface="Trebuchet MS"/>
              </a:rPr>
              <a:t>property.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In</a:t>
            </a:r>
            <a:r>
              <a:rPr sz="17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65" dirty="0">
                <a:solidFill>
                  <a:srgbClr val="EBEBEE"/>
                </a:solidFill>
                <a:latin typeface="Trebuchet MS"/>
                <a:cs typeface="Trebuchet MS"/>
              </a:rPr>
              <a:t>Esso </a:t>
            </a:r>
            <a:r>
              <a:rPr sz="1750" spc="80" dirty="0">
                <a:solidFill>
                  <a:srgbClr val="EBEBEE"/>
                </a:solidFill>
                <a:latin typeface="Trebuchet MS"/>
                <a:cs typeface="Trebuchet MS"/>
              </a:rPr>
              <a:t>Petroleum</a:t>
            </a:r>
            <a:r>
              <a:rPr sz="17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55" dirty="0">
                <a:solidFill>
                  <a:srgbClr val="EBEBEE"/>
                </a:solidFill>
                <a:latin typeface="Trebuchet MS"/>
                <a:cs typeface="Trebuchet MS"/>
              </a:rPr>
              <a:t>Co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50" dirty="0">
                <a:solidFill>
                  <a:srgbClr val="EBEBEE"/>
                </a:solidFill>
                <a:latin typeface="Trebuchet MS"/>
                <a:cs typeface="Trebuchet MS"/>
              </a:rPr>
              <a:t>Ltd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0" dirty="0">
                <a:solidFill>
                  <a:srgbClr val="EBEBEE"/>
                </a:solidFill>
                <a:latin typeface="Trebuchet MS"/>
                <a:cs typeface="Trebuchet MS"/>
              </a:rPr>
              <a:t>v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Southport</a:t>
            </a:r>
            <a:r>
              <a:rPr sz="17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0" dirty="0">
                <a:solidFill>
                  <a:srgbClr val="EBEBEE"/>
                </a:solidFill>
                <a:latin typeface="Trebuchet MS"/>
                <a:cs typeface="Trebuchet MS"/>
              </a:rPr>
              <a:t>Corporation </a:t>
            </a:r>
            <a:r>
              <a:rPr sz="1750" spc="-10" dirty="0">
                <a:solidFill>
                  <a:srgbClr val="EBEBEE"/>
                </a:solidFill>
                <a:latin typeface="Trebuchet MS"/>
                <a:cs typeface="Trebuchet MS"/>
              </a:rPr>
              <a:t>(1956),</a:t>
            </a:r>
            <a:r>
              <a:rPr sz="17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court </a:t>
            </a:r>
            <a:r>
              <a:rPr sz="1750" spc="140" dirty="0">
                <a:solidFill>
                  <a:srgbClr val="EBEBEE"/>
                </a:solidFill>
                <a:latin typeface="Trebuchet MS"/>
                <a:cs typeface="Trebuchet MS"/>
              </a:rPr>
              <a:t>recognised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40" dirty="0">
                <a:solidFill>
                  <a:srgbClr val="EBEBEE"/>
                </a:solidFill>
                <a:latin typeface="Trebuchet MS"/>
                <a:cs typeface="Trebuchet MS"/>
              </a:rPr>
              <a:t>necessity</a:t>
            </a:r>
            <a:r>
              <a:rPr sz="175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200" dirty="0">
                <a:solidFill>
                  <a:srgbClr val="EBEBEE"/>
                </a:solidFill>
                <a:latin typeface="Trebuchet MS"/>
                <a:cs typeface="Trebuchet MS"/>
              </a:rPr>
              <a:t>as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85" dirty="0">
                <a:solidFill>
                  <a:srgbClr val="EBEBEE"/>
                </a:solidFill>
                <a:latin typeface="Trebuchet MS"/>
                <a:cs typeface="Trebuchet MS"/>
              </a:rPr>
              <a:t>a 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valid</a:t>
            </a:r>
            <a:r>
              <a:rPr sz="175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50" dirty="0">
                <a:solidFill>
                  <a:srgbClr val="EBEBEE"/>
                </a:solidFill>
                <a:latin typeface="Trebuchet MS"/>
                <a:cs typeface="Trebuchet MS"/>
              </a:rPr>
              <a:t>defense</a:t>
            </a:r>
            <a:r>
              <a:rPr sz="1750" spc="-1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10" dirty="0">
                <a:solidFill>
                  <a:srgbClr val="EBEBEE"/>
                </a:solidFill>
                <a:latin typeface="Trebuchet MS"/>
                <a:cs typeface="Trebuchet MS"/>
              </a:rPr>
              <a:t>when</a:t>
            </a:r>
            <a:r>
              <a:rPr sz="1750" spc="-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5" dirty="0">
                <a:solidFill>
                  <a:srgbClr val="EBEBEE"/>
                </a:solidFill>
                <a:latin typeface="Trebuchet MS"/>
                <a:cs typeface="Trebuchet MS"/>
              </a:rPr>
              <a:t>a</a:t>
            </a:r>
            <a:r>
              <a:rPr sz="175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85" dirty="0">
                <a:solidFill>
                  <a:srgbClr val="EBEBEE"/>
                </a:solidFill>
                <a:latin typeface="Trebuchet MS"/>
                <a:cs typeface="Trebuchet MS"/>
              </a:rPr>
              <a:t>ship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entered</a:t>
            </a:r>
            <a:r>
              <a:rPr sz="175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14" dirty="0">
                <a:solidFill>
                  <a:srgbClr val="EBEBEE"/>
                </a:solidFill>
                <a:latin typeface="Trebuchet MS"/>
                <a:cs typeface="Trebuchet MS"/>
              </a:rPr>
              <a:t>waters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5" dirty="0">
                <a:solidFill>
                  <a:srgbClr val="EBEBEE"/>
                </a:solidFill>
                <a:latin typeface="Trebuchet MS"/>
                <a:cs typeface="Trebuchet MS"/>
              </a:rPr>
              <a:t>to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0" dirty="0">
                <a:solidFill>
                  <a:srgbClr val="EBEBEE"/>
                </a:solidFill>
                <a:latin typeface="Trebuchet MS"/>
                <a:cs typeface="Trebuchet MS"/>
              </a:rPr>
              <a:t>avoid</a:t>
            </a:r>
            <a:r>
              <a:rPr sz="17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85" dirty="0">
                <a:solidFill>
                  <a:srgbClr val="EBEBEE"/>
                </a:solidFill>
                <a:latin typeface="Trebuchet MS"/>
                <a:cs typeface="Trebuchet MS"/>
              </a:rPr>
              <a:t>a </a:t>
            </a:r>
            <a:r>
              <a:rPr sz="1750" spc="65" dirty="0">
                <a:solidFill>
                  <a:srgbClr val="EBEBEE"/>
                </a:solidFill>
                <a:latin typeface="Trebuchet MS"/>
                <a:cs typeface="Trebuchet MS"/>
              </a:rPr>
              <a:t>storm.</a:t>
            </a:r>
            <a:endParaRPr sz="1750">
              <a:latin typeface="Trebuchet MS"/>
              <a:cs typeface="Trebuchet MS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481316" y="2446020"/>
            <a:ext cx="556259" cy="556260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7469885" y="3197098"/>
            <a:ext cx="3016250" cy="3322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50" dirty="0">
                <a:solidFill>
                  <a:srgbClr val="EBEBEE"/>
                </a:solidFill>
                <a:latin typeface="Times New Roman"/>
                <a:cs typeface="Times New Roman"/>
              </a:rPr>
              <a:t>Lawful</a:t>
            </a:r>
            <a:r>
              <a:rPr sz="2150" spc="175" dirty="0">
                <a:solidFill>
                  <a:srgbClr val="EBEBEE"/>
                </a:solidFill>
                <a:latin typeface="Times New Roman"/>
                <a:cs typeface="Times New Roman"/>
              </a:rPr>
              <a:t> </a:t>
            </a:r>
            <a:r>
              <a:rPr sz="2150" spc="55" dirty="0">
                <a:solidFill>
                  <a:srgbClr val="EBEBEE"/>
                </a:solidFill>
                <a:latin typeface="Times New Roman"/>
                <a:cs typeface="Times New Roman"/>
              </a:rPr>
              <a:t>Authority</a:t>
            </a:r>
            <a:endParaRPr sz="2150">
              <a:latin typeface="Times New Roman"/>
              <a:cs typeface="Times New Roman"/>
            </a:endParaRPr>
          </a:p>
          <a:p>
            <a:pPr marL="12700" marR="5080">
              <a:lnSpc>
                <a:spcPct val="133300"/>
              </a:lnSpc>
              <a:spcBef>
                <a:spcPts val="980"/>
              </a:spcBef>
            </a:pPr>
            <a:r>
              <a:rPr sz="1750" spc="50" dirty="0">
                <a:solidFill>
                  <a:srgbClr val="EBEBEE"/>
                </a:solidFill>
                <a:latin typeface="Trebuchet MS"/>
                <a:cs typeface="Trebuchet MS"/>
              </a:rPr>
              <a:t>Entry</a:t>
            </a:r>
            <a:r>
              <a:rPr sz="17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10" dirty="0">
                <a:solidFill>
                  <a:srgbClr val="EBEBEE"/>
                </a:solidFill>
                <a:latin typeface="Trebuchet MS"/>
                <a:cs typeface="Trebuchet MS"/>
              </a:rPr>
              <a:t>under</a:t>
            </a:r>
            <a:r>
              <a:rPr sz="17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EBEBEE"/>
                </a:solidFill>
                <a:latin typeface="Trebuchet MS"/>
                <a:cs typeface="Trebuchet MS"/>
              </a:rPr>
              <a:t>lawful </a:t>
            </a:r>
            <a:r>
              <a:rPr sz="1750" spc="50" dirty="0">
                <a:solidFill>
                  <a:srgbClr val="EBEBEE"/>
                </a:solidFill>
                <a:latin typeface="Trebuchet MS"/>
                <a:cs typeface="Trebuchet MS"/>
              </a:rPr>
              <a:t>authority,</a:t>
            </a:r>
            <a:r>
              <a:rPr sz="17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80" dirty="0">
                <a:solidFill>
                  <a:srgbClr val="EBEBEE"/>
                </a:solidFill>
                <a:latin typeface="Trebuchet MS"/>
                <a:cs typeface="Trebuchet MS"/>
              </a:rPr>
              <a:t>such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200" dirty="0">
                <a:solidFill>
                  <a:srgbClr val="EBEBEE"/>
                </a:solidFill>
                <a:latin typeface="Trebuchet MS"/>
                <a:cs typeface="Trebuchet MS"/>
              </a:rPr>
              <a:t>as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0" dirty="0">
                <a:solidFill>
                  <a:srgbClr val="EBEBEE"/>
                </a:solidFill>
                <a:latin typeface="Trebuchet MS"/>
                <a:cs typeface="Trebuchet MS"/>
              </a:rPr>
              <a:t>police </a:t>
            </a:r>
            <a:r>
              <a:rPr sz="1750" spc="110" dirty="0">
                <a:solidFill>
                  <a:srgbClr val="EBEBEE"/>
                </a:solidFill>
                <a:latin typeface="Trebuchet MS"/>
                <a:cs typeface="Trebuchet MS"/>
              </a:rPr>
              <a:t>executing</a:t>
            </a:r>
            <a:r>
              <a:rPr sz="1750" spc="2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5" dirty="0">
                <a:solidFill>
                  <a:srgbClr val="EBEBEE"/>
                </a:solidFill>
                <a:latin typeface="Trebuchet MS"/>
                <a:cs typeface="Trebuchet MS"/>
              </a:rPr>
              <a:t>a</a:t>
            </a:r>
            <a:r>
              <a:rPr sz="1750" spc="-1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valid</a:t>
            </a:r>
            <a:r>
              <a:rPr sz="1750" spc="-3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50" dirty="0">
                <a:solidFill>
                  <a:srgbClr val="EBEBEE"/>
                </a:solidFill>
                <a:latin typeface="Trebuchet MS"/>
                <a:cs typeface="Trebuchet MS"/>
              </a:rPr>
              <a:t>search </a:t>
            </a:r>
            <a:r>
              <a:rPr sz="1750" spc="50" dirty="0">
                <a:solidFill>
                  <a:srgbClr val="EBEBEE"/>
                </a:solidFill>
                <a:latin typeface="Trebuchet MS"/>
                <a:cs typeface="Trebuchet MS"/>
              </a:rPr>
              <a:t>warrant,</a:t>
            </a:r>
            <a:r>
              <a:rPr sz="1750" spc="-12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is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0" dirty="0">
                <a:solidFill>
                  <a:srgbClr val="EBEBEE"/>
                </a:solidFill>
                <a:latin typeface="Trebuchet MS"/>
                <a:cs typeface="Trebuchet MS"/>
              </a:rPr>
              <a:t>not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14" dirty="0">
                <a:solidFill>
                  <a:srgbClr val="EBEBEE"/>
                </a:solidFill>
                <a:latin typeface="Trebuchet MS"/>
                <a:cs typeface="Trebuchet MS"/>
              </a:rPr>
              <a:t>trespass. </a:t>
            </a:r>
            <a:r>
              <a:rPr sz="1750" spc="55" dirty="0">
                <a:solidFill>
                  <a:srgbClr val="EBEBEE"/>
                </a:solidFill>
                <a:latin typeface="Trebuchet MS"/>
                <a:cs typeface="Trebuchet MS"/>
              </a:rPr>
              <a:t>However,</a:t>
            </a:r>
            <a:r>
              <a:rPr sz="17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200" dirty="0">
                <a:solidFill>
                  <a:srgbClr val="EBEBEE"/>
                </a:solidFill>
                <a:latin typeface="Trebuchet MS"/>
                <a:cs typeface="Trebuchet MS"/>
              </a:rPr>
              <a:t>as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14" dirty="0">
                <a:solidFill>
                  <a:srgbClr val="EBEBEE"/>
                </a:solidFill>
                <a:latin typeface="Trebuchet MS"/>
                <a:cs typeface="Trebuchet MS"/>
              </a:rPr>
              <a:t>established</a:t>
            </a:r>
            <a:r>
              <a:rPr sz="1750" spc="-4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-25" dirty="0">
                <a:solidFill>
                  <a:srgbClr val="EBEBEE"/>
                </a:solidFill>
                <a:latin typeface="Trebuchet MS"/>
                <a:cs typeface="Trebuchet MS"/>
              </a:rPr>
              <a:t>in </a:t>
            </a:r>
            <a:r>
              <a:rPr sz="1750" spc="55" dirty="0">
                <a:solidFill>
                  <a:srgbClr val="EBEBEE"/>
                </a:solidFill>
                <a:latin typeface="Trebuchet MS"/>
                <a:cs typeface="Trebuchet MS"/>
              </a:rPr>
              <a:t>Entick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65" dirty="0">
                <a:solidFill>
                  <a:srgbClr val="EBEBEE"/>
                </a:solidFill>
                <a:latin typeface="Trebuchet MS"/>
                <a:cs typeface="Trebuchet MS"/>
              </a:rPr>
              <a:t>v</a:t>
            </a:r>
            <a:r>
              <a:rPr sz="17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65" dirty="0">
                <a:solidFill>
                  <a:srgbClr val="EBEBEE"/>
                </a:solidFill>
                <a:latin typeface="Trebuchet MS"/>
                <a:cs typeface="Trebuchet MS"/>
              </a:rPr>
              <a:t>Carrington,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75" dirty="0">
                <a:solidFill>
                  <a:srgbClr val="EBEBEE"/>
                </a:solidFill>
                <a:latin typeface="Trebuchet MS"/>
                <a:cs typeface="Trebuchet MS"/>
              </a:rPr>
              <a:t>this authority</a:t>
            </a:r>
            <a:r>
              <a:rPr sz="17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0" dirty="0">
                <a:solidFill>
                  <a:srgbClr val="EBEBEE"/>
                </a:solidFill>
                <a:latin typeface="Trebuchet MS"/>
                <a:cs typeface="Trebuchet MS"/>
              </a:rPr>
              <a:t>must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50" dirty="0">
                <a:solidFill>
                  <a:srgbClr val="EBEBEE"/>
                </a:solidFill>
                <a:latin typeface="Trebuchet MS"/>
                <a:cs typeface="Trebuchet MS"/>
              </a:rPr>
              <a:t>be</a:t>
            </a:r>
            <a:r>
              <a:rPr sz="17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-10" dirty="0">
                <a:solidFill>
                  <a:srgbClr val="EBEBEE"/>
                </a:solidFill>
                <a:latin typeface="Trebuchet MS"/>
                <a:cs typeface="Trebuchet MS"/>
              </a:rPr>
              <a:t>explicitly </a:t>
            </a:r>
            <a:r>
              <a:rPr sz="1750" spc="114" dirty="0">
                <a:solidFill>
                  <a:srgbClr val="EBEBEE"/>
                </a:solidFill>
                <a:latin typeface="Trebuchet MS"/>
                <a:cs typeface="Trebuchet MS"/>
              </a:rPr>
              <a:t>granted</a:t>
            </a:r>
            <a:r>
              <a:rPr sz="17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80" dirty="0">
                <a:solidFill>
                  <a:srgbClr val="EBEBEE"/>
                </a:solidFill>
                <a:latin typeface="Trebuchet MS"/>
                <a:cs typeface="Trebuchet MS"/>
              </a:rPr>
              <a:t>by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-20" dirty="0">
                <a:solidFill>
                  <a:srgbClr val="EBEBEE"/>
                </a:solidFill>
                <a:latin typeface="Trebuchet MS"/>
                <a:cs typeface="Trebuchet MS"/>
              </a:rPr>
              <a:t>law.</a:t>
            </a:r>
            <a:endParaRPr sz="1750">
              <a:latin typeface="Trebuchet MS"/>
              <a:cs typeface="Trebuchet MS"/>
            </a:endParaRPr>
          </a:p>
        </p:txBody>
      </p: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834116" y="2446020"/>
            <a:ext cx="554735" cy="556260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10822305" y="3197098"/>
            <a:ext cx="2964180" cy="367855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150" spc="55" dirty="0">
                <a:solidFill>
                  <a:srgbClr val="EBEBEE"/>
                </a:solidFill>
                <a:latin typeface="Times New Roman"/>
                <a:cs typeface="Times New Roman"/>
              </a:rPr>
              <a:t>Public</a:t>
            </a:r>
            <a:r>
              <a:rPr sz="2150" spc="45" dirty="0">
                <a:solidFill>
                  <a:srgbClr val="EBEBEE"/>
                </a:solidFill>
                <a:latin typeface="Times New Roman"/>
                <a:cs typeface="Times New Roman"/>
              </a:rPr>
              <a:t> </a:t>
            </a:r>
            <a:r>
              <a:rPr sz="2150" dirty="0">
                <a:solidFill>
                  <a:srgbClr val="EBEBEE"/>
                </a:solidFill>
                <a:latin typeface="Times New Roman"/>
                <a:cs typeface="Times New Roman"/>
              </a:rPr>
              <a:t>Right</a:t>
            </a:r>
            <a:r>
              <a:rPr sz="2150" spc="35" dirty="0">
                <a:solidFill>
                  <a:srgbClr val="EBEBEE"/>
                </a:solidFill>
                <a:latin typeface="Times New Roman"/>
                <a:cs typeface="Times New Roman"/>
              </a:rPr>
              <a:t> </a:t>
            </a:r>
            <a:r>
              <a:rPr sz="2150" dirty="0">
                <a:solidFill>
                  <a:srgbClr val="EBEBEE"/>
                </a:solidFill>
                <a:latin typeface="Times New Roman"/>
                <a:cs typeface="Times New Roman"/>
              </a:rPr>
              <a:t>of</a:t>
            </a:r>
            <a:r>
              <a:rPr sz="2150" spc="45" dirty="0">
                <a:solidFill>
                  <a:srgbClr val="EBEBEE"/>
                </a:solidFill>
                <a:latin typeface="Times New Roman"/>
                <a:cs typeface="Times New Roman"/>
              </a:rPr>
              <a:t> </a:t>
            </a:r>
            <a:r>
              <a:rPr sz="2150" spc="40" dirty="0">
                <a:solidFill>
                  <a:srgbClr val="EBEBEE"/>
                </a:solidFill>
                <a:latin typeface="Times New Roman"/>
                <a:cs typeface="Times New Roman"/>
              </a:rPr>
              <a:t>Way</a:t>
            </a:r>
            <a:endParaRPr sz="2150">
              <a:latin typeface="Times New Roman"/>
              <a:cs typeface="Times New Roman"/>
            </a:endParaRPr>
          </a:p>
          <a:p>
            <a:pPr marL="12700" marR="5080">
              <a:lnSpc>
                <a:spcPct val="133400"/>
              </a:lnSpc>
              <a:spcBef>
                <a:spcPts val="975"/>
              </a:spcBef>
            </a:pPr>
            <a:r>
              <a:rPr sz="1750" spc="50" dirty="0">
                <a:solidFill>
                  <a:srgbClr val="EBEBEE"/>
                </a:solidFill>
                <a:latin typeface="Trebuchet MS"/>
                <a:cs typeface="Trebuchet MS"/>
              </a:rPr>
              <a:t>Entry</a:t>
            </a:r>
            <a:r>
              <a:rPr sz="17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50" dirty="0">
                <a:solidFill>
                  <a:srgbClr val="EBEBEE"/>
                </a:solidFill>
                <a:latin typeface="Trebuchet MS"/>
                <a:cs typeface="Trebuchet MS"/>
              </a:rPr>
              <a:t>onto</a:t>
            </a:r>
            <a:r>
              <a:rPr sz="17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65" dirty="0">
                <a:solidFill>
                  <a:srgbClr val="EBEBEE"/>
                </a:solidFill>
                <a:latin typeface="Trebuchet MS"/>
                <a:cs typeface="Trebuchet MS"/>
              </a:rPr>
              <a:t>land</a:t>
            </a:r>
            <a:r>
              <a:rPr sz="17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via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5" dirty="0">
                <a:solidFill>
                  <a:srgbClr val="EBEBEE"/>
                </a:solidFill>
                <a:latin typeface="Trebuchet MS"/>
                <a:cs typeface="Trebuchet MS"/>
              </a:rPr>
              <a:t>a</a:t>
            </a:r>
            <a:r>
              <a:rPr sz="1750" spc="-6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60" dirty="0">
                <a:solidFill>
                  <a:srgbClr val="EBEBEE"/>
                </a:solidFill>
                <a:latin typeface="Trebuchet MS"/>
                <a:cs typeface="Trebuchet MS"/>
              </a:rPr>
              <a:t>public </a:t>
            </a:r>
            <a:r>
              <a:rPr sz="1750" spc="65" dirty="0">
                <a:solidFill>
                  <a:srgbClr val="EBEBEE"/>
                </a:solidFill>
                <a:latin typeface="Trebuchet MS"/>
                <a:cs typeface="Trebuchet MS"/>
              </a:rPr>
              <a:t>right</a:t>
            </a:r>
            <a:r>
              <a:rPr sz="17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5" dirty="0">
                <a:solidFill>
                  <a:srgbClr val="EBEBEE"/>
                </a:solidFill>
                <a:latin typeface="Trebuchet MS"/>
                <a:cs typeface="Trebuchet MS"/>
              </a:rPr>
              <a:t>of</a:t>
            </a:r>
            <a:r>
              <a:rPr sz="17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70" dirty="0">
                <a:solidFill>
                  <a:srgbClr val="EBEBEE"/>
                </a:solidFill>
                <a:latin typeface="Trebuchet MS"/>
                <a:cs typeface="Trebuchet MS"/>
              </a:rPr>
              <a:t>way</a:t>
            </a:r>
            <a:r>
              <a:rPr sz="1750" spc="-10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is</a:t>
            </a:r>
            <a:r>
              <a:rPr sz="17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00" dirty="0">
                <a:solidFill>
                  <a:srgbClr val="EBEBEE"/>
                </a:solidFill>
                <a:latin typeface="Trebuchet MS"/>
                <a:cs typeface="Trebuchet MS"/>
              </a:rPr>
              <a:t>not </a:t>
            </a:r>
            <a:r>
              <a:rPr sz="1750" spc="125" dirty="0">
                <a:solidFill>
                  <a:srgbClr val="EBEBEE"/>
                </a:solidFill>
                <a:latin typeface="Trebuchet MS"/>
                <a:cs typeface="Trebuchet MS"/>
              </a:rPr>
              <a:t>trespass.</a:t>
            </a:r>
            <a:r>
              <a:rPr sz="1750" spc="-5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In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DPP</a:t>
            </a:r>
            <a:r>
              <a:rPr sz="1750" spc="-5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60" dirty="0">
                <a:solidFill>
                  <a:srgbClr val="EBEBEE"/>
                </a:solidFill>
                <a:latin typeface="Trebuchet MS"/>
                <a:cs typeface="Trebuchet MS"/>
              </a:rPr>
              <a:t>v</a:t>
            </a:r>
            <a:r>
              <a:rPr sz="1750" spc="-6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55" dirty="0">
                <a:solidFill>
                  <a:srgbClr val="EBEBEE"/>
                </a:solidFill>
                <a:latin typeface="Trebuchet MS"/>
                <a:cs typeface="Trebuchet MS"/>
              </a:rPr>
              <a:t>Jones </a:t>
            </a:r>
            <a:r>
              <a:rPr sz="1750" spc="-10" dirty="0">
                <a:solidFill>
                  <a:srgbClr val="EBEBEE"/>
                </a:solidFill>
                <a:latin typeface="Trebuchet MS"/>
                <a:cs typeface="Trebuchet MS"/>
              </a:rPr>
              <a:t>(1999),</a:t>
            </a:r>
            <a:r>
              <a:rPr sz="1750" spc="-10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7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40" dirty="0">
                <a:solidFill>
                  <a:srgbClr val="EBEBEE"/>
                </a:solidFill>
                <a:latin typeface="Trebuchet MS"/>
                <a:cs typeface="Trebuchet MS"/>
              </a:rPr>
              <a:t>House</a:t>
            </a:r>
            <a:r>
              <a:rPr sz="17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5" dirty="0">
                <a:solidFill>
                  <a:srgbClr val="EBEBEE"/>
                </a:solidFill>
                <a:latin typeface="Trebuchet MS"/>
                <a:cs typeface="Trebuchet MS"/>
              </a:rPr>
              <a:t>of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05" dirty="0">
                <a:solidFill>
                  <a:srgbClr val="EBEBEE"/>
                </a:solidFill>
                <a:latin typeface="Trebuchet MS"/>
                <a:cs typeface="Trebuchet MS"/>
              </a:rPr>
              <a:t>Lords </a:t>
            </a:r>
            <a:r>
              <a:rPr sz="1750" spc="80" dirty="0">
                <a:solidFill>
                  <a:srgbClr val="EBEBEE"/>
                </a:solidFill>
                <a:latin typeface="Trebuchet MS"/>
                <a:cs typeface="Trebuchet MS"/>
              </a:rPr>
              <a:t>held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95" dirty="0">
                <a:solidFill>
                  <a:srgbClr val="EBEBEE"/>
                </a:solidFill>
                <a:latin typeface="Trebuchet MS"/>
                <a:cs typeface="Trebuchet MS"/>
              </a:rPr>
              <a:t>that</a:t>
            </a:r>
            <a:r>
              <a:rPr sz="1750" spc="-7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05" dirty="0">
                <a:solidFill>
                  <a:srgbClr val="EBEBEE"/>
                </a:solidFill>
                <a:latin typeface="Trebuchet MS"/>
                <a:cs typeface="Trebuchet MS"/>
              </a:rPr>
              <a:t>peaceful </a:t>
            </a:r>
            <a:r>
              <a:rPr sz="1750" spc="125" dirty="0">
                <a:solidFill>
                  <a:srgbClr val="EBEBEE"/>
                </a:solidFill>
                <a:latin typeface="Trebuchet MS"/>
                <a:cs typeface="Trebuchet MS"/>
              </a:rPr>
              <a:t>assembly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60" dirty="0">
                <a:solidFill>
                  <a:srgbClr val="EBEBEE"/>
                </a:solidFill>
                <a:latin typeface="Trebuchet MS"/>
                <a:cs typeface="Trebuchet MS"/>
              </a:rPr>
              <a:t>on</a:t>
            </a:r>
            <a:r>
              <a:rPr sz="17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5" dirty="0">
                <a:solidFill>
                  <a:srgbClr val="EBEBEE"/>
                </a:solidFill>
                <a:latin typeface="Trebuchet MS"/>
                <a:cs typeface="Trebuchet MS"/>
              </a:rPr>
              <a:t>a</a:t>
            </a:r>
            <a:r>
              <a:rPr sz="1750" spc="-9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70" dirty="0">
                <a:solidFill>
                  <a:srgbClr val="EBEBEE"/>
                </a:solidFill>
                <a:latin typeface="Trebuchet MS"/>
                <a:cs typeface="Trebuchet MS"/>
              </a:rPr>
              <a:t>highway </a:t>
            </a:r>
            <a:r>
              <a:rPr sz="1750" spc="114" dirty="0">
                <a:solidFill>
                  <a:srgbClr val="EBEBEE"/>
                </a:solidFill>
                <a:latin typeface="Trebuchet MS"/>
                <a:cs typeface="Trebuchet MS"/>
              </a:rPr>
              <a:t>could</a:t>
            </a:r>
            <a:r>
              <a:rPr sz="1750" spc="-8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45" dirty="0">
                <a:solidFill>
                  <a:srgbClr val="EBEBEE"/>
                </a:solidFill>
                <a:latin typeface="Trebuchet MS"/>
                <a:cs typeface="Trebuchet MS"/>
              </a:rPr>
              <a:t>be</a:t>
            </a:r>
            <a:r>
              <a:rPr sz="1750" spc="-9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5" dirty="0">
                <a:solidFill>
                  <a:srgbClr val="EBEBEE"/>
                </a:solidFill>
                <a:latin typeface="Trebuchet MS"/>
                <a:cs typeface="Trebuchet MS"/>
              </a:rPr>
              <a:t>a</a:t>
            </a:r>
            <a:r>
              <a:rPr sz="1750" spc="-8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30" dirty="0">
                <a:solidFill>
                  <a:srgbClr val="EBEBEE"/>
                </a:solidFill>
                <a:latin typeface="Trebuchet MS"/>
                <a:cs typeface="Trebuchet MS"/>
              </a:rPr>
              <a:t>reasonable</a:t>
            </a:r>
            <a:r>
              <a:rPr sz="1750" spc="-7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55" dirty="0">
                <a:solidFill>
                  <a:srgbClr val="EBEBEE"/>
                </a:solidFill>
                <a:latin typeface="Trebuchet MS"/>
                <a:cs typeface="Trebuchet MS"/>
              </a:rPr>
              <a:t>use </a:t>
            </a:r>
            <a:r>
              <a:rPr sz="1750" dirty="0">
                <a:solidFill>
                  <a:srgbClr val="EBEBEE"/>
                </a:solidFill>
                <a:latin typeface="Trebuchet MS"/>
                <a:cs typeface="Trebuchet MS"/>
              </a:rPr>
              <a:t>within</a:t>
            </a:r>
            <a:r>
              <a:rPr sz="1750" spc="-30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20" dirty="0">
                <a:solidFill>
                  <a:srgbClr val="EBEBEE"/>
                </a:solidFill>
                <a:latin typeface="Trebuchet MS"/>
                <a:cs typeface="Trebuchet MS"/>
              </a:rPr>
              <a:t>the</a:t>
            </a:r>
            <a:r>
              <a:rPr sz="175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80" dirty="0">
                <a:solidFill>
                  <a:srgbClr val="EBEBEE"/>
                </a:solidFill>
                <a:latin typeface="Trebuchet MS"/>
                <a:cs typeface="Trebuchet MS"/>
              </a:rPr>
              <a:t>public's</a:t>
            </a:r>
            <a:r>
              <a:rPr sz="175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65" dirty="0">
                <a:solidFill>
                  <a:srgbClr val="EBEBEE"/>
                </a:solidFill>
                <a:latin typeface="Trebuchet MS"/>
                <a:cs typeface="Trebuchet MS"/>
              </a:rPr>
              <a:t>right</a:t>
            </a:r>
            <a:r>
              <a:rPr sz="1750" spc="-35" dirty="0">
                <a:solidFill>
                  <a:srgbClr val="EBEBEE"/>
                </a:solidFill>
                <a:latin typeface="Trebuchet MS"/>
                <a:cs typeface="Trebuchet MS"/>
              </a:rPr>
              <a:t> </a:t>
            </a:r>
            <a:r>
              <a:rPr sz="1750" spc="100" dirty="0">
                <a:solidFill>
                  <a:srgbClr val="EBEBEE"/>
                </a:solidFill>
                <a:latin typeface="Trebuchet MS"/>
                <a:cs typeface="Trebuchet MS"/>
              </a:rPr>
              <a:t>of </a:t>
            </a:r>
            <a:r>
              <a:rPr sz="1750" spc="-20" dirty="0">
                <a:solidFill>
                  <a:srgbClr val="EBEBEE"/>
                </a:solidFill>
                <a:latin typeface="Trebuchet MS"/>
                <a:cs typeface="Trebuchet MS"/>
              </a:rPr>
              <a:t>way.</a:t>
            </a:r>
            <a:endParaRPr sz="175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9</a:t>
            </a:r>
          </a:p>
        </p:txBody>
      </p:sp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2321</Words>
  <Application>Microsoft Office PowerPoint</Application>
  <PresentationFormat>Custom</PresentationFormat>
  <Paragraphs>180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Garamond</vt:lpstr>
      <vt:lpstr>Noto Sans</vt:lpstr>
      <vt:lpstr>Times New Roman</vt:lpstr>
      <vt:lpstr>Trebuchet MS</vt:lpstr>
      <vt:lpstr>Office Theme</vt:lpstr>
      <vt:lpstr>Organic</vt:lpstr>
      <vt:lpstr>Trespass to Land:  Legal Principles and Defences</vt:lpstr>
      <vt:lpstr>Minor House Keeping</vt:lpstr>
      <vt:lpstr>Introduction</vt:lpstr>
      <vt:lpstr>Definition of Trespass to Land</vt:lpstr>
      <vt:lpstr>Elements of Trespass: Unlawful Entry, Interference, and Intention</vt:lpstr>
      <vt:lpstr>Case Law: Entick v Carrington (17G5)</vt:lpstr>
      <vt:lpstr>Modern Example: Anchor Brewhouse Developments Ltd v Berkley House (Docklands) Developments Ltd</vt:lpstr>
      <vt:lpstr>Statutory Interventions: Hong Kong's Lands (Miscellaneous Provisions) Ordinance</vt:lpstr>
      <vt:lpstr>Defenses to Trespass: License, Necessity, Lawful Authority</vt:lpstr>
      <vt:lpstr>Practical Scenarios: Trespassing During Protests</vt:lpstr>
      <vt:lpstr>Remedies: Injunctions, Damages, and Possession Orders</vt:lpstr>
      <vt:lpstr>Case-Based Group Activity: Part 1</vt:lpstr>
      <vt:lpstr>Case-Based Group Activity: Part 2</vt:lpstr>
      <vt:lpstr>Case-Based Group Activity: Part 3</vt:lpstr>
      <vt:lpstr>Recap: Key Principles of Trespass to Land</vt:lpstr>
      <vt:lpstr>Future Challenges in Trespass Law</vt:lpstr>
      <vt:lpstr>Conclusion: The Enduring Relevance of Trespass to Land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Okwudili Onyenwee Onwurah</cp:lastModifiedBy>
  <cp:revision>2</cp:revision>
  <dcterms:created xsi:type="dcterms:W3CDTF">2024-11-22T17:04:04Z</dcterms:created>
  <dcterms:modified xsi:type="dcterms:W3CDTF">2024-11-25T18:17:26Z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2024-11-22T00:00:00Z</vt:filetime>
  </property>
  <property fmtid="{D5CDD505-2E9C-101B-9397-08002B2CF9AE}" pid="3" name="Producer">
    <vt:lpwstr>3-Heights(TM) PDF Security Shell 4.8.25.2 (http://www.pdf-tools.com)</vt:lpwstr>
  </property>
</Properties>
</file>