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33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EEFF5"/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44709" y="2051685"/>
            <a:ext cx="7627382" cy="21381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Integral Calculus: Unveiling the Secrets of Area and Change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44709" y="4514731"/>
            <a:ext cx="7627382" cy="10401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Welcome to our journey into the fascinating world of integral calculus! This presentation will explore the core concepts, techniques, and applications of this essential branch of mathematics.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6244709" y="5814774"/>
            <a:ext cx="346591" cy="346591"/>
          </a:xfrm>
          <a:prstGeom prst="roundRect">
            <a:avLst>
              <a:gd name="adj" fmla="val 26380043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6699528" y="5798582"/>
            <a:ext cx="4113252" cy="3792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50"/>
              </a:lnSpc>
              <a:buNone/>
            </a:pPr>
            <a:r>
              <a:rPr lang="en-US" sz="21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by ONYEDIKACHI ONWURAH</a:t>
            </a:r>
            <a:endParaRPr lang="en-US" sz="21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4CB073-BFD6-43D9-9554-A998CE85AD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5870" y="7715178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8309" y="2410420"/>
            <a:ext cx="11541681" cy="7127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Understanding the Concept of Antiderivatives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58309" y="3664625"/>
            <a:ext cx="3695581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The Inverse of Differentiation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58309" y="4237434"/>
            <a:ext cx="6292572" cy="1386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Antiderivatives, also known as indefinite integrals, are the inverse of differentiation. Given a function, finding its antiderivative means finding a new function whose derivative is the original function.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587139" y="3664625"/>
            <a:ext cx="3767138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Unlocking the Mystery of Area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87139" y="4237434"/>
            <a:ext cx="6292572" cy="1386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concept of antiderivatives forms the foundation of integral calculus, as it provides a powerful tool for calculating areas under curves, volumes of solids, and understanding how quantities change over time.</a:t>
            </a:r>
            <a:endParaRPr lang="en-US" sz="17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CBCE0A-DF87-4D0C-BD2D-42C7509002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870" y="7635769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8309" y="1014651"/>
            <a:ext cx="7627382" cy="1425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Techniques of Integration: Substitution Method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58309" y="3008709"/>
            <a:ext cx="487442" cy="487442"/>
          </a:xfrm>
          <a:prstGeom prst="roundRect">
            <a:avLst>
              <a:gd name="adj" fmla="val 40004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941427" y="3081338"/>
            <a:ext cx="121087" cy="3420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1</a:t>
            </a:r>
            <a:endParaRPr lang="en-US" sz="2650" dirty="0"/>
          </a:p>
        </p:txBody>
      </p:sp>
      <p:sp>
        <p:nvSpPr>
          <p:cNvPr id="6" name="Text 3"/>
          <p:cNvSpPr/>
          <p:nvPr/>
        </p:nvSpPr>
        <p:spPr>
          <a:xfrm>
            <a:off x="1462326" y="3008709"/>
            <a:ext cx="2880598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Transforming Integrals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462326" y="3494842"/>
            <a:ext cx="3001447" cy="1733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substitution method involves substituting a new variable to simplify complex integrals, making them easier to solve.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4680347" y="3008709"/>
            <a:ext cx="487442" cy="487442"/>
          </a:xfrm>
          <a:prstGeom prst="roundRect">
            <a:avLst>
              <a:gd name="adj" fmla="val 40004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828223" y="3081338"/>
            <a:ext cx="191572" cy="3420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2</a:t>
            </a:r>
            <a:endParaRPr lang="en-US" sz="2650" dirty="0"/>
          </a:p>
        </p:txBody>
      </p:sp>
      <p:sp>
        <p:nvSpPr>
          <p:cNvPr id="10" name="Text 7"/>
          <p:cNvSpPr/>
          <p:nvPr/>
        </p:nvSpPr>
        <p:spPr>
          <a:xfrm>
            <a:off x="5384363" y="3008709"/>
            <a:ext cx="2850713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Chain Rule in Reverse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5384363" y="3494842"/>
            <a:ext cx="3001447" cy="1733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This method effectively reverses the chain rule of differentiation, making it a fundamental technique for integration.</a:t>
            </a:r>
            <a:endParaRPr lang="en-US" sz="1700" dirty="0"/>
          </a:p>
        </p:txBody>
      </p:sp>
      <p:sp>
        <p:nvSpPr>
          <p:cNvPr id="12" name="Shape 9"/>
          <p:cNvSpPr/>
          <p:nvPr/>
        </p:nvSpPr>
        <p:spPr>
          <a:xfrm>
            <a:off x="758309" y="5688687"/>
            <a:ext cx="487442" cy="487442"/>
          </a:xfrm>
          <a:prstGeom prst="roundRect">
            <a:avLst>
              <a:gd name="adj" fmla="val 40004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909638" y="5761315"/>
            <a:ext cx="184666" cy="3420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3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1462326" y="5688687"/>
            <a:ext cx="3048476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Real-World Applications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1462326" y="6174819"/>
            <a:ext cx="6923365" cy="10401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substitution method finds application in various fields, including physics, engineering, and economics, where it's used to solve problems involving rates of change.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192917" y="560784"/>
            <a:ext cx="7730966" cy="13280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200"/>
              </a:lnSpc>
              <a:buNone/>
            </a:pPr>
            <a:r>
              <a:rPr lang="en-US" sz="41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Techniques of Integration: Integration by Parts</a:t>
            </a:r>
            <a:endParaRPr lang="en-US" sz="41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2917" y="2191583"/>
            <a:ext cx="1009412" cy="1825704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505105" y="2393394"/>
            <a:ext cx="3940373" cy="3319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Breaking Down Complex Integrals</a:t>
            </a:r>
            <a:endParaRPr lang="en-US" sz="2050" dirty="0"/>
          </a:p>
        </p:txBody>
      </p:sp>
      <p:sp>
        <p:nvSpPr>
          <p:cNvPr id="6" name="Text 2"/>
          <p:cNvSpPr/>
          <p:nvPr/>
        </p:nvSpPr>
        <p:spPr>
          <a:xfrm>
            <a:off x="7505105" y="2846427"/>
            <a:ext cx="6418778" cy="969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Integration by parts is a powerful technique used to integrate products of functions. It allows us to break down complex integrals into simpler ones.</a:t>
            </a:r>
            <a:endParaRPr lang="en-US" sz="15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2917" y="4017288"/>
            <a:ext cx="1009412" cy="182570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505105" y="4219099"/>
            <a:ext cx="2656403" cy="3319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The Formula</a:t>
            </a:r>
            <a:endParaRPr lang="en-US" sz="2050" dirty="0"/>
          </a:p>
        </p:txBody>
      </p:sp>
      <p:sp>
        <p:nvSpPr>
          <p:cNvPr id="9" name="Text 4"/>
          <p:cNvSpPr/>
          <p:nvPr/>
        </p:nvSpPr>
        <p:spPr>
          <a:xfrm>
            <a:off x="7505105" y="4672132"/>
            <a:ext cx="6418778" cy="969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formula for integration by parts is derived from the product rule of differentiation. It's a key tool for tackling a wide range of integral problems.</a:t>
            </a:r>
            <a:endParaRPr lang="en-US" sz="155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917" y="5842992"/>
            <a:ext cx="1009412" cy="1825704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505105" y="6044803"/>
            <a:ext cx="3455313" cy="3319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Applications in Various Fields</a:t>
            </a:r>
            <a:endParaRPr lang="en-US" sz="2050" dirty="0"/>
          </a:p>
        </p:txBody>
      </p:sp>
      <p:sp>
        <p:nvSpPr>
          <p:cNvPr id="12" name="Text 6"/>
          <p:cNvSpPr/>
          <p:nvPr/>
        </p:nvSpPr>
        <p:spPr>
          <a:xfrm>
            <a:off x="7505105" y="6497836"/>
            <a:ext cx="6418778" cy="969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Integration by parts has applications in diverse fields, including physics, probability, and statistics, for solving problems involving work, volume, and probability distributions.</a:t>
            </a:r>
            <a:endParaRPr lang="en-US" sz="155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E60551A-B73A-4521-B387-D764C7B916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05870" y="7609278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193631" y="719257"/>
            <a:ext cx="7729538" cy="1329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200"/>
              </a:lnSpc>
              <a:buNone/>
            </a:pPr>
            <a:r>
              <a:rPr lang="en-US" sz="41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Calculating Definite Integrals and Their Applications</a:t>
            </a:r>
            <a:endParaRPr lang="en-US" sz="4150" dirty="0"/>
          </a:p>
        </p:txBody>
      </p:sp>
      <p:sp>
        <p:nvSpPr>
          <p:cNvPr id="4" name="Shape 1"/>
          <p:cNvSpPr/>
          <p:nvPr/>
        </p:nvSpPr>
        <p:spPr>
          <a:xfrm>
            <a:off x="6193631" y="2351484"/>
            <a:ext cx="3763804" cy="3452693"/>
          </a:xfrm>
          <a:prstGeom prst="roundRect">
            <a:avLst>
              <a:gd name="adj" fmla="val 5267"/>
            </a:avLst>
          </a:prstGeom>
          <a:solidFill>
            <a:srgbClr val="EEEFF5"/>
          </a:solidFill>
          <a:ln/>
          <a:effectLst>
            <a:outerShdw blurRad="49530" dist="2413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6395680" y="2553533"/>
            <a:ext cx="2658785" cy="3323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Definite Integrals</a:t>
            </a:r>
            <a:endParaRPr lang="en-US" sz="2050" dirty="0"/>
          </a:p>
        </p:txBody>
      </p:sp>
      <p:sp>
        <p:nvSpPr>
          <p:cNvPr id="6" name="Text 3"/>
          <p:cNvSpPr/>
          <p:nvPr/>
        </p:nvSpPr>
        <p:spPr>
          <a:xfrm>
            <a:off x="6395680" y="3007043"/>
            <a:ext cx="3359706" cy="16162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Definite integrals calculate the exact area under a curve between two specified points, providing a numerical value for the area.</a:t>
            </a:r>
            <a:endParaRPr lang="en-US" sz="1550" dirty="0"/>
          </a:p>
        </p:txBody>
      </p:sp>
      <p:sp>
        <p:nvSpPr>
          <p:cNvPr id="7" name="Shape 4"/>
          <p:cNvSpPr/>
          <p:nvPr/>
        </p:nvSpPr>
        <p:spPr>
          <a:xfrm>
            <a:off x="10159484" y="2351484"/>
            <a:ext cx="3763804" cy="3452693"/>
          </a:xfrm>
          <a:prstGeom prst="roundRect">
            <a:avLst>
              <a:gd name="adj" fmla="val 5267"/>
            </a:avLst>
          </a:prstGeom>
          <a:solidFill>
            <a:srgbClr val="EEEFF5"/>
          </a:solidFill>
          <a:ln/>
          <a:effectLst>
            <a:outerShdw blurRad="49530" dist="2413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10361533" y="2553533"/>
            <a:ext cx="3359706" cy="664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Applications in Geometry and Physics</a:t>
            </a:r>
            <a:endParaRPr lang="en-US" sz="2050" dirty="0"/>
          </a:p>
        </p:txBody>
      </p:sp>
      <p:sp>
        <p:nvSpPr>
          <p:cNvPr id="9" name="Text 6"/>
          <p:cNvSpPr/>
          <p:nvPr/>
        </p:nvSpPr>
        <p:spPr>
          <a:xfrm>
            <a:off x="10361533" y="3339346"/>
            <a:ext cx="3359706" cy="22627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Definite integrals have wide-ranging applications in geometry, such as calculating areas of surfaces, volumes of solids, and lengths of curves, and in physics for calculating work, displacement, and pressure.</a:t>
            </a:r>
            <a:endParaRPr lang="en-US" sz="1550" dirty="0"/>
          </a:p>
        </p:txBody>
      </p:sp>
      <p:sp>
        <p:nvSpPr>
          <p:cNvPr id="10" name="Shape 7"/>
          <p:cNvSpPr/>
          <p:nvPr/>
        </p:nvSpPr>
        <p:spPr>
          <a:xfrm>
            <a:off x="6193631" y="6006227"/>
            <a:ext cx="7729538" cy="1504117"/>
          </a:xfrm>
          <a:prstGeom prst="roundRect">
            <a:avLst>
              <a:gd name="adj" fmla="val 12091"/>
            </a:avLst>
          </a:prstGeom>
          <a:solidFill>
            <a:srgbClr val="EEEFF5"/>
          </a:solidFill>
          <a:ln/>
          <a:effectLst>
            <a:outerShdw blurRad="49530" dist="2413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6395680" y="6208276"/>
            <a:ext cx="2658785" cy="3323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05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Finding Total Change</a:t>
            </a:r>
            <a:endParaRPr lang="en-US" sz="2050" dirty="0"/>
          </a:p>
        </p:txBody>
      </p:sp>
      <p:sp>
        <p:nvSpPr>
          <p:cNvPr id="12" name="Text 9"/>
          <p:cNvSpPr/>
          <p:nvPr/>
        </p:nvSpPr>
        <p:spPr>
          <a:xfrm>
            <a:off x="6395680" y="6661785"/>
            <a:ext cx="7325439" cy="6465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Definite integrals are particularly useful in physics for determining the total change of a quantity over a specified time interval.</a:t>
            </a:r>
            <a:endParaRPr lang="en-US" sz="155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C023FB8-61F5-48EF-BBA8-20F49C150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5870" y="7666719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69081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3427" y="3283744"/>
            <a:ext cx="13123545" cy="14161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The Fundamental Theorem of Calculus: Part 1 and Part 2</a:t>
            </a:r>
            <a:endParaRPr lang="en-US" sz="44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427" y="5022771"/>
            <a:ext cx="538163" cy="538163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53427" y="5776198"/>
            <a:ext cx="5512594" cy="3539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Part 1: Antiderivatives and Definite Integrals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53427" y="6259235"/>
            <a:ext cx="6400324" cy="13773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This part establishes a connection between differentiation and integration, stating that the definite integral of a function is equal to the difference of its antiderivatives at the limits of integration.</a:t>
            </a:r>
            <a:endParaRPr lang="en-US" sz="16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6649" y="5022771"/>
            <a:ext cx="538163" cy="53816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476649" y="5776198"/>
            <a:ext cx="5148501" cy="3539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Part 2: Rates of Change and Total Change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7476649" y="6259235"/>
            <a:ext cx="6400324" cy="13773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5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This part connects the rate of change of a function to its total change over an interval. It shows how the derivative of a function can be used to calculate the total change in the function over a given interval.</a:t>
            </a:r>
            <a:endParaRPr lang="en-US" sz="16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BA18086-ED2E-4D38-8986-AD949E5B70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05870" y="7689533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8309" y="667822"/>
            <a:ext cx="10591443" cy="7127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Improper Integrals and Their Convergence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58309" y="1813798"/>
            <a:ext cx="2185511" cy="1612702"/>
          </a:xfrm>
          <a:prstGeom prst="roundRect">
            <a:avLst>
              <a:gd name="adj" fmla="val 12091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74884" y="2403396"/>
            <a:ext cx="95845" cy="4333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400"/>
              </a:lnSpc>
              <a:buNone/>
            </a:pPr>
            <a:r>
              <a:rPr lang="en-US" sz="21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1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160395" y="2030373"/>
            <a:ext cx="3555325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Integrals with Infinite Limits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160395" y="2516505"/>
            <a:ext cx="10495121" cy="693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Improper integrals involve limits of integration that extend to infinity or include points where the integrand is undefined.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052048" y="3411260"/>
            <a:ext cx="10711815" cy="15240"/>
          </a:xfrm>
          <a:prstGeom prst="roundRect">
            <a:avLst>
              <a:gd name="adj" fmla="val 1279500"/>
            </a:avLst>
          </a:prstGeom>
          <a:solidFill>
            <a:srgbClr val="C1C3D0"/>
          </a:solidFill>
          <a:ln/>
        </p:spPr>
      </p:sp>
      <p:sp>
        <p:nvSpPr>
          <p:cNvPr id="8" name="Shape 6"/>
          <p:cNvSpPr/>
          <p:nvPr/>
        </p:nvSpPr>
        <p:spPr>
          <a:xfrm>
            <a:off x="758309" y="3534728"/>
            <a:ext cx="4371142" cy="1612702"/>
          </a:xfrm>
          <a:prstGeom prst="roundRect">
            <a:avLst>
              <a:gd name="adj" fmla="val 12091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974884" y="4124325"/>
            <a:ext cx="151686" cy="4333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400"/>
              </a:lnSpc>
              <a:buNone/>
            </a:pPr>
            <a:r>
              <a:rPr lang="en-US" sz="21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2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5346025" y="3751302"/>
            <a:ext cx="3657600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Convergence and Divergence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346025" y="4237434"/>
            <a:ext cx="8309491" cy="693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Improper integrals can either converge to a finite value, meaning they have a definite answer, or diverge, meaning they don't have a finite answer.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5237678" y="5132189"/>
            <a:ext cx="8526185" cy="15240"/>
          </a:xfrm>
          <a:prstGeom prst="roundRect">
            <a:avLst>
              <a:gd name="adj" fmla="val 1279500"/>
            </a:avLst>
          </a:prstGeom>
          <a:solidFill>
            <a:srgbClr val="C1C3D0"/>
          </a:solidFill>
          <a:ln/>
        </p:spPr>
      </p:sp>
      <p:sp>
        <p:nvSpPr>
          <p:cNvPr id="13" name="Shape 11"/>
          <p:cNvSpPr/>
          <p:nvPr/>
        </p:nvSpPr>
        <p:spPr>
          <a:xfrm>
            <a:off x="758309" y="5255657"/>
            <a:ext cx="6556891" cy="2306122"/>
          </a:xfrm>
          <a:prstGeom prst="roundRect">
            <a:avLst>
              <a:gd name="adj" fmla="val 8456"/>
            </a:avLst>
          </a:prstGeom>
          <a:solidFill>
            <a:srgbClr val="EEEFF5"/>
          </a:solidFill>
          <a:ln/>
          <a:effectLst>
            <a:outerShdw blurRad="53340" dist="26670" dir="13500000" algn="bl" rotWithShape="0">
              <a:srgbClr val="FFFFFF">
                <a:alpha val="7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74884" y="6191964"/>
            <a:ext cx="146209" cy="4333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400"/>
              </a:lnSpc>
              <a:buNone/>
            </a:pPr>
            <a:r>
              <a:rPr lang="en-US" sz="21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3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7531775" y="5472232"/>
            <a:ext cx="5120759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Applications in Probability and Statistics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531775" y="5958364"/>
            <a:ext cx="6123742" cy="1386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Improper integrals find applications in probability and statistics, such as calculating the expected value of a random variable and determining the probability of an event occurring over an infinite time period.</a:t>
            </a:r>
            <a:endParaRPr lang="en-US" sz="17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2612730-17A0-4D51-92D0-84BBD4DC7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870" y="7712939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7081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8309" y="4429958"/>
            <a:ext cx="12077581" cy="7127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7068F4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Conclusion: The Importance of Integral Calculus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58309" y="5467588"/>
            <a:ext cx="13113782" cy="10401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700" dirty="0">
                <a:solidFill>
                  <a:srgbClr val="27252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Integral calculus is a fundamental tool for solving problems involving areas, volumes, and rates of change in various fields. Its applications extend to physics, engineering, economics, probability, and statistics, making it a vital subject for any student of science, technology, or mathematics.</a:t>
            </a:r>
            <a:endParaRPr lang="en-US" sz="17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803031-DB00-44C5-9BB5-7774D5F776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31221" y="7715178"/>
            <a:ext cx="2724530" cy="5144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672</Words>
  <Application>Microsoft Office PowerPoint</Application>
  <PresentationFormat>Custom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Barlow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fire4money@gmail.com</cp:lastModifiedBy>
  <cp:revision>2</cp:revision>
  <dcterms:created xsi:type="dcterms:W3CDTF">2024-11-15T15:10:24Z</dcterms:created>
  <dcterms:modified xsi:type="dcterms:W3CDTF">2024-11-15T17:37:58Z</dcterms:modified>
</cp:coreProperties>
</file>