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14630400" cy="8229600"/>
  <p:embeddedFontLst>
    <p:embeddedFont>
      <p:font typeface="Garamond" panose="02020404030301010803" pitchFamily="18" charset="0"/>
      <p:regular r:id="rId19"/>
      <p:bold r:id="rId20"/>
      <p:italic r:id="rId21"/>
    </p:embeddedFont>
    <p:embeddedFont>
      <p:font typeface="NSTEQJ+ArialMT" panose="020B0604020202020204"/>
      <p:regular r:id="rId22"/>
    </p:embeddedFont>
    <p:embeddedFont>
      <p:font typeface="WICJIE+Arial-BoldMT" panose="020B0604020202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5084" y="1124143"/>
            <a:ext cx="8118792" cy="1247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9"/>
              </a:lnSpc>
              <a:spcBef>
                <a:spcPts val="0"/>
              </a:spcBef>
              <a:spcAft>
                <a:spcPts val="0"/>
              </a:spcAft>
            </a:pPr>
            <a:r>
              <a:rPr sz="4300" b="1" dirty="0">
                <a:solidFill>
                  <a:srgbClr val="FFFF00"/>
                </a:solidFill>
                <a:latin typeface="Garamond"/>
                <a:cs typeface="Garamond"/>
              </a:rPr>
              <a:t>Trespass </a:t>
            </a:r>
            <a:r>
              <a:rPr sz="4300" b="1" spc="10" dirty="0">
                <a:solidFill>
                  <a:srgbClr val="FFFF00"/>
                </a:solidFill>
                <a:latin typeface="Garamond"/>
                <a:cs typeface="Garamond"/>
              </a:rPr>
              <a:t>and</a:t>
            </a:r>
            <a:r>
              <a:rPr sz="4300" b="1" dirty="0">
                <a:solidFill>
                  <a:srgbClr val="FFFF00"/>
                </a:solidFill>
                <a:latin typeface="Garamond"/>
                <a:cs typeface="Garamond"/>
              </a:rPr>
              <a:t> Environmental </a:t>
            </a:r>
            <a:r>
              <a:rPr sz="4300" b="1" spc="10" dirty="0">
                <a:solidFill>
                  <a:srgbClr val="FFFF00"/>
                </a:solidFill>
                <a:latin typeface="Garamond"/>
                <a:cs typeface="Garamond"/>
              </a:rPr>
              <a:t>Law:</a:t>
            </a:r>
          </a:p>
          <a:p>
            <a:pPr marL="547687" marR="0">
              <a:lnSpc>
                <a:spcPts val="4665"/>
              </a:lnSpc>
              <a:spcBef>
                <a:spcPts val="0"/>
              </a:spcBef>
              <a:spcAft>
                <a:spcPts val="0"/>
              </a:spcAft>
            </a:pPr>
            <a:r>
              <a:rPr sz="4300" b="1" dirty="0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Protecting Natural 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5173" y="3574310"/>
            <a:ext cx="10699177" cy="71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Tutor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: </a:t>
            </a: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Okwudili</a:t>
            </a:r>
            <a:r>
              <a:rPr sz="2400" b="1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Garamond"/>
                <a:cs typeface="Garamond"/>
              </a:rPr>
              <a:t>O.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14" dirty="0">
                <a:solidFill>
                  <a:srgbClr val="FFFFFF"/>
                </a:solidFill>
                <a:latin typeface="Garamond"/>
                <a:cs typeface="Garamond"/>
              </a:rPr>
              <a:t>ONWURAH,</a:t>
            </a:r>
            <a:r>
              <a:rPr sz="240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LL.B.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(Nigeria); </a:t>
            </a:r>
            <a:r>
              <a:rPr sz="2400" b="1" spc="12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(Abuja, Nigeria);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(Exeter,</a:t>
            </a:r>
          </a:p>
          <a:p>
            <a:pPr marL="2183606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FFFFFF"/>
                </a:solidFill>
                <a:latin typeface="Garamond"/>
                <a:cs typeface="Garamond"/>
              </a:rPr>
              <a:t>UK);</a:t>
            </a:r>
            <a:r>
              <a:rPr sz="24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(Qingdao, </a:t>
            </a:r>
            <a:r>
              <a:rPr sz="2400" spc="10" dirty="0">
                <a:solidFill>
                  <a:srgbClr val="FFFFFF"/>
                </a:solidFill>
                <a:latin typeface="Garamond"/>
                <a:cs typeface="Garamond"/>
              </a:rPr>
              <a:t>PRC);</a:t>
            </a:r>
            <a:r>
              <a:rPr sz="2400" spc="-12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(Shanghai, </a:t>
            </a:r>
            <a:r>
              <a:rPr sz="2400" spc="11" dirty="0">
                <a:solidFill>
                  <a:srgbClr val="FFFFFF"/>
                </a:solidFill>
                <a:latin typeface="Garamond"/>
                <a:cs typeface="Garamond"/>
              </a:rPr>
              <a:t>PRC)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4830" y="4392821"/>
            <a:ext cx="6043863" cy="6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6"/>
              </a:lnSpc>
              <a:spcBef>
                <a:spcPts val="0"/>
              </a:spcBef>
              <a:spcAft>
                <a:spcPts val="0"/>
              </a:spcAft>
            </a:pP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PhD 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 Law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(Hong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550" spc="-12" dirty="0">
                <a:solidFill>
                  <a:srgbClr val="000000"/>
                </a:solidFill>
                <a:latin typeface="Garamond"/>
                <a:cs typeface="Garamond"/>
              </a:rPr>
              <a:t>Kong)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7529" y="6863060"/>
            <a:ext cx="3489573" cy="383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5" dirty="0">
                <a:solidFill>
                  <a:srgbClr val="7030A0"/>
                </a:solidFill>
                <a:latin typeface="Garamond"/>
                <a:cs typeface="Garamond"/>
              </a:rPr>
              <a:t>Dr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Garamond"/>
                <a:cs typeface="Garamond"/>
              </a:rPr>
              <a:t>Okwudili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5" dirty="0">
                <a:solidFill>
                  <a:srgbClr val="7030A0"/>
                </a:solidFill>
                <a:latin typeface="Garamond"/>
                <a:cs typeface="Garamond"/>
              </a:rPr>
              <a:t>O.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Garamond"/>
                <a:cs typeface="Garamond"/>
              </a:rPr>
              <a:t>Onwurah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17900" y="7247756"/>
            <a:ext cx="87630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11/29/2024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13041" y="7247756"/>
            <a:ext cx="22383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6759" y="810474"/>
            <a:ext cx="10833110" cy="1300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92"/>
              </a:lnSpc>
              <a:spcBef>
                <a:spcPts val="0"/>
              </a:spcBef>
              <a:spcAft>
                <a:spcPts val="0"/>
              </a:spcAft>
            </a:pPr>
            <a:r>
              <a:rPr sz="4200" b="1" spc="-128" dirty="0">
                <a:solidFill>
                  <a:srgbClr val="FFFFFF"/>
                </a:solidFill>
                <a:latin typeface="WICJIE+Arial-BoldMT"/>
                <a:cs typeface="WICJIE+Arial-BoldMT"/>
              </a:rPr>
              <a:t>Role</a:t>
            </a:r>
            <a:r>
              <a:rPr sz="4200" b="1" spc="-12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200" b="1" spc="-129" dirty="0">
                <a:solidFill>
                  <a:srgbClr val="FFFFFF"/>
                </a:solidFill>
                <a:latin typeface="WICJIE+Arial-BoldMT"/>
                <a:cs typeface="WICJIE+Arial-BoldMT"/>
              </a:rPr>
              <a:t>of</a:t>
            </a:r>
            <a:r>
              <a:rPr sz="42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200" b="1" spc="-127" dirty="0">
                <a:solidFill>
                  <a:srgbClr val="FFFFFF"/>
                </a:solidFill>
                <a:latin typeface="WICJIE+Arial-BoldMT"/>
                <a:cs typeface="WICJIE+Arial-BoldMT"/>
              </a:rPr>
              <a:t>International</a:t>
            </a:r>
            <a:r>
              <a:rPr sz="4200" b="1" spc="-130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200" b="1" spc="-127" dirty="0">
                <a:solidFill>
                  <a:srgbClr val="FFFFFF"/>
                </a:solidFill>
                <a:latin typeface="WICJIE+Arial-BoldMT"/>
                <a:cs typeface="WICJIE+Arial-BoldMT"/>
              </a:rPr>
              <a:t>Conventions:</a:t>
            </a:r>
            <a:r>
              <a:rPr sz="420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200" b="1" spc="-129" dirty="0">
                <a:solidFill>
                  <a:srgbClr val="FFFFFF"/>
                </a:solidFill>
                <a:latin typeface="WICJIE+Arial-BoldMT"/>
                <a:cs typeface="WICJIE+Arial-BoldMT"/>
              </a:rPr>
              <a:t>The</a:t>
            </a:r>
            <a:r>
              <a:rPr sz="420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 Basel</a:t>
            </a:r>
          </a:p>
          <a:p>
            <a:pPr marL="0" marR="0">
              <a:lnSpc>
                <a:spcPts val="4692"/>
              </a:lnSpc>
              <a:spcBef>
                <a:spcPts val="507"/>
              </a:spcBef>
              <a:spcAft>
                <a:spcPts val="0"/>
              </a:spcAft>
            </a:pPr>
            <a:r>
              <a:rPr sz="4200" b="1" spc="-127" dirty="0">
                <a:solidFill>
                  <a:srgbClr val="FFFFFF"/>
                </a:solidFill>
                <a:latin typeface="WICJIE+Arial-BoldMT"/>
                <a:cs typeface="WICJIE+Arial-BoldMT"/>
              </a:rPr>
              <a:t>Convention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760" y="3286417"/>
            <a:ext cx="1782551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Global</a:t>
            </a:r>
            <a:r>
              <a:rPr sz="2100" b="1" spc="-64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Scope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0990" y="3286417"/>
            <a:ext cx="2241723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Waste Reduction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5219" y="3286417"/>
            <a:ext cx="2271935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Legal</a:t>
            </a:r>
            <a:r>
              <a:rPr sz="2100" b="1" spc="-64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Framework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9450" y="3286417"/>
            <a:ext cx="1752730" cy="666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International</a:t>
            </a:r>
          </a:p>
          <a:p>
            <a:pPr marL="0" marR="0">
              <a:lnSpc>
                <a:spcPts val="2346"/>
              </a:lnSpc>
              <a:spcBef>
                <a:spcPts val="253"/>
              </a:spcBef>
              <a:spcAft>
                <a:spcPts val="0"/>
              </a:spcAft>
            </a:pPr>
            <a:r>
              <a:rPr sz="210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Cooperation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6759" y="3804667"/>
            <a:ext cx="2740844" cy="60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Basel Convention on the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Control of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Transboundary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10990" y="3804667"/>
            <a:ext cx="2799098" cy="60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Convention promotes the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environmentally sound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75219" y="3804667"/>
            <a:ext cx="3059727" cy="60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By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establishing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9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notification and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consent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system for waste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39450" y="4138042"/>
            <a:ext cx="2226792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Convention fosters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6759" y="4477767"/>
            <a:ext cx="3174326" cy="1954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Movements of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Hazardous Wastes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and Their Disposal,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adopted in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1989,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addresses the challenges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posed by the international trade in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hazardous waste.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With 188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parties,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creates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9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global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10990" y="4477767"/>
            <a:ext cx="2189082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management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waste,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75219" y="4477767"/>
            <a:ext cx="2528405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shipments,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Convention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839450" y="4474592"/>
            <a:ext cx="3111168" cy="1954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international cooperation through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information exchange,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technical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assistance,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and capacity-building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initiatives.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It provides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9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platform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for countries to work together in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addressing global waste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10990" y="4814317"/>
            <a:ext cx="5624590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encouraging countries to minimise</a:t>
            </a:r>
            <a:r>
              <a:rPr sz="1650" spc="212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creates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9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legal basis for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10990" y="5150867"/>
            <a:ext cx="2741472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waste generation and ensure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75219" y="5150867"/>
            <a:ext cx="2994626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controlling transboundary waste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10990" y="5487417"/>
            <a:ext cx="6274859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proper disposal.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It emphasises the</a:t>
            </a:r>
            <a:r>
              <a:rPr sz="1650" spc="2072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movements.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This system helps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10990" y="5823967"/>
            <a:ext cx="3162001" cy="1281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importance of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treating and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disposing of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hazardous wastes as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close as possible to their source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generation.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75219" y="5823967"/>
            <a:ext cx="2952063" cy="94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prevent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illegal dumping of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hazardous waste,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particularly in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developing countries.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6759" y="6497066"/>
            <a:ext cx="2320074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framework for managing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839450" y="6493891"/>
            <a:ext cx="2738792" cy="60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management</a:t>
            </a:r>
            <a:r>
              <a:rPr sz="16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challenges and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environmental protection.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6759" y="6833616"/>
            <a:ext cx="2517232" cy="272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hazardous waste disposal.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7470" y="1033246"/>
            <a:ext cx="12311426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22" dirty="0">
                <a:solidFill>
                  <a:srgbClr val="FFFFFF"/>
                </a:solidFill>
                <a:latin typeface="WICJIE+Arial-BoldMT"/>
                <a:cs typeface="WICJIE+Arial-BoldMT"/>
              </a:rPr>
              <a:t>Practical</a:t>
            </a:r>
            <a:r>
              <a:rPr sz="40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0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Tips</a:t>
            </a:r>
            <a:r>
              <a:rPr sz="4000" b="1" spc="-122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00" b="1" spc="-123" dirty="0">
                <a:solidFill>
                  <a:srgbClr val="FFFFFF"/>
                </a:solidFill>
                <a:latin typeface="WICJIE+Arial-BoldMT"/>
                <a:cs typeface="WICJIE+Arial-BoldMT"/>
              </a:rPr>
              <a:t>for Compliance and</a:t>
            </a:r>
            <a:r>
              <a:rPr sz="40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00" b="1" spc="-123" dirty="0">
                <a:solidFill>
                  <a:srgbClr val="FFFFFF"/>
                </a:solidFill>
                <a:latin typeface="WICJIE+Arial-BoldMT"/>
                <a:cs typeface="WICJIE+Arial-BoldMT"/>
              </a:rPr>
              <a:t>Dispute Resolution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96" y="2269044"/>
            <a:ext cx="3525713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Environmental Due Diligence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0238" y="2269044"/>
            <a:ext cx="2918742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Regulatory Compliance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997" y="2763446"/>
            <a:ext cx="5842811" cy="156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Conduct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thorough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assessments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before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acquiring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developing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property.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includes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researching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historical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use,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examining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soil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water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quality,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identifying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potential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contamination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sources.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Proper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due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diligence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prevent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future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disputes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liability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issues.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0238" y="2763446"/>
            <a:ext cx="5875693" cy="123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Stay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 informed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about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relevant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regulations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local,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national,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international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levels.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Implement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robust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compliance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programmes,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including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regular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audits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staff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training.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Proactive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compliance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prevent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costly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violations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reputational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damage.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997" y="4982359"/>
            <a:ext cx="3130574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Stakeholder Engagement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30238" y="4982359"/>
            <a:ext cx="3708896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Alternative Dispute Resolution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97" y="5476762"/>
            <a:ext cx="6149235" cy="123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Engage with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local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communities,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groups,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regulatory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bodies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early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often.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Open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communication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help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identify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address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concerns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before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they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escalate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into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disputes.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Consider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establishing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community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advisory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panels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larger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projects.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30238" y="5476762"/>
            <a:ext cx="6160646" cy="123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When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disputes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arise,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consider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alternative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resolution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methods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such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mediation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arbitration.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approaches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be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faster,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less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costly,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more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flexible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than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traditional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litigation.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They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also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allow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creative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solutions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that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balance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economic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interests.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036" y="593687"/>
            <a:ext cx="12502418" cy="1153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Group</a:t>
            </a:r>
            <a:r>
              <a:rPr sz="370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Discussion:</a:t>
            </a:r>
            <a:r>
              <a:rPr sz="3700" b="1" spc="-112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Balancing</a:t>
            </a:r>
            <a:r>
              <a:rPr sz="370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Property and</a:t>
            </a:r>
            <a:r>
              <a:rPr sz="370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</a:p>
          <a:p>
            <a:pPr marL="0" marR="0">
              <a:lnSpc>
                <a:spcPts val="4133"/>
              </a:lnSpc>
              <a:spcBef>
                <a:spcPts val="566"/>
              </a:spcBef>
              <a:spcAft>
                <a:spcPts val="0"/>
              </a:spcAft>
            </a:pP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Rights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4538" y="2134501"/>
            <a:ext cx="3168662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Property Rights Perspective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13318" y="2134501"/>
            <a:ext cx="1901676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Finding </a:t>
            </a: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Balance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7690" y="2596995"/>
            <a:ext cx="4894957" cy="113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Discuss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importance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strong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promoting</a:t>
            </a:r>
          </a:p>
          <a:p>
            <a:pPr marL="183908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economic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development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efficient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resource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allocation.</a:t>
            </a:r>
          </a:p>
          <a:p>
            <a:pPr marL="340836" marR="0">
              <a:lnSpc>
                <a:spcPts val="1619"/>
              </a:lnSpc>
              <a:spcBef>
                <a:spcPts val="73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Consider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incentivise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responsible</a:t>
            </a:r>
          </a:p>
          <a:p>
            <a:pPr marL="440054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stewardship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investment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improvement.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0913" y="2596995"/>
            <a:ext cx="4758214" cy="143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69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Analyse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case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studies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where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protection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successfully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balanced.</a:t>
            </a:r>
          </a:p>
          <a:p>
            <a:pPr marL="194150" marR="0">
              <a:lnSpc>
                <a:spcPts val="1619"/>
              </a:lnSpc>
              <a:spcBef>
                <a:spcPts val="73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Consider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innovative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approaches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such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conservation</a:t>
            </a:r>
          </a:p>
          <a:p>
            <a:pPr marL="159384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easements,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tradable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pollution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permits,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payment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for</a:t>
            </a:r>
          </a:p>
          <a:p>
            <a:pPr marL="1518284" marR="0">
              <a:lnSpc>
                <a:spcPts val="1619"/>
              </a:lnSpc>
              <a:spcBef>
                <a:spcPts val="73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ecosystem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services.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95090" y="4730491"/>
            <a:ext cx="3077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92807" y="4730491"/>
            <a:ext cx="3077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90526" y="4730491"/>
            <a:ext cx="3077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8245" y="4730491"/>
            <a:ext cx="3077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77366" y="5780075"/>
            <a:ext cx="4265286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Environmental</a:t>
            </a:r>
            <a:r>
              <a:rPr sz="185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Protection</a:t>
            </a:r>
            <a:r>
              <a:rPr sz="185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Perspective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00673" y="5780075"/>
            <a:ext cx="2136740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Future Challenges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67946" y="6242570"/>
            <a:ext cx="4933076" cy="113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286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Explore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need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regulations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 address</a:t>
            </a:r>
          </a:p>
          <a:p>
            <a:pPr marL="252888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externalities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protect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shared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resources.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Discuss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</a:t>
            </a:r>
          </a:p>
          <a:p>
            <a:pPr marL="0" marR="0">
              <a:lnSpc>
                <a:spcPts val="1619"/>
              </a:lnSpc>
              <a:spcBef>
                <a:spcPts val="73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concept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"tragedy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commons"</a:t>
            </a:r>
            <a:r>
              <a:rPr sz="14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relates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1325562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degradation.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98942" y="6242570"/>
            <a:ext cx="4856269" cy="113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752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Identify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emerging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issues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may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further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complicate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balance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between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such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</a:p>
          <a:p>
            <a:pPr marL="197810" marR="0">
              <a:lnSpc>
                <a:spcPts val="1619"/>
              </a:lnSpc>
              <a:spcBef>
                <a:spcPts val="73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climate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change,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biodiversity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loss,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resource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scarcity.</a:t>
            </a:r>
          </a:p>
          <a:p>
            <a:pPr marL="55245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Brainstorm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potential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policy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solutions.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1329337"/>
            <a:ext cx="12246481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7" dirty="0">
                <a:solidFill>
                  <a:srgbClr val="FFFFFF"/>
                </a:solidFill>
                <a:latin typeface="WICJIE+Arial-BoldMT"/>
                <a:cs typeface="WICJIE+Arial-BoldMT"/>
              </a:rPr>
              <a:t>The</a:t>
            </a:r>
            <a:r>
              <a:rPr sz="4450" b="1" spc="-13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ICJIE+Arial-BoldMT"/>
                <a:cs typeface="WICJIE+Arial-BoldMT"/>
              </a:rPr>
              <a:t>Public</a:t>
            </a:r>
            <a:r>
              <a:rPr sz="4450" b="1" spc="-13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Trust Doctrine </a:t>
            </a:r>
            <a:r>
              <a:rPr sz="4450" b="1" spc="-137" dirty="0">
                <a:solidFill>
                  <a:srgbClr val="FFFFFF"/>
                </a:solidFill>
                <a:latin typeface="WICJIE+Arial-BoldMT"/>
                <a:cs typeface="WICJIE+Arial-BoldMT"/>
              </a:rPr>
              <a:t>in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4450" b="1" spc="-138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575625"/>
            <a:ext cx="240369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Historical</a:t>
            </a:r>
            <a:r>
              <a:rPr sz="2200" b="1" spc="-6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Origins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575625"/>
            <a:ext cx="2682416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Modern</a:t>
            </a:r>
            <a:r>
              <a:rPr sz="2200" b="1" spc="-6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Application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575625"/>
            <a:ext cx="401857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Challenges and</a:t>
            </a:r>
            <a:r>
              <a:rPr sz="2200" b="1" spc="-6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Controversies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218796"/>
            <a:ext cx="4094860" cy="282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trust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doctrine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its roots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Roman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which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held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certain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resources,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particularly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navigable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waters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seashore,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were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common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all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citizens.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concept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later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adopted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into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English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common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subsequently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incorporated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into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many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systems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worldwide.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218796"/>
            <a:ext cx="4038823" cy="318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contemporary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trust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doctrine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expanded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encompass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wider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range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natural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resources.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Courts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various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jurisdictions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applied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protect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air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quality,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wildlife,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even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entire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ecosystems.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doctrine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imposes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duty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governments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protect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resources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current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future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generations.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218796"/>
            <a:ext cx="4026600" cy="318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expansion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trust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doctrine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not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without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controversy.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Critics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argue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infringe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private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create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uncertainty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resource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management.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Supporters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contend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necessary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tool for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addressing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modern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challenges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transcend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individual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boundaries.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0333" y="666539"/>
            <a:ext cx="10435380" cy="64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03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32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4300" b="1" spc="-13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300" b="1" spc="-132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  <a:r>
              <a:rPr sz="4300" b="1" spc="-133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300" b="1" spc="-134" dirty="0">
                <a:solidFill>
                  <a:srgbClr val="FFFFFF"/>
                </a:solidFill>
                <a:latin typeface="WICJIE+Arial-BoldMT"/>
                <a:cs typeface="WICJIE+Arial-BoldMT"/>
              </a:rPr>
              <a:t>in </a:t>
            </a:r>
            <a:r>
              <a:rPr sz="4300" b="1" spc="-132" dirty="0">
                <a:solidFill>
                  <a:srgbClr val="FFFFFF"/>
                </a:solidFill>
                <a:latin typeface="WICJIE+Arial-BoldMT"/>
                <a:cs typeface="WICJIE+Arial-BoldMT"/>
              </a:rPr>
              <a:t>the Digital</a:t>
            </a:r>
            <a:r>
              <a:rPr sz="4300" b="1" spc="-13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300" b="1" spc="-132" dirty="0">
                <a:solidFill>
                  <a:srgbClr val="FFFFFF"/>
                </a:solidFill>
                <a:latin typeface="WICJIE+Arial-BoldMT"/>
                <a:cs typeface="WICJIE+Arial-BoldMT"/>
              </a:rPr>
              <a:t>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5543" y="2011396"/>
            <a:ext cx="3065822" cy="343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Electromagnetic </a:t>
            </a:r>
            <a:r>
              <a:rPr sz="2150" b="1" spc="-67" dirty="0">
                <a:solidFill>
                  <a:srgbClr val="E5E0DF"/>
                </a:solidFill>
                <a:latin typeface="WICJIE+Arial-BoldMT"/>
                <a:cs typeface="WICJIE+Arial-BoldMT"/>
              </a:rPr>
              <a:t>Fields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40421" y="2011396"/>
            <a:ext cx="3530603" cy="343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64" dirty="0">
                <a:solidFill>
                  <a:srgbClr val="E5E0DF"/>
                </a:solidFill>
                <a:latin typeface="WICJIE+Arial-BoldMT"/>
                <a:cs typeface="WICJIE+Arial-BoldMT"/>
              </a:rPr>
              <a:t>Data</a:t>
            </a:r>
            <a:r>
              <a:rPr sz="2150" b="1" spc="-67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Collection</a:t>
            </a:r>
            <a:r>
              <a:rPr sz="2150" b="1" spc="-67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and</a:t>
            </a:r>
            <a:r>
              <a:rPr sz="2150" b="1" spc="-6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Privacy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3125" y="2032481"/>
            <a:ext cx="332509" cy="39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88063" y="2032481"/>
            <a:ext cx="332509" cy="39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5543" y="2544171"/>
            <a:ext cx="5825717" cy="16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proliferation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wireless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technologies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raised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questions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about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whether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electromagnetic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fields constitute </a:t>
            </a:r>
            <a:r>
              <a:rPr sz="17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00" spc="-72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form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trespass.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Some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lawsuits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alleged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that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cell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phone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towers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other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sources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electromagnetic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radiation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infringe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pose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health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risks.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40421" y="2544171"/>
            <a:ext cx="5786711" cy="16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monitoring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technologies,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such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satellites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drones,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collect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vast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amounts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data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about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private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property.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led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debates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about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whether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such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data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collection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constitutes </a:t>
            </a:r>
            <a:r>
              <a:rPr sz="17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00" spc="-72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form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balance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protection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with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privacy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rights.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5543" y="5067968"/>
            <a:ext cx="3884705" cy="343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Virtual</a:t>
            </a:r>
            <a:r>
              <a:rPr sz="2150" b="1" spc="-6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and</a:t>
            </a:r>
            <a:r>
              <a:rPr sz="2150" b="1" spc="-6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Augmented</a:t>
            </a:r>
            <a:r>
              <a:rPr sz="2150" b="1" spc="-6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Reality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40420" y="5067968"/>
            <a:ext cx="2322400" cy="343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Legal</a:t>
            </a:r>
            <a:r>
              <a:rPr sz="2150" b="1" spc="-6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150" b="1" spc="-66" dirty="0">
                <a:solidFill>
                  <a:srgbClr val="E5E0DF"/>
                </a:solidFill>
                <a:latin typeface="WICJIE+Arial-BoldMT"/>
                <a:cs typeface="WICJIE+Arial-BoldMT"/>
              </a:rPr>
              <a:t>Responses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3184" y="5089054"/>
            <a:ext cx="332509" cy="39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88004" y="5089054"/>
            <a:ext cx="332509" cy="39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5543" y="5600743"/>
            <a:ext cx="5747854" cy="167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emergence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virtual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augmented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reality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technologies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raises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novel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questions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about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digital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spaces.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For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instance,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placement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virtual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objects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or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information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relation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real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constitute </a:t>
            </a:r>
            <a:r>
              <a:rPr sz="17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00" spc="-72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form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trespass?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40421" y="5600743"/>
            <a:ext cx="5714819" cy="167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Courts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legislators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are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grappling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with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apply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traditional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concepts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these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new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technological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realities.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Some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jurisdictions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begun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develop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new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frameworks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address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issues,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while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others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are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attempting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adapt</a:t>
            </a:r>
            <a:r>
              <a:rPr sz="170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existing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laws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00" spc="-34" dirty="0">
                <a:solidFill>
                  <a:srgbClr val="E5E0DF"/>
                </a:solidFill>
                <a:latin typeface="NSTEQJ+ArialMT"/>
                <a:cs typeface="NSTEQJ+ArialMT"/>
              </a:rPr>
              <a:t>digital</a:t>
            </a:r>
            <a:r>
              <a:rPr sz="1700" spc="-36" dirty="0">
                <a:solidFill>
                  <a:srgbClr val="E5E0DF"/>
                </a:solidFill>
                <a:latin typeface="NSTEQJ+ArialMT"/>
                <a:cs typeface="NSTEQJ+ArialMT"/>
              </a:rPr>
              <a:t> context.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923" y="667980"/>
            <a:ext cx="9671139" cy="6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sz="405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405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3" dirty="0">
                <a:solidFill>
                  <a:srgbClr val="FFFFFF"/>
                </a:solidFill>
                <a:latin typeface="WICJIE+Arial-BoldMT"/>
                <a:cs typeface="WICJIE+Arial-BoldMT"/>
              </a:rPr>
              <a:t>Justice</a:t>
            </a:r>
            <a:r>
              <a:rPr sz="405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and</a:t>
            </a:r>
            <a:r>
              <a:rPr sz="405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3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  <a:r>
              <a:rPr sz="405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923" y="4550068"/>
            <a:ext cx="2608188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Community Activism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2438" y="4550068"/>
            <a:ext cx="2241078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Legal Innovations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8952" y="4550068"/>
            <a:ext cx="2255837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Policy Responses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5924" y="5049711"/>
            <a:ext cx="4121434" cy="2576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justice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movements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increasingly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used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concepts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challenge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disproportionate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impact</a:t>
            </a:r>
            <a:r>
              <a:rPr sz="16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pollution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degradation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marginalised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communities.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efforts often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involve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creative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strategies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reframe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harms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violations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22437" y="5049711"/>
            <a:ext cx="4286845" cy="224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Some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courts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begun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recognise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new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forms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that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disproportionately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affect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vulnerable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populations.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For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example,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cases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involving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cumulative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impact</a:t>
            </a:r>
            <a:r>
              <a:rPr sz="16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multiple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pollution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sources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community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novel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interpretations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law.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8953" y="5049711"/>
            <a:ext cx="4275155" cy="224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Governments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are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increasingly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incorporating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justice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considerations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into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regulations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enforcement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priorities.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This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shift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influencing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laws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are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applied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cases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involving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pollution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resource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extraction,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with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greater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emphasis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protecting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disadvantaged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communities.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483" y="826340"/>
            <a:ext cx="13136884" cy="53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spc="-109" dirty="0">
                <a:solidFill>
                  <a:srgbClr val="FFFFFF"/>
                </a:solidFill>
                <a:latin typeface="WICJIE+Arial-BoldMT"/>
                <a:cs typeface="WICJIE+Arial-BoldMT"/>
              </a:rPr>
              <a:t>The</a:t>
            </a:r>
            <a:r>
              <a:rPr sz="3500" b="1" spc="-10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500" b="1" spc="-108" dirty="0">
                <a:solidFill>
                  <a:srgbClr val="FFFFFF"/>
                </a:solidFill>
                <a:latin typeface="WICJIE+Arial-BoldMT"/>
                <a:cs typeface="WICJIE+Arial-BoldMT"/>
              </a:rPr>
              <a:t>Role</a:t>
            </a:r>
            <a:r>
              <a:rPr sz="3500" b="1" spc="-10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500" b="1" spc="-109" dirty="0">
                <a:solidFill>
                  <a:srgbClr val="FFFFFF"/>
                </a:solidFill>
                <a:latin typeface="WICJIE+Arial-BoldMT"/>
                <a:cs typeface="WICJIE+Arial-BoldMT"/>
              </a:rPr>
              <a:t>of</a:t>
            </a:r>
            <a:r>
              <a:rPr sz="3500" b="1" spc="-10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500" b="1" spc="-108" dirty="0">
                <a:solidFill>
                  <a:srgbClr val="FFFFFF"/>
                </a:solidFill>
                <a:latin typeface="WICJIE+Arial-BoldMT"/>
                <a:cs typeface="WICJIE+Arial-BoldMT"/>
              </a:rPr>
              <a:t>Scientific Evidence</a:t>
            </a:r>
            <a:r>
              <a:rPr sz="3500" b="1" spc="-10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500" b="1" spc="-109" dirty="0">
                <a:solidFill>
                  <a:srgbClr val="FFFFFF"/>
                </a:solidFill>
                <a:latin typeface="WICJIE+Arial-BoldMT"/>
                <a:cs typeface="WICJIE+Arial-BoldMT"/>
              </a:rPr>
              <a:t>in </a:t>
            </a:r>
            <a:r>
              <a:rPr sz="3500" b="1" spc="-108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3500" b="1" spc="-110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500" b="1" spc="-107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  <a:r>
              <a:rPr sz="3500" b="1" spc="-108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500" b="1" spc="-107" dirty="0">
                <a:solidFill>
                  <a:srgbClr val="FFFFFF"/>
                </a:solidFill>
                <a:latin typeface="WICJIE+Arial-BoldMT"/>
                <a:cs typeface="WICJIE+Arial-BoldMT"/>
              </a:rPr>
              <a:t>Cases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8557" y="1902702"/>
            <a:ext cx="4314812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Advancements in Environmental</a:t>
            </a:r>
            <a:r>
              <a:rPr sz="1750" b="1" spc="-55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Science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8558" y="2336944"/>
            <a:ext cx="12164583" cy="52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Rapid progress in environmental science and monitoring technologies has revolutionised the ability to detect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and measure pollution and ecological impacts.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This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has significant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implications for proving environmental trespass claims.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8558" y="3341690"/>
            <a:ext cx="4648187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Challenges in Presenting</a:t>
            </a:r>
            <a:r>
              <a:rPr sz="1750" b="1" spc="-55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Scientific Evidence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8558" y="3775933"/>
            <a:ext cx="12268796" cy="52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Courts must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grapple with complex scientific concepts and data in environmental trespass cases.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This often requires judges and juries to understand sophisticated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environmental models and statistical analyses.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8558" y="4780679"/>
            <a:ext cx="3092198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The</a:t>
            </a:r>
            <a:r>
              <a:rPr sz="1750" b="1" spc="-52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Role of</a:t>
            </a:r>
            <a:r>
              <a:rPr sz="1750" b="1" spc="-52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Expert Witnesses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98558" y="5214922"/>
            <a:ext cx="11920131" cy="52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Expert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witnesses play </a:t>
            </a:r>
            <a:r>
              <a:rPr sz="14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400" spc="-5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crucial role in interpreting scientific evidence for the court.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The selection and credibility of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these experts can significantly influence the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outcome of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environmental trespass cases.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8558" y="6219669"/>
            <a:ext cx="2745931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Evolving</a:t>
            </a:r>
            <a:r>
              <a:rPr sz="1750" b="1" spc="-55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Legal</a:t>
            </a:r>
            <a:r>
              <a:rPr sz="1750" b="1" spc="-55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ICJIE+Arial-BoldMT"/>
                <a:cs typeface="WICJIE+Arial-BoldMT"/>
              </a:rPr>
              <a:t>Standards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8558" y="6653912"/>
            <a:ext cx="11721323" cy="52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As scientific understanding of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environmental processes improves,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legal standards for proving environmental trespass are evolving.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Courts are increasingly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receptive to new forms of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scientific evidence,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but</a:t>
            </a:r>
            <a:r>
              <a:rPr sz="1400" spc="-30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NSTEQJ+ArialMT"/>
                <a:cs typeface="NSTEQJ+ArialMT"/>
              </a:rPr>
              <a:t>also scrutinise its reliability and relevance.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615" y="798822"/>
            <a:ext cx="11697295" cy="619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Future Directions </a:t>
            </a:r>
            <a:r>
              <a:rPr sz="410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in </a:t>
            </a: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4100" b="1" spc="-128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  <a:r>
              <a:rPr sz="410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143" y="2060320"/>
            <a:ext cx="3218885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Climate Change Litigation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7740" y="2060320"/>
            <a:ext cx="4551653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Biodiversity and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Ecosystem Services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2143" y="2565319"/>
            <a:ext cx="6108261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impacts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climate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change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become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severe,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growing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interest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using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concepts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hold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greenhouse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gas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emitters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accountable.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This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could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lead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novel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theories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that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treat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climate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change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impacts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form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global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7740" y="2565319"/>
            <a:ext cx="5717627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recognition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value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biodiversity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ecosystem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services.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Future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developments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may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incorporate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concepts,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potentially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leading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legal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actions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based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damage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ecosystem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functions that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cross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boundaries.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2143" y="4837929"/>
            <a:ext cx="4666319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International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Environmental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Trespass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37740" y="4837929"/>
            <a:ext cx="6242276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Artificial</a:t>
            </a:r>
            <a:r>
              <a:rPr sz="2050" b="1" spc="-64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Intelligence and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Environmental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Monitoring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2143" y="5342928"/>
            <a:ext cx="6039461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environmental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issues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increasingly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transcend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national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borders,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may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push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towards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developing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international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frameworks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addressing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transboundary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trespass.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could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involve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new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treaties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or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expansion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existing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international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principles.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37740" y="5670945"/>
            <a:ext cx="5988817" cy="15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integration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AI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advanced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sensors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monitoring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could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revolutionise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detection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prosecution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trespass.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This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may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lead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more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proactive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enforcement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new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challenges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related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data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privacy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algorithmic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decision-making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law.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34534" y="1073261"/>
            <a:ext cx="5364669" cy="1146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The purpose of the online lesson is to encourage you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Garamond"/>
                <a:cs typeface="Garamond"/>
              </a:rPr>
              <a:t>participate actively</a:t>
            </a:r>
            <a:r>
              <a:rPr sz="2000" b="1" u="sng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in achieving your needs 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simplifying your legal education.</a:t>
            </a:r>
            <a:r>
              <a:rPr sz="2000" spc="93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FFFFFF"/>
                </a:solidFill>
                <a:latin typeface="Garamond"/>
                <a:cs typeface="Garamond"/>
              </a:rPr>
              <a:t>I want you to be 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FFFFFF"/>
                </a:solidFill>
                <a:latin typeface="Garamond"/>
                <a:cs typeface="Garamond"/>
              </a:rPr>
              <a:t>best!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4534" y="2866515"/>
            <a:ext cx="5318441" cy="872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Will make the learning process more</a:t>
            </a:r>
            <a:r>
              <a:rPr sz="2000" spc="82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interactive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discussions</a:t>
            </a:r>
            <a:r>
              <a:rPr sz="2000" b="1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and feel free to ask any question or you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can speak.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0316" y="2974357"/>
            <a:ext cx="2045553" cy="1597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sz="5300" b="1" spc="-14" dirty="0">
                <a:solidFill>
                  <a:srgbClr val="262626"/>
                </a:solidFill>
                <a:latin typeface="Garamond"/>
                <a:cs typeface="Garamond"/>
              </a:rPr>
              <a:t>Minor</a:t>
            </a:r>
          </a:p>
          <a:p>
            <a:pPr marL="0" marR="0">
              <a:lnSpc>
                <a:spcPts val="5940"/>
              </a:lnSpc>
              <a:spcBef>
                <a:spcPts val="445"/>
              </a:spcBef>
              <a:spcAft>
                <a:spcPts val="0"/>
              </a:spcAft>
            </a:pPr>
            <a:r>
              <a:rPr sz="5300" b="1" spc="-15" dirty="0">
                <a:solidFill>
                  <a:srgbClr val="262626"/>
                </a:solidFill>
                <a:latin typeface="Garamond"/>
                <a:cs typeface="Garamond"/>
              </a:rPr>
              <a:t>House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9016" y="4583701"/>
            <a:ext cx="2527518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sz="5300" b="1" spc="-11" dirty="0">
                <a:solidFill>
                  <a:srgbClr val="262626"/>
                </a:solidFill>
                <a:latin typeface="Garamond"/>
                <a:cs typeface="Garamond"/>
              </a:rPr>
              <a:t>Keeping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4534" y="4659770"/>
            <a:ext cx="4939095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You have the right to choose whether to turn on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your video or not.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4534" y="6315865"/>
            <a:ext cx="4738877" cy="59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Participation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prepares you for your exam 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learning needs with ease.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52776" y="7740215"/>
            <a:ext cx="87630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aramond"/>
                <a:cs typeface="Garamond"/>
              </a:rPr>
              <a:t>11/29/2024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7915" y="7740215"/>
            <a:ext cx="22383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305" y="765912"/>
            <a:ext cx="4300140" cy="832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56"/>
              </a:lnSpc>
              <a:spcBef>
                <a:spcPts val="0"/>
              </a:spcBef>
              <a:spcAft>
                <a:spcPts val="0"/>
              </a:spcAft>
            </a:pPr>
            <a:r>
              <a:rPr sz="5600" b="1" spc="-171" dirty="0">
                <a:solidFill>
                  <a:srgbClr val="FFFFFF"/>
                </a:solidFill>
                <a:latin typeface="WICJIE+Arial-BoldMT"/>
                <a:cs typeface="WICJIE+Arial-BoldMT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305" y="4648113"/>
            <a:ext cx="7836233" cy="290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Welcome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thought-provoking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exploration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intersection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between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protection.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As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we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delve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into this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complex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increasingly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relevant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area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law,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we'll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examine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principles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developed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are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being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applied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safeguard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our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precious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natural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resources.</a:t>
            </a:r>
            <a:r>
              <a:rPr sz="16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From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landmark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cases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modern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legislation,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we'll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uncover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evolving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landscape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jurisprudence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its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impact</a:t>
            </a:r>
            <a:r>
              <a:rPr sz="160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both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individual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collective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responsibilities.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Join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us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this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journey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through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intricate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web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law,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where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we'll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discover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system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adapting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meet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challenges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protecting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our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planet's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invaluable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ecosystems.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1156339"/>
            <a:ext cx="9659300" cy="137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7" dirty="0">
                <a:solidFill>
                  <a:srgbClr val="FFFFFF"/>
                </a:solidFill>
                <a:latin typeface="WICJIE+Arial-BoldMT"/>
                <a:cs typeface="WICJIE+Arial-BoldMT"/>
              </a:rPr>
              <a:t>The</a:t>
            </a:r>
            <a:r>
              <a:rPr sz="4450" b="1" spc="-13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Intersection</a:t>
            </a:r>
            <a:r>
              <a:rPr sz="4450" b="1" spc="-13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ICJIE+Arial-BoldMT"/>
                <a:cs typeface="WICJIE+Arial-BoldMT"/>
              </a:rPr>
              <a:t>of</a:t>
            </a:r>
            <a:r>
              <a:rPr sz="4450" b="1" spc="-134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  <a:r>
              <a:rPr sz="4450" b="1" spc="-13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Law</a:t>
            </a:r>
            <a:r>
              <a:rPr sz="4450" b="1" spc="-138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and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4450" b="1" spc="-138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ICJIE+Arial-BoldMT"/>
                <a:cs typeface="WICJIE+Arial-BoldMT"/>
              </a:rPr>
              <a:t>Protection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89" y="3111407"/>
            <a:ext cx="335090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Traditional Trespass Law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8" y="3111407"/>
            <a:ext cx="347464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Environmental</a:t>
            </a:r>
            <a:r>
              <a:rPr sz="2200" b="1" spc="-6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Protection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3111407"/>
            <a:ext cx="241925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The</a:t>
            </a:r>
            <a:r>
              <a:rPr sz="2200" b="1" spc="-6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ICJIE+Arial-BoldMT"/>
                <a:cs typeface="WICJIE+Arial-BoldMT"/>
              </a:rPr>
              <a:t>Convergence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754578"/>
            <a:ext cx="4043363" cy="282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historically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focused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protecting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individual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rights,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allowing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landowners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exclude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others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from their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seek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remedies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for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unauthorised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entry.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concept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deep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roots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English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common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cornerstone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for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centuries.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754578"/>
            <a:ext cx="4130038" cy="282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the other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hand,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emerged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response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growing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awareness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ecological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issues.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It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aims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protect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natural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resources,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preserve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biodiversity,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prevent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pollution.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This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area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often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involves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restrictions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how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individuals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corporations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use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their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754578"/>
            <a:ext cx="3816247" cy="173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intersection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two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domains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creates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fascinating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area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study.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concerns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begun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reshape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our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understanding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rights,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leading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 new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72067" y="5564328"/>
            <a:ext cx="4043839" cy="101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interpretations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that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consider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broader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impact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actions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shared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natural</a:t>
            </a:r>
            <a:r>
              <a:rPr sz="1750" spc="-37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NSTEQJ+ArialMT"/>
                <a:cs typeface="NSTEQJ+ArialMT"/>
              </a:rPr>
              <a:t>resources.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3424" y="800131"/>
            <a:ext cx="11813486" cy="619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Legal</a:t>
            </a:r>
            <a:r>
              <a:rPr sz="4100" b="1" spc="-128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Principles: Ownership</a:t>
            </a:r>
            <a:r>
              <a:rPr sz="4100" b="1" spc="-12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10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of</a:t>
            </a:r>
            <a:r>
              <a:rPr sz="410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Natural</a:t>
            </a:r>
            <a:r>
              <a:rPr sz="4100" b="1" spc="-12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595" y="2059367"/>
            <a:ext cx="2119644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Land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Ownership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7144" y="2059367"/>
            <a:ext cx="1685642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Water Rights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0595" y="2563653"/>
            <a:ext cx="6056293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Traditionally,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ownership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extended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from 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centre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Earth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sky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above.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However,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modern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laws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have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limited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rights,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particularly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concerning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airspace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subterranean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resources.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concept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'usque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coelum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et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inferos'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(up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heavens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down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hell)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significantly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modified.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7144" y="2563652"/>
            <a:ext cx="5940381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Water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vary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depending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jurisdiction.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In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some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areas,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riparian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allow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landowners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adjacent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water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bodies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certain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usage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rights.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In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others,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prior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appropriation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doctrines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govern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water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allocation.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scarcity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water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resources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more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stringent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regulations.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0595" y="5168089"/>
            <a:ext cx="1873786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Mineral</a:t>
            </a:r>
            <a:r>
              <a:rPr sz="2050" b="1" spc="-64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Rights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37144" y="5168089"/>
            <a:ext cx="2504664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Air and</a:t>
            </a:r>
            <a:r>
              <a:rPr sz="2050" b="1" spc="-63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Atmosphere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0595" y="5672374"/>
            <a:ext cx="5913170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Mineral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severed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from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surface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rights,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leading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complex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scenarios.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UK,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most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mineral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belong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Crown,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while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other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jurisdictions,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private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ownership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more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common.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This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division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often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leads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conflicts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between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surface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owners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mineral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holders.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37144" y="5672374"/>
            <a:ext cx="6189360" cy="159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While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traditionally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considered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common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property,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regulation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air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quality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atmospheric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resources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become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increasingly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important.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Emissions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trading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schemes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air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pollution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laws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represent</a:t>
            </a:r>
            <a:r>
              <a:rPr sz="1650" spc="-36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attempts to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 manage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shared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resources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within</a:t>
            </a:r>
            <a:r>
              <a:rPr sz="165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650" spc="-68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legal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NSTEQJ+ArialMT"/>
                <a:cs typeface="NSTEQJ+ArialMT"/>
              </a:rPr>
              <a:t>framework.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677" y="594996"/>
            <a:ext cx="7784431" cy="563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sz="3700" b="1" spc="-112" dirty="0">
                <a:solidFill>
                  <a:srgbClr val="FFFFFF"/>
                </a:solidFill>
                <a:latin typeface="WICJIE+Arial-BoldMT"/>
                <a:cs typeface="WICJIE+Arial-BoldMT"/>
              </a:rPr>
              <a:t>Case</a:t>
            </a:r>
            <a:r>
              <a:rPr sz="3700" b="1" spc="-114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Law:</a:t>
            </a:r>
            <a:r>
              <a:rPr sz="3700" b="1" spc="-112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Rylands </a:t>
            </a:r>
            <a:r>
              <a:rPr sz="3700" b="1" dirty="0">
                <a:solidFill>
                  <a:srgbClr val="FFFFFF"/>
                </a:solidFill>
                <a:latin typeface="WICJIE+Arial-BoldMT"/>
                <a:cs typeface="WICJIE+Arial-BoldMT"/>
              </a:rPr>
              <a:t>v</a:t>
            </a:r>
            <a:r>
              <a:rPr sz="3700" b="1" spc="-22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0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Fletcher </a:t>
            </a:r>
            <a:r>
              <a:rPr sz="3700" b="1" spc="-112" dirty="0">
                <a:solidFill>
                  <a:srgbClr val="FFFFFF"/>
                </a:solidFill>
                <a:latin typeface="WICJIE+Arial-BoldMT"/>
                <a:cs typeface="WICJIE+Arial-BoldMT"/>
              </a:rPr>
              <a:t>[1868]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7035" y="1730759"/>
            <a:ext cx="1523094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Background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359" y="1775360"/>
            <a:ext cx="307848" cy="512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1</a:t>
            </a:r>
          </a:p>
          <a:p>
            <a:pPr marL="59" marR="0">
              <a:lnSpc>
                <a:spcPts val="2457"/>
              </a:lnSpc>
              <a:spcBef>
                <a:spcPts val="10014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2</a:t>
            </a:r>
          </a:p>
          <a:p>
            <a:pPr marL="0" marR="0">
              <a:lnSpc>
                <a:spcPts val="2457"/>
              </a:lnSpc>
              <a:spcBef>
                <a:spcPts val="10014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3</a:t>
            </a:r>
          </a:p>
          <a:p>
            <a:pPr marL="0" marR="0">
              <a:lnSpc>
                <a:spcPts val="2457"/>
              </a:lnSpc>
              <a:spcBef>
                <a:spcPts val="10014"/>
              </a:spcBef>
              <a:spcAft>
                <a:spcPts val="0"/>
              </a:spcAft>
            </a:pPr>
            <a:r>
              <a:rPr sz="22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7035" y="2193135"/>
            <a:ext cx="12057231" cy="54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 1868,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House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Lords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established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principle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strict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liability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abnormally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dangerous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things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Rylands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dirty="0">
                <a:solidFill>
                  <a:srgbClr val="E5E0DF"/>
                </a:solidFill>
                <a:latin typeface="NSTEQJ+ArialMT"/>
                <a:cs typeface="NSTEQJ+ArialMT"/>
              </a:rPr>
              <a:t>v</a:t>
            </a:r>
            <a:r>
              <a:rPr sz="145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Fletcher.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case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involved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water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from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45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reservoir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defendant's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flooding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45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neighbouring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mine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shaft.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7035" y="3321077"/>
            <a:ext cx="1093670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The</a:t>
            </a: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 Rule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7035" y="3783453"/>
            <a:ext cx="11583009" cy="54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court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held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that </a:t>
            </a:r>
            <a:r>
              <a:rPr sz="145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45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person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who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brings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onto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their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something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likely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 cause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damage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escapes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strictly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liable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damage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caused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its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escape.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This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rule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since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applied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 various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hazards.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7035" y="4911395"/>
            <a:ext cx="2279913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Modern</a:t>
            </a:r>
            <a:r>
              <a:rPr sz="185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Application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97035" y="5373770"/>
            <a:ext cx="11598056" cy="54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Today,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Rylands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dirty="0">
                <a:solidFill>
                  <a:srgbClr val="E5E0DF"/>
                </a:solidFill>
                <a:latin typeface="NSTEQJ+ArialMT"/>
                <a:cs typeface="NSTEQJ+ArialMT"/>
              </a:rPr>
              <a:t>v</a:t>
            </a:r>
            <a:r>
              <a:rPr sz="145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Fletcher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principle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often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invoked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cases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involving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pollution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hazardous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substances.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It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particularly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relevant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cases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groundwater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contamination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industrial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accidents.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97035" y="6501713"/>
            <a:ext cx="1405504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56" dirty="0">
                <a:solidFill>
                  <a:srgbClr val="E5E0DF"/>
                </a:solidFill>
                <a:latin typeface="WICJIE+Arial-BoldMT"/>
                <a:cs typeface="WICJIE+Arial-BoldMT"/>
              </a:rPr>
              <a:t>Limitations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97035" y="6964088"/>
            <a:ext cx="12024549" cy="54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While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still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significant,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rule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been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limited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subsequent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cases.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Courts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now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consider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factors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such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foreseeability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natural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use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when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applying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principle,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balancing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strict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liability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with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more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nuanced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approaches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 environmental</a:t>
            </a:r>
            <a:r>
              <a:rPr sz="145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450" spc="-30" dirty="0">
                <a:solidFill>
                  <a:srgbClr val="E5E0DF"/>
                </a:solidFill>
                <a:latin typeface="NSTEQJ+ArialMT"/>
                <a:cs typeface="NSTEQJ+ArialMT"/>
              </a:rPr>
              <a:t>responsibility.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447" y="1050740"/>
            <a:ext cx="11712128" cy="6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sz="405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Hong</a:t>
            </a:r>
            <a:r>
              <a:rPr sz="405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Kong's</a:t>
            </a:r>
            <a:r>
              <a:rPr sz="4050" b="1" spc="-123" dirty="0">
                <a:solidFill>
                  <a:srgbClr val="FFFFFF"/>
                </a:solidFill>
                <a:latin typeface="WICJIE+Arial-BoldMT"/>
                <a:cs typeface="WICJIE+Arial-BoldMT"/>
              </a:rPr>
              <a:t> Waste</a:t>
            </a:r>
            <a:r>
              <a:rPr sz="4050" b="1" spc="-12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Disposal</a:t>
            </a:r>
            <a:r>
              <a:rPr sz="4050" b="1" spc="-12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4" dirty="0">
                <a:solidFill>
                  <a:srgbClr val="FFFFFF"/>
                </a:solidFill>
                <a:latin typeface="WICJIE+Arial-BoldMT"/>
                <a:cs typeface="WICJIE+Arial-BoldMT"/>
              </a:rPr>
              <a:t>Ordinance </a:t>
            </a:r>
            <a:r>
              <a:rPr sz="4050" b="1" spc="-122" dirty="0">
                <a:solidFill>
                  <a:srgbClr val="FFFFFF"/>
                </a:solidFill>
                <a:latin typeface="WICJIE+Arial-BoldMT"/>
                <a:cs typeface="WICJIE+Arial-BoldMT"/>
              </a:rPr>
              <a:t>(Cap</a:t>
            </a:r>
            <a:r>
              <a:rPr sz="4050" b="1" spc="-127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4050" b="1" spc="-123" dirty="0">
                <a:solidFill>
                  <a:srgbClr val="FFFFFF"/>
                </a:solidFill>
                <a:latin typeface="WICJIE+Arial-BoldMT"/>
                <a:cs typeface="WICJIE+Arial-BoldMT"/>
              </a:rPr>
              <a:t>354)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9221" y="2310239"/>
            <a:ext cx="2397036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Purpose and Scope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6844" y="2310239"/>
            <a:ext cx="1917005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1" dirty="0">
                <a:solidFill>
                  <a:srgbClr val="E5E0DF"/>
                </a:solidFill>
                <a:latin typeface="WICJIE+Arial-BoldMT"/>
                <a:cs typeface="WICJIE+Arial-BoldMT"/>
              </a:rPr>
              <a:t>Key</a:t>
            </a: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 Provisions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1668" y="2331113"/>
            <a:ext cx="32191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9231" y="2331113"/>
            <a:ext cx="32191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9221" y="2806429"/>
            <a:ext cx="5933200" cy="156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 Waste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Disposal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Ordinance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(Cap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354)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Hong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Kong's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primary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legislation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governing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management.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Enacted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1980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subsequently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amended,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aims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 control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regulate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the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production,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storage,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collection,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treatment,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recycling,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disposal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territory.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86844" y="2806429"/>
            <a:ext cx="5884699" cy="156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ordinance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covers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various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types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including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domestic,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commercial,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industrial,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chemical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It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establishes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licensing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requirements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collectors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disposal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facilities,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sets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standards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for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handling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disposal,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provides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for the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designation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disposal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facilities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public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cleansing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areas.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9221" y="5168454"/>
            <a:ext cx="3271837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Enforcement and Penalties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86844" y="5168454"/>
            <a:ext cx="2735312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ICJIE+Arial-BoldMT"/>
                <a:cs typeface="WICJIE+Arial-BoldMT"/>
              </a:rPr>
              <a:t>Environmental Impact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1668" y="5189327"/>
            <a:ext cx="32191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69231" y="5189327"/>
            <a:ext cx="32191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E5E0DF"/>
                </a:solidFill>
                <a:latin typeface="WICJIE+Arial-BoldMT"/>
                <a:cs typeface="WICJIE+Arial-Bold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89221" y="5664642"/>
            <a:ext cx="5974514" cy="123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Protection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Department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responsible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for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enforcing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ordinance.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Violations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can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result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significant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fines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imprisonment.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law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empowers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authorities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enter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premises,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inspect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handling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practices,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issue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compliance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orders.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86844" y="5664642"/>
            <a:ext cx="5871289" cy="156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While 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ordinance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has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improved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management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Hong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Kong,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challenges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remain,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particularly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reducing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waste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generation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increasing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recycling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rates.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The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government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continues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update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regulations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implement</a:t>
            </a:r>
            <a:r>
              <a:rPr sz="1600" spc="-3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new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initiatives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to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 address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these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ongoing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  <a:r>
              <a:rPr sz="16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600" spc="-31" dirty="0">
                <a:solidFill>
                  <a:srgbClr val="E5E0DF"/>
                </a:solidFill>
                <a:latin typeface="NSTEQJ+ArialMT"/>
                <a:cs typeface="NSTEQJ+ArialMT"/>
              </a:rPr>
              <a:t>concerns.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774" y="968004"/>
            <a:ext cx="12237291" cy="57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sz="380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  <a:r>
              <a:rPr sz="3800" b="1" spc="-11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800" b="1" spc="-117" dirty="0">
                <a:solidFill>
                  <a:srgbClr val="FFFFFF"/>
                </a:solidFill>
                <a:latin typeface="WICJIE+Arial-BoldMT"/>
                <a:cs typeface="WICJIE+Arial-BoldMT"/>
              </a:rPr>
              <a:t>in Pollution </a:t>
            </a:r>
            <a:r>
              <a:rPr sz="3800" b="1" spc="-116" dirty="0">
                <a:solidFill>
                  <a:srgbClr val="FFFFFF"/>
                </a:solidFill>
                <a:latin typeface="WICJIE+Arial-BoldMT"/>
                <a:cs typeface="WICJIE+Arial-BoldMT"/>
              </a:rPr>
              <a:t>and</a:t>
            </a:r>
            <a:r>
              <a:rPr sz="3800" b="1" spc="-119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80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Resource</a:t>
            </a:r>
            <a:r>
              <a:rPr sz="3800" b="1" spc="-116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80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Extraction</a:t>
            </a:r>
            <a:r>
              <a:rPr sz="3800" b="1" spc="-120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800" b="1" spc="-116" dirty="0">
                <a:solidFill>
                  <a:srgbClr val="FFFFFF"/>
                </a:solidFill>
                <a:latin typeface="WICJIE+Arial-BoldMT"/>
                <a:cs typeface="WICJIE+Arial-BoldMT"/>
              </a:rPr>
              <a:t>Disputes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728" y="3000197"/>
            <a:ext cx="2431907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Identifying</a:t>
            </a:r>
            <a:r>
              <a:rPr sz="1900" b="1" spc="-5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Trespass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0881" y="3000197"/>
            <a:ext cx="2217117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Proving</a:t>
            </a:r>
            <a:r>
              <a:rPr sz="1900" b="1" spc="-5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Causation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09153" y="3000197"/>
            <a:ext cx="2794446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Remedies and</a:t>
            </a:r>
            <a:r>
              <a:rPr sz="1900" b="1" spc="-5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Damages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27305" y="3000197"/>
            <a:ext cx="2311375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Balancing</a:t>
            </a:r>
            <a:r>
              <a:rPr sz="1900" b="1" spc="-58" dirty="0">
                <a:solidFill>
                  <a:srgbClr val="E5E0DF"/>
                </a:solidFill>
                <a:latin typeface="WICJIE+Arial-BoldMT"/>
                <a:cs typeface="WICJIE+Arial-BoldMT"/>
              </a:rPr>
              <a:t> </a:t>
            </a:r>
            <a:r>
              <a:rPr sz="1900" b="1" spc="-57" dirty="0">
                <a:solidFill>
                  <a:srgbClr val="E5E0DF"/>
                </a:solidFill>
                <a:latin typeface="WICJIE+Arial-BoldMT"/>
                <a:cs typeface="WICJIE+Arial-BoldMT"/>
              </a:rPr>
              <a:t>Interests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728" y="3470667"/>
            <a:ext cx="3073463" cy="3298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In pollution and resource extraction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cases,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trespass often takes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unconventional forms.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It may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involve the migration of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pollutants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across property boundaries,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unauthorised drilling or mining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activities,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or even the spread of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noise or odours.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Courts must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grapple with defining the boundaries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property rights in these complex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scenarios.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90881" y="3470667"/>
            <a:ext cx="2680363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500" spc="-64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significant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challenge in these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disputes is establishing </a:t>
            </a:r>
            <a:r>
              <a:rPr sz="1500" dirty="0">
                <a:solidFill>
                  <a:srgbClr val="E5E0DF"/>
                </a:solidFill>
                <a:latin typeface="NSTEQJ+ArialMT"/>
                <a:cs typeface="NSTEQJ+ArialMT"/>
              </a:rPr>
              <a:t>a</a:t>
            </a:r>
            <a:r>
              <a:rPr sz="1500" spc="-62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clear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causal link between the alleged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trespasser's actions and the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09153" y="3470667"/>
            <a:ext cx="2667253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Courts have developed various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approaches to remedies 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27305" y="3470667"/>
            <a:ext cx="2896806" cy="2689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In resolving these disputes,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courts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must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balance the economic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interests of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resource extraction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companies,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the property rights of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affected landowners,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and broader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 concerns.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This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balancing act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often leads to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nuanced decisions that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shape the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evolving landscape of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09153" y="4080267"/>
            <a:ext cx="3042631" cy="2689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 trespass cases.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These may include injunctions to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halt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harmful activities,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orders for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 remediation,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monetary damages.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The calculation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damages can be particularly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challenging,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often involving long-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term environmental and health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impacts.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90881" y="4689867"/>
            <a:ext cx="2908836" cy="147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 damage.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This often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requires sophisticated scientific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evidence and expert</a:t>
            </a:r>
            <a:r>
              <a:rPr sz="1500" spc="-33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testimony,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making these cases particularly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complex and resource-intensive.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27305" y="6213867"/>
            <a:ext cx="1687748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environmental law.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393" y="624635"/>
            <a:ext cx="6338261" cy="116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9"/>
              </a:lnSpc>
              <a:spcBef>
                <a:spcPts val="0"/>
              </a:spcBef>
              <a:spcAft>
                <a:spcPts val="0"/>
              </a:spcAft>
            </a:pPr>
            <a:r>
              <a:rPr sz="375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Case</a:t>
            </a:r>
            <a:r>
              <a:rPr sz="3750" b="1" spc="-115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50" b="1" spc="-114" dirty="0">
                <a:solidFill>
                  <a:srgbClr val="FFFFFF"/>
                </a:solidFill>
                <a:latin typeface="WICJIE+Arial-BoldMT"/>
                <a:cs typeface="WICJIE+Arial-BoldMT"/>
              </a:rPr>
              <a:t>Study:</a:t>
            </a:r>
            <a:r>
              <a:rPr sz="375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 </a:t>
            </a:r>
            <a:r>
              <a:rPr sz="3750" b="1" spc="-114" dirty="0">
                <a:solidFill>
                  <a:srgbClr val="FFFFFF"/>
                </a:solidFill>
                <a:latin typeface="WICJIE+Arial-BoldMT"/>
                <a:cs typeface="WICJIE+Arial-BoldMT"/>
              </a:rPr>
              <a:t>Forest </a:t>
            </a:r>
            <a:r>
              <a:rPr sz="3750" b="1" spc="-113" dirty="0">
                <a:solidFill>
                  <a:srgbClr val="FFFFFF"/>
                </a:solidFill>
                <a:latin typeface="WICJIE+Arial-BoldMT"/>
                <a:cs typeface="WICJIE+Arial-BoldMT"/>
              </a:rPr>
              <a:t>Trespass</a:t>
            </a:r>
          </a:p>
          <a:p>
            <a:pPr marL="0" marR="0">
              <a:lnSpc>
                <a:spcPts val="4189"/>
              </a:lnSpc>
              <a:spcBef>
                <a:spcPts val="510"/>
              </a:spcBef>
              <a:spcAft>
                <a:spcPts val="0"/>
              </a:spcAft>
            </a:pPr>
            <a:r>
              <a:rPr sz="3750" b="1" spc="-114" dirty="0">
                <a:solidFill>
                  <a:srgbClr val="FFFFFF"/>
                </a:solidFill>
                <a:latin typeface="WICJIE+Arial-BoldMT"/>
                <a:cs typeface="WICJIE+Arial-BoldMT"/>
              </a:rPr>
              <a:t>Disputes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060" y="2263493"/>
            <a:ext cx="59711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Case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1304" y="2263493"/>
            <a:ext cx="1049273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Key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 Issues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67738" y="2263493"/>
            <a:ext cx="925283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Outcome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4173" y="2263493"/>
            <a:ext cx="72408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Impact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1060" y="2815586"/>
            <a:ext cx="1654330" cy="860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Miner's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Delight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Ltd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dirty="0">
                <a:solidFill>
                  <a:srgbClr val="E5E0DF"/>
                </a:solidFill>
                <a:latin typeface="NSTEQJ+ArialMT"/>
                <a:cs typeface="NSTEQJ+ArialMT"/>
              </a:rPr>
              <a:t>v</a:t>
            </a:r>
            <a:r>
              <a:rPr sz="150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Mara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Ltd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[2010]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(Kenya)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21304" y="2815586"/>
            <a:ext cx="1618170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Mining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company's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access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vs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67738" y="2815586"/>
            <a:ext cx="1703038" cy="860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Court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upheld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protection,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limiting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mining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activities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14173" y="2815586"/>
            <a:ext cx="1348978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Strengthened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protections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Kenya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21304" y="3425186"/>
            <a:ext cx="170895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conservation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1060" y="4594975"/>
            <a:ext cx="96450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Center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for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21304" y="4594975"/>
            <a:ext cx="1643472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Logging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permits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in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endangered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67738" y="4594975"/>
            <a:ext cx="1281522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Court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ordered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review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14173" y="4594975"/>
            <a:ext cx="1666726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Enhanced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scrutiny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1060" y="4899775"/>
            <a:ext cx="1698073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Biological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Diversity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dirty="0">
                <a:solidFill>
                  <a:srgbClr val="E5E0DF"/>
                </a:solidFill>
                <a:latin typeface="NSTEQJ+ArialMT"/>
                <a:cs typeface="NSTEQJ+ArialMT"/>
              </a:rPr>
              <a:t>v</a:t>
            </a:r>
            <a:r>
              <a:rPr sz="150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U.S.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Service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[2015]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(USA)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21304" y="5204575"/>
            <a:ext cx="1370279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species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habitat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67738" y="5204575"/>
            <a:ext cx="1348978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environmental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impact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14173" y="5204576"/>
            <a:ext cx="1264332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management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practices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67738" y="5814175"/>
            <a:ext cx="1264053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assessments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1060" y="6374364"/>
            <a:ext cx="1559623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Regina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dirty="0">
                <a:solidFill>
                  <a:srgbClr val="E5E0DF"/>
                </a:solidFill>
                <a:latin typeface="NSTEQJ+ArialMT"/>
                <a:cs typeface="NSTEQJ+ArialMT"/>
              </a:rPr>
              <a:t>v</a:t>
            </a:r>
            <a:r>
              <a:rPr sz="1500" spc="-6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Mackey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[2003]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(Canada)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21304" y="6374364"/>
            <a:ext cx="1550361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Indigenous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vs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government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67738" y="6374364"/>
            <a:ext cx="132013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Recognition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14173" y="6374364"/>
            <a:ext cx="1020905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Reshaped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67738" y="6679164"/>
            <a:ext cx="1625184" cy="55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aboriginal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title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and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use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14173" y="6679164"/>
            <a:ext cx="1518735" cy="860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understanding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of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indigenous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land</a:t>
            </a:r>
          </a:p>
          <a:p>
            <a:pPr marL="0" marR="0">
              <a:lnSpc>
                <a:spcPts val="1675"/>
              </a:lnSpc>
              <a:spcBef>
                <a:spcPts val="724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rights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21304" y="6983964"/>
            <a:ext cx="1560779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forest</a:t>
            </a:r>
            <a:r>
              <a:rPr sz="1500" spc="-31" dirty="0">
                <a:solidFill>
                  <a:srgbClr val="E5E0DF"/>
                </a:solidFill>
                <a:latin typeface="NSTEQJ+ArialMT"/>
                <a:cs typeface="NSTEQJ+ArialMT"/>
              </a:rPr>
              <a:t> </a:t>
            </a:r>
            <a:r>
              <a:rPr sz="1500" spc="-30" dirty="0">
                <a:solidFill>
                  <a:srgbClr val="E5E0DF"/>
                </a:solidFill>
                <a:latin typeface="NSTEQJ+ArialMT"/>
                <a:cs typeface="NSTEQJ+ArialMT"/>
              </a:rPr>
              <a:t>regulations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2648</Words>
  <Application>Microsoft Office PowerPoint</Application>
  <PresentationFormat>Custom</PresentationFormat>
  <Paragraphs>442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WICJIE+Arial-BoldMT</vt:lpstr>
      <vt:lpstr>Garamond</vt:lpstr>
      <vt:lpstr>NSTEQJ+ArialMT</vt:lpstr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Okwudili Onyenwee Onwurah</cp:lastModifiedBy>
  <cp:revision>1</cp:revision>
  <dcterms:modified xsi:type="dcterms:W3CDTF">2024-11-29T07:00:53Z</dcterms:modified>
</cp:coreProperties>
</file>