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8" r:id="rId1"/>
  </p:sldMasterIdLst>
  <p:notesMasterIdLst>
    <p:notesMasterId r:id="rId32"/>
  </p:notesMasterIdLst>
  <p:sldIdLst>
    <p:sldId id="256" r:id="rId2"/>
    <p:sldId id="272" r:id="rId3"/>
    <p:sldId id="257" r:id="rId4"/>
    <p:sldId id="273" r:id="rId5"/>
    <p:sldId id="258" r:id="rId6"/>
    <p:sldId id="259" r:id="rId7"/>
    <p:sldId id="275" r:id="rId8"/>
    <p:sldId id="260" r:id="rId9"/>
    <p:sldId id="261" r:id="rId10"/>
    <p:sldId id="262" r:id="rId11"/>
    <p:sldId id="263" r:id="rId12"/>
    <p:sldId id="264" r:id="rId13"/>
    <p:sldId id="265" r:id="rId14"/>
    <p:sldId id="266" r:id="rId15"/>
    <p:sldId id="267" r:id="rId16"/>
    <p:sldId id="276" r:id="rId17"/>
    <p:sldId id="277" r:id="rId18"/>
    <p:sldId id="278" r:id="rId19"/>
    <p:sldId id="279" r:id="rId20"/>
    <p:sldId id="280" r:id="rId21"/>
    <p:sldId id="271" r:id="rId22"/>
    <p:sldId id="281" r:id="rId23"/>
    <p:sldId id="282" r:id="rId24"/>
    <p:sldId id="283" r:id="rId25"/>
    <p:sldId id="284" r:id="rId26"/>
    <p:sldId id="285" r:id="rId27"/>
    <p:sldId id="286" r:id="rId28"/>
    <p:sldId id="287" r:id="rId29"/>
    <p:sldId id="288" r:id="rId30"/>
    <p:sldId id="289" r:id="rId31"/>
  </p:sldIdLst>
  <p:sldSz cx="9144000" cy="5143500" type="screen16x9"/>
  <p:notesSz cx="6858000" cy="9144000"/>
  <p:embeddedFontLst>
    <p:embeddedFont>
      <p:font typeface="Century Gothic" panose="020B0502020202020204" pitchFamily="34" charset="0"/>
      <p:regular r:id="rId33"/>
      <p:bold r:id="rId34"/>
      <p:italic r:id="rId35"/>
      <p:boldItalic r:id="rId36"/>
    </p:embeddedFont>
    <p:embeddedFont>
      <p:font typeface="Garamond" panose="02020404030301010803" pitchFamily="18"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120" d="100"/>
          <a:sy n="120" d="100"/>
        </p:scale>
        <p:origin x="200" y="4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c7e38def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c7e38def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c7e38def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c7e38def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c7e38def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6c7e38def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6c7e38def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6c7e38def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7e38de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7e38de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7e38de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7e38de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73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7e38de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7e38de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21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7e38de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7e38de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46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7e38de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7e38de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10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7e38de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7e38de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66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c7e38de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c7e38de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c7e38def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6c7e38def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c7e38def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c7e38def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96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c7e38def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c7e38def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c7e38def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c7e38def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c7e38def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c7e38def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72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c7e38de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c7e38de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c7e38def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c7e38def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c7e38def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6c7e38def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51435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950797"/>
            <a:ext cx="7182197" cy="323096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058711"/>
            <a:ext cx="6972300" cy="3026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950798"/>
            <a:ext cx="144018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950798"/>
            <a:ext cx="1268730" cy="48397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1568447"/>
            <a:ext cx="6801440" cy="1943100"/>
          </a:xfrm>
        </p:spPr>
        <p:txBody>
          <a:bodyPr tIns="45720" bIns="45720" anchor="ctr">
            <a:noAutofit/>
          </a:bodyPr>
          <a:lstStyle>
            <a:lvl1pPr algn="ctr">
              <a:lnSpc>
                <a:spcPct val="83000"/>
              </a:lnSpc>
              <a:defRPr lang="en-US" sz="54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3511547"/>
            <a:ext cx="6803136" cy="342901"/>
          </a:xfrm>
        </p:spPr>
        <p:txBody>
          <a:bodyPr>
            <a:normAutofit/>
          </a:bodyPr>
          <a:lstStyle>
            <a:lvl1pPr marL="0" indent="0" algn="ctr">
              <a:spcBef>
                <a:spcPts val="0"/>
              </a:spcBef>
              <a:buNone/>
              <a:defRPr sz="1200" spc="60" baseline="0">
                <a:solidFill>
                  <a:schemeClr val="tx1"/>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005942"/>
            <a:ext cx="1165860" cy="395410"/>
          </a:xfrm>
        </p:spPr>
        <p:txBody>
          <a:bodyPr/>
          <a:lstStyle>
            <a:lvl1pPr algn="ctr">
              <a:defRPr sz="975" spc="0" baseline="0">
                <a:solidFill>
                  <a:schemeClr val="tx1"/>
                </a:solidFill>
                <a:latin typeface="+mn-lt"/>
              </a:defRPr>
            </a:lvl1pPr>
          </a:lstStyle>
          <a:p>
            <a:fld id="{48A87A34-81AB-432B-8DAE-1953F412C126}" type="datetimeFigureOut">
              <a:rPr lang="en-US" smtClean="0"/>
              <a:t>4/26/24</a:t>
            </a:fld>
            <a:endParaRPr lang="en-US" dirty="0"/>
          </a:p>
        </p:txBody>
      </p:sp>
      <p:sp>
        <p:nvSpPr>
          <p:cNvPr id="21" name="Footer Placeholder 20"/>
          <p:cNvSpPr>
            <a:spLocks noGrp="1"/>
          </p:cNvSpPr>
          <p:nvPr>
            <p:ph type="ftr" sz="quarter" idx="11"/>
          </p:nvPr>
        </p:nvSpPr>
        <p:spPr>
          <a:xfrm>
            <a:off x="1090422" y="3908295"/>
            <a:ext cx="4429125" cy="17145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3909060"/>
            <a:ext cx="1583911" cy="171450"/>
          </a:xfrm>
        </p:spPr>
        <p:txBody>
          <a:bodyPr/>
          <a:lstStyle>
            <a:lvl1pPr>
              <a:defRPr>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631355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48766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71500"/>
            <a:ext cx="1771650" cy="39433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571500"/>
            <a:ext cx="6057900" cy="3943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641438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53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228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570273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51435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950797"/>
            <a:ext cx="7182197" cy="323096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058711"/>
            <a:ext cx="6972300" cy="3026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950798"/>
            <a:ext cx="144018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950798"/>
            <a:ext cx="1268730" cy="48397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1570732"/>
            <a:ext cx="6803136" cy="1940814"/>
          </a:xfrm>
        </p:spPr>
        <p:txBody>
          <a:bodyPr anchor="ctr">
            <a:noAutofit/>
          </a:bodyPr>
          <a:lstStyle>
            <a:lvl1pPr algn="ctr">
              <a:lnSpc>
                <a:spcPct val="83000"/>
              </a:lnSpc>
              <a:defRPr lang="en-US" sz="54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3511547"/>
            <a:ext cx="6803136" cy="342900"/>
          </a:xfrm>
        </p:spPr>
        <p:txBody>
          <a:bodyPr anchor="t">
            <a:normAutofit/>
          </a:bodyPr>
          <a:lstStyle>
            <a:lvl1pPr marL="0" indent="0" algn="ctr">
              <a:buNone/>
              <a:defRPr sz="1200">
                <a:solidFill>
                  <a:schemeClr val="tx1"/>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008377"/>
            <a:ext cx="1165860" cy="397764"/>
          </a:xfrm>
        </p:spPr>
        <p:txBody>
          <a:bodyPr/>
          <a:lstStyle>
            <a:lvl1pPr algn="ctr">
              <a:defRPr lang="en-US" sz="975" kern="1200" spc="0" baseline="0">
                <a:solidFill>
                  <a:schemeClr val="tx1"/>
                </a:solidFill>
                <a:latin typeface="+mn-lt"/>
                <a:ea typeface="+mn-ea"/>
                <a:cs typeface="+mn-cs"/>
              </a:defRPr>
            </a:lvl1pPr>
          </a:lstStyle>
          <a:p>
            <a:fld id="{48A87A34-81AB-432B-8DAE-1953F412C126}" type="datetimeFigureOut">
              <a:rPr lang="en-US" smtClean="0"/>
              <a:t>4/26/24</a:t>
            </a:fld>
            <a:endParaRPr lang="en-US" dirty="0"/>
          </a:p>
        </p:txBody>
      </p:sp>
      <p:sp>
        <p:nvSpPr>
          <p:cNvPr id="5" name="Footer Placeholder 4"/>
          <p:cNvSpPr>
            <a:spLocks noGrp="1"/>
          </p:cNvSpPr>
          <p:nvPr>
            <p:ph type="ftr" sz="quarter" idx="11"/>
          </p:nvPr>
        </p:nvSpPr>
        <p:spPr>
          <a:xfrm>
            <a:off x="1090165" y="3908295"/>
            <a:ext cx="4430268" cy="1714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3908295"/>
            <a:ext cx="1584198" cy="17145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134268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93534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1555751"/>
            <a:ext cx="3566160" cy="48006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66924"/>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1555751"/>
            <a:ext cx="3566160" cy="48006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80026" y="2067436"/>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51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64552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75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8308"/>
            <a:ext cx="6398514" cy="4786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8308"/>
            <a:ext cx="2194560" cy="478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5544"/>
            <a:ext cx="1823085" cy="123444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457200"/>
            <a:ext cx="5829300" cy="40005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1714500"/>
            <a:ext cx="1823085" cy="2628900"/>
          </a:xfrm>
        </p:spPr>
        <p:txBody>
          <a:bodyPr>
            <a:normAutofit/>
          </a:bodyPr>
          <a:lstStyle>
            <a:lvl1pPr marL="0" indent="0">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4/26/24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4667252"/>
            <a:ext cx="1097280" cy="20574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2" name="Rectangle 11"/>
          <p:cNvSpPr/>
          <p:nvPr/>
        </p:nvSpPr>
        <p:spPr>
          <a:xfrm>
            <a:off x="6868160" y="281178"/>
            <a:ext cx="1988820" cy="458114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54360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8308"/>
            <a:ext cx="2194560" cy="478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2628"/>
            <a:ext cx="1824228" cy="1234440"/>
          </a:xfrm>
        </p:spPr>
        <p:txBody>
          <a:bodyPr anchor="b">
            <a:noAutofit/>
          </a:bodyPr>
          <a:lstStyle>
            <a:lvl1pPr algn="l">
              <a:defRPr sz="21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8308"/>
            <a:ext cx="6398514" cy="4786884"/>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972300" y="1714500"/>
            <a:ext cx="1824228" cy="2626614"/>
          </a:xfrm>
        </p:spPr>
        <p:txBody>
          <a:bodyPr>
            <a:normAutofit/>
          </a:bodyPr>
          <a:lstStyle>
            <a:lvl1pPr marL="0" indent="0" algn="l">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pPr/>
              <a:t>4/26/24</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4670298"/>
            <a:ext cx="1097280" cy="20574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0" name="Rectangle 9"/>
          <p:cNvSpPr/>
          <p:nvPr/>
        </p:nvSpPr>
        <p:spPr>
          <a:xfrm>
            <a:off x="6868160" y="281178"/>
            <a:ext cx="1988820" cy="458114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98773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8308"/>
            <a:ext cx="8791956" cy="4786884"/>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481946"/>
            <a:ext cx="7543800" cy="1028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1577340"/>
            <a:ext cx="7543800" cy="29489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740" y="4730754"/>
            <a:ext cx="2057400" cy="205740"/>
          </a:xfrm>
          <a:prstGeom prst="rect">
            <a:avLst/>
          </a:prstGeom>
        </p:spPr>
        <p:txBody>
          <a:bodyPr vert="horz" lIns="91440" tIns="45720" rIns="91440" bIns="45720" rtlCol="0" anchor="b"/>
          <a:lstStyle>
            <a:lvl1pPr algn="l">
              <a:defRPr sz="750">
                <a:solidFill>
                  <a:schemeClr val="tx1">
                    <a:lumMod val="75000"/>
                    <a:lumOff val="25000"/>
                  </a:schemeClr>
                </a:solidFill>
              </a:defRPr>
            </a:lvl1pPr>
          </a:lstStyle>
          <a:p>
            <a:fld id="{48A87A34-81AB-432B-8DAE-1953F412C126}" type="datetimeFigureOut">
              <a:rPr lang="en-US" smtClean="0"/>
              <a:pPr/>
              <a:t>4/26/24</a:t>
            </a:fld>
            <a:endParaRPr lang="en-US" dirty="0"/>
          </a:p>
        </p:txBody>
      </p:sp>
      <p:sp>
        <p:nvSpPr>
          <p:cNvPr id="5" name="Footer Placeholder 4"/>
          <p:cNvSpPr>
            <a:spLocks noGrp="1"/>
          </p:cNvSpPr>
          <p:nvPr>
            <p:ph type="ftr" sz="quarter" idx="3"/>
          </p:nvPr>
        </p:nvSpPr>
        <p:spPr>
          <a:xfrm>
            <a:off x="2617470" y="4730754"/>
            <a:ext cx="3909060" cy="205740"/>
          </a:xfrm>
          <a:prstGeom prst="rect">
            <a:avLst/>
          </a:prstGeom>
        </p:spPr>
        <p:txBody>
          <a:bodyPr vert="horz" lIns="91440" tIns="45720" rIns="91440" bIns="45720" rtlCol="0" anchor="b"/>
          <a:lstStyle>
            <a:lvl1pPr algn="ctr">
              <a:defRPr sz="7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52410" y="4730754"/>
            <a:ext cx="1097280" cy="205740"/>
          </a:xfrm>
          <a:prstGeom prst="rect">
            <a:avLst/>
          </a:prstGeom>
        </p:spPr>
        <p:txBody>
          <a:bodyPr vert="horz" lIns="91440" tIns="45720" rIns="91440" bIns="45720" rtlCol="0" anchor="b"/>
          <a:lstStyle>
            <a:lvl1pPr algn="r">
              <a:defRPr sz="75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7057090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sldNum="0" hdr="0" ftr="0" dt="0"/>
  <p:txStyles>
    <p:titleStyle>
      <a:lvl1pPr algn="l" defTabSz="685800" rtl="0" eaLnBrk="1" latinLnBrk="0" hangingPunct="1">
        <a:lnSpc>
          <a:spcPct val="90000"/>
        </a:lnSpc>
        <a:spcBef>
          <a:spcPct val="0"/>
        </a:spcBef>
        <a:buNone/>
        <a:defRPr lang="en-US" sz="36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sz="3700" dirty="0"/>
              <a:t>EDEXCEL Pearson Edexcel International GCSE In</a:t>
            </a:r>
            <a:br>
              <a:rPr lang="en-US" sz="3700" dirty="0"/>
            </a:br>
            <a:r>
              <a:rPr lang="en-US" sz="3700" dirty="0"/>
              <a:t>English Language </a:t>
            </a:r>
            <a:r>
              <a:rPr lang="en-US" sz="3700" dirty="0">
                <a:solidFill>
                  <a:srgbClr val="FF0000"/>
                </a:solidFill>
              </a:rPr>
              <a:t>(4EA1)</a:t>
            </a:r>
            <a:br>
              <a:rPr lang="en-US" sz="3700" dirty="0">
                <a:solidFill>
                  <a:srgbClr val="FF0000"/>
                </a:solidFill>
              </a:rPr>
            </a:br>
            <a:r>
              <a:rPr lang="en-US" sz="3700" dirty="0"/>
              <a:t>Paper 1: Non-fiction Texts and Transactional</a:t>
            </a:r>
            <a:br>
              <a:rPr lang="en-US" sz="3700" dirty="0"/>
            </a:br>
            <a:r>
              <a:rPr lang="en-US" sz="3700" dirty="0"/>
              <a:t>Writing</a:t>
            </a:r>
          </a:p>
        </p:txBody>
      </p:sp>
      <p:pic>
        <p:nvPicPr>
          <p:cNvPr id="7" name="Picture 6" descr="Glasses on top of a book">
            <a:extLst>
              <a:ext uri="{FF2B5EF4-FFF2-40B4-BE49-F238E27FC236}">
                <a16:creationId xmlns:a16="http://schemas.microsoft.com/office/drawing/2014/main" id="{72A8379D-F5F3-682D-F021-9C75F1E7EF95}"/>
              </a:ext>
            </a:extLst>
          </p:cNvPr>
          <p:cNvPicPr>
            <a:picLocks noChangeAspect="1"/>
          </p:cNvPicPr>
          <p:nvPr/>
        </p:nvPicPr>
        <p:blipFill>
          <a:blip r:embed="rId3"/>
          <a:stretch>
            <a:fillRect/>
          </a:stretch>
        </p:blipFill>
        <p:spPr>
          <a:xfrm>
            <a:off x="6198781" y="3126013"/>
            <a:ext cx="2629534" cy="1741039"/>
          </a:xfrm>
          <a:prstGeom prst="rect">
            <a:avLst/>
          </a:prstGeom>
        </p:spPr>
      </p:pic>
      <p:sp>
        <p:nvSpPr>
          <p:cNvPr id="8" name="TextBox 7">
            <a:extLst>
              <a:ext uri="{FF2B5EF4-FFF2-40B4-BE49-F238E27FC236}">
                <a16:creationId xmlns:a16="http://schemas.microsoft.com/office/drawing/2014/main" id="{B22C1DF2-E730-94CA-6391-B77F3994D315}"/>
              </a:ext>
            </a:extLst>
          </p:cNvPr>
          <p:cNvSpPr txBox="1"/>
          <p:nvPr/>
        </p:nvSpPr>
        <p:spPr>
          <a:xfrm rot="1542200">
            <a:off x="6149008" y="879309"/>
            <a:ext cx="2685351" cy="584775"/>
          </a:xfrm>
          <a:prstGeom prst="rect">
            <a:avLst/>
          </a:prstGeom>
          <a:noFill/>
        </p:spPr>
        <p:txBody>
          <a:bodyPr wrap="none" rtlCol="0">
            <a:spAutoFit/>
          </a:bodyPr>
          <a:lstStyle/>
          <a:p>
            <a:r>
              <a:rPr lang="en-TH" sz="3200" b="1" u="sng" dirty="0">
                <a:solidFill>
                  <a:srgbClr val="FF0000"/>
                </a:solidFill>
              </a:rPr>
              <a:t>UPDATE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analysis example 2</a:t>
            </a:r>
            <a:endParaRPr dirty="0"/>
          </a:p>
        </p:txBody>
      </p:sp>
      <p:sp>
        <p:nvSpPr>
          <p:cNvPr id="91" name="Google Shape;91;p1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150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Read the following passage carefully. Then answer the question that follows.</a:t>
            </a:r>
            <a:endParaRPr sz="1200" dirty="0">
              <a:solidFill>
                <a:srgbClr val="0D0D0D"/>
              </a:solidFill>
              <a:latin typeface="Roboto"/>
              <a:ea typeface="Roboto"/>
              <a:cs typeface="Roboto"/>
              <a:sym typeface="Roboto"/>
            </a:endParaRPr>
          </a:p>
          <a:p>
            <a:pPr marL="0" lvl="0" indent="0" algn="l" rtl="0">
              <a:spcBef>
                <a:spcPts val="1500"/>
              </a:spcBef>
              <a:spcAft>
                <a:spcPts val="0"/>
              </a:spcAft>
              <a:buNone/>
            </a:pPr>
            <a:r>
              <a:rPr lang="en" sz="1200" i="1" dirty="0">
                <a:solidFill>
                  <a:srgbClr val="0D0D0D"/>
                </a:solidFill>
                <a:latin typeface="Roboto"/>
                <a:ea typeface="Roboto"/>
                <a:cs typeface="Roboto"/>
                <a:sym typeface="Roboto"/>
              </a:rPr>
              <a:t>Passage:</a:t>
            </a:r>
            <a:endParaRPr sz="1200"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ts val="1100"/>
              <a:buFont typeface="Arial"/>
              <a:buNone/>
            </a:pPr>
            <a:r>
              <a:rPr lang="en" sz="1200" i="1" dirty="0">
                <a:solidFill>
                  <a:srgbClr val="0D0D0D"/>
                </a:solidFill>
                <a:latin typeface="Roboto"/>
                <a:ea typeface="Roboto"/>
                <a:cs typeface="Roboto"/>
                <a:sym typeface="Roboto"/>
              </a:rPr>
              <a:t>"The moon hung low in the sky, casting a silvery glow over the deserted streets below. Shadows danced on the walls, their shapes twisting and turning with each flicker of light. A lone figure moved through the darkness, its footsteps echoing against the cobblestones. There was an air of mystery surrounding the night, as if secrets lurked in every corner, waiting to be discovered."</a:t>
            </a:r>
            <a:endParaRPr sz="1200" i="1"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Question 3: How does the author use language to create a sense of </a:t>
            </a:r>
            <a:r>
              <a:rPr lang="en" sz="1200" b="1" dirty="0">
                <a:solidFill>
                  <a:srgbClr val="0D0D0D"/>
                </a:solidFill>
                <a:latin typeface="Roboto"/>
                <a:ea typeface="Roboto"/>
                <a:cs typeface="Roboto"/>
                <a:sym typeface="Roboto"/>
              </a:rPr>
              <a:t>mystery and anticipation</a:t>
            </a:r>
            <a:r>
              <a:rPr lang="en" sz="1200" dirty="0">
                <a:solidFill>
                  <a:srgbClr val="0D0D0D"/>
                </a:solidFill>
                <a:latin typeface="Roboto"/>
                <a:ea typeface="Roboto"/>
                <a:cs typeface="Roboto"/>
                <a:sym typeface="Roboto"/>
              </a:rPr>
              <a:t> in the passage?</a:t>
            </a:r>
            <a:endParaRPr sz="1200" dirty="0">
              <a:solidFill>
                <a:srgbClr val="0D0D0D"/>
              </a:solidFill>
              <a:latin typeface="Roboto"/>
              <a:ea typeface="Roboto"/>
              <a:cs typeface="Roboto"/>
              <a:sym typeface="Roboto"/>
            </a:endParaRPr>
          </a:p>
          <a:p>
            <a:pPr marL="0" lvl="0" indent="0" algn="l" rtl="0">
              <a:spcBef>
                <a:spcPts val="1500"/>
              </a:spcBef>
              <a:spcAft>
                <a:spcPts val="1200"/>
              </a:spcAft>
              <a:buNone/>
            </a:pPr>
            <a:endParaRPr sz="1200" dirty="0">
              <a:solidFill>
                <a:srgbClr val="0D0D0D"/>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analysis example 2</a:t>
            </a:r>
            <a:endParaRPr dirty="0"/>
          </a:p>
        </p:txBody>
      </p:sp>
      <p:sp>
        <p:nvSpPr>
          <p:cNvPr id="97" name="Google Shape;97;p2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1500"/>
              </a:spcBef>
              <a:spcAft>
                <a:spcPts val="0"/>
              </a:spcAft>
              <a:buClr>
                <a:schemeClr val="dk1"/>
              </a:buClr>
              <a:buSzPct val="91666"/>
              <a:buFont typeface="Arial"/>
              <a:buNone/>
            </a:pPr>
            <a:r>
              <a:rPr lang="en" sz="1200" dirty="0">
                <a:solidFill>
                  <a:srgbClr val="0D0D0D"/>
                </a:solidFill>
                <a:latin typeface="Roboto"/>
                <a:ea typeface="Roboto"/>
                <a:cs typeface="Roboto"/>
                <a:sym typeface="Roboto"/>
              </a:rPr>
              <a:t>Model Answer:</a:t>
            </a:r>
            <a:endParaRPr sz="1200"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ct val="91666"/>
              <a:buFont typeface="Arial"/>
              <a:buNone/>
            </a:pPr>
            <a:r>
              <a:rPr lang="en-US" sz="1200" dirty="0">
                <a:solidFill>
                  <a:srgbClr val="0D0D0D"/>
                </a:solidFill>
                <a:latin typeface="Roboto"/>
                <a:ea typeface="Roboto"/>
                <a:cs typeface="Roboto"/>
                <a:sym typeface="Roboto"/>
              </a:rPr>
              <a:t>The author </a:t>
            </a:r>
            <a:r>
              <a:rPr lang="en-US" sz="1200" b="1" u="sng" dirty="0">
                <a:solidFill>
                  <a:srgbClr val="0D0D0D"/>
                </a:solidFill>
                <a:latin typeface="Roboto"/>
                <a:ea typeface="Roboto"/>
                <a:cs typeface="Roboto"/>
                <a:sym typeface="Roboto"/>
              </a:rPr>
              <a:t>successfully </a:t>
            </a:r>
            <a:r>
              <a:rPr lang="en-US" sz="1200" dirty="0">
                <a:solidFill>
                  <a:srgbClr val="0D0D0D"/>
                </a:solidFill>
                <a:latin typeface="Roboto"/>
                <a:ea typeface="Roboto"/>
                <a:cs typeface="Roboto"/>
                <a:sym typeface="Roboto"/>
              </a:rPr>
              <a:t>creates a </a:t>
            </a:r>
            <a:r>
              <a:rPr lang="en-US" sz="1200" b="1" dirty="0">
                <a:solidFill>
                  <a:srgbClr val="0D0D0D"/>
                </a:solidFill>
                <a:latin typeface="Roboto"/>
                <a:ea typeface="Roboto"/>
                <a:cs typeface="Roboto"/>
                <a:sym typeface="Roboto"/>
              </a:rPr>
              <a:t>mysterious atmosphere </a:t>
            </a:r>
            <a:r>
              <a:rPr lang="en-US" sz="1200" dirty="0">
                <a:solidFill>
                  <a:srgbClr val="0D0D0D"/>
                </a:solidFill>
                <a:latin typeface="Roboto"/>
                <a:ea typeface="Roboto"/>
                <a:cs typeface="Roboto"/>
                <a:sym typeface="Roboto"/>
              </a:rPr>
              <a:t>in the passage through </a:t>
            </a:r>
            <a:r>
              <a:rPr lang="en-US" sz="1200" b="1" dirty="0">
                <a:solidFill>
                  <a:srgbClr val="0D0D0D"/>
                </a:solidFill>
                <a:latin typeface="Roboto"/>
                <a:ea typeface="Roboto"/>
                <a:cs typeface="Roboto"/>
                <a:sym typeface="Roboto"/>
              </a:rPr>
              <a:t>vivid imagery, personification, and sensory language. </a:t>
            </a:r>
            <a:r>
              <a:rPr lang="en-US" sz="1200" u="sng" dirty="0">
                <a:solidFill>
                  <a:srgbClr val="0D0D0D"/>
                </a:solidFill>
                <a:latin typeface="Roboto"/>
                <a:ea typeface="Roboto"/>
                <a:cs typeface="Roboto"/>
                <a:sym typeface="Roboto"/>
              </a:rPr>
              <a:t>Vivid imagination p</a:t>
            </a:r>
            <a:r>
              <a:rPr lang="en-US" sz="1200" dirty="0">
                <a:solidFill>
                  <a:srgbClr val="0D0D0D"/>
                </a:solidFill>
                <a:latin typeface="Roboto"/>
                <a:ea typeface="Roboto"/>
                <a:cs typeface="Roboto"/>
                <a:sym typeface="Roboto"/>
              </a:rPr>
              <a:t>hrases like "shadows danced" and "twisting with each flicker of light" paint an eerie picture, while the moon's "silvery glow" adds to the sense of the unknown. </a:t>
            </a:r>
            <a:r>
              <a:rPr lang="en-US" sz="1200" u="sng" dirty="0">
                <a:solidFill>
                  <a:srgbClr val="0D0D0D"/>
                </a:solidFill>
                <a:latin typeface="Roboto"/>
                <a:ea typeface="Roboto"/>
                <a:cs typeface="Roboto"/>
                <a:sym typeface="Roboto"/>
              </a:rPr>
              <a:t>Personification</a:t>
            </a:r>
            <a:r>
              <a:rPr lang="en-US" sz="1200" dirty="0">
                <a:solidFill>
                  <a:srgbClr val="0D0D0D"/>
                </a:solidFill>
                <a:latin typeface="Roboto"/>
                <a:ea typeface="Roboto"/>
                <a:cs typeface="Roboto"/>
                <a:sym typeface="Roboto"/>
              </a:rPr>
              <a:t>, such as shadows "dancing" and footsteps "echoing," gives life to the setting. </a:t>
            </a:r>
            <a:r>
              <a:rPr lang="en-US" sz="1200" u="sng" dirty="0">
                <a:solidFill>
                  <a:srgbClr val="0D0D0D"/>
                </a:solidFill>
                <a:latin typeface="Roboto"/>
                <a:ea typeface="Roboto"/>
                <a:cs typeface="Roboto"/>
                <a:sym typeface="Roboto"/>
              </a:rPr>
              <a:t>Sensory details </a:t>
            </a:r>
            <a:r>
              <a:rPr lang="en-US" sz="1200" dirty="0">
                <a:solidFill>
                  <a:srgbClr val="0D0D0D"/>
                </a:solidFill>
                <a:latin typeface="Roboto"/>
                <a:ea typeface="Roboto"/>
                <a:cs typeface="Roboto"/>
                <a:sym typeface="Roboto"/>
              </a:rPr>
              <a:t>like the "air of mystery" and "secrets lurking" build suspense, drawing the reader into the deserted streets at night. As a result, </a:t>
            </a:r>
            <a:r>
              <a:rPr lang="en-US" sz="1200" u="sng" dirty="0">
                <a:solidFill>
                  <a:srgbClr val="0D0D0D"/>
                </a:solidFill>
                <a:latin typeface="Roboto"/>
                <a:ea typeface="Roboto"/>
                <a:cs typeface="Roboto"/>
                <a:sym typeface="Roboto"/>
              </a:rPr>
              <a:t>these techniques create anticipation and invite exploration of the hidden secrets within the darkness.</a:t>
            </a:r>
            <a:endParaRPr sz="1200" u="sng" dirty="0">
              <a:solidFill>
                <a:srgbClr val="0D0D0D"/>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analysis example 3</a:t>
            </a:r>
            <a:endParaRPr dirty="0"/>
          </a:p>
        </p:txBody>
      </p:sp>
      <p:sp>
        <p:nvSpPr>
          <p:cNvPr id="103" name="Google Shape;103;p2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i="1" dirty="0">
                <a:solidFill>
                  <a:srgbClr val="0D0D0D"/>
                </a:solidFill>
                <a:latin typeface="Roboto"/>
                <a:ea typeface="Roboto"/>
                <a:cs typeface="Roboto"/>
                <a:sym typeface="Roboto"/>
              </a:rPr>
              <a:t>Passage:</a:t>
            </a:r>
            <a:endParaRPr sz="1200"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ts val="1100"/>
              <a:buFont typeface="Arial"/>
              <a:buNone/>
            </a:pPr>
            <a:r>
              <a:rPr lang="en" sz="1200" i="1" dirty="0">
                <a:solidFill>
                  <a:srgbClr val="0D0D0D"/>
                </a:solidFill>
                <a:latin typeface="Roboto"/>
                <a:ea typeface="Roboto"/>
                <a:cs typeface="Roboto"/>
                <a:sym typeface="Roboto"/>
              </a:rPr>
              <a:t>"The forest was a realm of shadows and whispers, where ancient trees loomed like sentinels guarding secrets buried deep within their roots. Shafts of sunlight pierced the dense canopy, casting dappled patterns on the forest floor. Every rustle of leaves, every crack of a twig, seemed to echo with the weight of untold stories. It was a place where time stood still, and the boundaries between reality and fantasy blurred into one."</a:t>
            </a:r>
            <a:endParaRPr sz="1200" i="1"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Question 3: How does the author use language to evoke a sense of </a:t>
            </a:r>
            <a:r>
              <a:rPr lang="en" sz="1200" b="1" dirty="0">
                <a:solidFill>
                  <a:srgbClr val="0D0D0D"/>
                </a:solidFill>
                <a:latin typeface="Roboto"/>
                <a:ea typeface="Roboto"/>
                <a:cs typeface="Roboto"/>
                <a:sym typeface="Roboto"/>
              </a:rPr>
              <a:t>mystery and enchantment </a:t>
            </a:r>
            <a:r>
              <a:rPr lang="en" sz="1200" dirty="0">
                <a:solidFill>
                  <a:srgbClr val="0D0D0D"/>
                </a:solidFill>
                <a:latin typeface="Roboto"/>
                <a:ea typeface="Roboto"/>
                <a:cs typeface="Roboto"/>
                <a:sym typeface="Roboto"/>
              </a:rPr>
              <a:t>in the passage?</a:t>
            </a:r>
            <a:endParaRPr sz="1200" dirty="0">
              <a:solidFill>
                <a:srgbClr val="0D0D0D"/>
              </a:solidFill>
              <a:latin typeface="Roboto"/>
              <a:ea typeface="Roboto"/>
              <a:cs typeface="Roboto"/>
              <a:sym typeface="Roboto"/>
            </a:endParaRPr>
          </a:p>
          <a:p>
            <a:pPr marL="0" lvl="0" indent="0" algn="l" rtl="0">
              <a:spcBef>
                <a:spcPts val="1500"/>
              </a:spcBef>
              <a:spcAft>
                <a:spcPts val="1200"/>
              </a:spcAft>
              <a:buNone/>
            </a:pPr>
            <a:endParaRPr sz="1200" dirty="0">
              <a:solidFill>
                <a:srgbClr val="0D0D0D"/>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analysis example 3</a:t>
            </a:r>
            <a:endParaRPr dirty="0"/>
          </a:p>
        </p:txBody>
      </p:sp>
      <p:sp>
        <p:nvSpPr>
          <p:cNvPr id="109" name="Google Shape;109;p2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1500"/>
              </a:spcBef>
              <a:spcAft>
                <a:spcPts val="0"/>
              </a:spcAft>
              <a:buClr>
                <a:schemeClr val="dk1"/>
              </a:buClr>
              <a:buSzPct val="91666"/>
              <a:buFont typeface="Arial"/>
              <a:buNone/>
            </a:pPr>
            <a:r>
              <a:rPr lang="en-US" sz="1200" dirty="0">
                <a:solidFill>
                  <a:srgbClr val="0D0D0D"/>
                </a:solidFill>
                <a:latin typeface="Roboto"/>
                <a:ea typeface="Roboto"/>
                <a:cs typeface="Roboto"/>
                <a:sym typeface="Roboto"/>
              </a:rPr>
              <a:t>Model answer:</a:t>
            </a:r>
          </a:p>
          <a:p>
            <a:pPr marL="0" lvl="0" indent="0" algn="l" rtl="0">
              <a:spcBef>
                <a:spcPts val="1500"/>
              </a:spcBef>
              <a:spcAft>
                <a:spcPts val="0"/>
              </a:spcAft>
              <a:buClr>
                <a:schemeClr val="dk1"/>
              </a:buClr>
              <a:buSzPct val="91666"/>
              <a:buFont typeface="Arial"/>
              <a:buNone/>
            </a:pPr>
            <a:endParaRPr lang="en-US" sz="1200"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ct val="91666"/>
              <a:buFont typeface="Arial"/>
              <a:buNone/>
            </a:pPr>
            <a:r>
              <a:rPr lang="en-US" sz="1200" dirty="0">
                <a:solidFill>
                  <a:srgbClr val="0D0D0D"/>
                </a:solidFill>
                <a:latin typeface="Roboto"/>
                <a:ea typeface="Roboto"/>
                <a:cs typeface="Roboto"/>
                <a:sym typeface="Roboto"/>
              </a:rPr>
              <a:t>In this captivating passage, the author </a:t>
            </a:r>
            <a:r>
              <a:rPr lang="en-US" sz="1200" b="1" u="sng" dirty="0">
                <a:solidFill>
                  <a:srgbClr val="0D0D0D"/>
                </a:solidFill>
                <a:latin typeface="Roboto"/>
                <a:ea typeface="Roboto"/>
                <a:cs typeface="Roboto"/>
                <a:sym typeface="Roboto"/>
              </a:rPr>
              <a:t>skillfully </a:t>
            </a:r>
            <a:r>
              <a:rPr lang="en-US" sz="1200" dirty="0">
                <a:solidFill>
                  <a:srgbClr val="0D0D0D"/>
                </a:solidFill>
                <a:latin typeface="Roboto"/>
                <a:ea typeface="Roboto"/>
                <a:cs typeface="Roboto"/>
                <a:sym typeface="Roboto"/>
              </a:rPr>
              <a:t>uses language to immerse the reader in the mysterious atmosphere of the forest. </a:t>
            </a:r>
            <a:r>
              <a:rPr lang="en-US" sz="1200" b="1" dirty="0">
                <a:solidFill>
                  <a:srgbClr val="0D0D0D"/>
                </a:solidFill>
                <a:latin typeface="Roboto"/>
                <a:ea typeface="Roboto"/>
                <a:cs typeface="Roboto"/>
                <a:sym typeface="Roboto"/>
              </a:rPr>
              <a:t>Rich imagery </a:t>
            </a:r>
            <a:r>
              <a:rPr lang="en-US" sz="1200" dirty="0">
                <a:solidFill>
                  <a:srgbClr val="0D0D0D"/>
                </a:solidFill>
                <a:latin typeface="Roboto"/>
                <a:ea typeface="Roboto"/>
                <a:cs typeface="Roboto"/>
                <a:sym typeface="Roboto"/>
              </a:rPr>
              <a:t>paints a vivid picture of the forest as a realm of shadows and whispers, with ancient trees looming like sentinels. </a:t>
            </a:r>
            <a:r>
              <a:rPr lang="en-US" sz="1200" b="1" dirty="0">
                <a:solidFill>
                  <a:srgbClr val="0D0D0D"/>
                </a:solidFill>
                <a:latin typeface="Roboto"/>
                <a:ea typeface="Roboto"/>
                <a:cs typeface="Roboto"/>
                <a:sym typeface="Roboto"/>
              </a:rPr>
              <a:t>Sensory language</a:t>
            </a:r>
            <a:r>
              <a:rPr lang="en-US" sz="1200" dirty="0">
                <a:solidFill>
                  <a:srgbClr val="0D0D0D"/>
                </a:solidFill>
                <a:latin typeface="Roboto"/>
                <a:ea typeface="Roboto"/>
                <a:cs typeface="Roboto"/>
                <a:sym typeface="Roboto"/>
              </a:rPr>
              <a:t>, including descriptions of sunlight piercing the canopy and every rustle of leaves, heightens the tension and anticipation. </a:t>
            </a:r>
            <a:r>
              <a:rPr lang="en-US" sz="1200" b="1" dirty="0">
                <a:solidFill>
                  <a:srgbClr val="0D0D0D"/>
                </a:solidFill>
                <a:latin typeface="Roboto"/>
                <a:ea typeface="Roboto"/>
                <a:cs typeface="Roboto"/>
                <a:sym typeface="Roboto"/>
              </a:rPr>
              <a:t>Personification</a:t>
            </a:r>
            <a:r>
              <a:rPr lang="en-US" sz="1200" dirty="0">
                <a:solidFill>
                  <a:srgbClr val="0D0D0D"/>
                </a:solidFill>
                <a:latin typeface="Roboto"/>
                <a:ea typeface="Roboto"/>
                <a:cs typeface="Roboto"/>
                <a:sym typeface="Roboto"/>
              </a:rPr>
              <a:t> gives the trees agency, suggesting hidden secrets within their roots. </a:t>
            </a:r>
            <a:r>
              <a:rPr lang="en-US" sz="1200" b="1" dirty="0">
                <a:solidFill>
                  <a:srgbClr val="0D0D0D"/>
                </a:solidFill>
                <a:latin typeface="Roboto"/>
                <a:ea typeface="Roboto"/>
                <a:cs typeface="Roboto"/>
                <a:sym typeface="Roboto"/>
              </a:rPr>
              <a:t>The author's choice of language </a:t>
            </a:r>
            <a:r>
              <a:rPr lang="en-US" sz="1200" dirty="0">
                <a:solidFill>
                  <a:srgbClr val="0D0D0D"/>
                </a:solidFill>
                <a:latin typeface="Roboto"/>
                <a:ea typeface="Roboto"/>
                <a:cs typeface="Roboto"/>
                <a:sym typeface="Roboto"/>
              </a:rPr>
              <a:t>blurs the boundaries between reality and fantasy, inviting readers to lose themselves in the enchanting atmosphere. Therefore, </a:t>
            </a:r>
            <a:r>
              <a:rPr lang="en-US" sz="1200" u="sng" dirty="0">
                <a:solidFill>
                  <a:srgbClr val="0D0D0D"/>
                </a:solidFill>
                <a:latin typeface="Roboto"/>
                <a:ea typeface="Roboto"/>
                <a:cs typeface="Roboto"/>
                <a:sym typeface="Roboto"/>
              </a:rPr>
              <a:t>through imagery, sensory language, personification, and choice of language, the author creates a captivating sense of mystery and enchantment in the forest.</a:t>
            </a:r>
            <a:endParaRPr sz="1200" i="1" u="sng" dirty="0">
              <a:solidFill>
                <a:srgbClr val="0D0D0D"/>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Q5 comparing texts</a:t>
            </a:r>
            <a:endParaRPr dirty="0"/>
          </a:p>
        </p:txBody>
      </p:sp>
      <p:sp>
        <p:nvSpPr>
          <p:cNvPr id="115" name="Google Shape;115;p2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dirty="0"/>
              <a:t>based on both Text One and Text Two</a:t>
            </a:r>
          </a:p>
          <a:p>
            <a:pPr marL="0" lvl="0" indent="0" algn="l" rtl="0">
              <a:spcBef>
                <a:spcPts val="1200"/>
              </a:spcBef>
              <a:spcAft>
                <a:spcPts val="0"/>
              </a:spcAft>
              <a:buClr>
                <a:schemeClr val="dk1"/>
              </a:buClr>
              <a:buSzPts val="1100"/>
              <a:buFont typeface="Arial"/>
              <a:buNone/>
            </a:pPr>
            <a:endParaRPr dirty="0"/>
          </a:p>
          <a:p>
            <a:pPr marL="0" lvl="0" indent="0" algn="l" rtl="0">
              <a:spcBef>
                <a:spcPts val="1200"/>
              </a:spcBef>
              <a:spcAft>
                <a:spcPts val="1200"/>
              </a:spcAft>
              <a:buNone/>
            </a:pPr>
            <a:endParaRPr dirty="0"/>
          </a:p>
        </p:txBody>
      </p:sp>
      <p:graphicFrame>
        <p:nvGraphicFramePr>
          <p:cNvPr id="2" name="Table 1">
            <a:extLst>
              <a:ext uri="{FF2B5EF4-FFF2-40B4-BE49-F238E27FC236}">
                <a16:creationId xmlns:a16="http://schemas.microsoft.com/office/drawing/2014/main" id="{BDAD0F4B-E412-553A-A716-F211FEBDD710}"/>
              </a:ext>
            </a:extLst>
          </p:cNvPr>
          <p:cNvGraphicFramePr>
            <a:graphicFrameLocks noGrp="1"/>
          </p:cNvGraphicFramePr>
          <p:nvPr>
            <p:extLst>
              <p:ext uri="{D42A27DB-BD31-4B8C-83A1-F6EECF244321}">
                <p14:modId xmlns:p14="http://schemas.microsoft.com/office/powerpoint/2010/main" val="786069817"/>
              </p:ext>
            </p:extLst>
          </p:nvPr>
        </p:nvGraphicFramePr>
        <p:xfrm>
          <a:off x="1364512" y="1669829"/>
          <a:ext cx="6780028" cy="2834640"/>
        </p:xfrm>
        <a:graphic>
          <a:graphicData uri="http://schemas.openxmlformats.org/drawingml/2006/table">
            <a:tbl>
              <a:tblPr firstRow="1" bandRow="1">
                <a:tableStyleId>{5C22544A-7EE6-4342-B048-85BDC9FD1C3A}</a:tableStyleId>
              </a:tblPr>
              <a:tblGrid>
                <a:gridCol w="6780028">
                  <a:extLst>
                    <a:ext uri="{9D8B030D-6E8A-4147-A177-3AD203B41FA5}">
                      <a16:colId xmlns:a16="http://schemas.microsoft.com/office/drawing/2014/main" val="2632869980"/>
                    </a:ext>
                  </a:extLst>
                </a:gridCol>
              </a:tblGrid>
              <a:tr h="2030302">
                <a:tc>
                  <a:txBody>
                    <a:bodyPr/>
                    <a:lstStyle/>
                    <a:p>
                      <a:r>
                        <a:rPr lang="en-US" sz="1500" dirty="0">
                          <a:solidFill>
                            <a:schemeClr val="tx1"/>
                          </a:solidFill>
                        </a:rPr>
                        <a:t>Q5. Compare how the writers present their ideas and perspectives about their experiences.</a:t>
                      </a:r>
                    </a:p>
                    <a:p>
                      <a:r>
                        <a:rPr lang="en-US" sz="1500" dirty="0">
                          <a:solidFill>
                            <a:schemeClr val="tx1"/>
                          </a:solidFill>
                        </a:rPr>
                        <a:t>Support your answer with detailed examples from both texts, including brief quotations</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endParaRPr lang="th-TH" sz="1500" dirty="0">
                        <a:solidFill>
                          <a:schemeClr val="tx1"/>
                        </a:solidFill>
                      </a:endParaRPr>
                    </a:p>
                    <a:p>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endParaRPr lang="en-US" sz="1500" dirty="0">
                        <a:solidFill>
                          <a:schemeClr val="tx1"/>
                        </a:solidFill>
                      </a:endParaRPr>
                    </a:p>
                    <a:p>
                      <a:pPr algn="r"/>
                      <a:r>
                        <a:rPr lang="en-US" sz="1500" dirty="0">
                          <a:solidFill>
                            <a:schemeClr val="tx1"/>
                          </a:solidFill>
                        </a:rPr>
                        <a:t>(Total for Question 5 = 22 marks)</a:t>
                      </a:r>
                    </a:p>
                  </a:txBody>
                  <a:tcPr/>
                </a:tc>
                <a:extLst>
                  <a:ext uri="{0D108BD9-81ED-4DB2-BD59-A6C34878D82A}">
                    <a16:rowId xmlns:a16="http://schemas.microsoft.com/office/drawing/2014/main" val="109895061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Q5 comparing text Example 1 (1/3)</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1111"/>
              <a:buFont typeface="Arial"/>
              <a:buNone/>
            </a:pPr>
            <a:r>
              <a:rPr lang="en-US" dirty="0"/>
              <a:t>Question 5:Question 5: Compare how the writers present the setting and reaction of the protagonists.</a:t>
            </a:r>
          </a:p>
          <a:p>
            <a:pPr marL="0" lvl="0" indent="0" algn="l" rtl="0">
              <a:spcBef>
                <a:spcPts val="0"/>
              </a:spcBef>
              <a:spcAft>
                <a:spcPts val="0"/>
              </a:spcAft>
              <a:buClr>
                <a:schemeClr val="dk1"/>
              </a:buClr>
              <a:buSzPct val="61111"/>
              <a:buFont typeface="Arial"/>
              <a:buNone/>
            </a:pPr>
            <a:r>
              <a:rPr lang="en-US" dirty="0"/>
              <a:t>Support your answer with detailed examples from both texts, including brief</a:t>
            </a:r>
          </a:p>
          <a:p>
            <a:pPr marL="0" lvl="0" indent="0" algn="l" rtl="0">
              <a:spcBef>
                <a:spcPts val="0"/>
              </a:spcBef>
              <a:spcAft>
                <a:spcPts val="0"/>
              </a:spcAft>
              <a:buClr>
                <a:schemeClr val="dk1"/>
              </a:buClr>
              <a:buSzPct val="61111"/>
              <a:buFont typeface="Arial"/>
              <a:buNone/>
            </a:pPr>
            <a:r>
              <a:rPr lang="en-US" dirty="0"/>
              <a:t>quotations. (22 marks)</a:t>
            </a:r>
          </a:p>
          <a:p>
            <a:pPr marL="0" lvl="0" indent="0" algn="l" rtl="0">
              <a:spcBef>
                <a:spcPts val="0"/>
              </a:spcBef>
              <a:spcAft>
                <a:spcPts val="0"/>
              </a:spcAft>
              <a:buClr>
                <a:schemeClr val="dk1"/>
              </a:buClr>
              <a:buSzPct val="61111"/>
              <a:buFont typeface="Arial"/>
              <a:buNone/>
            </a:pPr>
            <a:r>
              <a:rPr lang="en-US" dirty="0"/>
              <a:t> </a:t>
            </a:r>
          </a:p>
          <a:p>
            <a:pPr marL="0" lvl="0" indent="0" algn="l" rtl="0">
              <a:spcBef>
                <a:spcPts val="0"/>
              </a:spcBef>
              <a:spcAft>
                <a:spcPts val="0"/>
              </a:spcAft>
              <a:buClr>
                <a:schemeClr val="dk1"/>
              </a:buClr>
              <a:buSzPct val="61111"/>
              <a:buFont typeface="Arial"/>
              <a:buNone/>
            </a:pPr>
            <a:r>
              <a:rPr lang="en-US" dirty="0"/>
              <a:t>Text 1: Anthology Extract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[Extract from "The Yellow Wallpaper" by Charlotte Perkins Gilman]</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 am sitting by the window now, up in this atrocious nursery, and there is nothing to hinder my writing as much as I please, save lack of strength.</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John is away all day, and even some nights when his cases are serious. I am glad my case is not serious!</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But these nervous troubles are dreadfully depressing. John does not know how much I really suffer. He knows there is no reason to suffer, and that satisfies him.</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Of course it is only nervousness. It does weigh on me so not to do my duty in any way! I meant to be such a help to John, such a real rest and comfort, and here I am a comparative burden already!</a:t>
            </a:r>
          </a:p>
          <a:p>
            <a:pPr marL="0" lvl="0" indent="0" algn="l" rtl="0">
              <a:spcBef>
                <a:spcPts val="0"/>
              </a:spcBef>
              <a:spcAft>
                <a:spcPts val="0"/>
              </a:spcAft>
              <a:buClr>
                <a:schemeClr val="dk1"/>
              </a:buClr>
              <a:buSzPct val="61111"/>
              <a:buFont typeface="Arial"/>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Q5 comparing text Example 1 (2/3)</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Text 2: Unseen Text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[Unseen Extract]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 sit in my room, surrounded by books and papers, with the soft glow of the lamp casting a warm light over the cluttered desk. Outside, the wind howls and rain lashes against the windowpanes, but inside, I am cocooned in my own little world.</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As I delve into the pages of my latest novel, I find myself transported to another time and place, where the worries of the present melt away. The characters come alive before me, their trials and triumphs unfolding in vivid detail.</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Despite the chaos outside, I find solace in the written word, losing myself in stories of love, adventure, and intrigue. In these moments, the boundaries between reality and fiction blur, and I am free to roam the realms of imagination.</a:t>
            </a:r>
            <a:endParaRPr dirty="0"/>
          </a:p>
        </p:txBody>
      </p:sp>
    </p:spTree>
    <p:extLst>
      <p:ext uri="{BB962C8B-B14F-4D97-AF65-F5344CB8AC3E}">
        <p14:creationId xmlns:p14="http://schemas.microsoft.com/office/powerpoint/2010/main" val="311611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Q5 comparing text Example 1 (3/3)</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61111"/>
              <a:buFont typeface="Arial"/>
              <a:buNone/>
            </a:pPr>
            <a:r>
              <a:rPr lang="en-US" dirty="0"/>
              <a:t>Model Answer</a:t>
            </a:r>
          </a:p>
          <a:p>
            <a:pPr marL="0" lvl="0" indent="0" algn="l" rtl="0">
              <a:spcBef>
                <a:spcPts val="0"/>
              </a:spcBef>
              <a:spcAft>
                <a:spcPts val="0"/>
              </a:spcAft>
              <a:buClr>
                <a:schemeClr val="dk1"/>
              </a:buClr>
              <a:buSzPct val="61111"/>
              <a:buFont typeface="Arial"/>
              <a:buNone/>
            </a:pPr>
            <a:r>
              <a:rPr lang="en-US" dirty="0"/>
              <a:t>In both "The Yellow Wallpaper" by Charlotte Perkins Gilman and the unseen extract, </a:t>
            </a:r>
            <a:r>
              <a:rPr lang="en-US" b="1" dirty="0"/>
              <a:t>the protagonists find themselves in isolated settings</a:t>
            </a:r>
            <a:r>
              <a:rPr lang="en-US" dirty="0"/>
              <a:t>, but their experiences and </a:t>
            </a:r>
            <a:r>
              <a:rPr lang="en-US" b="1" dirty="0"/>
              <a:t>reactions differ significantly</a:t>
            </a:r>
            <a:r>
              <a:rPr lang="en-US" dirty="0"/>
              <a: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In "The Yellow Wallpaper," the narrator is confined to a nursery by her husband, John, who believes he knows what is best for her. She expresses feelings of helplessness and frustration, as she is unable to fulfill her duties and feels like a burden. The oppressive atmosphere is palpable as she describes her husband's ignorance of her true suffering.</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Conversely, the protagonist of the unseen extract appears to find solace in solitude. Surrounded by books and papers, they describe feeling cocooned in their own world, shielded from the storm raging outside. The soft glow of the lamp and the immersive power of literature provide comfort and escape from reality.</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While </a:t>
            </a:r>
            <a:r>
              <a:rPr lang="en-US" b="1" dirty="0"/>
              <a:t>both texts explore themes of confinement and isolation</a:t>
            </a:r>
            <a:r>
              <a:rPr lang="en-US" dirty="0"/>
              <a:t>, they </a:t>
            </a:r>
            <a:r>
              <a:rPr lang="en-US" b="1" dirty="0"/>
              <a:t>offer contrasting perspectives on the experience</a:t>
            </a:r>
            <a:r>
              <a:rPr lang="en-US" dirty="0"/>
              <a:t>. In "The Yellow Wallpaper," confinement is suffocating and oppressive, leading to feelings of despair and frustration. In contrast, the protagonist of the unseen extract finds refuge and solace in their solitude, embracing the opportunity for introspection and escape.</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As a result, </a:t>
            </a:r>
            <a:r>
              <a:rPr lang="en-US" u="sng" dirty="0"/>
              <a:t>both texts highlight the profound impact of isolation on individuals, but they present contrasting responses to confinement, </a:t>
            </a:r>
            <a:r>
              <a:rPr lang="en-US" dirty="0"/>
              <a:t>offering insights into the complex nature of human experience.</a:t>
            </a:r>
            <a:endParaRPr dirty="0"/>
          </a:p>
        </p:txBody>
      </p:sp>
    </p:spTree>
    <p:extLst>
      <p:ext uri="{BB962C8B-B14F-4D97-AF65-F5344CB8AC3E}">
        <p14:creationId xmlns:p14="http://schemas.microsoft.com/office/powerpoint/2010/main" val="267513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Q5 comparing text Example 2 (1/3)</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ct val="61111"/>
              <a:buFont typeface="Arial"/>
              <a:buNone/>
            </a:pPr>
            <a:r>
              <a:rPr lang="en-US" dirty="0"/>
              <a:t>Question 5: Compare how the writers present the theme of tranquility and peace and perspectives reflected</a:t>
            </a:r>
          </a:p>
          <a:p>
            <a:pPr marL="0" lvl="0" indent="0" algn="l" rtl="0">
              <a:spcBef>
                <a:spcPts val="0"/>
              </a:spcBef>
              <a:spcAft>
                <a:spcPts val="0"/>
              </a:spcAft>
              <a:buClr>
                <a:schemeClr val="dk1"/>
              </a:buClr>
              <a:buSzPct val="61111"/>
              <a:buFont typeface="Arial"/>
              <a:buNone/>
            </a:pPr>
            <a:r>
              <a:rPr lang="en-US" dirty="0"/>
              <a:t>.</a:t>
            </a:r>
          </a:p>
          <a:p>
            <a:pPr marL="0" lvl="0" indent="0" algn="l" rtl="0">
              <a:spcBef>
                <a:spcPts val="0"/>
              </a:spcBef>
              <a:spcAft>
                <a:spcPts val="0"/>
              </a:spcAft>
              <a:buClr>
                <a:schemeClr val="dk1"/>
              </a:buClr>
              <a:buSzPct val="61111"/>
              <a:buFont typeface="Arial"/>
              <a:buNone/>
            </a:pPr>
            <a:r>
              <a:rPr lang="en-US" dirty="0"/>
              <a:t>Support your answer with detailed examples from both texts, including brief</a:t>
            </a:r>
          </a:p>
          <a:p>
            <a:pPr marL="0" lvl="0" indent="0" algn="l" rtl="0">
              <a:spcBef>
                <a:spcPts val="0"/>
              </a:spcBef>
              <a:spcAft>
                <a:spcPts val="0"/>
              </a:spcAft>
              <a:buClr>
                <a:schemeClr val="dk1"/>
              </a:buClr>
              <a:buSzPct val="61111"/>
              <a:buFont typeface="Arial"/>
              <a:buNone/>
            </a:pPr>
            <a:r>
              <a:rPr lang="en-US" dirty="0"/>
              <a:t>quotations. (22 marks)</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Text 1: Anthology Extract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[Extract from "The Great Gatsby" by F. Scott Fitzgerald]</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He smiled understandingly - much more than understandingly. It was one of those rare smiles with a quality of eternal reassurance in it, that you may come across four or five times in life. It faced - or seemed to face - the whole external world for an instant, and then concentrated on you with an irresistible prejudice in your </a:t>
            </a:r>
            <a:r>
              <a:rPr lang="en-US" dirty="0" err="1"/>
              <a:t>favour</a:t>
            </a:r>
            <a:r>
              <a:rPr lang="en-US" dirty="0"/>
              <a:t>. It understood you just so far as you wanted to be understood, believed in you as you would like to believe in yourself, and assured you that it had precisely the impression of you that, at your best, you hoped to convey. Precisely at that point it vanished - and I was looking at an elegant young rough-neck, a year or two over thirty, whose elaborate formality of speech just missed being absurd. Some time before he introduced himself I'd got a strong impression that he was picking his words with care.</a:t>
            </a:r>
          </a:p>
        </p:txBody>
      </p:sp>
    </p:spTree>
    <p:extLst>
      <p:ext uri="{BB962C8B-B14F-4D97-AF65-F5344CB8AC3E}">
        <p14:creationId xmlns:p14="http://schemas.microsoft.com/office/powerpoint/2010/main" val="145245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Q5 comparing text Example 2 (2/3)</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Text 2: Unseen Text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[Unseen Extract]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As the sun dipped below the horizon, casting a warm orange glow across the sky, I couldn't help but feel a sense of peace wash over me. The gentle rustle of leaves in the breeze and the distant chirping of crickets created a serene atmosphere, far removed from the chaos of everyday life.</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 closed my eyes and took a deep breath, allowing myself to fully immerse in the tranquility of the moment. The worries and stresses of the day melted away, replaced by a profound sense of calm and contentment.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In this fleeting moment of stillness, I felt connected to something greater than myself. Nature seemed to whisper secrets of the universe, and I listened with an open heart, embracing the beauty and wonder that surrounded me.</a:t>
            </a:r>
            <a:endParaRPr dirty="0"/>
          </a:p>
        </p:txBody>
      </p:sp>
    </p:spTree>
    <p:extLst>
      <p:ext uri="{BB962C8B-B14F-4D97-AF65-F5344CB8AC3E}">
        <p14:creationId xmlns:p14="http://schemas.microsoft.com/office/powerpoint/2010/main" val="268097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per&#10;&#10;Description automatically generated with medium confidence">
            <a:extLst>
              <a:ext uri="{FF2B5EF4-FFF2-40B4-BE49-F238E27FC236}">
                <a16:creationId xmlns:a16="http://schemas.microsoft.com/office/drawing/2014/main" id="{322EB7DA-FB85-380A-5BB4-A05C0F0306BD}"/>
              </a:ext>
            </a:extLst>
          </p:cNvPr>
          <p:cNvPicPr>
            <a:picLocks noChangeAspect="1"/>
          </p:cNvPicPr>
          <p:nvPr/>
        </p:nvPicPr>
        <p:blipFill rotWithShape="1">
          <a:blip r:embed="rId2"/>
          <a:srcRect l="8553" r="-1"/>
          <a:stretch/>
        </p:blipFill>
        <p:spPr>
          <a:xfrm>
            <a:off x="1095153" y="352318"/>
            <a:ext cx="7107650" cy="4438864"/>
          </a:xfrm>
          <a:prstGeom prst="rect">
            <a:avLst/>
          </a:prstGeom>
        </p:spPr>
      </p:pic>
    </p:spTree>
    <p:extLst>
      <p:ext uri="{BB962C8B-B14F-4D97-AF65-F5344CB8AC3E}">
        <p14:creationId xmlns:p14="http://schemas.microsoft.com/office/powerpoint/2010/main" val="1913363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Q5 comparing text Example 2 (3/3)</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61111"/>
              <a:buFont typeface="Arial"/>
              <a:buNone/>
            </a:pPr>
            <a:r>
              <a:rPr lang="en-US" dirty="0"/>
              <a:t>Model Answer</a:t>
            </a:r>
          </a:p>
          <a:p>
            <a:pPr marL="0" lvl="0" indent="0" algn="l" rtl="0">
              <a:spcBef>
                <a:spcPts val="0"/>
              </a:spcBef>
              <a:spcAft>
                <a:spcPts val="0"/>
              </a:spcAft>
              <a:buClr>
                <a:schemeClr val="dk1"/>
              </a:buClr>
              <a:buSzPct val="61111"/>
              <a:buFont typeface="Arial"/>
              <a:buNone/>
            </a:pPr>
            <a:r>
              <a:rPr lang="en-US" dirty="0"/>
              <a:t>Both "The Great Gatsby" by F. Scott Fitzgerald and the unseen extract </a:t>
            </a:r>
            <a:r>
              <a:rPr lang="en-US" b="1" dirty="0"/>
              <a:t>explore the theme of tranquility and inner peace</a:t>
            </a:r>
            <a:r>
              <a:rPr lang="en-US" dirty="0"/>
              <a:t>, but they do so in </a:t>
            </a:r>
            <a:r>
              <a:rPr lang="en-US" b="1" dirty="0"/>
              <a:t>different contexts and through contrasting perspectives</a:t>
            </a:r>
            <a:r>
              <a:rPr lang="en-US" dirty="0"/>
              <a: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In "The Great Gatsby," the protagonist encounters a mysterious and enigmatic character who exudes a sense of peace and understanding. </a:t>
            </a:r>
            <a:r>
              <a:rPr lang="en-US" u="sng" dirty="0"/>
              <a:t>The smile described in the passage </a:t>
            </a:r>
            <a:r>
              <a:rPr lang="en-US" dirty="0"/>
              <a:t>carries a quality </a:t>
            </a:r>
            <a:r>
              <a:rPr lang="en-US" u="sng" dirty="0"/>
              <a:t>of eternal reassurance</a:t>
            </a:r>
            <a:r>
              <a:rPr lang="en-US" dirty="0"/>
              <a:t>, conveying a profound sense of calm and contentment. Despite the superficial formality of the character's speech, there is a genuine connection and understanding that transcends words. This moment of tranquility offers a brief respite from the complexities of life, allowing </a:t>
            </a:r>
            <a:r>
              <a:rPr lang="en-US" u="sng" dirty="0"/>
              <a:t>the protagonist to momentarily escape into a world of reassurance and understanding.</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In contrast, the unseen extract describes a </a:t>
            </a:r>
            <a:r>
              <a:rPr lang="en-US" u="sng" dirty="0"/>
              <a:t>tranquil moment in nature, where the protagonist finds solace and peace amidst the beauty of the natural world</a:t>
            </a:r>
            <a:r>
              <a:rPr lang="en-US" dirty="0"/>
              <a:t>. The description of the sunset and the gentle rustle of leaves evokes a sense of serenity and calm, creating a peaceful atmosphere far removed from the chaos of everyday life. In this moment of stillness, the </a:t>
            </a:r>
            <a:r>
              <a:rPr lang="en-US" u="sng" dirty="0"/>
              <a:t>protagonist feels connected to something greater than themselves</a:t>
            </a:r>
            <a:r>
              <a:rPr lang="en-US" dirty="0"/>
              <a:t>, finding solace in the beauty and wonder of the universe.</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While </a:t>
            </a:r>
            <a:r>
              <a:rPr lang="en-US" b="1" dirty="0"/>
              <a:t>both texts explore the theme of tranquility and inner peace</a:t>
            </a:r>
            <a:r>
              <a:rPr lang="en-US" dirty="0"/>
              <a:t>, they do so through </a:t>
            </a:r>
            <a:r>
              <a:rPr lang="en-US" b="1" dirty="0"/>
              <a:t>different contexts and perspectives. </a:t>
            </a:r>
            <a:r>
              <a:rPr lang="en-US" u="sng" dirty="0"/>
              <a:t>"The Great Gatsby" presents a moment of reassurance and understanding between characters, while the unseen extract depicts a moment of solace and connection with nature. </a:t>
            </a:r>
            <a:r>
              <a:rPr lang="en-US" dirty="0"/>
              <a:t>Overall, </a:t>
            </a:r>
            <a:r>
              <a:rPr lang="en-US" u="sng" dirty="0"/>
              <a:t>both texts highlight the importance of finding moments of tranquility amidst the chaos of life, </a:t>
            </a:r>
            <a:r>
              <a:rPr lang="en-US" dirty="0"/>
              <a:t>whether through human connection or communion with the natural world.</a:t>
            </a:r>
            <a:endParaRPr dirty="0"/>
          </a:p>
        </p:txBody>
      </p:sp>
    </p:spTree>
    <p:extLst>
      <p:ext uri="{BB962C8B-B14F-4D97-AF65-F5344CB8AC3E}">
        <p14:creationId xmlns:p14="http://schemas.microsoft.com/office/powerpoint/2010/main" val="30956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6-7 transactional writing</a:t>
            </a:r>
            <a:endParaRPr dirty="0"/>
          </a:p>
        </p:txBody>
      </p:sp>
      <p:sp>
        <p:nvSpPr>
          <p:cNvPr id="145" name="Google Shape;145;p2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dirty="0"/>
              <a:t>What will I need to do?</a:t>
            </a:r>
            <a:endParaRPr dirty="0"/>
          </a:p>
          <a:p>
            <a:pPr marL="0" lvl="0" indent="0" algn="l" rtl="0">
              <a:spcBef>
                <a:spcPts val="1200"/>
              </a:spcBef>
              <a:spcAft>
                <a:spcPts val="0"/>
              </a:spcAft>
              <a:buClr>
                <a:schemeClr val="dk1"/>
              </a:buClr>
              <a:buSzPts val="1100"/>
              <a:buFont typeface="Arial"/>
              <a:buNone/>
            </a:pPr>
            <a:r>
              <a:rPr lang="en" dirty="0"/>
              <a:t>Choose one of two possible tasks. These will both require</a:t>
            </a:r>
            <a:endParaRPr dirty="0"/>
          </a:p>
          <a:p>
            <a:pPr marL="0" lvl="0" indent="0" algn="l" rtl="0">
              <a:spcBef>
                <a:spcPts val="1200"/>
              </a:spcBef>
              <a:spcAft>
                <a:spcPts val="0"/>
              </a:spcAft>
              <a:buClr>
                <a:schemeClr val="dk1"/>
              </a:buClr>
              <a:buSzPts val="1100"/>
              <a:buFont typeface="Arial"/>
              <a:buNone/>
            </a:pPr>
            <a:r>
              <a:rPr lang="en" dirty="0"/>
              <a:t>you to write an engaging, imaginative fiction piece which could be based on your real experiences or entirely made up. It should be appropriate to the </a:t>
            </a:r>
            <a:r>
              <a:rPr lang="en" b="1" dirty="0"/>
              <a:t>purpose</a:t>
            </a:r>
            <a:r>
              <a:rPr lang="en" dirty="0"/>
              <a:t>, </a:t>
            </a:r>
            <a:r>
              <a:rPr lang="en" b="1" dirty="0"/>
              <a:t>audience</a:t>
            </a:r>
            <a:r>
              <a:rPr lang="en" dirty="0"/>
              <a:t> and </a:t>
            </a:r>
            <a:r>
              <a:rPr lang="en" b="1" dirty="0"/>
              <a:t>form</a:t>
            </a:r>
            <a:r>
              <a:rPr lang="en" dirty="0"/>
              <a:t> stated in the task. One of the tasks will include two images – you have the option of using one as a stimulus for your piece but you do not have to do this.</a:t>
            </a:r>
            <a:endParaRPr dirty="0"/>
          </a:p>
          <a:p>
            <a:pPr marL="0" lvl="0" indent="0" algn="l" rtl="0">
              <a:spcBef>
                <a:spcPts val="1200"/>
              </a:spcBef>
              <a:spcAft>
                <a:spcPts val="12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CD36-2C0B-5A6F-435C-BAAAC3D74513}"/>
              </a:ext>
            </a:extLst>
          </p:cNvPr>
          <p:cNvSpPr>
            <a:spLocks noGrp="1"/>
          </p:cNvSpPr>
          <p:nvPr>
            <p:ph type="title"/>
          </p:nvPr>
        </p:nvSpPr>
        <p:spPr/>
        <p:txBody>
          <a:bodyPr>
            <a:normAutofit/>
          </a:bodyPr>
          <a:lstStyle/>
          <a:p>
            <a:r>
              <a:rPr lang="en-US" dirty="0"/>
              <a:t>E</a:t>
            </a:r>
            <a:r>
              <a:rPr lang="en-TH" dirty="0"/>
              <a:t>xample Q6 or 7 (1/5)</a:t>
            </a:r>
          </a:p>
        </p:txBody>
      </p:sp>
      <p:sp>
        <p:nvSpPr>
          <p:cNvPr id="3" name="TextBox 2">
            <a:extLst>
              <a:ext uri="{FF2B5EF4-FFF2-40B4-BE49-F238E27FC236}">
                <a16:creationId xmlns:a16="http://schemas.microsoft.com/office/drawing/2014/main" id="{57F05AEC-F21C-72DA-5A4F-3D3E5B109E88}"/>
              </a:ext>
            </a:extLst>
          </p:cNvPr>
          <p:cNvSpPr txBox="1"/>
          <p:nvPr/>
        </p:nvSpPr>
        <p:spPr>
          <a:xfrm>
            <a:off x="800100" y="1648047"/>
            <a:ext cx="8137164" cy="2862322"/>
          </a:xfrm>
          <a:prstGeom prst="rect">
            <a:avLst/>
          </a:prstGeom>
          <a:noFill/>
        </p:spPr>
        <p:txBody>
          <a:bodyPr wrap="none" rtlCol="0">
            <a:spAutoFit/>
          </a:bodyPr>
          <a:lstStyle/>
          <a:p>
            <a:r>
              <a:rPr lang="en-US" dirty="0"/>
              <a:t>Q6 ‘</a:t>
            </a:r>
            <a:r>
              <a:rPr lang="en-US" b="1" dirty="0"/>
              <a:t>Raising a teenager is one of the most difficult challenges in life</a:t>
            </a:r>
            <a:r>
              <a:rPr lang="en-US" dirty="0"/>
              <a:t>.’</a:t>
            </a:r>
          </a:p>
          <a:p>
            <a:r>
              <a:rPr lang="en-US" dirty="0"/>
              <a:t>Write a leaflet for parents/</a:t>
            </a:r>
            <a:r>
              <a:rPr lang="en-US" dirty="0" err="1"/>
              <a:t>carers</a:t>
            </a:r>
            <a:r>
              <a:rPr lang="en-US" dirty="0"/>
              <a:t> that gives advice on how to help and </a:t>
            </a:r>
            <a:br>
              <a:rPr lang="en-US" dirty="0"/>
            </a:br>
            <a:r>
              <a:rPr lang="en-US" dirty="0"/>
              <a:t>guide teenagers.</a:t>
            </a:r>
          </a:p>
          <a:p>
            <a:r>
              <a:rPr lang="en-US" b="1" dirty="0"/>
              <a:t>Your leaflet may include:</a:t>
            </a:r>
          </a:p>
          <a:p>
            <a:r>
              <a:rPr lang="en-US" b="1" dirty="0"/>
              <a:t>• what issues teenagers may face</a:t>
            </a:r>
          </a:p>
          <a:p>
            <a:r>
              <a:rPr lang="en-US" b="1" dirty="0"/>
              <a:t>• how parents/</a:t>
            </a:r>
            <a:r>
              <a:rPr lang="en-US" b="1" dirty="0" err="1"/>
              <a:t>carers</a:t>
            </a:r>
            <a:r>
              <a:rPr lang="en-US" b="1" dirty="0"/>
              <a:t> can best support teenagers</a:t>
            </a:r>
          </a:p>
          <a:p>
            <a:r>
              <a:rPr lang="en-US" b="1" dirty="0"/>
              <a:t>• any other points you wish to make.</a:t>
            </a:r>
          </a:p>
          <a:p>
            <a:r>
              <a:rPr lang="en-US" dirty="0"/>
              <a:t>Your response will be marked for the accurate and appropriate use of </a:t>
            </a:r>
            <a:br>
              <a:rPr lang="en-US" dirty="0"/>
            </a:br>
            <a:r>
              <a:rPr lang="en-US" dirty="0"/>
              <a:t>vocabulary, spelling,</a:t>
            </a:r>
          </a:p>
          <a:p>
            <a:r>
              <a:rPr lang="en-US" dirty="0"/>
              <a:t>punctuation and grammar.</a:t>
            </a:r>
            <a:endParaRPr lang="en-TH" dirty="0"/>
          </a:p>
        </p:txBody>
      </p:sp>
    </p:spTree>
    <p:extLst>
      <p:ext uri="{BB962C8B-B14F-4D97-AF65-F5344CB8AC3E}">
        <p14:creationId xmlns:p14="http://schemas.microsoft.com/office/powerpoint/2010/main" val="388996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BF49-CD95-8DC0-E2BF-68003EDCB4E9}"/>
              </a:ext>
            </a:extLst>
          </p:cNvPr>
          <p:cNvSpPr>
            <a:spLocks noGrp="1"/>
          </p:cNvSpPr>
          <p:nvPr>
            <p:ph type="title"/>
          </p:nvPr>
        </p:nvSpPr>
        <p:spPr/>
        <p:txBody>
          <a:bodyPr/>
          <a:lstStyle/>
          <a:p>
            <a:r>
              <a:rPr lang="en-TH" dirty="0"/>
              <a:t>Model question Q6 (2/5)</a:t>
            </a:r>
          </a:p>
        </p:txBody>
      </p:sp>
      <p:sp>
        <p:nvSpPr>
          <p:cNvPr id="3" name="Vertical Text Placeholder 2">
            <a:extLst>
              <a:ext uri="{FF2B5EF4-FFF2-40B4-BE49-F238E27FC236}">
                <a16:creationId xmlns:a16="http://schemas.microsoft.com/office/drawing/2014/main" id="{C5D6868C-C43A-080D-3CB6-38757CAB9C3B}"/>
              </a:ext>
            </a:extLst>
          </p:cNvPr>
          <p:cNvSpPr>
            <a:spLocks noGrp="1"/>
          </p:cNvSpPr>
          <p:nvPr>
            <p:ph type="body" orient="vert" idx="1"/>
          </p:nvPr>
        </p:nvSpPr>
        <p:spPr/>
        <p:txBody>
          <a:bodyPr vert="horz">
            <a:normAutofit/>
          </a:bodyPr>
          <a:lstStyle/>
          <a:p>
            <a:endParaRPr lang="en-US" dirty="0"/>
          </a:p>
          <a:p>
            <a:r>
              <a:rPr lang="en-US" dirty="0"/>
              <a:t>Title: Guide to Supporting and Guiding Teenagers</a:t>
            </a:r>
          </a:p>
          <a:p>
            <a:endParaRPr lang="en-US" dirty="0"/>
          </a:p>
          <a:p>
            <a:r>
              <a:rPr lang="en-US" dirty="0"/>
              <a:t>Introduction:</a:t>
            </a:r>
          </a:p>
          <a:p>
            <a:r>
              <a:rPr lang="en-US" dirty="0"/>
              <a:t>Raising a teenager can be a challenging journey filled with ups and downs. As parents and caregivers, it's important to understand the issues teenagers may face and how we can best support and guide them through this crucial stage of their lives. This leaflet aims to provide practical advice and strategies to help you navigate this exciting yet tumultuous time with your teenager.</a:t>
            </a:r>
          </a:p>
          <a:p>
            <a:endParaRPr lang="en-US" dirty="0"/>
          </a:p>
        </p:txBody>
      </p:sp>
    </p:spTree>
    <p:extLst>
      <p:ext uri="{BB962C8B-B14F-4D97-AF65-F5344CB8AC3E}">
        <p14:creationId xmlns:p14="http://schemas.microsoft.com/office/powerpoint/2010/main" val="239325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BF49-CD95-8DC0-E2BF-68003EDCB4E9}"/>
              </a:ext>
            </a:extLst>
          </p:cNvPr>
          <p:cNvSpPr>
            <a:spLocks noGrp="1"/>
          </p:cNvSpPr>
          <p:nvPr>
            <p:ph type="title"/>
          </p:nvPr>
        </p:nvSpPr>
        <p:spPr/>
        <p:txBody>
          <a:bodyPr/>
          <a:lstStyle/>
          <a:p>
            <a:r>
              <a:rPr lang="en-TH" dirty="0"/>
              <a:t>Model question Q6 (3/5)</a:t>
            </a:r>
          </a:p>
        </p:txBody>
      </p:sp>
      <p:sp>
        <p:nvSpPr>
          <p:cNvPr id="3" name="Vertical Text Placeholder 2">
            <a:extLst>
              <a:ext uri="{FF2B5EF4-FFF2-40B4-BE49-F238E27FC236}">
                <a16:creationId xmlns:a16="http://schemas.microsoft.com/office/drawing/2014/main" id="{C5D6868C-C43A-080D-3CB6-38757CAB9C3B}"/>
              </a:ext>
            </a:extLst>
          </p:cNvPr>
          <p:cNvSpPr>
            <a:spLocks noGrp="1"/>
          </p:cNvSpPr>
          <p:nvPr>
            <p:ph type="body" orient="vert" idx="1"/>
          </p:nvPr>
        </p:nvSpPr>
        <p:spPr/>
        <p:txBody>
          <a:bodyPr vert="horz">
            <a:normAutofit/>
          </a:bodyPr>
          <a:lstStyle/>
          <a:p>
            <a:endParaRPr lang="en-US" dirty="0"/>
          </a:p>
          <a:p>
            <a:endParaRPr lang="en-US" dirty="0"/>
          </a:p>
          <a:p>
            <a:r>
              <a:rPr lang="en-US" b="1" dirty="0"/>
              <a:t>Understanding Teenage Issues:</a:t>
            </a:r>
          </a:p>
          <a:p>
            <a:r>
              <a:rPr lang="en-US" dirty="0"/>
              <a:t>Teenagers often grapple with a range of issues, including:</a:t>
            </a:r>
          </a:p>
          <a:p>
            <a:r>
              <a:rPr lang="en-US" dirty="0"/>
              <a:t>Peer Pressure: Teens may feel pressure to conform to social norms and may engage in risky behaviors to fit in.</a:t>
            </a:r>
          </a:p>
          <a:p>
            <a:r>
              <a:rPr lang="en-US" dirty="0"/>
              <a:t>Mental Health Challenges: Teenagers may experience mental health issues such as depression and anxiety, which require sensitive and supportive interventions.</a:t>
            </a:r>
          </a:p>
          <a:p>
            <a:endParaRPr lang="en-US" dirty="0"/>
          </a:p>
        </p:txBody>
      </p:sp>
    </p:spTree>
    <p:extLst>
      <p:ext uri="{BB962C8B-B14F-4D97-AF65-F5344CB8AC3E}">
        <p14:creationId xmlns:p14="http://schemas.microsoft.com/office/powerpoint/2010/main" val="399595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BF49-CD95-8DC0-E2BF-68003EDCB4E9}"/>
              </a:ext>
            </a:extLst>
          </p:cNvPr>
          <p:cNvSpPr>
            <a:spLocks noGrp="1"/>
          </p:cNvSpPr>
          <p:nvPr>
            <p:ph type="title"/>
          </p:nvPr>
        </p:nvSpPr>
        <p:spPr/>
        <p:txBody>
          <a:bodyPr/>
          <a:lstStyle/>
          <a:p>
            <a:r>
              <a:rPr lang="en-TH" dirty="0"/>
              <a:t>Model question Q6 (4/5)</a:t>
            </a:r>
          </a:p>
        </p:txBody>
      </p:sp>
      <p:sp>
        <p:nvSpPr>
          <p:cNvPr id="3" name="Vertical Text Placeholder 2">
            <a:extLst>
              <a:ext uri="{FF2B5EF4-FFF2-40B4-BE49-F238E27FC236}">
                <a16:creationId xmlns:a16="http://schemas.microsoft.com/office/drawing/2014/main" id="{C5D6868C-C43A-080D-3CB6-38757CAB9C3B}"/>
              </a:ext>
            </a:extLst>
          </p:cNvPr>
          <p:cNvSpPr>
            <a:spLocks noGrp="1"/>
          </p:cNvSpPr>
          <p:nvPr>
            <p:ph type="body" orient="vert" idx="1"/>
          </p:nvPr>
        </p:nvSpPr>
        <p:spPr/>
        <p:txBody>
          <a:bodyPr vert="horz">
            <a:normAutofit lnSpcReduction="10000"/>
          </a:bodyPr>
          <a:lstStyle/>
          <a:p>
            <a:endParaRPr lang="en-US" dirty="0"/>
          </a:p>
          <a:p>
            <a:pPr marL="0" indent="0">
              <a:buNone/>
            </a:pPr>
            <a:r>
              <a:rPr lang="en-US" b="1" dirty="0"/>
              <a:t>Strategies for parents</a:t>
            </a:r>
          </a:p>
          <a:p>
            <a:r>
              <a:rPr lang="en-US" dirty="0"/>
              <a:t>Open Communication: Foster an environment of trust and openness where your teenager feels comfortable discussing their thoughts, feelings, and concerns without fear of judgment.</a:t>
            </a:r>
          </a:p>
          <a:p>
            <a:r>
              <a:rPr lang="en-US" dirty="0"/>
              <a:t>Set Clear Boundaries: Establish clear rules and expectations regarding behavior, curfews, and responsibilities, but be flexible and willing to negotiate when appropriate.</a:t>
            </a:r>
          </a:p>
          <a:p>
            <a:r>
              <a:rPr lang="en-US" dirty="0"/>
              <a:t>Be a Positive Role Model: Lead by example and demonstrate healthy coping mechanisms, effective communication skills, and resilience in the face of challenges.</a:t>
            </a:r>
          </a:p>
          <a:p>
            <a:r>
              <a:rPr lang="en-US" dirty="0"/>
              <a:t>Seek Professional Help if Needed: If you notice signs of mental health issues or behavioral problems, seek support from a qualified therapist or counselor who specializes in adolescent mental health.</a:t>
            </a:r>
          </a:p>
          <a:p>
            <a:endParaRPr lang="en-US" dirty="0"/>
          </a:p>
        </p:txBody>
      </p:sp>
    </p:spTree>
    <p:extLst>
      <p:ext uri="{BB962C8B-B14F-4D97-AF65-F5344CB8AC3E}">
        <p14:creationId xmlns:p14="http://schemas.microsoft.com/office/powerpoint/2010/main" val="54544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BF49-CD95-8DC0-E2BF-68003EDCB4E9}"/>
              </a:ext>
            </a:extLst>
          </p:cNvPr>
          <p:cNvSpPr>
            <a:spLocks noGrp="1"/>
          </p:cNvSpPr>
          <p:nvPr>
            <p:ph type="title"/>
          </p:nvPr>
        </p:nvSpPr>
        <p:spPr/>
        <p:txBody>
          <a:bodyPr/>
          <a:lstStyle/>
          <a:p>
            <a:r>
              <a:rPr lang="en-TH" dirty="0"/>
              <a:t>Model question Q6 (5/5)</a:t>
            </a:r>
          </a:p>
        </p:txBody>
      </p:sp>
      <p:sp>
        <p:nvSpPr>
          <p:cNvPr id="3" name="Vertical Text Placeholder 2">
            <a:extLst>
              <a:ext uri="{FF2B5EF4-FFF2-40B4-BE49-F238E27FC236}">
                <a16:creationId xmlns:a16="http://schemas.microsoft.com/office/drawing/2014/main" id="{C5D6868C-C43A-080D-3CB6-38757CAB9C3B}"/>
              </a:ext>
            </a:extLst>
          </p:cNvPr>
          <p:cNvSpPr>
            <a:spLocks noGrp="1"/>
          </p:cNvSpPr>
          <p:nvPr>
            <p:ph type="body" orient="vert" idx="1"/>
          </p:nvPr>
        </p:nvSpPr>
        <p:spPr/>
        <p:txBody>
          <a:bodyPr vert="horz">
            <a:normAutofit/>
          </a:bodyPr>
          <a:lstStyle/>
          <a:p>
            <a:endParaRPr lang="en-US" dirty="0"/>
          </a:p>
          <a:p>
            <a:r>
              <a:rPr lang="en-US" dirty="0"/>
              <a:t>If you need further guidance or support, don't hesitate to reach out to trusted professionals, such as counselors, therapists, or parenting support groups. Together, we can empower and guide our teenagers to reach their full potential and lead fulfilling lives.</a:t>
            </a:r>
          </a:p>
          <a:p>
            <a:r>
              <a:rPr lang="en-US" b="1" dirty="0"/>
              <a:t>Contact information</a:t>
            </a:r>
          </a:p>
          <a:p>
            <a:pPr lvl="1"/>
            <a:r>
              <a:rPr lang="en-US" b="1" dirty="0"/>
              <a:t>Alliance for teenagers: [ contact info]</a:t>
            </a:r>
          </a:p>
          <a:p>
            <a:pPr lvl="1"/>
            <a:r>
              <a:rPr lang="en-US" b="1" dirty="0"/>
              <a:t>Parental and psychologist association : [ contact info]</a:t>
            </a:r>
          </a:p>
          <a:p>
            <a:pPr lvl="1"/>
            <a:endParaRPr lang="en-US" b="1" dirty="0"/>
          </a:p>
          <a:p>
            <a:r>
              <a:rPr lang="en-US" dirty="0"/>
              <a:t>Best wishes on your parenting journey!</a:t>
            </a:r>
            <a:endParaRPr lang="en-TH" dirty="0"/>
          </a:p>
        </p:txBody>
      </p:sp>
    </p:spTree>
    <p:extLst>
      <p:ext uri="{BB962C8B-B14F-4D97-AF65-F5344CB8AC3E}">
        <p14:creationId xmlns:p14="http://schemas.microsoft.com/office/powerpoint/2010/main" val="338246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CD36-2C0B-5A6F-435C-BAAAC3D74513}"/>
              </a:ext>
            </a:extLst>
          </p:cNvPr>
          <p:cNvSpPr>
            <a:spLocks noGrp="1"/>
          </p:cNvSpPr>
          <p:nvPr>
            <p:ph type="title"/>
          </p:nvPr>
        </p:nvSpPr>
        <p:spPr/>
        <p:txBody>
          <a:bodyPr>
            <a:normAutofit/>
          </a:bodyPr>
          <a:lstStyle/>
          <a:p>
            <a:r>
              <a:rPr lang="en-US" dirty="0"/>
              <a:t>E</a:t>
            </a:r>
            <a:r>
              <a:rPr lang="en-TH" dirty="0"/>
              <a:t>xample Q6 or 7 (1/5)</a:t>
            </a:r>
          </a:p>
        </p:txBody>
      </p:sp>
      <p:sp>
        <p:nvSpPr>
          <p:cNvPr id="3" name="TextBox 2">
            <a:extLst>
              <a:ext uri="{FF2B5EF4-FFF2-40B4-BE49-F238E27FC236}">
                <a16:creationId xmlns:a16="http://schemas.microsoft.com/office/drawing/2014/main" id="{57F05AEC-F21C-72DA-5A4F-3D3E5B109E88}"/>
              </a:ext>
            </a:extLst>
          </p:cNvPr>
          <p:cNvSpPr txBox="1"/>
          <p:nvPr/>
        </p:nvSpPr>
        <p:spPr>
          <a:xfrm>
            <a:off x="800100" y="1648047"/>
            <a:ext cx="9717725" cy="2585323"/>
          </a:xfrm>
          <a:prstGeom prst="rect">
            <a:avLst/>
          </a:prstGeom>
          <a:noFill/>
        </p:spPr>
        <p:txBody>
          <a:bodyPr wrap="none" rtlCol="0">
            <a:spAutoFit/>
          </a:bodyPr>
          <a:lstStyle/>
          <a:p>
            <a:r>
              <a:rPr lang="en-US" dirty="0"/>
              <a:t>Q7  ‘University </a:t>
            </a:r>
            <a:r>
              <a:rPr lang="en-US" b="1" dirty="0"/>
              <a:t>is not the only option </a:t>
            </a:r>
            <a:r>
              <a:rPr lang="en-US" dirty="0"/>
              <a:t>for those leaving school or college.’</a:t>
            </a:r>
          </a:p>
          <a:p>
            <a:r>
              <a:rPr lang="en-US" dirty="0"/>
              <a:t>You have been asked to deliver a speech </a:t>
            </a:r>
            <a:r>
              <a:rPr lang="en-US" b="1" dirty="0"/>
              <a:t>to an audience of school or </a:t>
            </a:r>
            <a:br>
              <a:rPr lang="en-US" b="1" dirty="0"/>
            </a:br>
            <a:r>
              <a:rPr lang="en-US" b="1" dirty="0"/>
              <a:t>college leavers and their parents/</a:t>
            </a:r>
            <a:r>
              <a:rPr lang="en-US" b="1" dirty="0" err="1"/>
              <a:t>carers</a:t>
            </a:r>
            <a:r>
              <a:rPr lang="en-US" b="1" dirty="0"/>
              <a:t> </a:t>
            </a:r>
            <a:r>
              <a:rPr lang="en-US" dirty="0"/>
              <a:t>in which you express your views on this topic.</a:t>
            </a:r>
          </a:p>
          <a:p>
            <a:r>
              <a:rPr lang="en-US" dirty="0"/>
              <a:t>Your speech may include:</a:t>
            </a:r>
          </a:p>
          <a:p>
            <a:r>
              <a:rPr lang="en-US" dirty="0"/>
              <a:t>• </a:t>
            </a:r>
            <a:r>
              <a:rPr lang="en-US" b="1" dirty="0"/>
              <a:t>the different choices </a:t>
            </a:r>
            <a:r>
              <a:rPr lang="en-US" dirty="0"/>
              <a:t>that are available to school/college leavers</a:t>
            </a:r>
          </a:p>
          <a:p>
            <a:r>
              <a:rPr lang="en-US" dirty="0"/>
              <a:t>• </a:t>
            </a:r>
            <a:r>
              <a:rPr lang="en-US" b="1" dirty="0"/>
              <a:t>what factors to consider when selecting the best option</a:t>
            </a:r>
          </a:p>
          <a:p>
            <a:r>
              <a:rPr lang="en-US" dirty="0"/>
              <a:t>• </a:t>
            </a:r>
            <a:r>
              <a:rPr lang="en-US" b="1" dirty="0"/>
              <a:t>any other points </a:t>
            </a:r>
            <a:r>
              <a:rPr lang="en-US" dirty="0"/>
              <a:t>you wish to make.</a:t>
            </a:r>
          </a:p>
          <a:p>
            <a:r>
              <a:rPr lang="en-US" dirty="0"/>
              <a:t>Your response will be marked for the accurate and appropriate use </a:t>
            </a:r>
            <a:br>
              <a:rPr lang="en-US" dirty="0"/>
            </a:br>
            <a:r>
              <a:rPr lang="en-US" dirty="0"/>
              <a:t>of vocabulary, spelling, punctuation and grammar.</a:t>
            </a:r>
            <a:endParaRPr lang="en-TH" dirty="0"/>
          </a:p>
        </p:txBody>
      </p:sp>
    </p:spTree>
    <p:extLst>
      <p:ext uri="{BB962C8B-B14F-4D97-AF65-F5344CB8AC3E}">
        <p14:creationId xmlns:p14="http://schemas.microsoft.com/office/powerpoint/2010/main" val="3962443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B689E-38F2-3584-D4D8-457C990A621A}"/>
              </a:ext>
            </a:extLst>
          </p:cNvPr>
          <p:cNvSpPr>
            <a:spLocks noGrp="1"/>
          </p:cNvSpPr>
          <p:nvPr>
            <p:ph type="title"/>
          </p:nvPr>
        </p:nvSpPr>
        <p:spPr/>
        <p:txBody>
          <a:bodyPr>
            <a:normAutofit fontScale="90000"/>
          </a:bodyPr>
          <a:lstStyle/>
          <a:p>
            <a:r>
              <a:rPr lang="en-TH" dirty="0"/>
              <a:t>Model answer Q 7 (2/4)</a:t>
            </a:r>
          </a:p>
        </p:txBody>
      </p:sp>
      <p:sp>
        <p:nvSpPr>
          <p:cNvPr id="4" name="Text Placeholder 3">
            <a:extLst>
              <a:ext uri="{FF2B5EF4-FFF2-40B4-BE49-F238E27FC236}">
                <a16:creationId xmlns:a16="http://schemas.microsoft.com/office/drawing/2014/main" id="{D44A5D1A-D46D-EE3E-9D3F-FD10305283F6}"/>
              </a:ext>
            </a:extLst>
          </p:cNvPr>
          <p:cNvSpPr>
            <a:spLocks noGrp="1"/>
          </p:cNvSpPr>
          <p:nvPr>
            <p:ph type="body" idx="1"/>
          </p:nvPr>
        </p:nvSpPr>
        <p:spPr/>
        <p:txBody>
          <a:bodyPr>
            <a:normAutofit lnSpcReduction="10000"/>
          </a:bodyPr>
          <a:lstStyle/>
          <a:p>
            <a:pPr marL="114300" indent="0">
              <a:buNone/>
            </a:pPr>
            <a:r>
              <a:rPr lang="en-US" b="1" dirty="0"/>
              <a:t>Speech: University Is Not the Only Option</a:t>
            </a:r>
            <a:endParaRPr lang="en-US" dirty="0"/>
          </a:p>
          <a:p>
            <a:endParaRPr lang="en-US" dirty="0"/>
          </a:p>
          <a:p>
            <a:r>
              <a:rPr lang="en-US" dirty="0"/>
              <a:t>Good evening, </a:t>
            </a:r>
            <a:r>
              <a:rPr lang="en-US" b="1" dirty="0"/>
              <a:t>esteemed school leavers, parents, and guardians</a:t>
            </a:r>
            <a:r>
              <a:rPr lang="en-US" dirty="0"/>
              <a:t>. Today, we stand at a crossroads in our lives, poised to make one of the most significant decisions: </a:t>
            </a:r>
            <a:r>
              <a:rPr lang="en-US" b="1" dirty="0"/>
              <a:t>what path to take after leaving school or college</a:t>
            </a:r>
            <a:r>
              <a:rPr lang="en-US" dirty="0"/>
              <a:t>. It is my honor to share with you my perspective on the notion that "University is not the only option."</a:t>
            </a:r>
          </a:p>
          <a:p>
            <a:endParaRPr lang="en-US" dirty="0"/>
          </a:p>
          <a:p>
            <a:r>
              <a:rPr lang="en-US" dirty="0"/>
              <a:t>Let us acknowledge that the journey beyond school or college is diverse and multifaceted. </a:t>
            </a:r>
            <a:r>
              <a:rPr lang="en-US" b="1" dirty="0"/>
              <a:t>While university holds undeniable value for many, it is not the sole pathway to success and fulfillment.</a:t>
            </a:r>
            <a:r>
              <a:rPr lang="en-US" dirty="0"/>
              <a:t> In our modern world, there exists a plethora of options awaiting exploration.</a:t>
            </a:r>
          </a:p>
          <a:p>
            <a:endParaRPr lang="en-US" u="sng" dirty="0"/>
          </a:p>
          <a:p>
            <a:r>
              <a:rPr lang="en-US" u="sng" dirty="0"/>
              <a:t>[example and explanation to the point above]</a:t>
            </a:r>
            <a:r>
              <a:rPr lang="en-US" dirty="0"/>
              <a:t>Consider </a:t>
            </a:r>
            <a:r>
              <a:rPr lang="en-US" b="1" dirty="0"/>
              <a:t>{example 1]vocational education and apprenticeships.</a:t>
            </a:r>
            <a:r>
              <a:rPr lang="en-US" dirty="0"/>
              <a:t> These pathways offer hands-on experience and specialized training in various trades and industries, from construction and engineering to healthcare and hospitality. By choosing vocational education, individuals can gain valuable skills and qualifications while earning a wage, avoiding the burden of student debt.</a:t>
            </a:r>
          </a:p>
          <a:p>
            <a:endParaRPr lang="en-US" dirty="0"/>
          </a:p>
        </p:txBody>
      </p:sp>
    </p:spTree>
    <p:extLst>
      <p:ext uri="{BB962C8B-B14F-4D97-AF65-F5344CB8AC3E}">
        <p14:creationId xmlns:p14="http://schemas.microsoft.com/office/powerpoint/2010/main" val="587197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B689E-38F2-3584-D4D8-457C990A621A}"/>
              </a:ext>
            </a:extLst>
          </p:cNvPr>
          <p:cNvSpPr>
            <a:spLocks noGrp="1"/>
          </p:cNvSpPr>
          <p:nvPr>
            <p:ph type="title"/>
          </p:nvPr>
        </p:nvSpPr>
        <p:spPr/>
        <p:txBody>
          <a:bodyPr>
            <a:normAutofit fontScale="90000"/>
          </a:bodyPr>
          <a:lstStyle/>
          <a:p>
            <a:r>
              <a:rPr lang="en-TH" dirty="0"/>
              <a:t>Model answer Q 7 (3/4)</a:t>
            </a:r>
          </a:p>
        </p:txBody>
      </p:sp>
      <p:sp>
        <p:nvSpPr>
          <p:cNvPr id="4" name="Text Placeholder 3">
            <a:extLst>
              <a:ext uri="{FF2B5EF4-FFF2-40B4-BE49-F238E27FC236}">
                <a16:creationId xmlns:a16="http://schemas.microsoft.com/office/drawing/2014/main" id="{D44A5D1A-D46D-EE3E-9D3F-FD10305283F6}"/>
              </a:ext>
            </a:extLst>
          </p:cNvPr>
          <p:cNvSpPr>
            <a:spLocks noGrp="1"/>
          </p:cNvSpPr>
          <p:nvPr>
            <p:ph type="body" idx="1"/>
          </p:nvPr>
        </p:nvSpPr>
        <p:spPr/>
        <p:txBody>
          <a:bodyPr>
            <a:normAutofit lnSpcReduction="10000"/>
          </a:bodyPr>
          <a:lstStyle/>
          <a:p>
            <a:pPr marL="114300" indent="0">
              <a:buNone/>
            </a:pPr>
            <a:endParaRPr lang="en-US" dirty="0"/>
          </a:p>
          <a:p>
            <a:r>
              <a:rPr lang="en-US" dirty="0"/>
              <a:t>Furthermore, </a:t>
            </a:r>
            <a:r>
              <a:rPr lang="en-US" b="1" dirty="0"/>
              <a:t>[example 2 ]entrepreneurship presents an exciting avenue for those with a passion for innovation and creativity</a:t>
            </a:r>
            <a:r>
              <a:rPr lang="en-US" dirty="0"/>
              <a:t>. In today's digital age, starting a business has never been more accessible, with countless resources and support networks available to aspiring entrepreneurs. Whether it's launching a tech startup or pursuing a freelance career, entrepreneurship offers the opportunity to forge one's own path and shape one's destiny.</a:t>
            </a:r>
          </a:p>
          <a:p>
            <a:endParaRPr lang="en-US" dirty="0"/>
          </a:p>
          <a:p>
            <a:r>
              <a:rPr lang="en-US" dirty="0"/>
              <a:t>The decision of which path to pursue is not one to be taken lightly</a:t>
            </a:r>
            <a:r>
              <a:rPr lang="en-US" b="1" dirty="0"/>
              <a:t>. Consider financial factors </a:t>
            </a:r>
            <a:r>
              <a:rPr lang="en-US" dirty="0"/>
              <a:t>such as tuition fees and living expenses, weighing them against </a:t>
            </a:r>
            <a:r>
              <a:rPr lang="en-US" b="1" dirty="0"/>
              <a:t>potential earnings and career prospects.</a:t>
            </a:r>
            <a:r>
              <a:rPr lang="en-US" dirty="0"/>
              <a:t> Additionally, let </a:t>
            </a:r>
            <a:r>
              <a:rPr lang="en-US" b="1" dirty="0"/>
              <a:t>personal interests, strengths, and aspirations </a:t>
            </a:r>
            <a:r>
              <a:rPr lang="en-US" dirty="0"/>
              <a:t>guide your decision-making process, ensuring alignment with your values and long-term goals.</a:t>
            </a:r>
          </a:p>
          <a:p>
            <a:endParaRPr lang="en-US" u="sng" dirty="0"/>
          </a:p>
          <a:p>
            <a:r>
              <a:rPr lang="en-US" u="sng" dirty="0"/>
              <a:t>[other additional info] </a:t>
            </a:r>
            <a:r>
              <a:rPr lang="en-US" dirty="0"/>
              <a:t>Success can be defined in myriad ways. </a:t>
            </a:r>
            <a:r>
              <a:rPr lang="en-US" u="sng" dirty="0"/>
              <a:t>While academic achievement is commendable, it is not the sole measure of one's worth. Success may manifest in personal fulfillment, job satisfaction, or contributions to society</a:t>
            </a:r>
            <a:r>
              <a:rPr lang="en-US" dirty="0"/>
              <a:t>. Therefore, pursue a path that resonates with your passions and values, regardless of societal expectations.</a:t>
            </a:r>
          </a:p>
          <a:p>
            <a:endParaRPr lang="en-US" dirty="0"/>
          </a:p>
        </p:txBody>
      </p:sp>
    </p:spTree>
    <p:extLst>
      <p:ext uri="{BB962C8B-B14F-4D97-AF65-F5344CB8AC3E}">
        <p14:creationId xmlns:p14="http://schemas.microsoft.com/office/powerpoint/2010/main" val="123489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26048"/>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500"/>
              </a:spcBef>
              <a:spcAft>
                <a:spcPts val="1500"/>
              </a:spcAft>
              <a:buClr>
                <a:schemeClr val="dk1"/>
              </a:buClr>
              <a:buSzPct val="91666"/>
              <a:buFont typeface="Arial"/>
              <a:buNone/>
            </a:pPr>
            <a:r>
              <a:rPr lang="en-US" sz="1500" b="1" dirty="0"/>
              <a:t>EDEXCEL Pearson Edexcel International GCSE In English Language </a:t>
            </a:r>
            <a:r>
              <a:rPr lang="en-US" sz="1500" b="1" dirty="0">
                <a:solidFill>
                  <a:srgbClr val="FF0000"/>
                </a:solidFill>
              </a:rPr>
              <a:t>(4EA1)</a:t>
            </a:r>
            <a:br>
              <a:rPr lang="en-US" sz="1500" b="1" dirty="0">
                <a:solidFill>
                  <a:srgbClr val="FF0000"/>
                </a:solidFill>
              </a:rPr>
            </a:br>
            <a:r>
              <a:rPr lang="en-US" sz="1500" b="1" dirty="0"/>
              <a:t>Paper 1: Non-fiction Texts and Transactional Writing</a:t>
            </a:r>
            <a:br>
              <a:rPr lang="en-US" sz="1500" b="1" dirty="0"/>
            </a:br>
            <a:r>
              <a:rPr lang="en" sz="1500" b="1" dirty="0">
                <a:solidFill>
                  <a:srgbClr val="0D0D0D"/>
                </a:solidFill>
                <a:ea typeface="Roboto"/>
                <a:cs typeface="Roboto"/>
                <a:sym typeface="Roboto"/>
              </a:rPr>
              <a:t>duration: </a:t>
            </a:r>
            <a:r>
              <a:rPr lang="en" sz="1500" b="1" dirty="0">
                <a:solidFill>
                  <a:srgbClr val="FF0000"/>
                </a:solidFill>
                <a:ea typeface="Roboto"/>
                <a:cs typeface="Roboto"/>
                <a:sym typeface="Roboto"/>
              </a:rPr>
              <a:t>for 2 hours 15 minutes </a:t>
            </a:r>
            <a:br>
              <a:rPr lang="en" sz="1500" b="1" dirty="0">
                <a:solidFill>
                  <a:srgbClr val="0D0D0D"/>
                </a:solidFill>
                <a:ea typeface="Roboto"/>
                <a:cs typeface="Roboto"/>
                <a:sym typeface="Roboto"/>
              </a:rPr>
            </a:br>
            <a:r>
              <a:rPr lang="en" sz="1500" b="1" dirty="0">
                <a:solidFill>
                  <a:srgbClr val="0D0D0D"/>
                </a:solidFill>
                <a:ea typeface="Roboto"/>
                <a:cs typeface="Roboto"/>
                <a:sym typeface="Roboto"/>
              </a:rPr>
              <a:t>Total </a:t>
            </a:r>
            <a:r>
              <a:rPr lang="en" sz="1500" b="1" dirty="0">
                <a:solidFill>
                  <a:srgbClr val="FF0000"/>
                </a:solidFill>
                <a:ea typeface="Roboto"/>
                <a:cs typeface="Roboto"/>
                <a:sym typeface="Roboto"/>
              </a:rPr>
              <a:t>of 90 marks </a:t>
            </a:r>
            <a:r>
              <a:rPr lang="en" sz="1500" b="1" dirty="0">
                <a:solidFill>
                  <a:srgbClr val="0D0D0D"/>
                </a:solidFill>
                <a:ea typeface="Roboto"/>
                <a:cs typeface="Roboto"/>
                <a:sym typeface="Roboto"/>
              </a:rPr>
              <a:t>available</a:t>
            </a:r>
            <a:br>
              <a:rPr lang="en" sz="1500" b="1" dirty="0">
                <a:solidFill>
                  <a:srgbClr val="0D0D0D"/>
                </a:solidFill>
                <a:ea typeface="Roboto"/>
                <a:cs typeface="Roboto"/>
                <a:sym typeface="Roboto"/>
              </a:rPr>
            </a:br>
            <a:r>
              <a:rPr lang="en" sz="1500" b="1" dirty="0">
                <a:solidFill>
                  <a:srgbClr val="0D0D0D"/>
                </a:solidFill>
                <a:ea typeface="Roboto"/>
                <a:cs typeface="Roboto"/>
                <a:sym typeface="Roboto"/>
              </a:rPr>
              <a:t>Weight: </a:t>
            </a:r>
            <a:r>
              <a:rPr lang="en" sz="1500" b="1" dirty="0">
                <a:solidFill>
                  <a:srgbClr val="FF0000"/>
                </a:solidFill>
                <a:ea typeface="Roboto"/>
                <a:cs typeface="Roboto"/>
                <a:sym typeface="Roboto"/>
              </a:rPr>
              <a:t>60% </a:t>
            </a:r>
            <a:r>
              <a:rPr lang="en" sz="1500" b="1" dirty="0">
                <a:solidFill>
                  <a:srgbClr val="0D0D0D"/>
                </a:solidFill>
                <a:ea typeface="Roboto"/>
                <a:cs typeface="Roboto"/>
                <a:sym typeface="Roboto"/>
              </a:rPr>
              <a:t>of </a:t>
            </a:r>
            <a:r>
              <a:rPr lang="en" sz="1500" b="1" dirty="0">
                <a:solidFill>
                  <a:srgbClr val="FF0000"/>
                </a:solidFill>
                <a:ea typeface="Roboto"/>
                <a:cs typeface="Roboto"/>
                <a:sym typeface="Roboto"/>
              </a:rPr>
              <a:t>total </a:t>
            </a:r>
            <a:r>
              <a:rPr lang="en-US" sz="1500" b="1" dirty="0">
                <a:solidFill>
                  <a:srgbClr val="FF0000"/>
                </a:solidFill>
              </a:rPr>
              <a:t>(4EA1) </a:t>
            </a:r>
            <a:r>
              <a:rPr lang="en-US" sz="1500" b="1" dirty="0">
                <a:solidFill>
                  <a:schemeClr val="tx1"/>
                </a:solidFill>
              </a:rPr>
              <a:t>grade</a:t>
            </a:r>
            <a:br>
              <a:rPr lang="en-US" sz="1200" b="1" dirty="0">
                <a:solidFill>
                  <a:srgbClr val="FF0000"/>
                </a:solidFill>
              </a:rPr>
            </a:br>
            <a:br>
              <a:rPr lang="en" sz="1200" b="1" dirty="0">
                <a:solidFill>
                  <a:srgbClr val="0D0D0D"/>
                </a:solidFill>
                <a:ea typeface="Roboto"/>
                <a:cs typeface="Roboto"/>
                <a:sym typeface="Roboto"/>
              </a:rPr>
            </a:br>
            <a:endParaRPr b="1" dirty="0"/>
          </a:p>
        </p:txBody>
      </p:sp>
      <p:sp>
        <p:nvSpPr>
          <p:cNvPr id="61" name="Google Shape;61;p14"/>
          <p:cNvSpPr txBox="1">
            <a:spLocks noGrp="1"/>
          </p:cNvSpPr>
          <p:nvPr>
            <p:ph type="body" idx="1"/>
          </p:nvPr>
        </p:nvSpPr>
        <p:spPr>
          <a:xfrm>
            <a:off x="311700" y="1886122"/>
            <a:ext cx="8520600" cy="3416400"/>
          </a:xfrm>
          <a:prstGeom prst="rect">
            <a:avLst/>
          </a:prstGeom>
        </p:spPr>
        <p:txBody>
          <a:bodyPr spcFirstLastPara="1" wrap="square" lIns="91425" tIns="91425" rIns="91425" bIns="91425" anchor="t" anchorCtr="0">
            <a:normAutofit/>
          </a:bodyPr>
          <a:lstStyle/>
          <a:p>
            <a:pPr marL="457200" lvl="0" indent="-228600" algn="l" rtl="0">
              <a:spcBef>
                <a:spcPts val="1500"/>
              </a:spcBef>
              <a:spcAft>
                <a:spcPts val="0"/>
              </a:spcAft>
              <a:buClr>
                <a:srgbClr val="0D0D0D"/>
              </a:buClr>
              <a:buSzPts val="1200"/>
              <a:buFont typeface="Roboto"/>
              <a:buNone/>
            </a:pPr>
            <a:r>
              <a:rPr lang="en" sz="1800" dirty="0">
                <a:solidFill>
                  <a:srgbClr val="0D0D0D"/>
                </a:solidFill>
                <a:latin typeface="Roboto"/>
                <a:ea typeface="Roboto"/>
                <a:cs typeface="Roboto"/>
                <a:sym typeface="Roboto"/>
              </a:rPr>
              <a:t>Reading Section (approximately 45 marks/ 1hr. 20 minutes): </a:t>
            </a:r>
            <a:endParaRPr sz="1800" dirty="0">
              <a:solidFill>
                <a:srgbClr val="0D0D0D"/>
              </a:solidFill>
              <a:latin typeface="Roboto"/>
              <a:ea typeface="Roboto"/>
              <a:cs typeface="Roboto"/>
              <a:sym typeface="Roboto"/>
            </a:endParaRPr>
          </a:p>
          <a:p>
            <a:pPr marL="914400" lvl="1" indent="-304800" algn="l" rtl="0">
              <a:spcBef>
                <a:spcPts val="0"/>
              </a:spcBef>
              <a:spcAft>
                <a:spcPts val="0"/>
              </a:spcAft>
              <a:buClr>
                <a:srgbClr val="0D0D0D"/>
              </a:buClr>
              <a:buSzPts val="1200"/>
              <a:buFont typeface="Roboto"/>
              <a:buChar char="●"/>
            </a:pPr>
            <a:r>
              <a:rPr lang="en-GB" sz="1800" dirty="0">
                <a:solidFill>
                  <a:srgbClr val="0D0D0D"/>
                </a:solidFill>
                <a:latin typeface="Roboto"/>
                <a:ea typeface="Roboto"/>
                <a:cs typeface="Roboto"/>
                <a:sym typeface="Roboto"/>
              </a:rPr>
              <a:t>3 short answer questions from anthology text + unseen text (Q1-3)</a:t>
            </a:r>
          </a:p>
          <a:p>
            <a:pPr marL="914400" lvl="1" indent="-304800" algn="l" rtl="0">
              <a:spcBef>
                <a:spcPts val="0"/>
              </a:spcBef>
              <a:spcAft>
                <a:spcPts val="0"/>
              </a:spcAft>
              <a:buClr>
                <a:srgbClr val="0D0D0D"/>
              </a:buClr>
              <a:buSzPts val="1200"/>
              <a:buFont typeface="Roboto"/>
              <a:buChar char="●"/>
            </a:pPr>
            <a:r>
              <a:rPr lang="en-GB" sz="1800" dirty="0">
                <a:solidFill>
                  <a:srgbClr val="0D0D0D"/>
                </a:solidFill>
                <a:latin typeface="Roboto"/>
                <a:ea typeface="Roboto"/>
                <a:cs typeface="Roboto"/>
                <a:sym typeface="Roboto"/>
              </a:rPr>
              <a:t>1 extended writing on the anthology text (Q4)</a:t>
            </a:r>
          </a:p>
          <a:p>
            <a:pPr marL="914400" lvl="1" indent="-304800" algn="l" rtl="0">
              <a:spcBef>
                <a:spcPts val="0"/>
              </a:spcBef>
              <a:spcAft>
                <a:spcPts val="0"/>
              </a:spcAft>
              <a:buClr>
                <a:srgbClr val="0D0D0D"/>
              </a:buClr>
              <a:buSzPts val="1200"/>
              <a:buFont typeface="Roboto"/>
              <a:buChar char="●"/>
            </a:pPr>
            <a:r>
              <a:rPr lang="en" sz="1800" dirty="0">
                <a:solidFill>
                  <a:srgbClr val="0D0D0D"/>
                </a:solidFill>
                <a:latin typeface="Roboto"/>
                <a:ea typeface="Roboto"/>
                <a:cs typeface="Roboto"/>
                <a:sym typeface="Roboto"/>
              </a:rPr>
              <a:t>1 </a:t>
            </a:r>
            <a:r>
              <a:rPr lang="en" sz="1800" dirty="0" err="1">
                <a:solidFill>
                  <a:srgbClr val="0D0D0D"/>
                </a:solidFill>
                <a:latin typeface="Roboto"/>
                <a:ea typeface="Roboto"/>
                <a:cs typeface="Roboto"/>
                <a:sym typeface="Roboto"/>
              </a:rPr>
              <a:t>compariso</a:t>
            </a:r>
            <a:r>
              <a:rPr lang="en-US" sz="1800" dirty="0">
                <a:solidFill>
                  <a:srgbClr val="0D0D0D"/>
                </a:solidFill>
                <a:latin typeface="Roboto"/>
                <a:ea typeface="Roboto"/>
                <a:cs typeface="Roboto"/>
                <a:sym typeface="Roboto"/>
              </a:rPr>
              <a:t>n</a:t>
            </a:r>
            <a:r>
              <a:rPr lang="en" sz="1800" dirty="0">
                <a:solidFill>
                  <a:srgbClr val="0D0D0D"/>
                </a:solidFill>
                <a:latin typeface="Roboto"/>
                <a:ea typeface="Roboto"/>
                <a:cs typeface="Roboto"/>
                <a:sym typeface="Roboto"/>
              </a:rPr>
              <a:t> question (anthology text vs. unseen text) (Q5)</a:t>
            </a:r>
            <a:endParaRPr sz="1800" dirty="0">
              <a:solidFill>
                <a:srgbClr val="0D0D0D"/>
              </a:solidFill>
              <a:latin typeface="Roboto"/>
              <a:ea typeface="Roboto"/>
              <a:cs typeface="Roboto"/>
              <a:sym typeface="Roboto"/>
            </a:endParaRPr>
          </a:p>
          <a:p>
            <a:pPr marL="457200" lvl="0" indent="-228600" algn="l" rtl="0">
              <a:spcBef>
                <a:spcPts val="0"/>
              </a:spcBef>
              <a:spcAft>
                <a:spcPts val="0"/>
              </a:spcAft>
              <a:buClr>
                <a:srgbClr val="0D0D0D"/>
              </a:buClr>
              <a:buSzPts val="1200"/>
              <a:buFont typeface="Roboto"/>
              <a:buNone/>
            </a:pPr>
            <a:r>
              <a:rPr lang="en" sz="1800" dirty="0">
                <a:solidFill>
                  <a:srgbClr val="0D0D0D"/>
                </a:solidFill>
                <a:latin typeface="Roboto"/>
                <a:ea typeface="Roboto"/>
                <a:cs typeface="Roboto"/>
                <a:sym typeface="Roboto"/>
              </a:rPr>
              <a:t>Transactional Writing Section (approximately 45 marks/ 40 min):</a:t>
            </a:r>
            <a:endParaRPr sz="1800" dirty="0">
              <a:solidFill>
                <a:srgbClr val="0D0D0D"/>
              </a:solidFill>
              <a:latin typeface="Roboto"/>
              <a:ea typeface="Roboto"/>
              <a:cs typeface="Roboto"/>
              <a:sym typeface="Roboto"/>
            </a:endParaRPr>
          </a:p>
          <a:p>
            <a:pPr marL="914400" lvl="1" indent="-304800" algn="l" rtl="0">
              <a:spcBef>
                <a:spcPts val="0"/>
              </a:spcBef>
              <a:spcAft>
                <a:spcPts val="0"/>
              </a:spcAft>
              <a:buClr>
                <a:srgbClr val="0D0D0D"/>
              </a:buClr>
              <a:buSzPts val="1200"/>
              <a:buFont typeface="Roboto"/>
              <a:buChar char="●"/>
            </a:pPr>
            <a:r>
              <a:rPr lang="en-GB" sz="1800" dirty="0">
                <a:solidFill>
                  <a:srgbClr val="0D0D0D"/>
                </a:solidFill>
                <a:latin typeface="Roboto"/>
                <a:ea typeface="Roboto"/>
                <a:cs typeface="Roboto"/>
                <a:sym typeface="Roboto"/>
              </a:rPr>
              <a:t>Choose 1 out 2 questions to write (Q6 or Q 7)</a:t>
            </a:r>
          </a:p>
          <a:p>
            <a:pPr marL="152400" indent="0">
              <a:buClr>
                <a:srgbClr val="0D0D0D"/>
              </a:buClr>
              <a:buSzPts val="1200"/>
              <a:buNone/>
            </a:pPr>
            <a:r>
              <a:rPr lang="en-GB" sz="1800" dirty="0">
                <a:solidFill>
                  <a:srgbClr val="0D0D0D"/>
                </a:solidFill>
                <a:latin typeface="Roboto"/>
                <a:ea typeface="Roboto"/>
                <a:cs typeface="Roboto"/>
                <a:sym typeface="Roboto"/>
              </a:rPr>
              <a:t>  Edit, correction (15 min)</a:t>
            </a:r>
            <a:endParaRPr sz="1800" dirty="0">
              <a:solidFill>
                <a:srgbClr val="0D0D0D"/>
              </a:solidFill>
              <a:latin typeface="Roboto"/>
              <a:ea typeface="Roboto"/>
              <a:cs typeface="Roboto"/>
              <a:sym typeface="Roboto"/>
            </a:endParaRPr>
          </a:p>
          <a:p>
            <a:pPr marL="0" lvl="0" indent="0" algn="l" rtl="0">
              <a:spcBef>
                <a:spcPts val="1500"/>
              </a:spcBef>
              <a:spcAft>
                <a:spcPts val="12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B689E-38F2-3584-D4D8-457C990A621A}"/>
              </a:ext>
            </a:extLst>
          </p:cNvPr>
          <p:cNvSpPr>
            <a:spLocks noGrp="1"/>
          </p:cNvSpPr>
          <p:nvPr>
            <p:ph type="title"/>
          </p:nvPr>
        </p:nvSpPr>
        <p:spPr/>
        <p:txBody>
          <a:bodyPr>
            <a:normAutofit fontScale="90000"/>
          </a:bodyPr>
          <a:lstStyle/>
          <a:p>
            <a:r>
              <a:rPr lang="en-TH" dirty="0"/>
              <a:t>Model answer Q 7 (4/4)</a:t>
            </a:r>
          </a:p>
        </p:txBody>
      </p:sp>
      <p:sp>
        <p:nvSpPr>
          <p:cNvPr id="4" name="Text Placeholder 3">
            <a:extLst>
              <a:ext uri="{FF2B5EF4-FFF2-40B4-BE49-F238E27FC236}">
                <a16:creationId xmlns:a16="http://schemas.microsoft.com/office/drawing/2014/main" id="{D44A5D1A-D46D-EE3E-9D3F-FD10305283F6}"/>
              </a:ext>
            </a:extLst>
          </p:cNvPr>
          <p:cNvSpPr>
            <a:spLocks noGrp="1"/>
          </p:cNvSpPr>
          <p:nvPr>
            <p:ph type="body" idx="1"/>
          </p:nvPr>
        </p:nvSpPr>
        <p:spPr/>
        <p:txBody>
          <a:bodyPr>
            <a:normAutofit/>
          </a:bodyPr>
          <a:lstStyle/>
          <a:p>
            <a:endParaRPr lang="en-US" dirty="0"/>
          </a:p>
          <a:p>
            <a:r>
              <a:rPr lang="en-US" u="sng" dirty="0"/>
              <a:t>[ending] </a:t>
            </a:r>
            <a:r>
              <a:rPr lang="en-US" dirty="0"/>
              <a:t>In conclusion, embrace the diversity of options available to you. </a:t>
            </a:r>
            <a:r>
              <a:rPr lang="en-US" b="1" dirty="0"/>
              <a:t>Whether you choose </a:t>
            </a:r>
            <a:r>
              <a:rPr lang="en-US" dirty="0"/>
              <a:t>higher education, vocational training, entrepreneurship, </a:t>
            </a:r>
            <a:r>
              <a:rPr lang="en-US" b="1" dirty="0"/>
              <a:t>or another path</a:t>
            </a:r>
            <a:r>
              <a:rPr lang="en-US" dirty="0"/>
              <a:t>, </a:t>
            </a:r>
            <a:r>
              <a:rPr lang="en-US" b="1" dirty="0"/>
              <a:t>remember that success is not limited to any one avenue.</a:t>
            </a:r>
            <a:r>
              <a:rPr lang="en-US" dirty="0"/>
              <a:t> Your journey is unique, and the possibilities are endless. Seize this opportunity to chart your own course, </a:t>
            </a:r>
            <a:r>
              <a:rPr lang="en-US" b="1" dirty="0"/>
              <a:t>follow your dreams, and make a difference in the world. Thank you.</a:t>
            </a:r>
          </a:p>
          <a:p>
            <a:endParaRPr lang="en-US" dirty="0"/>
          </a:p>
          <a:p>
            <a:pPr marL="114300" indent="0">
              <a:buNone/>
            </a:pPr>
            <a:r>
              <a:rPr lang="en-US" dirty="0"/>
              <a:t>[Word Count: 272]</a:t>
            </a:r>
            <a:endParaRPr lang="en-TH" dirty="0"/>
          </a:p>
        </p:txBody>
      </p:sp>
    </p:spTree>
    <p:extLst>
      <p:ext uri="{BB962C8B-B14F-4D97-AF65-F5344CB8AC3E}">
        <p14:creationId xmlns:p14="http://schemas.microsoft.com/office/powerpoint/2010/main" val="408374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1 -2 Reading comprehension and inference</a:t>
            </a:r>
            <a:endParaRPr dirty="0"/>
          </a:p>
        </p:txBody>
      </p:sp>
      <p:sp>
        <p:nvSpPr>
          <p:cNvPr id="67" name="Google Shape;67;p15"/>
          <p:cNvSpPr txBox="1">
            <a:spLocks noGrp="1"/>
          </p:cNvSpPr>
          <p:nvPr>
            <p:ph type="body" idx="1"/>
          </p:nvPr>
        </p:nvSpPr>
        <p:spPr>
          <a:xfrm>
            <a:off x="311700" y="1439554"/>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dirty="0"/>
              <a:t>Q 1 What will I need to do? (2 marks)</a:t>
            </a:r>
            <a:endParaRPr dirty="0"/>
          </a:p>
          <a:p>
            <a:pPr marL="0" lvl="0" indent="0" algn="l" rtl="0">
              <a:spcBef>
                <a:spcPts val="1200"/>
              </a:spcBef>
              <a:spcAft>
                <a:spcPts val="0"/>
              </a:spcAft>
              <a:buClr>
                <a:schemeClr val="dk1"/>
              </a:buClr>
              <a:buSzPct val="61111"/>
              <a:buFont typeface="Arial"/>
              <a:buNone/>
            </a:pPr>
            <a:r>
              <a:rPr lang="en" dirty="0"/>
              <a:t>Locate a specific piece of information, such as a word or phrase, from the text.</a:t>
            </a:r>
          </a:p>
          <a:p>
            <a:pPr marL="0" lvl="0" indent="0" algn="l" rtl="0">
              <a:spcBef>
                <a:spcPts val="120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graphicFrame>
        <p:nvGraphicFramePr>
          <p:cNvPr id="2" name="Table 1">
            <a:extLst>
              <a:ext uri="{FF2B5EF4-FFF2-40B4-BE49-F238E27FC236}">
                <a16:creationId xmlns:a16="http://schemas.microsoft.com/office/drawing/2014/main" id="{13825C9D-A534-AFB2-54CD-A09655C1FC0F}"/>
              </a:ext>
            </a:extLst>
          </p:cNvPr>
          <p:cNvGraphicFramePr>
            <a:graphicFrameLocks noGrp="1"/>
          </p:cNvGraphicFramePr>
          <p:nvPr>
            <p:extLst>
              <p:ext uri="{D42A27DB-BD31-4B8C-83A1-F6EECF244321}">
                <p14:modId xmlns:p14="http://schemas.microsoft.com/office/powerpoint/2010/main" val="2500494320"/>
              </p:ext>
            </p:extLst>
          </p:nvPr>
        </p:nvGraphicFramePr>
        <p:xfrm>
          <a:off x="1385777" y="2155898"/>
          <a:ext cx="6096000" cy="28346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632869980"/>
                    </a:ext>
                  </a:extLst>
                </a:gridCol>
              </a:tblGrid>
              <a:tr h="370840">
                <a:tc>
                  <a:txBody>
                    <a:bodyPr/>
                    <a:lstStyle/>
                    <a:p>
                      <a:r>
                        <a:rPr lang="en-US" sz="1500" dirty="0">
                          <a:solidFill>
                            <a:schemeClr val="tx1"/>
                          </a:solidFill>
                        </a:rPr>
                        <a:t>Q1.The following questions are based on Text One and Text Two in the Source Booklet.</a:t>
                      </a:r>
                    </a:p>
                    <a:p>
                      <a:r>
                        <a:rPr lang="en-US" sz="1500" dirty="0">
                          <a:solidFill>
                            <a:schemeClr val="tx1"/>
                          </a:solidFill>
                        </a:rPr>
                        <a:t>Text One: </a:t>
                      </a:r>
                      <a:r>
                        <a:rPr lang="en-US" sz="1500" dirty="0" err="1">
                          <a:solidFill>
                            <a:schemeClr val="tx1"/>
                          </a:solidFill>
                        </a:rPr>
                        <a:t>Motherwell</a:t>
                      </a:r>
                      <a:endParaRPr lang="en-US" sz="1500" dirty="0">
                        <a:solidFill>
                          <a:schemeClr val="tx1"/>
                        </a:solidFill>
                      </a:endParaRPr>
                    </a:p>
                    <a:p>
                      <a:r>
                        <a:rPr lang="en-US" sz="1500" dirty="0">
                          <a:solidFill>
                            <a:schemeClr val="tx1"/>
                          </a:solidFill>
                        </a:rPr>
                        <a:t>1 From lines 8–10, select two words or phrases that show what the writer enjoyed</a:t>
                      </a:r>
                    </a:p>
                    <a:p>
                      <a:r>
                        <a:rPr lang="en-US" sz="1500" dirty="0">
                          <a:solidFill>
                            <a:schemeClr val="tx1"/>
                          </a:solidFill>
                        </a:rPr>
                        <a:t>about her first day at school.</a:t>
                      </a:r>
                    </a:p>
                    <a:p>
                      <a:r>
                        <a:rPr lang="en-US" sz="1500" dirty="0">
                          <a:solidFill>
                            <a:schemeClr val="tx1"/>
                          </a:solidFill>
                        </a:rPr>
                        <a:t>1 .............................................................................................................2 ............................................................................................................................    </a:t>
                      </a:r>
                    </a:p>
                    <a:p>
                      <a:pPr algn="r"/>
                      <a:r>
                        <a:rPr lang="en-US" sz="1500" dirty="0">
                          <a:solidFill>
                            <a:schemeClr val="tx1"/>
                          </a:solidFill>
                        </a:rPr>
                        <a:t>(Total for Question 1 = 2 marks)</a:t>
                      </a:r>
                      <a:endParaRPr lang="en-TH" sz="1500" dirty="0">
                        <a:solidFill>
                          <a:schemeClr val="tx1"/>
                        </a:solidFill>
                      </a:endParaRPr>
                    </a:p>
                  </a:txBody>
                  <a:tcPr/>
                </a:tc>
                <a:extLst>
                  <a:ext uri="{0D108BD9-81ED-4DB2-BD59-A6C34878D82A}">
                    <a16:rowId xmlns:a16="http://schemas.microsoft.com/office/drawing/2014/main" val="1098950613"/>
                  </a:ext>
                </a:extLst>
              </a:tr>
            </a:tbl>
          </a:graphicData>
        </a:graphic>
      </p:graphicFrame>
    </p:spTree>
    <p:extLst>
      <p:ext uri="{BB962C8B-B14F-4D97-AF65-F5344CB8AC3E}">
        <p14:creationId xmlns:p14="http://schemas.microsoft.com/office/powerpoint/2010/main" val="9919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1 -2 Reading comprehension and inference</a:t>
            </a:r>
            <a:endParaRPr dirty="0"/>
          </a:p>
        </p:txBody>
      </p:sp>
      <p:sp>
        <p:nvSpPr>
          <p:cNvPr id="67" name="Google Shape;67;p15"/>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dirty="0"/>
              <a:t>Q </a:t>
            </a:r>
            <a:r>
              <a:rPr lang="en-US" dirty="0"/>
              <a:t>In your own words, explain the writer’s thoughts and feelings</a:t>
            </a:r>
            <a:r>
              <a:rPr lang="en" dirty="0"/>
              <a:t>? (4 marks)</a:t>
            </a:r>
            <a:endParaRPr dirty="0"/>
          </a:p>
          <a:p>
            <a:pPr marL="0" lvl="0" indent="0" algn="l" rtl="0">
              <a:spcBef>
                <a:spcPts val="1200"/>
              </a:spcBef>
              <a:spcAft>
                <a:spcPts val="0"/>
              </a:spcAft>
              <a:buNone/>
            </a:pPr>
            <a:r>
              <a:rPr lang="en" dirty="0"/>
              <a:t>Locate two pieces of information in the text. There may be more than two available, and the information may be surface meaning (such as a fact) or implied meaning (such as a suggestion or hint). </a:t>
            </a:r>
            <a:r>
              <a:rPr lang="en" u="sng" dirty="0"/>
              <a:t>You can use specific quotations from the text or your own words, or both.</a:t>
            </a:r>
            <a:endParaRPr u="sng" dirty="0"/>
          </a:p>
          <a:p>
            <a:pPr marL="0" lvl="0" indent="0" algn="l" rtl="0">
              <a:spcBef>
                <a:spcPts val="120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graphicFrame>
        <p:nvGraphicFramePr>
          <p:cNvPr id="2" name="Table 1">
            <a:extLst>
              <a:ext uri="{FF2B5EF4-FFF2-40B4-BE49-F238E27FC236}">
                <a16:creationId xmlns:a16="http://schemas.microsoft.com/office/drawing/2014/main" id="{13825C9D-A534-AFB2-54CD-A09655C1FC0F}"/>
              </a:ext>
            </a:extLst>
          </p:cNvPr>
          <p:cNvGraphicFramePr>
            <a:graphicFrameLocks noGrp="1"/>
          </p:cNvGraphicFramePr>
          <p:nvPr>
            <p:extLst>
              <p:ext uri="{D42A27DB-BD31-4B8C-83A1-F6EECF244321}">
                <p14:modId xmlns:p14="http://schemas.microsoft.com/office/powerpoint/2010/main" val="3101558897"/>
              </p:ext>
            </p:extLst>
          </p:nvPr>
        </p:nvGraphicFramePr>
        <p:xfrm>
          <a:off x="1428307" y="2585385"/>
          <a:ext cx="6120130" cy="2377440"/>
        </p:xfrm>
        <a:graphic>
          <a:graphicData uri="http://schemas.openxmlformats.org/drawingml/2006/table">
            <a:tbl>
              <a:tblPr firstRow="1" bandRow="1">
                <a:tableStyleId>{5C22544A-7EE6-4342-B048-85BDC9FD1C3A}</a:tableStyleId>
              </a:tblPr>
              <a:tblGrid>
                <a:gridCol w="6120130">
                  <a:extLst>
                    <a:ext uri="{9D8B030D-6E8A-4147-A177-3AD203B41FA5}">
                      <a16:colId xmlns:a16="http://schemas.microsoft.com/office/drawing/2014/main" val="2632869980"/>
                    </a:ext>
                  </a:extLst>
                </a:gridCol>
              </a:tblGrid>
              <a:tr h="370840">
                <a:tc>
                  <a:txBody>
                    <a:bodyPr/>
                    <a:lstStyle/>
                    <a:p>
                      <a:r>
                        <a:rPr lang="en-US" sz="1500" dirty="0">
                          <a:solidFill>
                            <a:schemeClr val="tx1"/>
                          </a:solidFill>
                        </a:rPr>
                        <a:t>Q2 Look again at lines 17–26.</a:t>
                      </a:r>
                    </a:p>
                    <a:p>
                      <a:pPr algn="r"/>
                      <a:r>
                        <a:rPr lang="en-US" sz="1500" dirty="0">
                          <a:solidFill>
                            <a:schemeClr val="tx1"/>
                          </a:solidFill>
                        </a:rPr>
                        <a:t>In your own words, explain the writer’s thoughts and feelings.</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br>
                        <a:rPr lang="en-US" sz="1500" dirty="0">
                          <a:solidFill>
                            <a:schemeClr val="tx1"/>
                          </a:solidFill>
                        </a:rPr>
                      </a:br>
                      <a:r>
                        <a:rPr lang="en-US" sz="1500" dirty="0">
                          <a:solidFill>
                            <a:schemeClr val="tx1"/>
                          </a:solidFill>
                        </a:rPr>
                        <a:t>(Total for Question 2 = 4 marks)</a:t>
                      </a:r>
                    </a:p>
                    <a:p>
                      <a:endParaRPr lang="en-TH" sz="1500" dirty="0">
                        <a:solidFill>
                          <a:schemeClr val="tx1"/>
                        </a:solidFill>
                      </a:endParaRPr>
                    </a:p>
                  </a:txBody>
                  <a:tcPr/>
                </a:tc>
                <a:extLst>
                  <a:ext uri="{0D108BD9-81ED-4DB2-BD59-A6C34878D82A}">
                    <a16:rowId xmlns:a16="http://schemas.microsoft.com/office/drawing/2014/main" val="109895061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3 describe …(5 marks)</a:t>
            </a:r>
            <a:endParaRPr dirty="0"/>
          </a:p>
        </p:txBody>
      </p:sp>
      <p:sp>
        <p:nvSpPr>
          <p:cNvPr id="73" name="Google Shape;73;p16"/>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b="1" dirty="0"/>
              <a:t>Top tips:</a:t>
            </a:r>
            <a:endParaRPr b="1" dirty="0"/>
          </a:p>
          <a:p>
            <a:pPr marL="0" lvl="0" indent="0" algn="l" rtl="0">
              <a:spcBef>
                <a:spcPts val="1200"/>
              </a:spcBef>
              <a:spcAft>
                <a:spcPts val="0"/>
              </a:spcAft>
              <a:buClr>
                <a:schemeClr val="dk1"/>
              </a:buClr>
              <a:buSzPct val="61111"/>
              <a:buFont typeface="Arial"/>
              <a:buNone/>
            </a:pPr>
            <a:r>
              <a:rPr lang="en" dirty="0"/>
              <a:t>• Make sure you refer to both language and structure in your answer – you can’t get high marks if you don’t </a:t>
            </a:r>
            <a:r>
              <a:rPr lang="en" u="sng" dirty="0"/>
              <a:t>reference</a:t>
            </a:r>
            <a:r>
              <a:rPr lang="en" dirty="0"/>
              <a:t> both. Use the </a:t>
            </a:r>
            <a:r>
              <a:rPr lang="en" u="sng" dirty="0"/>
              <a:t>line references </a:t>
            </a:r>
            <a:r>
              <a:rPr lang="en" dirty="0"/>
              <a:t>to get to the appropriate piece of text quickly.</a:t>
            </a:r>
            <a:endParaRPr dirty="0"/>
          </a:p>
          <a:p>
            <a:pPr marL="0" lvl="0" indent="0" algn="l" rtl="0">
              <a:spcBef>
                <a:spcPts val="1200"/>
              </a:spcBef>
              <a:spcAft>
                <a:spcPts val="0"/>
              </a:spcAft>
              <a:buClr>
                <a:schemeClr val="dk1"/>
              </a:buClr>
              <a:buSzPct val="61111"/>
              <a:buFont typeface="Arial"/>
              <a:buNone/>
            </a:pPr>
            <a:r>
              <a:rPr lang="en" dirty="0"/>
              <a:t>• Remember to use short, precise </a:t>
            </a:r>
            <a:r>
              <a:rPr lang="en" u="sng" dirty="0"/>
              <a:t>‘quotations’</a:t>
            </a:r>
            <a:r>
              <a:rPr lang="en" dirty="0"/>
              <a:t> from the text.</a:t>
            </a:r>
            <a:endParaRPr dirty="0"/>
          </a:p>
          <a:p>
            <a:pPr marL="0" lvl="0" indent="0" algn="l" rtl="0">
              <a:spcBef>
                <a:spcPts val="1200"/>
              </a:spcBef>
              <a:spcAft>
                <a:spcPts val="0"/>
              </a:spcAft>
              <a:buClr>
                <a:schemeClr val="dk1"/>
              </a:buClr>
              <a:buSzPct val="61111"/>
              <a:buFont typeface="Arial"/>
              <a:buNone/>
            </a:pPr>
            <a:r>
              <a:rPr lang="en" dirty="0"/>
              <a:t>• It’s not enough to just identify the techniques being used – </a:t>
            </a:r>
            <a:r>
              <a:rPr lang="en" u="sng" dirty="0"/>
              <a:t>you must explain how they are effective.</a:t>
            </a:r>
            <a:endParaRPr u="sng" dirty="0"/>
          </a:p>
          <a:p>
            <a:pPr marL="0" lvl="0" indent="0" algn="l" rtl="0">
              <a:spcBef>
                <a:spcPts val="1200"/>
              </a:spcBef>
              <a:spcAft>
                <a:spcPts val="1200"/>
              </a:spcAft>
              <a:buNone/>
            </a:pPr>
            <a:endParaRPr dirty="0"/>
          </a:p>
        </p:txBody>
      </p:sp>
      <p:graphicFrame>
        <p:nvGraphicFramePr>
          <p:cNvPr id="4" name="Table 3">
            <a:extLst>
              <a:ext uri="{FF2B5EF4-FFF2-40B4-BE49-F238E27FC236}">
                <a16:creationId xmlns:a16="http://schemas.microsoft.com/office/drawing/2014/main" id="{AF82F17D-D42D-A7DE-5111-FFC095A0E96E}"/>
              </a:ext>
            </a:extLst>
          </p:cNvPr>
          <p:cNvGraphicFramePr>
            <a:graphicFrameLocks noGrp="1"/>
          </p:cNvGraphicFramePr>
          <p:nvPr>
            <p:extLst>
              <p:ext uri="{D42A27DB-BD31-4B8C-83A1-F6EECF244321}">
                <p14:modId xmlns:p14="http://schemas.microsoft.com/office/powerpoint/2010/main" val="835414455"/>
              </p:ext>
            </p:extLst>
          </p:nvPr>
        </p:nvGraphicFramePr>
        <p:xfrm>
          <a:off x="1364512" y="2860675"/>
          <a:ext cx="6780028" cy="2030302"/>
        </p:xfrm>
        <a:graphic>
          <a:graphicData uri="http://schemas.openxmlformats.org/drawingml/2006/table">
            <a:tbl>
              <a:tblPr firstRow="1" bandRow="1">
                <a:tableStyleId>{5C22544A-7EE6-4342-B048-85BDC9FD1C3A}</a:tableStyleId>
              </a:tblPr>
              <a:tblGrid>
                <a:gridCol w="6780028">
                  <a:extLst>
                    <a:ext uri="{9D8B030D-6E8A-4147-A177-3AD203B41FA5}">
                      <a16:colId xmlns:a16="http://schemas.microsoft.com/office/drawing/2014/main" val="2632869980"/>
                    </a:ext>
                  </a:extLst>
                </a:gridCol>
              </a:tblGrid>
              <a:tr h="2030302">
                <a:tc>
                  <a:txBody>
                    <a:bodyPr/>
                    <a:lstStyle/>
                    <a:p>
                      <a:r>
                        <a:rPr lang="en-US" sz="1500" dirty="0">
                          <a:solidFill>
                            <a:schemeClr val="tx1"/>
                          </a:solidFill>
                        </a:rPr>
                        <a:t>Q3. From lines 56–68, describe the argument between the writer (Deborah) and her parents.</a:t>
                      </a:r>
                    </a:p>
                    <a:p>
                      <a:r>
                        <a:rPr lang="en-US" sz="1500" dirty="0">
                          <a:solidFill>
                            <a:schemeClr val="tx1"/>
                          </a:solidFill>
                        </a:rPr>
                        <a:t>You may support your points with brief quotations.</a:t>
                      </a:r>
                    </a:p>
                    <a:p>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endParaRPr lang="en-US" sz="1500" dirty="0">
                        <a:solidFill>
                          <a:schemeClr val="tx1"/>
                        </a:solidFill>
                      </a:endParaRPr>
                    </a:p>
                    <a:p>
                      <a:pPr algn="r"/>
                      <a:r>
                        <a:rPr lang="en-US" sz="1500" dirty="0">
                          <a:solidFill>
                            <a:schemeClr val="tx1"/>
                          </a:solidFill>
                        </a:rPr>
                        <a:t>(Total for Question 3 = 5 marks)</a:t>
                      </a:r>
                    </a:p>
                  </a:txBody>
                  <a:tcPr/>
                </a:tc>
                <a:extLst>
                  <a:ext uri="{0D108BD9-81ED-4DB2-BD59-A6C34878D82A}">
                    <a16:rowId xmlns:a16="http://schemas.microsoft.com/office/drawing/2014/main" val="10989506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author’s technique and reader’s effects …(5 marks)</a:t>
            </a:r>
            <a:endParaRPr dirty="0"/>
          </a:p>
        </p:txBody>
      </p:sp>
      <p:sp>
        <p:nvSpPr>
          <p:cNvPr id="73" name="Google Shape;73;p16"/>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b="1" dirty="0"/>
              <a:t>Top tips:</a:t>
            </a:r>
            <a:endParaRPr b="1" dirty="0"/>
          </a:p>
          <a:p>
            <a:pPr marL="0" lvl="0" indent="0" algn="l" rtl="0">
              <a:spcBef>
                <a:spcPts val="1200"/>
              </a:spcBef>
              <a:spcAft>
                <a:spcPts val="0"/>
              </a:spcAft>
              <a:buClr>
                <a:schemeClr val="dk1"/>
              </a:buClr>
              <a:buSzPct val="61111"/>
              <a:buFont typeface="Arial"/>
              <a:buNone/>
            </a:pPr>
            <a:r>
              <a:rPr lang="en" dirty="0"/>
              <a:t>• Make sure you refer to both language and structure in your answer – you can’t get high marks if you don’t </a:t>
            </a:r>
            <a:r>
              <a:rPr lang="en" u="sng" dirty="0"/>
              <a:t>reference</a:t>
            </a:r>
            <a:r>
              <a:rPr lang="en" dirty="0"/>
              <a:t> both. Use the </a:t>
            </a:r>
            <a:r>
              <a:rPr lang="en" u="sng" dirty="0"/>
              <a:t>line references </a:t>
            </a:r>
            <a:r>
              <a:rPr lang="en" dirty="0"/>
              <a:t>to get to the appropriate piece of text quickly.</a:t>
            </a:r>
            <a:endParaRPr dirty="0"/>
          </a:p>
          <a:p>
            <a:pPr marL="0" lvl="0" indent="0" algn="l" rtl="0">
              <a:spcBef>
                <a:spcPts val="1200"/>
              </a:spcBef>
              <a:spcAft>
                <a:spcPts val="0"/>
              </a:spcAft>
              <a:buClr>
                <a:schemeClr val="dk1"/>
              </a:buClr>
              <a:buSzPct val="61111"/>
              <a:buFont typeface="Arial"/>
              <a:buNone/>
            </a:pPr>
            <a:r>
              <a:rPr lang="en" dirty="0"/>
              <a:t>• Remember to use short, precise </a:t>
            </a:r>
            <a:r>
              <a:rPr lang="en" u="sng" dirty="0"/>
              <a:t>‘quotations’</a:t>
            </a:r>
            <a:r>
              <a:rPr lang="en" dirty="0"/>
              <a:t> from the text.</a:t>
            </a:r>
            <a:endParaRPr dirty="0"/>
          </a:p>
          <a:p>
            <a:pPr marL="0" lvl="0" indent="0" algn="l" rtl="0">
              <a:spcBef>
                <a:spcPts val="1200"/>
              </a:spcBef>
              <a:spcAft>
                <a:spcPts val="0"/>
              </a:spcAft>
              <a:buClr>
                <a:schemeClr val="dk1"/>
              </a:buClr>
              <a:buSzPct val="61111"/>
              <a:buFont typeface="Arial"/>
              <a:buNone/>
            </a:pPr>
            <a:r>
              <a:rPr lang="en" dirty="0"/>
              <a:t>• It’s not enough to just identify the techniques being used – </a:t>
            </a:r>
            <a:r>
              <a:rPr lang="en" u="sng" dirty="0"/>
              <a:t>you must explain how they are effective.</a:t>
            </a:r>
            <a:endParaRPr u="sng" dirty="0"/>
          </a:p>
          <a:p>
            <a:pPr marL="0" lvl="0" indent="0" algn="l" rtl="0">
              <a:spcBef>
                <a:spcPts val="1200"/>
              </a:spcBef>
              <a:spcAft>
                <a:spcPts val="1200"/>
              </a:spcAft>
              <a:buNone/>
            </a:pPr>
            <a:endParaRPr dirty="0"/>
          </a:p>
        </p:txBody>
      </p:sp>
      <p:graphicFrame>
        <p:nvGraphicFramePr>
          <p:cNvPr id="4" name="Table 3">
            <a:extLst>
              <a:ext uri="{FF2B5EF4-FFF2-40B4-BE49-F238E27FC236}">
                <a16:creationId xmlns:a16="http://schemas.microsoft.com/office/drawing/2014/main" id="{AF82F17D-D42D-A7DE-5111-FFC095A0E96E}"/>
              </a:ext>
            </a:extLst>
          </p:cNvPr>
          <p:cNvGraphicFramePr>
            <a:graphicFrameLocks noGrp="1"/>
          </p:cNvGraphicFramePr>
          <p:nvPr>
            <p:extLst>
              <p:ext uri="{D42A27DB-BD31-4B8C-83A1-F6EECF244321}">
                <p14:modId xmlns:p14="http://schemas.microsoft.com/office/powerpoint/2010/main" val="1484340653"/>
              </p:ext>
            </p:extLst>
          </p:nvPr>
        </p:nvGraphicFramePr>
        <p:xfrm>
          <a:off x="1364512" y="2860675"/>
          <a:ext cx="6780028" cy="2148840"/>
        </p:xfrm>
        <a:graphic>
          <a:graphicData uri="http://schemas.openxmlformats.org/drawingml/2006/table">
            <a:tbl>
              <a:tblPr firstRow="1" bandRow="1">
                <a:tableStyleId>{5C22544A-7EE6-4342-B048-85BDC9FD1C3A}</a:tableStyleId>
              </a:tblPr>
              <a:tblGrid>
                <a:gridCol w="6780028">
                  <a:extLst>
                    <a:ext uri="{9D8B030D-6E8A-4147-A177-3AD203B41FA5}">
                      <a16:colId xmlns:a16="http://schemas.microsoft.com/office/drawing/2014/main" val="2632869980"/>
                    </a:ext>
                  </a:extLst>
                </a:gridCol>
              </a:tblGrid>
              <a:tr h="2030302">
                <a:tc>
                  <a:txBody>
                    <a:bodyPr/>
                    <a:lstStyle/>
                    <a:p>
                      <a:r>
                        <a:rPr lang="en-US" sz="1500" dirty="0">
                          <a:solidFill>
                            <a:schemeClr val="tx1"/>
                          </a:solidFill>
                        </a:rPr>
                        <a:t>Q4. How does the writer, Adeline Yen </a:t>
                      </a:r>
                      <a:r>
                        <a:rPr lang="en-US" sz="1500" dirty="0" err="1">
                          <a:solidFill>
                            <a:schemeClr val="tx1"/>
                          </a:solidFill>
                        </a:rPr>
                        <a:t>Mah</a:t>
                      </a:r>
                      <a:r>
                        <a:rPr lang="en-US" sz="1500" dirty="0">
                          <a:solidFill>
                            <a:schemeClr val="tx1"/>
                          </a:solidFill>
                        </a:rPr>
                        <a:t>, use language and structure in Text Two to interest and engage the reader?</a:t>
                      </a:r>
                    </a:p>
                    <a:p>
                      <a:r>
                        <a:rPr lang="en-US" sz="1500" dirty="0">
                          <a:solidFill>
                            <a:schemeClr val="tx1"/>
                          </a:solidFill>
                        </a:rPr>
                        <a:t>You should support your answer with close reference to the extract, including brief quotations</a:t>
                      </a:r>
                    </a:p>
                    <a:p>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r>
                        <a:rPr lang="en-US" sz="1500" dirty="0">
                          <a:solidFill>
                            <a:schemeClr val="tx1"/>
                          </a:solidFill>
                        </a:rPr>
                        <a:t>.............................................................................................................</a:t>
                      </a:r>
                      <a:br>
                        <a:rPr lang="en-US" sz="1500" dirty="0">
                          <a:solidFill>
                            <a:schemeClr val="tx1"/>
                          </a:solidFill>
                        </a:rPr>
                      </a:br>
                      <a:endParaRPr lang="en-US" sz="1500" dirty="0">
                        <a:solidFill>
                          <a:schemeClr val="tx1"/>
                        </a:solidFill>
                      </a:endParaRPr>
                    </a:p>
                    <a:p>
                      <a:pPr algn="r"/>
                      <a:r>
                        <a:rPr lang="en-US" sz="1500" dirty="0">
                          <a:solidFill>
                            <a:schemeClr val="tx1"/>
                          </a:solidFill>
                        </a:rPr>
                        <a:t>(Total for Question 3 = 5 marks)</a:t>
                      </a:r>
                    </a:p>
                  </a:txBody>
                  <a:tcPr/>
                </a:tc>
                <a:extLst>
                  <a:ext uri="{0D108BD9-81ED-4DB2-BD59-A6C34878D82A}">
                    <a16:rowId xmlns:a16="http://schemas.microsoft.com/office/drawing/2014/main" val="1098950613"/>
                  </a:ext>
                </a:extLst>
              </a:tr>
            </a:tbl>
          </a:graphicData>
        </a:graphic>
      </p:graphicFrame>
    </p:spTree>
    <p:extLst>
      <p:ext uri="{BB962C8B-B14F-4D97-AF65-F5344CB8AC3E}">
        <p14:creationId xmlns:p14="http://schemas.microsoft.com/office/powerpoint/2010/main" val="253888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analysis example 1</a:t>
            </a:r>
            <a:endParaRPr dirty="0"/>
          </a:p>
        </p:txBody>
      </p:sp>
      <p:sp>
        <p:nvSpPr>
          <p:cNvPr id="79" name="Google Shape;79;p1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150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Read the following passage carefully. Then answer the question that follows.</a:t>
            </a:r>
            <a:endParaRPr sz="1200" dirty="0">
              <a:solidFill>
                <a:srgbClr val="0D0D0D"/>
              </a:solidFill>
              <a:latin typeface="Roboto"/>
              <a:ea typeface="Roboto"/>
              <a:cs typeface="Roboto"/>
              <a:sym typeface="Roboto"/>
            </a:endParaRPr>
          </a:p>
          <a:p>
            <a:pPr marL="0" lvl="0" indent="0" algn="l" rtl="0">
              <a:spcBef>
                <a:spcPts val="1500"/>
              </a:spcBef>
              <a:spcAft>
                <a:spcPts val="0"/>
              </a:spcAft>
              <a:buNone/>
            </a:pPr>
            <a:r>
              <a:rPr lang="en" sz="1200" i="1" dirty="0">
                <a:solidFill>
                  <a:srgbClr val="0D0D0D"/>
                </a:solidFill>
                <a:latin typeface="Roboto"/>
                <a:ea typeface="Roboto"/>
                <a:cs typeface="Roboto"/>
                <a:sym typeface="Roboto"/>
              </a:rPr>
              <a:t>Passage:</a:t>
            </a:r>
            <a:endParaRPr sz="1200"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ts val="1100"/>
              <a:buFont typeface="Arial"/>
              <a:buNone/>
            </a:pPr>
            <a:r>
              <a:rPr lang="en" sz="1200" i="1" dirty="0">
                <a:solidFill>
                  <a:srgbClr val="0D0D0D"/>
                </a:solidFill>
                <a:latin typeface="Roboto"/>
                <a:ea typeface="Roboto"/>
                <a:cs typeface="Roboto"/>
                <a:sym typeface="Roboto"/>
              </a:rPr>
              <a:t>"The old house stood at the end of the lane, its weathered façade bearing the scars of time. Ivy tendrils crept up its walls, weaving intricate patterns that seemed to whisper secrets of centuries past. The windows, though once grand, now gazed out with a melancholic air, as if mourning the memories they held within. To the casual observer, it was just a dilapidated building, but to Emily, it was a treasure trove of stories waiting to be uncovered."</a:t>
            </a:r>
            <a:endParaRPr sz="1200" i="1"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Question 3: How does the author use language to create a sense of </a:t>
            </a:r>
            <a:r>
              <a:rPr lang="en" sz="1200" b="1" dirty="0">
                <a:solidFill>
                  <a:srgbClr val="0D0D0D"/>
                </a:solidFill>
                <a:latin typeface="Roboto"/>
                <a:ea typeface="Roboto"/>
                <a:cs typeface="Roboto"/>
                <a:sym typeface="Roboto"/>
              </a:rPr>
              <a:t>mystery and intrigue</a:t>
            </a:r>
            <a:r>
              <a:rPr lang="en" sz="1200" dirty="0">
                <a:solidFill>
                  <a:srgbClr val="0D0D0D"/>
                </a:solidFill>
                <a:latin typeface="Roboto"/>
                <a:ea typeface="Roboto"/>
                <a:cs typeface="Roboto"/>
                <a:sym typeface="Roboto"/>
              </a:rPr>
              <a:t> in the passage?</a:t>
            </a:r>
            <a:endParaRPr sz="1200" dirty="0">
              <a:solidFill>
                <a:srgbClr val="0D0D0D"/>
              </a:solidFill>
              <a:latin typeface="Roboto"/>
              <a:ea typeface="Roboto"/>
              <a:cs typeface="Roboto"/>
              <a:sym typeface="Roboto"/>
            </a:endParaRPr>
          </a:p>
          <a:p>
            <a:pPr marL="0" lvl="0" indent="0" algn="l" rtl="0">
              <a:spcBef>
                <a:spcPts val="150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 4 analysis example 1</a:t>
            </a:r>
            <a:endParaRPr dirty="0"/>
          </a:p>
        </p:txBody>
      </p:sp>
      <p:sp>
        <p:nvSpPr>
          <p:cNvPr id="85" name="Google Shape;85;p1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1500"/>
              </a:spcBef>
              <a:spcAft>
                <a:spcPts val="0"/>
              </a:spcAft>
              <a:buClr>
                <a:schemeClr val="dk1"/>
              </a:buClr>
              <a:buSzPct val="91666"/>
              <a:buFont typeface="Arial"/>
              <a:buNone/>
            </a:pPr>
            <a:r>
              <a:rPr lang="en" sz="1200" dirty="0">
                <a:solidFill>
                  <a:srgbClr val="0D0D0D"/>
                </a:solidFill>
                <a:latin typeface="Roboto"/>
                <a:ea typeface="Roboto"/>
                <a:cs typeface="Roboto"/>
                <a:sym typeface="Roboto"/>
              </a:rPr>
              <a:t>Model Answer:</a:t>
            </a:r>
          </a:p>
          <a:p>
            <a:pPr marL="0" lvl="0" indent="0" algn="l" rtl="0">
              <a:spcBef>
                <a:spcPts val="1500"/>
              </a:spcBef>
              <a:spcAft>
                <a:spcPts val="0"/>
              </a:spcAft>
              <a:buClr>
                <a:schemeClr val="dk1"/>
              </a:buClr>
              <a:buSzPct val="91666"/>
              <a:buFont typeface="Arial"/>
              <a:buNone/>
            </a:pPr>
            <a:endParaRPr lang="en" sz="1200" dirty="0">
              <a:solidFill>
                <a:srgbClr val="0D0D0D"/>
              </a:solidFill>
              <a:latin typeface="Roboto"/>
              <a:ea typeface="Roboto"/>
              <a:cs typeface="Roboto"/>
              <a:sym typeface="Roboto"/>
            </a:endParaRPr>
          </a:p>
          <a:p>
            <a:pPr marL="0" lvl="0" indent="0" algn="l" rtl="0">
              <a:spcBef>
                <a:spcPts val="1500"/>
              </a:spcBef>
              <a:spcAft>
                <a:spcPts val="0"/>
              </a:spcAft>
              <a:buClr>
                <a:schemeClr val="dk1"/>
              </a:buClr>
              <a:buSzPct val="91666"/>
              <a:buFont typeface="Arial"/>
              <a:buNone/>
            </a:pPr>
            <a:r>
              <a:rPr lang="en-US" sz="1200" dirty="0">
                <a:solidFill>
                  <a:srgbClr val="0D0D0D"/>
                </a:solidFill>
                <a:latin typeface="Roboto"/>
                <a:ea typeface="Roboto"/>
                <a:cs typeface="Roboto"/>
                <a:sym typeface="Roboto"/>
              </a:rPr>
              <a:t>The author </a:t>
            </a:r>
            <a:r>
              <a:rPr lang="en-US" sz="1200" b="1" u="sng" dirty="0">
                <a:solidFill>
                  <a:srgbClr val="0D0D0D"/>
                </a:solidFill>
                <a:latin typeface="Roboto"/>
                <a:ea typeface="Roboto"/>
                <a:cs typeface="Roboto"/>
                <a:sym typeface="Roboto"/>
              </a:rPr>
              <a:t>effectively</a:t>
            </a:r>
            <a:r>
              <a:rPr lang="en-US" sz="1200" dirty="0">
                <a:solidFill>
                  <a:srgbClr val="0D0D0D"/>
                </a:solidFill>
                <a:latin typeface="Roboto"/>
                <a:ea typeface="Roboto"/>
                <a:cs typeface="Roboto"/>
                <a:sym typeface="Roboto"/>
              </a:rPr>
              <a:t> uses language techniques to create mystery around the old house. </a:t>
            </a:r>
            <a:r>
              <a:rPr lang="en-US" sz="1200" b="1" dirty="0">
                <a:solidFill>
                  <a:srgbClr val="0D0D0D"/>
                </a:solidFill>
                <a:latin typeface="Roboto"/>
                <a:ea typeface="Roboto"/>
                <a:cs typeface="Roboto"/>
                <a:sym typeface="Roboto"/>
              </a:rPr>
              <a:t>Vivid imagery </a:t>
            </a:r>
            <a:r>
              <a:rPr lang="en-US" sz="1200" dirty="0">
                <a:solidFill>
                  <a:srgbClr val="0D0D0D"/>
                </a:solidFill>
                <a:latin typeface="Roboto"/>
                <a:ea typeface="Roboto"/>
                <a:cs typeface="Roboto"/>
                <a:sym typeface="Roboto"/>
              </a:rPr>
              <a:t>describes its weathered appearance, hinting at a rich history</a:t>
            </a:r>
            <a:r>
              <a:rPr lang="en-US" sz="1200" b="1" dirty="0">
                <a:solidFill>
                  <a:srgbClr val="0D0D0D"/>
                </a:solidFill>
                <a:latin typeface="Roboto"/>
                <a:ea typeface="Roboto"/>
                <a:cs typeface="Roboto"/>
                <a:sym typeface="Roboto"/>
              </a:rPr>
              <a:t>. Personification </a:t>
            </a:r>
            <a:r>
              <a:rPr lang="en-US" sz="1200" dirty="0">
                <a:solidFill>
                  <a:srgbClr val="0D0D0D"/>
                </a:solidFill>
                <a:latin typeface="Roboto"/>
                <a:ea typeface="Roboto"/>
                <a:cs typeface="Roboto"/>
                <a:sym typeface="Roboto"/>
              </a:rPr>
              <a:t>gives the house life, with windows "gazing out" and "mourning memories." </a:t>
            </a:r>
            <a:r>
              <a:rPr lang="en-US" sz="1200" b="1" dirty="0">
                <a:solidFill>
                  <a:srgbClr val="0D0D0D"/>
                </a:solidFill>
                <a:latin typeface="Roboto"/>
                <a:ea typeface="Roboto"/>
                <a:cs typeface="Roboto"/>
                <a:sym typeface="Roboto"/>
              </a:rPr>
              <a:t>Powerful language </a:t>
            </a:r>
            <a:r>
              <a:rPr lang="en-US" sz="1200" dirty="0">
                <a:solidFill>
                  <a:srgbClr val="0D0D0D"/>
                </a:solidFill>
                <a:latin typeface="Roboto"/>
                <a:ea typeface="Roboto"/>
                <a:cs typeface="Roboto"/>
                <a:sym typeface="Roboto"/>
              </a:rPr>
              <a:t>like "whisper secrets" and "treasure trove of stories" adds to the intrigue. </a:t>
            </a:r>
            <a:r>
              <a:rPr lang="en-US" sz="1200" dirty="0" err="1">
                <a:solidFill>
                  <a:srgbClr val="0D0D0D"/>
                </a:solidFill>
                <a:latin typeface="Roboto"/>
                <a:ea typeface="Roboto"/>
                <a:cs typeface="Roboto"/>
                <a:sym typeface="Roboto"/>
              </a:rPr>
              <a:t>Conseqyuently</a:t>
            </a:r>
            <a:r>
              <a:rPr lang="en-US" sz="1200" dirty="0">
                <a:solidFill>
                  <a:srgbClr val="0D0D0D"/>
                </a:solidFill>
                <a:latin typeface="Roboto"/>
                <a:ea typeface="Roboto"/>
                <a:cs typeface="Roboto"/>
                <a:sym typeface="Roboto"/>
              </a:rPr>
              <a:t>, </a:t>
            </a:r>
            <a:r>
              <a:rPr lang="en-US" sz="1200" u="sng" dirty="0">
                <a:solidFill>
                  <a:srgbClr val="0D0D0D"/>
                </a:solidFill>
                <a:latin typeface="Roboto"/>
                <a:ea typeface="Roboto"/>
                <a:cs typeface="Roboto"/>
                <a:sym typeface="Roboto"/>
              </a:rPr>
              <a:t>these techniques draw readers into the enigmatic atmosphere, compelling them to explore the secrets of the house.</a:t>
            </a:r>
            <a:endParaRPr sz="1200" u="sng" dirty="0">
              <a:solidFill>
                <a:srgbClr val="0D0D0D"/>
              </a:solidFill>
              <a:latin typeface="Roboto"/>
              <a:ea typeface="Roboto"/>
              <a:cs typeface="Roboto"/>
              <a:sym typeface="Roboto"/>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169</TotalTime>
  <Words>3871</Words>
  <Application>Microsoft Macintosh PowerPoint</Application>
  <PresentationFormat>On-screen Show (16:9)</PresentationFormat>
  <Paragraphs>211</Paragraphs>
  <Slides>30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Century Gothic</vt:lpstr>
      <vt:lpstr>Roboto</vt:lpstr>
      <vt:lpstr>Arial</vt:lpstr>
      <vt:lpstr>Garamond</vt:lpstr>
      <vt:lpstr>Savon</vt:lpstr>
      <vt:lpstr>EDEXCEL Pearson Edexcel International GCSE In English Language (4EA1) Paper 1: Non-fiction Texts and Transactional Writing</vt:lpstr>
      <vt:lpstr>PowerPoint Presentation</vt:lpstr>
      <vt:lpstr>EDEXCEL Pearson Edexcel International GCSE In English Language (4EA1) Paper 1: Non-fiction Texts and Transactional Writing duration: for 2 hours 15 minutes  Total of 90 marks available Weight: 60% of total (4EA1) grade  </vt:lpstr>
      <vt:lpstr>Q 1 -2 Reading comprehension and inference</vt:lpstr>
      <vt:lpstr>Q 1 -2 Reading comprehension and inference</vt:lpstr>
      <vt:lpstr>Q 3 describe …(5 marks)</vt:lpstr>
      <vt:lpstr>Q 4 author’s technique and reader’s effects …(5 marks)</vt:lpstr>
      <vt:lpstr>Q 4 analysis example 1</vt:lpstr>
      <vt:lpstr>Q 4 analysis example 1</vt:lpstr>
      <vt:lpstr>Q 4 analysis example 2</vt:lpstr>
      <vt:lpstr>Q 4 analysis example 2</vt:lpstr>
      <vt:lpstr>Q 4 analysis example 3</vt:lpstr>
      <vt:lpstr>Q 4 analysis example 3</vt:lpstr>
      <vt:lpstr>Q5 comparing texts</vt:lpstr>
      <vt:lpstr>Q5 comparing text Example 1 (1/3)  </vt:lpstr>
      <vt:lpstr>Q5 comparing text Example 1 (2/3)  </vt:lpstr>
      <vt:lpstr>Q5 comparing text Example 1 (3/3)  </vt:lpstr>
      <vt:lpstr>Q5 comparing text Example 2 (1/3)  </vt:lpstr>
      <vt:lpstr>Q5 comparing text Example 2 (2/3)  </vt:lpstr>
      <vt:lpstr>Q5 comparing text Example 2 (3/3)  </vt:lpstr>
      <vt:lpstr>Q 6-7 transactional writing</vt:lpstr>
      <vt:lpstr>Example Q6 or 7 (1/5)</vt:lpstr>
      <vt:lpstr>Model question Q6 (2/5)</vt:lpstr>
      <vt:lpstr>Model question Q6 (3/5)</vt:lpstr>
      <vt:lpstr>Model question Q6 (4/5)</vt:lpstr>
      <vt:lpstr>Model question Q6 (5/5)</vt:lpstr>
      <vt:lpstr>Example Q6 or 7 (1/5)</vt:lpstr>
      <vt:lpstr>Model answer Q 7 (2/4)</vt:lpstr>
      <vt:lpstr>Model answer Q 7 (3/4)</vt:lpstr>
      <vt:lpstr>Model answer Q 7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ENGLISH  1st Langauge</dc:title>
  <cp:lastModifiedBy>thaneeya sripattanawat</cp:lastModifiedBy>
  <cp:revision>3</cp:revision>
  <cp:lastPrinted>2024-04-26T16:00:35Z</cp:lastPrinted>
  <dcterms:modified xsi:type="dcterms:W3CDTF">2024-04-26T16:00:59Z</dcterms:modified>
</cp:coreProperties>
</file>