
<file path=[Content_Types].xml><?xml version="1.0" encoding="utf-8"?>
<Types xmlns="http://schemas.openxmlformats.org/package/2006/content-types">
  <Default Extension="xml" ContentType="application/xml"/>
  <Default Extension="jpeg" ContentType="image/jpeg"/>
  <Default Extension="png" ContentType="image/png"/>
  <Default Extension="wdp" ContentType="image/vnd.ms-photo"/>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7F7B4"/>
    <a:srgbClr val="E2ECFF"/>
    <a:srgbClr val="D3CBFF"/>
    <a:srgbClr val="CEFDD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973"/>
    <p:restoredTop sz="94646"/>
  </p:normalViewPr>
  <p:slideViewPr>
    <p:cSldViewPr snapToGrid="0" snapToObjects="1">
      <p:cViewPr varScale="1">
        <p:scale>
          <a:sx n="103" d="100"/>
          <a:sy n="103" d="100"/>
        </p:scale>
        <p:origin x="464" y="1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notesMaster" Target="notesMasters/notesMaster1.xml"/><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46BEF3-E160-D04B-B577-D15E24D15C27}" type="datetimeFigureOut">
              <a:rPr lang="en-US" smtClean="0"/>
              <a:t>10/7/18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321D3D-A913-2A44-B788-20C211E1FFF2}" type="slidenum">
              <a:rPr lang="en-US" smtClean="0"/>
              <a:t>‹#›</a:t>
            </a:fld>
            <a:endParaRPr lang="en-US"/>
          </a:p>
        </p:txBody>
      </p:sp>
    </p:spTree>
    <p:extLst>
      <p:ext uri="{BB962C8B-B14F-4D97-AF65-F5344CB8AC3E}">
        <p14:creationId xmlns:p14="http://schemas.microsoft.com/office/powerpoint/2010/main" val="152378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4" Type="http://schemas.openxmlformats.org/officeDocument/2006/relationships/image" Target="../media/image3.png"/><Relationship Id="rId5" Type="http://schemas.microsoft.com/office/2007/relationships/hdphoto" Target="../media/hdphoto1.wdp"/><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4" Type="http://schemas.openxmlformats.org/officeDocument/2006/relationships/image" Target="../media/image3.png"/><Relationship Id="rId5" Type="http://schemas.microsoft.com/office/2007/relationships/hdphoto" Target="../media/hdphoto1.wdp"/><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4" Type="http://schemas.openxmlformats.org/officeDocument/2006/relationships/image" Target="../media/image2.png"/><Relationship Id="rId5" Type="http://schemas.microsoft.com/office/2007/relationships/hdphoto" Target="../media/hdphoto1.wdp"/><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4" Type="http://schemas.openxmlformats.org/officeDocument/2006/relationships/image" Target="../media/image2.png"/><Relationship Id="rId5" Type="http://schemas.microsoft.com/office/2007/relationships/hdphoto" Target="../media/hdphoto1.wdp"/><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smtClean="0"/>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smtClean="0"/>
              <a:t>10/7/18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42361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157CC2-0FC8-4686-B024-99790E0F5162}" type="datetimeFigureOut">
              <a:rPr lang="en-US" smtClean="0"/>
              <a:t>10/7/18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536256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smtClean="0"/>
              <a:t>10/7/18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358651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smtClean="0"/>
              <a:t>10/7/18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405082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smtClean="0"/>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smtClean="0"/>
              <a:t>10/7/18</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43559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smtClean="0"/>
              <a:t>10/7/18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249378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smtClean="0"/>
              <a:t>10/7/18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1072378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77919A6-33EB-49BD-A62F-1FA56B9F9712}" type="datetimeFigureOut">
              <a:rPr lang="en-US" smtClean="0"/>
              <a:t>10/7/18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81886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smtClean="0"/>
              <a:t>10/7/18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92262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16AA21-1863-4931-97CB-99D0A168701B}" type="datetimeFigureOut">
              <a:rPr lang="en-US" smtClean="0"/>
              <a:t>10/7/18</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483897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smtClean="0"/>
              <a:t>10/7/18</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21661512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2.png"/><Relationship Id="rId14" Type="http://schemas.microsoft.com/office/2007/relationships/hdphoto" Target="../media/hdphoto1.wdp"/><Relationship Id="rId15"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smtClean="0"/>
              <a:t>10/7/18</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77551537"/>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Toeic</a:t>
            </a:r>
            <a:r>
              <a:rPr lang="en-US" dirty="0" smtClean="0"/>
              <a:t> - reading</a:t>
            </a:r>
            <a:endParaRPr lang="en-US" dirty="0"/>
          </a:p>
        </p:txBody>
      </p:sp>
      <p:sp>
        <p:nvSpPr>
          <p:cNvPr id="3" name="Subtitle 2"/>
          <p:cNvSpPr>
            <a:spLocks noGrp="1"/>
          </p:cNvSpPr>
          <p:nvPr>
            <p:ph type="subTitle" idx="1"/>
          </p:nvPr>
        </p:nvSpPr>
        <p:spPr/>
        <p:txBody>
          <a:bodyPr/>
          <a:lstStyle/>
          <a:p>
            <a:r>
              <a:rPr lang="en-US" dirty="0" smtClean="0"/>
              <a:t>Questions 153 - 200</a:t>
            </a:r>
            <a:endParaRPr lang="en-US" dirty="0"/>
          </a:p>
        </p:txBody>
      </p:sp>
    </p:spTree>
    <p:extLst>
      <p:ext uri="{BB962C8B-B14F-4D97-AF65-F5344CB8AC3E}">
        <p14:creationId xmlns:p14="http://schemas.microsoft.com/office/powerpoint/2010/main" val="11403363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6723" y="737451"/>
            <a:ext cx="11447547" cy="6120549"/>
          </a:xfrm>
        </p:spPr>
        <p:txBody>
          <a:bodyPr/>
          <a:lstStyle/>
          <a:p>
            <a:pPr marL="0" marR="0" lvl="0" indent="0" defTabSz="914400" eaLnBrk="1" fontAlgn="auto" latinLnBrk="0" hangingPunct="1">
              <a:lnSpc>
                <a:spcPct val="150000"/>
              </a:lnSpc>
              <a:spcBef>
                <a:spcPts val="0"/>
              </a:spcBef>
              <a:spcAft>
                <a:spcPts val="0"/>
              </a:spcAft>
              <a:buClrTx/>
              <a:buSzTx/>
              <a:buFontTx/>
              <a:buNone/>
              <a:tabLst/>
              <a:defRPr/>
            </a:pPr>
            <a:r>
              <a:rPr lang="en-US" dirty="0" smtClean="0">
                <a:latin typeface="Comic Sans MS" charset="0"/>
                <a:ea typeface="Comic Sans MS" charset="0"/>
                <a:cs typeface="Comic Sans MS" charset="0"/>
              </a:rPr>
              <a:t>159. The word “cursory” in paragraph 2, line 2 is closet in meaning to </a:t>
            </a:r>
            <a:r>
              <a:rPr lang="is-IS" dirty="0" smtClean="0">
                <a:latin typeface="Comic Sans MS" charset="0"/>
                <a:ea typeface="Comic Sans MS" charset="0"/>
                <a:cs typeface="Comic Sans MS" charset="0"/>
              </a:rPr>
              <a:t>…</a:t>
            </a:r>
          </a:p>
          <a:p>
            <a:pPr marL="0" marR="0" lvl="0" indent="0" defTabSz="914400" eaLnBrk="1" fontAlgn="auto" latinLnBrk="0" hangingPunct="1">
              <a:lnSpc>
                <a:spcPct val="150000"/>
              </a:lnSpc>
              <a:spcBef>
                <a:spcPts val="0"/>
              </a:spcBef>
              <a:spcAft>
                <a:spcPts val="0"/>
              </a:spcAft>
              <a:buClrTx/>
              <a:buSzTx/>
              <a:buFontTx/>
              <a:buNone/>
              <a:tabLst/>
              <a:defRPr/>
            </a:pPr>
            <a:r>
              <a:rPr lang="is-IS" dirty="0">
                <a:latin typeface="Comic Sans MS" charset="0"/>
                <a:ea typeface="Comic Sans MS" charset="0"/>
                <a:cs typeface="Comic Sans MS" charset="0"/>
              </a:rPr>
              <a:t>	</a:t>
            </a:r>
            <a:r>
              <a:rPr lang="is-IS" dirty="0" smtClean="0">
                <a:latin typeface="Comic Sans MS" charset="0"/>
                <a:ea typeface="Comic Sans MS" charset="0"/>
                <a:cs typeface="Comic Sans MS" charset="0"/>
              </a:rPr>
              <a:t>a. detailed</a:t>
            </a:r>
          </a:p>
          <a:p>
            <a:pPr marL="0" marR="0" lvl="0" indent="0" defTabSz="914400" eaLnBrk="1" fontAlgn="auto" latinLnBrk="0" hangingPunct="1">
              <a:lnSpc>
                <a:spcPct val="150000"/>
              </a:lnSpc>
              <a:spcBef>
                <a:spcPts val="0"/>
              </a:spcBef>
              <a:spcAft>
                <a:spcPts val="0"/>
              </a:spcAft>
              <a:buClrTx/>
              <a:buSzTx/>
              <a:buFontTx/>
              <a:buNone/>
              <a:tabLst/>
              <a:defRPr/>
            </a:pPr>
            <a:r>
              <a:rPr lang="is-IS" dirty="0">
                <a:latin typeface="Comic Sans MS" charset="0"/>
                <a:ea typeface="Comic Sans MS" charset="0"/>
                <a:cs typeface="Comic Sans MS" charset="0"/>
              </a:rPr>
              <a:t>	</a:t>
            </a:r>
            <a:r>
              <a:rPr lang="is-IS" dirty="0" smtClean="0">
                <a:latin typeface="Comic Sans MS" charset="0"/>
                <a:ea typeface="Comic Sans MS" charset="0"/>
                <a:cs typeface="Comic Sans MS" charset="0"/>
              </a:rPr>
              <a:t>b. </a:t>
            </a:r>
            <a:r>
              <a:rPr lang="en-US" dirty="0">
                <a:latin typeface="Comic Sans MS" charset="0"/>
                <a:ea typeface="Comic Sans MS" charset="0"/>
                <a:cs typeface="Comic Sans MS" charset="0"/>
              </a:rPr>
              <a:t>c</a:t>
            </a:r>
            <a:r>
              <a:rPr lang="is-IS" dirty="0" smtClean="0">
                <a:latin typeface="Comic Sans MS" charset="0"/>
                <a:ea typeface="Comic Sans MS" charset="0"/>
                <a:cs typeface="Comic Sans MS" charset="0"/>
              </a:rPr>
              <a:t>areful</a:t>
            </a:r>
          </a:p>
          <a:p>
            <a:pPr marL="0" marR="0" lvl="0" indent="0" defTabSz="914400" eaLnBrk="1" fontAlgn="auto" latinLnBrk="0" hangingPunct="1">
              <a:lnSpc>
                <a:spcPct val="150000"/>
              </a:lnSpc>
              <a:spcBef>
                <a:spcPts val="0"/>
              </a:spcBef>
              <a:spcAft>
                <a:spcPts val="0"/>
              </a:spcAft>
              <a:buClrTx/>
              <a:buSzTx/>
              <a:buFontTx/>
              <a:buNone/>
              <a:tabLst/>
              <a:defRPr/>
            </a:pPr>
            <a:r>
              <a:rPr lang="is-IS" dirty="0">
                <a:latin typeface="Comic Sans MS" charset="0"/>
                <a:ea typeface="Comic Sans MS" charset="0"/>
                <a:cs typeface="Comic Sans MS" charset="0"/>
              </a:rPr>
              <a:t>	</a:t>
            </a:r>
            <a:r>
              <a:rPr lang="is-IS" dirty="0" smtClean="0">
                <a:latin typeface="Comic Sans MS" charset="0"/>
                <a:ea typeface="Comic Sans MS" charset="0"/>
                <a:cs typeface="Comic Sans MS" charset="0"/>
              </a:rPr>
              <a:t>c. </a:t>
            </a:r>
            <a:r>
              <a:rPr lang="en-US" dirty="0">
                <a:latin typeface="Comic Sans MS" charset="0"/>
                <a:ea typeface="Comic Sans MS" charset="0"/>
                <a:cs typeface="Comic Sans MS" charset="0"/>
              </a:rPr>
              <a:t>q</a:t>
            </a:r>
            <a:r>
              <a:rPr lang="is-IS" dirty="0" smtClean="0">
                <a:latin typeface="Comic Sans MS" charset="0"/>
                <a:ea typeface="Comic Sans MS" charset="0"/>
                <a:cs typeface="Comic Sans MS" charset="0"/>
              </a:rPr>
              <a:t>uick</a:t>
            </a:r>
          </a:p>
          <a:p>
            <a:pPr marL="0" marR="0" lvl="0" indent="0" defTabSz="914400" eaLnBrk="1" fontAlgn="auto" latinLnBrk="0" hangingPunct="1">
              <a:lnSpc>
                <a:spcPct val="150000"/>
              </a:lnSpc>
              <a:spcBef>
                <a:spcPts val="0"/>
              </a:spcBef>
              <a:spcAft>
                <a:spcPts val="0"/>
              </a:spcAft>
              <a:buClrTx/>
              <a:buSzTx/>
              <a:buFontTx/>
              <a:buNone/>
              <a:tabLst/>
              <a:defRPr/>
            </a:pPr>
            <a:r>
              <a:rPr lang="is-IS" dirty="0">
                <a:latin typeface="Comic Sans MS" charset="0"/>
                <a:ea typeface="Comic Sans MS" charset="0"/>
                <a:cs typeface="Comic Sans MS" charset="0"/>
              </a:rPr>
              <a:t>	</a:t>
            </a:r>
            <a:r>
              <a:rPr lang="is-IS" dirty="0" smtClean="0">
                <a:latin typeface="Comic Sans MS" charset="0"/>
                <a:ea typeface="Comic Sans MS" charset="0"/>
                <a:cs typeface="Comic Sans MS" charset="0"/>
              </a:rPr>
              <a:t>d. </a:t>
            </a:r>
            <a:r>
              <a:rPr lang="en-US" dirty="0" smtClean="0">
                <a:latin typeface="Comic Sans MS" charset="0"/>
                <a:ea typeface="Comic Sans MS" charset="0"/>
                <a:cs typeface="Comic Sans MS" charset="0"/>
              </a:rPr>
              <a:t>L</a:t>
            </a:r>
            <a:r>
              <a:rPr lang="is-IS" dirty="0" smtClean="0">
                <a:latin typeface="Comic Sans MS" charset="0"/>
                <a:ea typeface="Comic Sans MS" charset="0"/>
                <a:cs typeface="Comic Sans MS" charset="0"/>
              </a:rPr>
              <a:t>arge</a:t>
            </a:r>
          </a:p>
          <a:p>
            <a:pPr marL="0" marR="0" lvl="0" indent="0" defTabSz="914400" eaLnBrk="1" fontAlgn="auto" latinLnBrk="0" hangingPunct="1">
              <a:lnSpc>
                <a:spcPct val="150000"/>
              </a:lnSpc>
              <a:spcBef>
                <a:spcPts val="0"/>
              </a:spcBef>
              <a:spcAft>
                <a:spcPts val="0"/>
              </a:spcAft>
              <a:buClrTx/>
              <a:buSzTx/>
              <a:buFontTx/>
              <a:buNone/>
              <a:tabLst/>
              <a:defRPr/>
            </a:pPr>
            <a:endParaRPr lang="is-IS" dirty="0">
              <a:latin typeface="Comic Sans MS" charset="0"/>
              <a:ea typeface="Comic Sans MS" charset="0"/>
              <a:cs typeface="Comic Sans MS" charset="0"/>
            </a:endParaRPr>
          </a:p>
          <a:p>
            <a:pPr marL="0" marR="0" lvl="0" indent="0" defTabSz="914400" eaLnBrk="1" fontAlgn="auto" latinLnBrk="0" hangingPunct="1">
              <a:lnSpc>
                <a:spcPct val="150000"/>
              </a:lnSpc>
              <a:spcBef>
                <a:spcPts val="0"/>
              </a:spcBef>
              <a:spcAft>
                <a:spcPts val="0"/>
              </a:spcAft>
              <a:buClrTx/>
              <a:buSzTx/>
              <a:buFontTx/>
              <a:buNone/>
              <a:tabLst/>
              <a:defRPr/>
            </a:pPr>
            <a:r>
              <a:rPr lang="is-IS" dirty="0" smtClean="0">
                <a:latin typeface="Comic Sans MS" charset="0"/>
                <a:ea typeface="Comic Sans MS" charset="0"/>
                <a:cs typeface="Comic Sans MS" charset="0"/>
              </a:rPr>
              <a:t>160. Where is this e-mail message most probably being sent?</a:t>
            </a:r>
          </a:p>
          <a:p>
            <a:pPr marL="0" marR="0" lvl="0" indent="0" defTabSz="914400" eaLnBrk="1" fontAlgn="auto" latinLnBrk="0" hangingPunct="1">
              <a:lnSpc>
                <a:spcPct val="150000"/>
              </a:lnSpc>
              <a:spcBef>
                <a:spcPts val="0"/>
              </a:spcBef>
              <a:spcAft>
                <a:spcPts val="0"/>
              </a:spcAft>
              <a:buClrTx/>
              <a:buSzTx/>
              <a:buFontTx/>
              <a:buNone/>
              <a:tabLst/>
              <a:defRPr/>
            </a:pPr>
            <a:r>
              <a:rPr lang="is-IS" dirty="0">
                <a:latin typeface="Comic Sans MS" charset="0"/>
                <a:ea typeface="Comic Sans MS" charset="0"/>
                <a:cs typeface="Comic Sans MS" charset="0"/>
              </a:rPr>
              <a:t>	</a:t>
            </a:r>
            <a:r>
              <a:rPr lang="is-IS" dirty="0" smtClean="0">
                <a:latin typeface="Comic Sans MS" charset="0"/>
                <a:ea typeface="Comic Sans MS" charset="0"/>
                <a:cs typeface="Comic Sans MS" charset="0"/>
              </a:rPr>
              <a:t>a. To Australia</a:t>
            </a:r>
          </a:p>
          <a:p>
            <a:pPr marL="0" marR="0" lvl="0" indent="0" defTabSz="914400" eaLnBrk="1" fontAlgn="auto" latinLnBrk="0" hangingPunct="1">
              <a:lnSpc>
                <a:spcPct val="150000"/>
              </a:lnSpc>
              <a:spcBef>
                <a:spcPts val="0"/>
              </a:spcBef>
              <a:spcAft>
                <a:spcPts val="0"/>
              </a:spcAft>
              <a:buClrTx/>
              <a:buSzTx/>
              <a:buFontTx/>
              <a:buNone/>
              <a:tabLst/>
              <a:defRPr/>
            </a:pPr>
            <a:r>
              <a:rPr lang="is-IS" dirty="0">
                <a:latin typeface="Comic Sans MS" charset="0"/>
                <a:ea typeface="Comic Sans MS" charset="0"/>
                <a:cs typeface="Comic Sans MS" charset="0"/>
              </a:rPr>
              <a:t>	</a:t>
            </a:r>
            <a:r>
              <a:rPr lang="is-IS" dirty="0" smtClean="0">
                <a:latin typeface="Comic Sans MS" charset="0"/>
                <a:ea typeface="Comic Sans MS" charset="0"/>
                <a:cs typeface="Comic Sans MS" charset="0"/>
              </a:rPr>
              <a:t>b. To Asia</a:t>
            </a:r>
          </a:p>
          <a:p>
            <a:pPr marL="0" marR="0" lvl="0" indent="0" defTabSz="914400" eaLnBrk="1" fontAlgn="auto" latinLnBrk="0" hangingPunct="1">
              <a:lnSpc>
                <a:spcPct val="150000"/>
              </a:lnSpc>
              <a:spcBef>
                <a:spcPts val="0"/>
              </a:spcBef>
              <a:spcAft>
                <a:spcPts val="0"/>
              </a:spcAft>
              <a:buClrTx/>
              <a:buSzTx/>
              <a:buFontTx/>
              <a:buNone/>
              <a:tabLst/>
              <a:defRPr/>
            </a:pPr>
            <a:r>
              <a:rPr lang="is-IS" dirty="0">
                <a:latin typeface="Comic Sans MS" charset="0"/>
                <a:ea typeface="Comic Sans MS" charset="0"/>
                <a:cs typeface="Comic Sans MS" charset="0"/>
              </a:rPr>
              <a:t>	</a:t>
            </a:r>
            <a:r>
              <a:rPr lang="is-IS" dirty="0" smtClean="0">
                <a:latin typeface="Comic Sans MS" charset="0"/>
                <a:ea typeface="Comic Sans MS" charset="0"/>
                <a:cs typeface="Comic Sans MS" charset="0"/>
              </a:rPr>
              <a:t>c. To Europe</a:t>
            </a:r>
          </a:p>
          <a:p>
            <a:pPr marL="0" marR="0" lvl="0" indent="0" defTabSz="914400" eaLnBrk="1" fontAlgn="auto" latinLnBrk="0" hangingPunct="1">
              <a:lnSpc>
                <a:spcPct val="150000"/>
              </a:lnSpc>
              <a:spcBef>
                <a:spcPts val="0"/>
              </a:spcBef>
              <a:spcAft>
                <a:spcPts val="0"/>
              </a:spcAft>
              <a:buClrTx/>
              <a:buSzTx/>
              <a:buFontTx/>
              <a:buNone/>
              <a:tabLst/>
              <a:defRPr/>
            </a:pPr>
            <a:r>
              <a:rPr lang="is-IS" dirty="0">
                <a:latin typeface="Comic Sans MS" charset="0"/>
                <a:ea typeface="Comic Sans MS" charset="0"/>
                <a:cs typeface="Comic Sans MS" charset="0"/>
              </a:rPr>
              <a:t>	</a:t>
            </a:r>
            <a:r>
              <a:rPr lang="is-IS" dirty="0" smtClean="0">
                <a:latin typeface="Comic Sans MS" charset="0"/>
                <a:ea typeface="Comic Sans MS" charset="0"/>
                <a:cs typeface="Comic Sans MS" charset="0"/>
              </a:rPr>
              <a:t>d. To South America</a:t>
            </a:r>
            <a:endParaRPr lang="en-US" dirty="0" smtClean="0">
              <a:latin typeface="Comic Sans MS" charset="0"/>
              <a:ea typeface="Comic Sans MS" charset="0"/>
              <a:cs typeface="Comic Sans MS" charset="0"/>
            </a:endParaRPr>
          </a:p>
          <a:p>
            <a:pPr marL="0" marR="0" lvl="0" indent="0" defTabSz="914400" eaLnBrk="1" fontAlgn="auto" latinLnBrk="0" hangingPunct="1">
              <a:lnSpc>
                <a:spcPct val="150000"/>
              </a:lnSpc>
              <a:spcBef>
                <a:spcPts val="0"/>
              </a:spcBef>
              <a:spcAft>
                <a:spcPts val="0"/>
              </a:spcAft>
              <a:buClrTx/>
              <a:buSzTx/>
              <a:buFontTx/>
              <a:buNone/>
              <a:tabLst/>
              <a:defRPr/>
            </a:pPr>
            <a:endParaRPr lang="en-US" dirty="0" smtClean="0">
              <a:latin typeface="Comic Sans MS" charset="0"/>
              <a:ea typeface="Comic Sans MS" charset="0"/>
              <a:cs typeface="Comic Sans MS" charset="0"/>
            </a:endParaRPr>
          </a:p>
        </p:txBody>
      </p:sp>
      <p:sp>
        <p:nvSpPr>
          <p:cNvPr id="4" name="Smiley Face 3"/>
          <p:cNvSpPr/>
          <p:nvPr/>
        </p:nvSpPr>
        <p:spPr>
          <a:xfrm>
            <a:off x="1412559" y="5054703"/>
            <a:ext cx="273269" cy="252249"/>
          </a:xfrm>
          <a:prstGeom prst="smileyFac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miley Face 4"/>
          <p:cNvSpPr/>
          <p:nvPr/>
        </p:nvSpPr>
        <p:spPr>
          <a:xfrm>
            <a:off x="1412560" y="2347952"/>
            <a:ext cx="273269" cy="252249"/>
          </a:xfrm>
          <a:prstGeom prst="smileyFac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28695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13973"/>
          </a:xfrm>
        </p:spPr>
        <p:txBody>
          <a:bodyPr>
            <a:normAutofit/>
          </a:bodyPr>
          <a:lstStyle/>
          <a:p>
            <a:pPr algn="ctr"/>
            <a:r>
              <a:rPr lang="en-US" sz="4000" dirty="0" smtClean="0"/>
              <a:t>Questions 161-163 refer to the following bulletin</a:t>
            </a:r>
            <a:endParaRPr lang="en-US" sz="4000" dirty="0"/>
          </a:p>
        </p:txBody>
      </p:sp>
      <p:sp>
        <p:nvSpPr>
          <p:cNvPr id="3" name="Content Placeholder 2"/>
          <p:cNvSpPr>
            <a:spLocks noGrp="1"/>
          </p:cNvSpPr>
          <p:nvPr>
            <p:ph idx="1"/>
          </p:nvPr>
        </p:nvSpPr>
        <p:spPr>
          <a:xfrm>
            <a:off x="727442" y="1692876"/>
            <a:ext cx="10743211" cy="3410465"/>
          </a:xfrm>
          <a:solidFill>
            <a:srgbClr val="CEFDD7"/>
          </a:solidFill>
          <a:ln>
            <a:solidFill>
              <a:schemeClr val="bg1"/>
            </a:solidFill>
          </a:ln>
        </p:spPr>
        <p:txBody>
          <a:bodyPr>
            <a:noAutofit/>
          </a:bodyPr>
          <a:lstStyle/>
          <a:p>
            <a:pPr marL="0" marR="0" lvl="0" indent="0" defTabSz="914400" eaLnBrk="1" fontAlgn="auto" latinLnBrk="0" hangingPunct="1">
              <a:lnSpc>
                <a:spcPct val="150000"/>
              </a:lnSpc>
              <a:spcBef>
                <a:spcPts val="0"/>
              </a:spcBef>
              <a:spcAft>
                <a:spcPts val="0"/>
              </a:spcAft>
              <a:buClrTx/>
              <a:buSzTx/>
              <a:buFontTx/>
              <a:buNone/>
              <a:tabLst/>
              <a:defRPr/>
            </a:pPr>
            <a:r>
              <a:rPr lang="en-US" b="1" dirty="0" smtClean="0">
                <a:latin typeface="Comic Sans MS" charset="0"/>
                <a:ea typeface="Comic Sans MS" charset="0"/>
                <a:cs typeface="Comic Sans MS" charset="0"/>
              </a:rPr>
              <a:t>Reservations: </a:t>
            </a:r>
            <a:r>
              <a:rPr lang="en-US" dirty="0" smtClean="0">
                <a:latin typeface="Comic Sans MS" charset="0"/>
                <a:ea typeface="Comic Sans MS" charset="0"/>
                <a:cs typeface="Comic Sans MS" charset="0"/>
              </a:rPr>
              <a:t>Reservations are required for all club, custom-class, and sleeping-car accommodations. Reservations for coach travel are required on all trains designated as ”All-Reserved Trains.” Seating in trains with unreserved coach service is not guaranteed. A time limit for purchase of tickets is assigned when reservations are made. If tickets are not purchased within this period, reservations are cancelled. A service charge is assessed if reservations are canceled less than 30 minutes prior to </a:t>
            </a:r>
            <a:r>
              <a:rPr lang="en-US" dirty="0" smtClean="0">
                <a:latin typeface="Comic Sans MS" charset="0"/>
                <a:ea typeface="Comic Sans MS" charset="0"/>
                <a:cs typeface="Comic Sans MS" charset="0"/>
              </a:rPr>
              <a:t>departure </a:t>
            </a:r>
            <a:r>
              <a:rPr lang="en-US" dirty="0" smtClean="0">
                <a:latin typeface="Comic Sans MS" charset="0"/>
                <a:ea typeface="Comic Sans MS" charset="0"/>
                <a:cs typeface="Comic Sans MS" charset="0"/>
              </a:rPr>
              <a:t>or if not canceled. </a:t>
            </a:r>
            <a:endParaRPr lang="en-US" dirty="0">
              <a:latin typeface="Comic Sans MS" charset="0"/>
              <a:ea typeface="Comic Sans MS" charset="0"/>
              <a:cs typeface="Comic Sans MS" charset="0"/>
            </a:endParaRPr>
          </a:p>
        </p:txBody>
      </p:sp>
      <p:cxnSp>
        <p:nvCxnSpPr>
          <p:cNvPr id="9" name="Straight Connector 8"/>
          <p:cNvCxnSpPr/>
          <p:nvPr/>
        </p:nvCxnSpPr>
        <p:spPr>
          <a:xfrm>
            <a:off x="9520518" y="2622176"/>
            <a:ext cx="1250576" cy="1344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847165" y="4437529"/>
            <a:ext cx="1021976" cy="13447"/>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528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13973"/>
          </a:xfrm>
        </p:spPr>
        <p:txBody>
          <a:bodyPr>
            <a:normAutofit/>
          </a:bodyPr>
          <a:lstStyle/>
          <a:p>
            <a:pPr algn="ctr"/>
            <a:r>
              <a:rPr lang="en-US" sz="4000" dirty="0" smtClean="0"/>
              <a:t>Questions 161-163 refer to the following bulletin</a:t>
            </a:r>
            <a:endParaRPr lang="en-US" sz="4000" dirty="0"/>
          </a:p>
        </p:txBody>
      </p:sp>
      <p:sp>
        <p:nvSpPr>
          <p:cNvPr id="3" name="Content Placeholder 2"/>
          <p:cNvSpPr>
            <a:spLocks noGrp="1"/>
          </p:cNvSpPr>
          <p:nvPr>
            <p:ph idx="1"/>
          </p:nvPr>
        </p:nvSpPr>
        <p:spPr>
          <a:xfrm>
            <a:off x="727442" y="1779372"/>
            <a:ext cx="10743211" cy="1989438"/>
          </a:xfrm>
          <a:solidFill>
            <a:srgbClr val="CEFDD7"/>
          </a:solidFill>
          <a:ln>
            <a:solidFill>
              <a:schemeClr val="bg1"/>
            </a:solidFill>
          </a:ln>
        </p:spPr>
        <p:txBody>
          <a:bodyPr>
            <a:noAutofit/>
          </a:bodyPr>
          <a:lstStyle/>
          <a:p>
            <a:pPr marL="0" marR="0" lvl="0" indent="0" defTabSz="914400" eaLnBrk="1" fontAlgn="auto" latinLnBrk="0" hangingPunct="1">
              <a:lnSpc>
                <a:spcPct val="150000"/>
              </a:lnSpc>
              <a:spcBef>
                <a:spcPts val="0"/>
              </a:spcBef>
              <a:spcAft>
                <a:spcPts val="0"/>
              </a:spcAft>
              <a:buClrTx/>
              <a:buSzTx/>
              <a:buFontTx/>
              <a:buNone/>
              <a:tabLst/>
              <a:defRPr/>
            </a:pPr>
            <a:r>
              <a:rPr lang="en-US" b="1" dirty="0" smtClean="0">
                <a:latin typeface="Comic Sans MS" charset="0"/>
                <a:ea typeface="Comic Sans MS" charset="0"/>
                <a:cs typeface="Comic Sans MS" charset="0"/>
              </a:rPr>
              <a:t>Times at Stations: </a:t>
            </a:r>
            <a:r>
              <a:rPr lang="en-US" dirty="0" smtClean="0">
                <a:latin typeface="Comic Sans MS" charset="0"/>
                <a:ea typeface="Comic Sans MS" charset="0"/>
                <a:cs typeface="Comic Sans MS" charset="0"/>
              </a:rPr>
              <a:t>Passengers should be at their boarding stations at least 30 minutes prior to departure. If a train should arrive late, every effort is made to depart as soon as possible. In such cases, the length of time the train remains in the station may be less than shown in the timetable. </a:t>
            </a:r>
            <a:endParaRPr lang="en-US" dirty="0">
              <a:latin typeface="Comic Sans MS" charset="0"/>
              <a:ea typeface="Comic Sans MS" charset="0"/>
              <a:cs typeface="Comic Sans MS"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78283" y="3975434"/>
            <a:ext cx="2842397" cy="2499164"/>
          </a:xfrm>
          <a:prstGeom prst="rect">
            <a:avLst/>
          </a:prstGeom>
        </p:spPr>
      </p:pic>
    </p:spTree>
    <p:extLst>
      <p:ext uri="{BB962C8B-B14F-4D97-AF65-F5344CB8AC3E}">
        <p14:creationId xmlns:p14="http://schemas.microsoft.com/office/powerpoint/2010/main" val="20298816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8442" y="123568"/>
            <a:ext cx="11447547" cy="6734432"/>
          </a:xfrm>
        </p:spPr>
        <p:txBody>
          <a:bodyPr>
            <a:normAutofit lnSpcReduction="10000"/>
          </a:bodyPr>
          <a:lstStyle/>
          <a:p>
            <a:pPr marL="0" marR="0" lvl="0" indent="0" defTabSz="914400" eaLnBrk="1" fontAlgn="auto" latinLnBrk="0" hangingPunct="1">
              <a:lnSpc>
                <a:spcPct val="150000"/>
              </a:lnSpc>
              <a:spcBef>
                <a:spcPts val="0"/>
              </a:spcBef>
              <a:spcAft>
                <a:spcPts val="0"/>
              </a:spcAft>
              <a:buClrTx/>
              <a:buSzTx/>
              <a:buFontTx/>
              <a:buNone/>
              <a:tabLst/>
              <a:defRPr/>
            </a:pPr>
            <a:r>
              <a:rPr lang="en-US" dirty="0" smtClean="0">
                <a:latin typeface="Comic Sans MS" charset="0"/>
                <a:ea typeface="Comic Sans MS" charset="0"/>
                <a:cs typeface="Comic Sans MS" charset="0"/>
              </a:rPr>
              <a:t>161. Where are reservations NOT required?</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a. In all club cars</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b. In some coach cars</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c. In custom-class cars</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d. In sleeping cars</a:t>
            </a:r>
          </a:p>
          <a:p>
            <a:pPr marL="0" marR="0" lvl="0" indent="0" defTabSz="914400" eaLnBrk="1" fontAlgn="auto" latinLnBrk="0" hangingPunct="1">
              <a:lnSpc>
                <a:spcPct val="150000"/>
              </a:lnSpc>
              <a:spcBef>
                <a:spcPts val="0"/>
              </a:spcBef>
              <a:spcAft>
                <a:spcPts val="0"/>
              </a:spcAft>
              <a:buClrTx/>
              <a:buSzTx/>
              <a:buFontTx/>
              <a:buNone/>
              <a:tabLst/>
              <a:defRPr/>
            </a:pPr>
            <a:r>
              <a:rPr lang="en-US" dirty="0" smtClean="0">
                <a:latin typeface="Comic Sans MS" charset="0"/>
                <a:ea typeface="Comic Sans MS" charset="0"/>
                <a:cs typeface="Comic Sans MS" charset="0"/>
              </a:rPr>
              <a:t>162. When is a fee charged?</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a. When reserving a seat</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b. When boarding the train</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c. When reservations are canceled</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d. When riding in the club car</a:t>
            </a:r>
          </a:p>
          <a:p>
            <a:pPr marL="0" marR="0" lvl="0" indent="0" defTabSz="914400" eaLnBrk="1" fontAlgn="auto" latinLnBrk="0" hangingPunct="1">
              <a:lnSpc>
                <a:spcPct val="150000"/>
              </a:lnSpc>
              <a:spcBef>
                <a:spcPts val="0"/>
              </a:spcBef>
              <a:spcAft>
                <a:spcPts val="0"/>
              </a:spcAft>
              <a:buClrTx/>
              <a:buSzTx/>
              <a:buFontTx/>
              <a:buNone/>
              <a:tabLst/>
              <a:defRPr/>
            </a:pPr>
            <a:r>
              <a:rPr lang="en-US" dirty="0" smtClean="0">
                <a:latin typeface="Comic Sans MS" charset="0"/>
                <a:ea typeface="Comic Sans MS" charset="0"/>
                <a:cs typeface="Comic Sans MS" charset="0"/>
              </a:rPr>
              <a:t>163. Why would a train shorten the amount of time it spends in a station?</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a. To wait for latecomers</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b. To maintain its schedule</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c. To collect service charges</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d. To guarantee seating</a:t>
            </a:r>
          </a:p>
          <a:p>
            <a:pPr marL="0" marR="0" lvl="0" indent="0" defTabSz="914400" eaLnBrk="1" fontAlgn="auto" latinLnBrk="0" hangingPunct="1">
              <a:lnSpc>
                <a:spcPct val="150000"/>
              </a:lnSpc>
              <a:spcBef>
                <a:spcPts val="0"/>
              </a:spcBef>
              <a:spcAft>
                <a:spcPts val="0"/>
              </a:spcAft>
              <a:buClrTx/>
              <a:buSzTx/>
              <a:buFontTx/>
              <a:buNone/>
              <a:tabLst/>
              <a:defRPr/>
            </a:pPr>
            <a:endParaRPr lang="en-US" dirty="0" smtClean="0">
              <a:latin typeface="Comic Sans MS" charset="0"/>
              <a:ea typeface="Comic Sans MS" charset="0"/>
              <a:cs typeface="Comic Sans MS" charset="0"/>
            </a:endParaRPr>
          </a:p>
        </p:txBody>
      </p:sp>
      <p:sp>
        <p:nvSpPr>
          <p:cNvPr id="4" name="Smiley Face 3"/>
          <p:cNvSpPr/>
          <p:nvPr/>
        </p:nvSpPr>
        <p:spPr>
          <a:xfrm>
            <a:off x="1287628" y="1166646"/>
            <a:ext cx="273269" cy="252249"/>
          </a:xfrm>
          <a:prstGeom prst="smileyFac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miley Face 4"/>
          <p:cNvSpPr/>
          <p:nvPr/>
        </p:nvSpPr>
        <p:spPr>
          <a:xfrm>
            <a:off x="1287626" y="5426119"/>
            <a:ext cx="273269" cy="252249"/>
          </a:xfrm>
          <a:prstGeom prst="smileyFac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miley Face 5"/>
          <p:cNvSpPr/>
          <p:nvPr/>
        </p:nvSpPr>
        <p:spPr>
          <a:xfrm>
            <a:off x="1287627" y="3760074"/>
            <a:ext cx="273269" cy="252249"/>
          </a:xfrm>
          <a:prstGeom prst="smileyFac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940297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13973"/>
          </a:xfrm>
        </p:spPr>
        <p:txBody>
          <a:bodyPr>
            <a:normAutofit/>
          </a:bodyPr>
          <a:lstStyle/>
          <a:p>
            <a:pPr algn="ctr"/>
            <a:r>
              <a:rPr lang="en-US" sz="3600" dirty="0" smtClean="0"/>
              <a:t>Questions</a:t>
            </a:r>
            <a:r>
              <a:rPr lang="en-US" sz="4000" dirty="0" smtClean="0"/>
              <a:t> 164-166 refer to the following listings</a:t>
            </a:r>
            <a:endParaRPr lang="en-US" sz="4000" dirty="0"/>
          </a:p>
        </p:txBody>
      </p:sp>
      <p:sp>
        <p:nvSpPr>
          <p:cNvPr id="3" name="Content Placeholder 2"/>
          <p:cNvSpPr>
            <a:spLocks noGrp="1"/>
          </p:cNvSpPr>
          <p:nvPr>
            <p:ph idx="1"/>
          </p:nvPr>
        </p:nvSpPr>
        <p:spPr>
          <a:xfrm>
            <a:off x="727442" y="1692876"/>
            <a:ext cx="10743211" cy="3410465"/>
          </a:xfrm>
          <a:solidFill>
            <a:srgbClr val="D3CBFF"/>
          </a:solidFill>
          <a:ln>
            <a:solidFill>
              <a:schemeClr val="bg1"/>
            </a:solidFill>
          </a:ln>
        </p:spPr>
        <p:txBody>
          <a:bodyPr>
            <a:noAutofit/>
          </a:bodyPr>
          <a:lstStyle/>
          <a:p>
            <a:pPr marL="0" marR="0" lvl="0" indent="0" defTabSz="914400" eaLnBrk="1" fontAlgn="auto" latinLnBrk="0" hangingPunct="1">
              <a:lnSpc>
                <a:spcPct val="150000"/>
              </a:lnSpc>
              <a:spcBef>
                <a:spcPts val="0"/>
              </a:spcBef>
              <a:spcAft>
                <a:spcPts val="0"/>
              </a:spcAft>
              <a:buClrTx/>
              <a:buSzTx/>
              <a:buFontTx/>
              <a:buNone/>
              <a:tabLst/>
              <a:defRPr/>
            </a:pPr>
            <a:r>
              <a:rPr lang="en-US" dirty="0" smtClean="0">
                <a:latin typeface="Comic Sans MS" charset="0"/>
                <a:ea typeface="Comic Sans MS" charset="0"/>
                <a:cs typeface="Comic Sans MS" charset="0"/>
              </a:rPr>
              <a:t>Smith, Susan. </a:t>
            </a:r>
            <a:r>
              <a:rPr lang="en-US" i="1" dirty="0" smtClean="0">
                <a:latin typeface="Comic Sans MS" charset="0"/>
                <a:ea typeface="Comic Sans MS" charset="0"/>
                <a:cs typeface="Comic Sans MS" charset="0"/>
              </a:rPr>
              <a:t>Tools of the 20s</a:t>
            </a:r>
            <a:r>
              <a:rPr lang="en-US" dirty="0" smtClean="0">
                <a:latin typeface="Comic Sans MS" charset="0"/>
                <a:ea typeface="Comic Sans MS" charset="0"/>
                <a:cs typeface="Comic Sans MS" charset="0"/>
              </a:rPr>
              <a:t>. 1929. Reprint, Detroit: Singing Free Press, 1971.</a:t>
            </a:r>
            <a:br>
              <a:rPr lang="en-US" dirty="0" smtClean="0">
                <a:latin typeface="Comic Sans MS" charset="0"/>
                <a:ea typeface="Comic Sans MS" charset="0"/>
                <a:cs typeface="Comic Sans MS" charset="0"/>
              </a:rPr>
            </a:br>
            <a:endParaRPr lang="en-US" dirty="0" smtClean="0">
              <a:latin typeface="Comic Sans MS" charset="0"/>
              <a:ea typeface="Comic Sans MS" charset="0"/>
              <a:cs typeface="Comic Sans MS" charset="0"/>
            </a:endParaRPr>
          </a:p>
          <a:p>
            <a:pPr marL="0" marR="0" lvl="0" indent="0" defTabSz="914400" eaLnBrk="1" fontAlgn="auto" latinLnBrk="0" hangingPunct="1">
              <a:lnSpc>
                <a:spcPct val="150000"/>
              </a:lnSpc>
              <a:spcBef>
                <a:spcPts val="0"/>
              </a:spcBef>
              <a:spcAft>
                <a:spcPts val="0"/>
              </a:spcAft>
              <a:buClrTx/>
              <a:buSzTx/>
              <a:buFontTx/>
              <a:buNone/>
              <a:tabLst/>
              <a:defRPr/>
            </a:pPr>
            <a:r>
              <a:rPr lang="en-US" dirty="0" smtClean="0">
                <a:latin typeface="Comic Sans MS" charset="0"/>
                <a:ea typeface="Comic Sans MS" charset="0"/>
                <a:cs typeface="Comic Sans MS" charset="0"/>
              </a:rPr>
              <a:t>Smiths. Inst. </a:t>
            </a:r>
            <a:r>
              <a:rPr lang="en-US" i="1" dirty="0" smtClean="0">
                <a:latin typeface="Comic Sans MS" charset="0"/>
                <a:ea typeface="Comic Sans MS" charset="0"/>
                <a:cs typeface="Comic Sans MS" charset="0"/>
              </a:rPr>
              <a:t>Shaker Furniture and Objects from the Andrews Collection</a:t>
            </a:r>
            <a:r>
              <a:rPr lang="en-US" dirty="0" smtClean="0">
                <a:latin typeface="Comic Sans MS" charset="0"/>
                <a:ea typeface="Comic Sans MS" charset="0"/>
                <a:cs typeface="Comic Sans MS" charset="0"/>
              </a:rPr>
              <a:t>. Washington, D.C., </a:t>
            </a:r>
            <a:r>
              <a:rPr lang="en-US" dirty="0" err="1" smtClean="0">
                <a:latin typeface="Comic Sans MS" charset="0"/>
                <a:ea typeface="Comic Sans MS" charset="0"/>
                <a:cs typeface="Comic Sans MS" charset="0"/>
              </a:rPr>
              <a:t>Smithsonain</a:t>
            </a:r>
            <a:r>
              <a:rPr lang="en-US" dirty="0" smtClean="0">
                <a:latin typeface="Comic Sans MS" charset="0"/>
                <a:ea typeface="Comic Sans MS" charset="0"/>
                <a:cs typeface="Comic Sans MS" charset="0"/>
              </a:rPr>
              <a:t> Institution, 1973.</a:t>
            </a:r>
          </a:p>
          <a:p>
            <a:pPr marL="0" marR="0" lvl="0" indent="0" defTabSz="914400" eaLnBrk="1" fontAlgn="auto" latinLnBrk="0" hangingPunct="1">
              <a:lnSpc>
                <a:spcPct val="150000"/>
              </a:lnSpc>
              <a:spcBef>
                <a:spcPts val="0"/>
              </a:spcBef>
              <a:spcAft>
                <a:spcPts val="0"/>
              </a:spcAft>
              <a:buClrTx/>
              <a:buSzTx/>
              <a:buFontTx/>
              <a:buNone/>
              <a:tabLst/>
              <a:defRPr/>
            </a:pPr>
            <a:endParaRPr lang="en-US" dirty="0">
              <a:latin typeface="Comic Sans MS" charset="0"/>
              <a:ea typeface="Comic Sans MS" charset="0"/>
              <a:cs typeface="Comic Sans MS" charset="0"/>
            </a:endParaRPr>
          </a:p>
          <a:p>
            <a:pPr marL="0" marR="0" lvl="0" indent="0" defTabSz="914400" eaLnBrk="1" fontAlgn="auto" latinLnBrk="0" hangingPunct="1">
              <a:lnSpc>
                <a:spcPct val="150000"/>
              </a:lnSpc>
              <a:spcBef>
                <a:spcPts val="0"/>
              </a:spcBef>
              <a:spcAft>
                <a:spcPts val="0"/>
              </a:spcAft>
              <a:buClrTx/>
              <a:buSzTx/>
              <a:buFontTx/>
              <a:buNone/>
              <a:tabLst/>
              <a:defRPr/>
            </a:pPr>
            <a:r>
              <a:rPr lang="en-US" dirty="0" err="1" smtClean="0">
                <a:latin typeface="Comic Sans MS" charset="0"/>
                <a:ea typeface="Comic Sans MS" charset="0"/>
                <a:cs typeface="Comic Sans MS" charset="0"/>
              </a:rPr>
              <a:t>Sonn</a:t>
            </a:r>
            <a:r>
              <a:rPr lang="en-US" dirty="0" smtClean="0">
                <a:latin typeface="Comic Sans MS" charset="0"/>
                <a:ea typeface="Comic Sans MS" charset="0"/>
                <a:cs typeface="Comic Sans MS" charset="0"/>
              </a:rPr>
              <a:t>, Albert H. </a:t>
            </a:r>
            <a:r>
              <a:rPr lang="en-US" i="1" dirty="0" smtClean="0">
                <a:latin typeface="Comic Sans MS" charset="0"/>
                <a:ea typeface="Comic Sans MS" charset="0"/>
                <a:cs typeface="Comic Sans MS" charset="0"/>
              </a:rPr>
              <a:t>Early American </a:t>
            </a:r>
            <a:r>
              <a:rPr lang="en-US" i="1" dirty="0" err="1" smtClean="0">
                <a:latin typeface="Comic Sans MS" charset="0"/>
                <a:ea typeface="Comic Sans MS" charset="0"/>
                <a:cs typeface="Comic Sans MS" charset="0"/>
              </a:rPr>
              <a:t>Ironwrights</a:t>
            </a:r>
            <a:r>
              <a:rPr lang="en-US" i="1" dirty="0" smtClean="0">
                <a:latin typeface="Comic Sans MS" charset="0"/>
                <a:ea typeface="Comic Sans MS" charset="0"/>
                <a:cs typeface="Comic Sans MS" charset="0"/>
              </a:rPr>
              <a:t>. </a:t>
            </a:r>
            <a:r>
              <a:rPr lang="en-US" dirty="0" smtClean="0">
                <a:latin typeface="Comic Sans MS" charset="0"/>
                <a:ea typeface="Comic Sans MS" charset="0"/>
                <a:cs typeface="Comic Sans MS" charset="0"/>
              </a:rPr>
              <a:t>3 volumes, New York: Charles Scribner’s Sons, 1928.</a:t>
            </a:r>
            <a:endParaRPr lang="en-US" dirty="0">
              <a:latin typeface="Comic Sans MS" charset="0"/>
              <a:ea typeface="Comic Sans MS" charset="0"/>
              <a:cs typeface="Comic Sans MS" charset="0"/>
            </a:endParaRPr>
          </a:p>
        </p:txBody>
      </p:sp>
    </p:spTree>
    <p:extLst>
      <p:ext uri="{BB962C8B-B14F-4D97-AF65-F5344CB8AC3E}">
        <p14:creationId xmlns:p14="http://schemas.microsoft.com/office/powerpoint/2010/main" val="16996958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9973" y="123568"/>
            <a:ext cx="11447547" cy="6734432"/>
          </a:xfrm>
        </p:spPr>
        <p:txBody>
          <a:bodyPr>
            <a:normAutofit/>
          </a:bodyPr>
          <a:lstStyle/>
          <a:p>
            <a:pPr marL="0" marR="0" lvl="0" indent="0" defTabSz="914400" eaLnBrk="1" fontAlgn="auto" latinLnBrk="0" hangingPunct="1">
              <a:lnSpc>
                <a:spcPct val="150000"/>
              </a:lnSpc>
              <a:spcBef>
                <a:spcPts val="0"/>
              </a:spcBef>
              <a:spcAft>
                <a:spcPts val="0"/>
              </a:spcAft>
              <a:buClrTx/>
              <a:buSzTx/>
              <a:buFontTx/>
              <a:buNone/>
              <a:tabLst/>
              <a:defRPr/>
            </a:pPr>
            <a:r>
              <a:rPr lang="en-US" dirty="0" smtClean="0">
                <a:latin typeface="Comic Sans MS" charset="0"/>
                <a:ea typeface="Comic Sans MS" charset="0"/>
                <a:cs typeface="Comic Sans MS" charset="0"/>
              </a:rPr>
              <a:t/>
            </a:r>
            <a:br>
              <a:rPr lang="en-US" dirty="0" smtClean="0">
                <a:latin typeface="Comic Sans MS" charset="0"/>
                <a:ea typeface="Comic Sans MS" charset="0"/>
                <a:cs typeface="Comic Sans MS" charset="0"/>
              </a:rPr>
            </a:br>
            <a:r>
              <a:rPr lang="en-US" dirty="0" smtClean="0">
                <a:latin typeface="Comic Sans MS" charset="0"/>
                <a:ea typeface="Comic Sans MS" charset="0"/>
                <a:cs typeface="Comic Sans MS" charset="0"/>
              </a:rPr>
              <a:t>164. What kinds of items are on this list?</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a. books		b. films</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c. songs		d. buildings</a:t>
            </a:r>
            <a:br>
              <a:rPr lang="en-US" dirty="0" smtClean="0">
                <a:latin typeface="Comic Sans MS" charset="0"/>
                <a:ea typeface="Comic Sans MS" charset="0"/>
                <a:cs typeface="Comic Sans MS" charset="0"/>
              </a:rPr>
            </a:br>
            <a:endParaRPr lang="en-US" dirty="0" smtClean="0">
              <a:latin typeface="Comic Sans MS" charset="0"/>
              <a:ea typeface="Comic Sans MS" charset="0"/>
              <a:cs typeface="Comic Sans MS" charset="0"/>
            </a:endParaRPr>
          </a:p>
          <a:p>
            <a:pPr marL="0" marR="0" lvl="0" indent="0" defTabSz="914400" eaLnBrk="1" fontAlgn="auto" latinLnBrk="0" hangingPunct="1">
              <a:lnSpc>
                <a:spcPct val="150000"/>
              </a:lnSpc>
              <a:spcBef>
                <a:spcPts val="0"/>
              </a:spcBef>
              <a:spcAft>
                <a:spcPts val="0"/>
              </a:spcAft>
              <a:buClrTx/>
              <a:buSzTx/>
              <a:buFontTx/>
              <a:buNone/>
              <a:tabLst/>
              <a:defRPr/>
            </a:pPr>
            <a:r>
              <a:rPr lang="en-US" dirty="0" smtClean="0">
                <a:latin typeface="Comic Sans MS" charset="0"/>
                <a:ea typeface="Comic Sans MS" charset="0"/>
                <a:cs typeface="Comic Sans MS" charset="0"/>
              </a:rPr>
              <a:t>165. What do the titles deal with?</a:t>
            </a:r>
          </a:p>
          <a:p>
            <a:pPr marL="0" marR="0" lvl="0" indent="0" defTabSz="914400" eaLnBrk="1" fontAlgn="auto" latinLnBrk="0" hangingPunct="1">
              <a:lnSpc>
                <a:spcPct val="150000"/>
              </a:lnSpc>
              <a:spcBef>
                <a:spcPts val="0"/>
              </a:spcBef>
              <a:spcAft>
                <a:spcPts val="0"/>
              </a:spcAft>
              <a:buClrTx/>
              <a:buSzTx/>
              <a:buFontTx/>
              <a:buNone/>
              <a:tabLst/>
              <a:defRPr/>
            </a:pPr>
            <a:r>
              <a:rPr lang="en-US" dirty="0" smtClean="0">
                <a:latin typeface="Comic Sans MS" charset="0"/>
                <a:ea typeface="Comic Sans MS" charset="0"/>
                <a:cs typeface="Comic Sans MS" charset="0"/>
              </a:rPr>
              <a:t>	a. machines		b. crafts</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c. transportation	d. economics</a:t>
            </a:r>
            <a:br>
              <a:rPr lang="en-US" dirty="0" smtClean="0">
                <a:latin typeface="Comic Sans MS" charset="0"/>
                <a:ea typeface="Comic Sans MS" charset="0"/>
                <a:cs typeface="Comic Sans MS" charset="0"/>
              </a:rPr>
            </a:br>
            <a:endParaRPr lang="en-US" dirty="0" smtClean="0">
              <a:latin typeface="Comic Sans MS" charset="0"/>
              <a:ea typeface="Comic Sans MS" charset="0"/>
              <a:cs typeface="Comic Sans MS" charset="0"/>
            </a:endParaRPr>
          </a:p>
          <a:p>
            <a:pPr marL="0" marR="0" lvl="0" indent="0" defTabSz="914400" eaLnBrk="1" fontAlgn="auto" latinLnBrk="0" hangingPunct="1">
              <a:lnSpc>
                <a:spcPct val="150000"/>
              </a:lnSpc>
              <a:spcBef>
                <a:spcPts val="0"/>
              </a:spcBef>
              <a:spcAft>
                <a:spcPts val="0"/>
              </a:spcAft>
              <a:buClrTx/>
              <a:buSzTx/>
              <a:buFontTx/>
              <a:buNone/>
              <a:tabLst/>
              <a:defRPr/>
            </a:pPr>
            <a:r>
              <a:rPr lang="en-US" dirty="0" smtClean="0">
                <a:latin typeface="Comic Sans MS" charset="0"/>
                <a:ea typeface="Comic Sans MS" charset="0"/>
                <a:cs typeface="Comic Sans MS" charset="0"/>
              </a:rPr>
              <a:t>166. How is the list organized?</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a. alphabetically	b. from general to specific</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c. chronologically	d. by city</a:t>
            </a:r>
          </a:p>
          <a:p>
            <a:pPr marL="0" marR="0" lvl="0" indent="0" defTabSz="914400" eaLnBrk="1" fontAlgn="auto" latinLnBrk="0" hangingPunct="1">
              <a:lnSpc>
                <a:spcPct val="150000"/>
              </a:lnSpc>
              <a:spcBef>
                <a:spcPts val="0"/>
              </a:spcBef>
              <a:spcAft>
                <a:spcPts val="0"/>
              </a:spcAft>
              <a:buClrTx/>
              <a:buSzTx/>
              <a:buFontTx/>
              <a:buNone/>
              <a:tabLst/>
              <a:defRPr/>
            </a:pPr>
            <a:endParaRPr lang="en-US" dirty="0" smtClean="0">
              <a:latin typeface="Comic Sans MS" charset="0"/>
              <a:ea typeface="Comic Sans MS" charset="0"/>
              <a:cs typeface="Comic Sans MS" charset="0"/>
            </a:endParaRPr>
          </a:p>
        </p:txBody>
      </p:sp>
      <p:sp>
        <p:nvSpPr>
          <p:cNvPr id="4" name="Smiley Face 3"/>
          <p:cNvSpPr/>
          <p:nvPr/>
        </p:nvSpPr>
        <p:spPr>
          <a:xfrm>
            <a:off x="1329559" y="1195397"/>
            <a:ext cx="273269" cy="252249"/>
          </a:xfrm>
          <a:prstGeom prst="smileyFac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miley Face 4"/>
          <p:cNvSpPr/>
          <p:nvPr/>
        </p:nvSpPr>
        <p:spPr>
          <a:xfrm>
            <a:off x="1329558" y="4884373"/>
            <a:ext cx="273269" cy="252249"/>
          </a:xfrm>
          <a:prstGeom prst="smileyFac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miley Face 5"/>
          <p:cNvSpPr/>
          <p:nvPr/>
        </p:nvSpPr>
        <p:spPr>
          <a:xfrm>
            <a:off x="4041228" y="3046608"/>
            <a:ext cx="273269" cy="252249"/>
          </a:xfrm>
          <a:prstGeom prst="smileyFac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66653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0226" y="166339"/>
            <a:ext cx="10058400" cy="713973"/>
          </a:xfrm>
        </p:spPr>
        <p:txBody>
          <a:bodyPr>
            <a:normAutofit fontScale="90000"/>
          </a:bodyPr>
          <a:lstStyle/>
          <a:p>
            <a:pPr algn="ctr"/>
            <a:r>
              <a:rPr lang="en-US" sz="4000" dirty="0" smtClean="0"/>
              <a:t>Questions 167-169 refer to the following email message</a:t>
            </a:r>
            <a:endParaRPr lang="en-US" sz="4000" dirty="0"/>
          </a:p>
        </p:txBody>
      </p:sp>
      <p:graphicFrame>
        <p:nvGraphicFramePr>
          <p:cNvPr id="4" name="Table 3"/>
          <p:cNvGraphicFramePr>
            <a:graphicFrameLocks noGrp="1"/>
          </p:cNvGraphicFramePr>
          <p:nvPr>
            <p:extLst>
              <p:ext uri="{D42A27DB-BD31-4B8C-83A1-F6EECF244321}">
                <p14:modId xmlns:p14="http://schemas.microsoft.com/office/powerpoint/2010/main" val="1301366621"/>
              </p:ext>
            </p:extLst>
          </p:nvPr>
        </p:nvGraphicFramePr>
        <p:xfrm>
          <a:off x="849492" y="976183"/>
          <a:ext cx="10510345" cy="5659905"/>
        </p:xfrm>
        <a:graphic>
          <a:graphicData uri="http://schemas.openxmlformats.org/drawingml/2006/table">
            <a:tbl>
              <a:tblPr firstRow="1" bandRow="1">
                <a:tableStyleId>{21E4AEA4-8DFA-4A89-87EB-49C32662AFE0}</a:tableStyleId>
              </a:tblPr>
              <a:tblGrid>
                <a:gridCol w="10510345"/>
              </a:tblGrid>
              <a:tr h="1179345">
                <a:tc>
                  <a:txBody>
                    <a:bodyPr/>
                    <a:lstStyle/>
                    <a:p>
                      <a:r>
                        <a:rPr lang="en-US" sz="1800" dirty="0" smtClean="0">
                          <a:latin typeface="+mn-lt"/>
                          <a:ea typeface="Comic Sans MS" charset="0"/>
                          <a:cs typeface="Comic Sans MS" charset="0"/>
                        </a:rPr>
                        <a:t>From:</a:t>
                      </a:r>
                      <a:r>
                        <a:rPr lang="en-US" sz="1800" baseline="0" dirty="0" smtClean="0">
                          <a:latin typeface="+mn-lt"/>
                          <a:ea typeface="Comic Sans MS" charset="0"/>
                          <a:cs typeface="Comic Sans MS" charset="0"/>
                        </a:rPr>
                        <a:t>     Susan Ireland</a:t>
                      </a:r>
                    </a:p>
                    <a:p>
                      <a:r>
                        <a:rPr lang="en-US" sz="1800" baseline="0" dirty="0" smtClean="0">
                          <a:latin typeface="+mn-lt"/>
                          <a:ea typeface="Comic Sans MS" charset="0"/>
                          <a:cs typeface="Comic Sans MS" charset="0"/>
                        </a:rPr>
                        <a:t>To:          Renee Powers, Human Resources Manager</a:t>
                      </a:r>
                    </a:p>
                    <a:p>
                      <a:r>
                        <a:rPr lang="en-US" sz="1800" baseline="0" dirty="0" smtClean="0">
                          <a:latin typeface="+mn-lt"/>
                          <a:ea typeface="Comic Sans MS" charset="0"/>
                          <a:cs typeface="Comic Sans MS" charset="0"/>
                        </a:rPr>
                        <a:t>Subject: Evaluation of Franklin Group “Meetings” Seminar</a:t>
                      </a:r>
                      <a:endParaRPr lang="en-US" sz="1800" dirty="0">
                        <a:latin typeface="+mn-lt"/>
                        <a:ea typeface="Comic Sans MS" charset="0"/>
                        <a:cs typeface="Comic Sans MS" charset="0"/>
                      </a:endParaRPr>
                    </a:p>
                  </a:txBody>
                  <a:tcPr/>
                </a:tc>
              </a:tr>
              <a:tr h="4276803">
                <a:tc>
                  <a:txBody>
                    <a:bodyPr/>
                    <a:lstStyle/>
                    <a:p>
                      <a:r>
                        <a:rPr lang="en-US" sz="1800" baseline="0" dirty="0" smtClean="0">
                          <a:latin typeface="Comic Sans MS" charset="0"/>
                          <a:ea typeface="Comic Sans MS" charset="0"/>
                          <a:cs typeface="Comic Sans MS" charset="0"/>
                        </a:rPr>
                        <a:t>Renee,</a:t>
                      </a:r>
                    </a:p>
                    <a:p>
                      <a:r>
                        <a:rPr lang="en-US" sz="1800" baseline="0" dirty="0" smtClean="0">
                          <a:latin typeface="Comic Sans MS" charset="0"/>
                          <a:ea typeface="Comic Sans MS" charset="0"/>
                          <a:cs typeface="Comic Sans MS" charset="0"/>
                        </a:rPr>
                        <a:t>As you know, I attended the Franklin Group “Meetings” Seminar last week. It was well worth the time spent, and I believe it should be made available to all supervisory employees. </a:t>
                      </a:r>
                      <a:br>
                        <a:rPr lang="en-US" sz="1800" baseline="0" dirty="0" smtClean="0">
                          <a:latin typeface="Comic Sans MS" charset="0"/>
                          <a:ea typeface="Comic Sans MS" charset="0"/>
                          <a:cs typeface="Comic Sans MS" charset="0"/>
                        </a:rPr>
                      </a:br>
                      <a:endParaRPr lang="en-US" sz="1800" baseline="0" dirty="0" smtClean="0">
                        <a:latin typeface="Comic Sans MS" charset="0"/>
                        <a:ea typeface="Comic Sans MS" charset="0"/>
                        <a:cs typeface="Comic Sans MS" charset="0"/>
                      </a:endParaRPr>
                    </a:p>
                    <a:p>
                      <a:r>
                        <a:rPr lang="en-US" sz="1800" baseline="0" dirty="0" smtClean="0">
                          <a:latin typeface="Comic Sans MS" charset="0"/>
                          <a:ea typeface="Comic Sans MS" charset="0"/>
                          <a:cs typeface="Comic Sans MS" charset="0"/>
                        </a:rPr>
                        <a:t>The complete title is “Improving the Effectiveness of Business Meetings.” There are two formats available: a public seminar or a kit for in-house presentations. The cost for attending the seminar is $35 per person. The kit costs $500 and has enough material to train 50 employees.</a:t>
                      </a:r>
                    </a:p>
                    <a:p>
                      <a:r>
                        <a:rPr lang="en-US" sz="1800" baseline="0" dirty="0" smtClean="0">
                          <a:latin typeface="Comic Sans MS" charset="0"/>
                          <a:ea typeface="Comic Sans MS" charset="0"/>
                          <a:cs typeface="Comic Sans MS" charset="0"/>
                        </a:rPr>
                        <a:t/>
                      </a:r>
                      <a:br>
                        <a:rPr lang="en-US" sz="1800" baseline="0" dirty="0" smtClean="0">
                          <a:latin typeface="Comic Sans MS" charset="0"/>
                          <a:ea typeface="Comic Sans MS" charset="0"/>
                          <a:cs typeface="Comic Sans MS" charset="0"/>
                        </a:rPr>
                      </a:br>
                      <a:r>
                        <a:rPr lang="en-US" sz="1800" baseline="0" dirty="0" smtClean="0">
                          <a:latin typeface="Comic Sans MS" charset="0"/>
                          <a:ea typeface="Comic Sans MS" charset="0"/>
                          <a:cs typeface="Comic Sans MS" charset="0"/>
                        </a:rPr>
                        <a:t>Obviously, purchasing the kit is more cost-effective, and after attending the seminar, I feel that I am sufficiently prepared to run an in-house workshop. Therefore, I would recommend purchasing the Franklin Group Meetings kit to help our managers and supervisors hold more efficient meetings. I brought back some literature from the seminar that I will send to your office today. </a:t>
                      </a:r>
                    </a:p>
                    <a:p>
                      <a:r>
                        <a:rPr lang="en-US" sz="1800" baseline="0" dirty="0" smtClean="0">
                          <a:latin typeface="Comic Sans MS" charset="0"/>
                          <a:ea typeface="Comic Sans MS" charset="0"/>
                          <a:cs typeface="Comic Sans MS" charset="0"/>
                        </a:rPr>
                        <a:t/>
                      </a:r>
                      <a:br>
                        <a:rPr lang="en-US" sz="1800" baseline="0" dirty="0" smtClean="0">
                          <a:latin typeface="Comic Sans MS" charset="0"/>
                          <a:ea typeface="Comic Sans MS" charset="0"/>
                          <a:cs typeface="Comic Sans MS" charset="0"/>
                        </a:rPr>
                      </a:br>
                      <a:r>
                        <a:rPr lang="en-US" sz="1800" baseline="0" dirty="0" smtClean="0">
                          <a:latin typeface="Comic Sans MS" charset="0"/>
                          <a:ea typeface="Comic Sans MS" charset="0"/>
                          <a:cs typeface="Comic Sans MS" charset="0"/>
                        </a:rPr>
                        <a:t>If you like this idea, please contact me so that we can discuss possible dates for the workshops.</a:t>
                      </a:r>
                    </a:p>
                  </a:txBody>
                  <a:tcPr/>
                </a:tc>
              </a:tr>
            </a:tbl>
          </a:graphicData>
        </a:graphic>
      </p:graphicFrame>
      <p:cxnSp>
        <p:nvCxnSpPr>
          <p:cNvPr id="5" name="Straight Connector 4"/>
          <p:cNvCxnSpPr/>
          <p:nvPr/>
        </p:nvCxnSpPr>
        <p:spPr>
          <a:xfrm>
            <a:off x="7180729" y="3065929"/>
            <a:ext cx="1196789"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5123330" y="3806135"/>
            <a:ext cx="322729" cy="1344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5983941" y="3819582"/>
            <a:ext cx="833718"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948518" y="4908176"/>
            <a:ext cx="1559858"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2030506" y="5190565"/>
            <a:ext cx="1237129" cy="1344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284694" y="5782235"/>
            <a:ext cx="1116106"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4050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anim calcmode="lin" valueType="num">
                                      <p:cBhvr additive="base">
                                        <p:cTn id="37" dur="500" fill="hold"/>
                                        <p:tgtEl>
                                          <p:spTgt spid="15"/>
                                        </p:tgtEl>
                                        <p:attrNameLst>
                                          <p:attrName>ppt_x</p:attrName>
                                        </p:attrNameLst>
                                      </p:cBhvr>
                                      <p:tavLst>
                                        <p:tav tm="0">
                                          <p:val>
                                            <p:strVal val="#ppt_x"/>
                                          </p:val>
                                        </p:tav>
                                        <p:tav tm="100000">
                                          <p:val>
                                            <p:strVal val="#ppt_x"/>
                                          </p:val>
                                        </p:tav>
                                      </p:tavLst>
                                    </p:anim>
                                    <p:anim calcmode="lin" valueType="num">
                                      <p:cBhvr additive="base">
                                        <p:cTn id="3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8442" y="123568"/>
            <a:ext cx="11447547" cy="6734432"/>
          </a:xfrm>
        </p:spPr>
        <p:txBody>
          <a:bodyPr>
            <a:normAutofit/>
          </a:bodyPr>
          <a:lstStyle/>
          <a:p>
            <a:pPr marL="0" marR="0" lvl="0" indent="0" defTabSz="914400" eaLnBrk="1" fontAlgn="auto" latinLnBrk="0" hangingPunct="1">
              <a:lnSpc>
                <a:spcPct val="150000"/>
              </a:lnSpc>
              <a:spcBef>
                <a:spcPts val="0"/>
              </a:spcBef>
              <a:spcAft>
                <a:spcPts val="0"/>
              </a:spcAft>
              <a:buClrTx/>
              <a:buSzTx/>
              <a:buFontTx/>
              <a:buNone/>
              <a:tabLst/>
              <a:defRPr/>
            </a:pPr>
            <a:r>
              <a:rPr lang="en-US" dirty="0" smtClean="0">
                <a:latin typeface="Comic Sans MS" charset="0"/>
                <a:ea typeface="Comic Sans MS" charset="0"/>
                <a:cs typeface="Comic Sans MS" charset="0"/>
              </a:rPr>
              <a:t>167. What amount did Ms. Ireland pay to attend the seminar?</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a. $10			b. $35</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c. $70			d. nothing</a:t>
            </a:r>
          </a:p>
          <a:p>
            <a:pPr marL="0" marR="0" lvl="0" indent="0" defTabSz="914400" eaLnBrk="1" fontAlgn="auto" latinLnBrk="0" hangingPunct="1">
              <a:lnSpc>
                <a:spcPct val="150000"/>
              </a:lnSpc>
              <a:spcBef>
                <a:spcPts val="0"/>
              </a:spcBef>
              <a:spcAft>
                <a:spcPts val="0"/>
              </a:spcAft>
              <a:buClrTx/>
              <a:buSzTx/>
              <a:buFontTx/>
              <a:buNone/>
              <a:tabLst/>
              <a:defRPr/>
            </a:pPr>
            <a:r>
              <a:rPr lang="en-US" dirty="0" smtClean="0">
                <a:latin typeface="Comic Sans MS" charset="0"/>
                <a:ea typeface="Comic Sans MS" charset="0"/>
                <a:cs typeface="Comic Sans MS" charset="0"/>
              </a:rPr>
              <a:t>168. What does the writer of the email message recommend?</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a. That all employees attend the seminar</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b. That the human resources manager attend the seminar</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c. That the company buy the kit</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d. That managers and supervisors hold more efficient meetings</a:t>
            </a:r>
          </a:p>
          <a:p>
            <a:pPr marL="0" marR="0" lvl="0" indent="0" defTabSz="914400" eaLnBrk="1" fontAlgn="auto" latinLnBrk="0" hangingPunct="1">
              <a:lnSpc>
                <a:spcPct val="150000"/>
              </a:lnSpc>
              <a:spcBef>
                <a:spcPts val="0"/>
              </a:spcBef>
              <a:spcAft>
                <a:spcPts val="0"/>
              </a:spcAft>
              <a:buClrTx/>
              <a:buSzTx/>
              <a:buFontTx/>
              <a:buNone/>
              <a:tabLst/>
              <a:defRPr/>
            </a:pPr>
            <a:r>
              <a:rPr lang="en-US" dirty="0" smtClean="0">
                <a:latin typeface="Comic Sans MS" charset="0"/>
                <a:ea typeface="Comic Sans MS" charset="0"/>
                <a:cs typeface="Comic Sans MS" charset="0"/>
              </a:rPr>
              <a:t>169. How will other employees probably be trained?</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a. At the public seminar</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b. In-house</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c. By reading books</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d. By selecting a format</a:t>
            </a:r>
          </a:p>
          <a:p>
            <a:pPr marL="0" marR="0" lvl="0" indent="0" defTabSz="914400" eaLnBrk="1" fontAlgn="auto" latinLnBrk="0" hangingPunct="1">
              <a:lnSpc>
                <a:spcPct val="150000"/>
              </a:lnSpc>
              <a:spcBef>
                <a:spcPts val="0"/>
              </a:spcBef>
              <a:spcAft>
                <a:spcPts val="0"/>
              </a:spcAft>
              <a:buClrTx/>
              <a:buSzTx/>
              <a:buFontTx/>
              <a:buNone/>
              <a:tabLst/>
              <a:defRPr/>
            </a:pPr>
            <a:endParaRPr lang="en-US" dirty="0" smtClean="0">
              <a:latin typeface="Comic Sans MS" charset="0"/>
              <a:ea typeface="Comic Sans MS" charset="0"/>
              <a:cs typeface="Comic Sans MS" charset="0"/>
            </a:endParaRPr>
          </a:p>
        </p:txBody>
      </p:sp>
      <p:sp>
        <p:nvSpPr>
          <p:cNvPr id="4" name="Smiley Face 3"/>
          <p:cNvSpPr/>
          <p:nvPr/>
        </p:nvSpPr>
        <p:spPr>
          <a:xfrm>
            <a:off x="1262478" y="4849173"/>
            <a:ext cx="273269" cy="252249"/>
          </a:xfrm>
          <a:prstGeom prst="smileyFac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miley Face 4"/>
          <p:cNvSpPr/>
          <p:nvPr/>
        </p:nvSpPr>
        <p:spPr>
          <a:xfrm>
            <a:off x="1262478" y="3092596"/>
            <a:ext cx="273269" cy="252249"/>
          </a:xfrm>
          <a:prstGeom prst="smileyFac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miley Face 5"/>
          <p:cNvSpPr/>
          <p:nvPr/>
        </p:nvSpPr>
        <p:spPr>
          <a:xfrm>
            <a:off x="4000886" y="747161"/>
            <a:ext cx="273269" cy="252249"/>
          </a:xfrm>
          <a:prstGeom prst="smileyFac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4266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13973"/>
          </a:xfrm>
        </p:spPr>
        <p:txBody>
          <a:bodyPr>
            <a:normAutofit/>
          </a:bodyPr>
          <a:lstStyle/>
          <a:p>
            <a:pPr algn="ctr"/>
            <a:r>
              <a:rPr lang="en-US" sz="4000" dirty="0" smtClean="0"/>
              <a:t>Questions 170-172 refer to the following letter</a:t>
            </a:r>
            <a:endParaRPr lang="en-US" sz="4000" dirty="0"/>
          </a:p>
        </p:txBody>
      </p:sp>
      <p:sp>
        <p:nvSpPr>
          <p:cNvPr id="3" name="Content Placeholder 2"/>
          <p:cNvSpPr>
            <a:spLocks noGrp="1"/>
          </p:cNvSpPr>
          <p:nvPr>
            <p:ph idx="1"/>
          </p:nvPr>
        </p:nvSpPr>
        <p:spPr>
          <a:xfrm>
            <a:off x="727442" y="1377566"/>
            <a:ext cx="10743211" cy="4876090"/>
          </a:xfrm>
          <a:solidFill>
            <a:srgbClr val="E2ECFF"/>
          </a:solidFill>
          <a:ln>
            <a:solidFill>
              <a:schemeClr val="bg1"/>
            </a:solidFill>
          </a:ln>
        </p:spPr>
        <p:txBody>
          <a:bodyPr>
            <a:noAutofit/>
          </a:bodyPr>
          <a:lstStyle/>
          <a:p>
            <a:pPr marL="0" marR="0" lvl="0" indent="0" defTabSz="914400" eaLnBrk="1" fontAlgn="auto" latinLnBrk="0" hangingPunct="1">
              <a:lnSpc>
                <a:spcPct val="150000"/>
              </a:lnSpc>
              <a:spcBef>
                <a:spcPts val="0"/>
              </a:spcBef>
              <a:spcAft>
                <a:spcPts val="0"/>
              </a:spcAft>
              <a:buClrTx/>
              <a:buSzTx/>
              <a:buFontTx/>
              <a:buNone/>
              <a:tabLst/>
              <a:defRPr/>
            </a:pPr>
            <a:r>
              <a:rPr lang="en-US" sz="1800" dirty="0" smtClean="0">
                <a:latin typeface="Comic Sans MS" charset="0"/>
                <a:ea typeface="Comic Sans MS" charset="0"/>
                <a:cs typeface="Comic Sans MS" charset="0"/>
              </a:rPr>
              <a:t>Dear Human Resources Director:</a:t>
            </a:r>
            <a:r>
              <a:rPr lang="en-US" sz="1600" dirty="0" smtClean="0">
                <a:latin typeface="Comic Sans MS" charset="0"/>
                <a:ea typeface="Comic Sans MS" charset="0"/>
                <a:cs typeface="Comic Sans MS" charset="0"/>
              </a:rPr>
              <a:t/>
            </a:r>
            <a:br>
              <a:rPr lang="en-US" sz="1600" dirty="0" smtClean="0">
                <a:latin typeface="Comic Sans MS" charset="0"/>
                <a:ea typeface="Comic Sans MS" charset="0"/>
                <a:cs typeface="Comic Sans MS" charset="0"/>
              </a:rPr>
            </a:br>
            <a:endParaRPr lang="en-US" sz="1600" dirty="0" smtClean="0">
              <a:latin typeface="Comic Sans MS" charset="0"/>
              <a:ea typeface="Comic Sans MS" charset="0"/>
              <a:cs typeface="Comic Sans MS" charset="0"/>
            </a:endParaRPr>
          </a:p>
          <a:p>
            <a:pPr marL="0" marR="0" lvl="0" indent="0" defTabSz="914400" eaLnBrk="1" fontAlgn="auto" latinLnBrk="0" hangingPunct="1">
              <a:lnSpc>
                <a:spcPct val="150000"/>
              </a:lnSpc>
              <a:spcBef>
                <a:spcPts val="0"/>
              </a:spcBef>
              <a:spcAft>
                <a:spcPts val="0"/>
              </a:spcAft>
              <a:buClrTx/>
              <a:buSzTx/>
              <a:buFontTx/>
              <a:buNone/>
              <a:tabLst/>
              <a:defRPr/>
            </a:pPr>
            <a:r>
              <a:rPr lang="en-US" sz="1800" dirty="0" smtClean="0">
                <a:latin typeface="Comic Sans MS" charset="0"/>
                <a:ea typeface="Comic Sans MS" charset="0"/>
                <a:cs typeface="Comic Sans MS" charset="0"/>
              </a:rPr>
              <a:t>I am writing to recommend most highly James Proctor, formerly of La Plata, Maryland, who has applied for a position in your company. </a:t>
            </a:r>
          </a:p>
          <a:p>
            <a:pPr marL="0" marR="0" lvl="0" indent="0" defTabSz="914400" eaLnBrk="1" fontAlgn="auto" latinLnBrk="0" hangingPunct="1">
              <a:lnSpc>
                <a:spcPct val="150000"/>
              </a:lnSpc>
              <a:spcBef>
                <a:spcPts val="0"/>
              </a:spcBef>
              <a:spcAft>
                <a:spcPts val="0"/>
              </a:spcAft>
              <a:buClrTx/>
              <a:buSzTx/>
              <a:buFontTx/>
              <a:buNone/>
              <a:tabLst/>
              <a:defRPr/>
            </a:pPr>
            <a:r>
              <a:rPr lang="en-US" sz="1800" dirty="0">
                <a:latin typeface="Comic Sans MS" charset="0"/>
                <a:ea typeface="Comic Sans MS" charset="0"/>
                <a:cs typeface="Comic Sans MS" charset="0"/>
              </a:rPr>
              <a:t/>
            </a:r>
            <a:br>
              <a:rPr lang="en-US" sz="1800" dirty="0">
                <a:latin typeface="Comic Sans MS" charset="0"/>
                <a:ea typeface="Comic Sans MS" charset="0"/>
                <a:cs typeface="Comic Sans MS" charset="0"/>
              </a:rPr>
            </a:br>
            <a:r>
              <a:rPr lang="en-US" sz="1800" dirty="0" smtClean="0">
                <a:latin typeface="Comic Sans MS" charset="0"/>
                <a:ea typeface="Comic Sans MS" charset="0"/>
                <a:cs typeface="Comic Sans MS" charset="0"/>
              </a:rPr>
              <a:t>I have known Mr. Proctor for approximately three years. During this time, I supervised his performance as a clerk in the sporting goods section of the Minnesota Avenue branch of Morris’ s Department Store in Washington, D.C. Mr. Proctor is an honest, hardworking, and reliable employee. He dealt with customers in a knowledgeable, professional, and friendly manner. He was always patient and rarely let even the most trying customers or situations get the better of him. In addition, he works well independently and is certainly capable of supervising other employees. In fact, he was closed to being promoted to a managerial position when he left the company. </a:t>
            </a:r>
            <a:endParaRPr lang="en-US" sz="1800" dirty="0">
              <a:latin typeface="Comic Sans MS" charset="0"/>
              <a:ea typeface="Comic Sans MS" charset="0"/>
              <a:cs typeface="Comic Sans MS" charset="0"/>
            </a:endParaRPr>
          </a:p>
        </p:txBody>
      </p:sp>
      <p:cxnSp>
        <p:nvCxnSpPr>
          <p:cNvPr id="5" name="Straight Connector 4"/>
          <p:cNvCxnSpPr/>
          <p:nvPr/>
        </p:nvCxnSpPr>
        <p:spPr>
          <a:xfrm>
            <a:off x="9009529" y="3792071"/>
            <a:ext cx="1075765" cy="1344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5042647" y="5002306"/>
            <a:ext cx="1479177"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5499847" y="5459506"/>
            <a:ext cx="1801906"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6898341" y="5862918"/>
            <a:ext cx="981635" cy="1344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590365" y="6253656"/>
            <a:ext cx="1546411"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741894" y="6253656"/>
            <a:ext cx="1156447"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5022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anim calcmode="lin" valueType="num">
                                      <p:cBhvr additive="base">
                                        <p:cTn id="37" dur="500" fill="hold"/>
                                        <p:tgtEl>
                                          <p:spTgt spid="15"/>
                                        </p:tgtEl>
                                        <p:attrNameLst>
                                          <p:attrName>ppt_x</p:attrName>
                                        </p:attrNameLst>
                                      </p:cBhvr>
                                      <p:tavLst>
                                        <p:tav tm="0">
                                          <p:val>
                                            <p:strVal val="#ppt_x"/>
                                          </p:val>
                                        </p:tav>
                                        <p:tav tm="100000">
                                          <p:val>
                                            <p:strVal val="#ppt_x"/>
                                          </p:val>
                                        </p:tav>
                                      </p:tavLst>
                                    </p:anim>
                                    <p:anim calcmode="lin" valueType="num">
                                      <p:cBhvr additive="base">
                                        <p:cTn id="3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13973"/>
          </a:xfrm>
        </p:spPr>
        <p:txBody>
          <a:bodyPr>
            <a:normAutofit/>
          </a:bodyPr>
          <a:lstStyle/>
          <a:p>
            <a:pPr algn="ctr"/>
            <a:r>
              <a:rPr lang="en-US" sz="4000" dirty="0" smtClean="0"/>
              <a:t>Questions 170-172 refer to the following letter</a:t>
            </a:r>
            <a:endParaRPr lang="en-US" sz="4000" dirty="0"/>
          </a:p>
        </p:txBody>
      </p:sp>
      <p:sp>
        <p:nvSpPr>
          <p:cNvPr id="3" name="Content Placeholder 2"/>
          <p:cNvSpPr>
            <a:spLocks noGrp="1"/>
          </p:cNvSpPr>
          <p:nvPr>
            <p:ph idx="1"/>
          </p:nvPr>
        </p:nvSpPr>
        <p:spPr>
          <a:xfrm>
            <a:off x="727442" y="1377566"/>
            <a:ext cx="10743211" cy="3888117"/>
          </a:xfrm>
          <a:solidFill>
            <a:srgbClr val="E2ECFF"/>
          </a:solidFill>
          <a:ln>
            <a:solidFill>
              <a:schemeClr val="bg1"/>
            </a:solidFill>
          </a:ln>
        </p:spPr>
        <p:txBody>
          <a:bodyPr>
            <a:noAutofit/>
          </a:bodyPr>
          <a:lstStyle/>
          <a:p>
            <a:pPr marL="0" marR="0" lvl="0" indent="0" defTabSz="914400" eaLnBrk="1" fontAlgn="auto" latinLnBrk="0" hangingPunct="1">
              <a:lnSpc>
                <a:spcPct val="150000"/>
              </a:lnSpc>
              <a:spcBef>
                <a:spcPts val="0"/>
              </a:spcBef>
              <a:spcAft>
                <a:spcPts val="0"/>
              </a:spcAft>
              <a:buClrTx/>
              <a:buSzTx/>
              <a:buFontTx/>
              <a:buNone/>
              <a:tabLst/>
              <a:defRPr/>
            </a:pPr>
            <a:r>
              <a:rPr lang="en-US" sz="1800" dirty="0" smtClean="0">
                <a:latin typeface="Comic Sans MS" charset="0"/>
                <a:ea typeface="Comic Sans MS" charset="0"/>
                <a:cs typeface="Comic Sans MS" charset="0"/>
              </a:rPr>
              <a:t>We at Morris’s Department Store will miss Jim, but understand that personal goals have taken him to New Mexico, and we wish him all the best in his future endeavors there. I can confidently predict that you will be very satisfied with his performance at your company. If you have any questions, you can contact me at the above address. </a:t>
            </a:r>
          </a:p>
          <a:p>
            <a:pPr marL="0" marR="0" lvl="0" indent="0" defTabSz="914400" eaLnBrk="1" fontAlgn="auto" latinLnBrk="0" hangingPunct="1">
              <a:lnSpc>
                <a:spcPct val="150000"/>
              </a:lnSpc>
              <a:spcBef>
                <a:spcPts val="0"/>
              </a:spcBef>
              <a:spcAft>
                <a:spcPts val="0"/>
              </a:spcAft>
              <a:buClrTx/>
              <a:buSzTx/>
              <a:buFontTx/>
              <a:buNone/>
              <a:tabLst/>
              <a:defRPr/>
            </a:pPr>
            <a:endParaRPr lang="en-US" sz="1800" dirty="0">
              <a:latin typeface="Comic Sans MS" charset="0"/>
              <a:ea typeface="Comic Sans MS" charset="0"/>
              <a:cs typeface="Comic Sans MS" charset="0"/>
            </a:endParaRPr>
          </a:p>
          <a:p>
            <a:pPr marL="0" marR="0" lvl="0" indent="0" defTabSz="914400" eaLnBrk="1" fontAlgn="auto" latinLnBrk="0" hangingPunct="1">
              <a:lnSpc>
                <a:spcPct val="150000"/>
              </a:lnSpc>
              <a:spcBef>
                <a:spcPts val="0"/>
              </a:spcBef>
              <a:spcAft>
                <a:spcPts val="0"/>
              </a:spcAft>
              <a:buClrTx/>
              <a:buSzTx/>
              <a:buFontTx/>
              <a:buNone/>
              <a:tabLst/>
              <a:defRPr/>
            </a:pPr>
            <a:r>
              <a:rPr lang="en-US" sz="1800" dirty="0" smtClean="0">
                <a:latin typeface="Comic Sans MS" charset="0"/>
                <a:ea typeface="Comic Sans MS" charset="0"/>
                <a:cs typeface="Comic Sans MS" charset="0"/>
              </a:rPr>
              <a:t>Sincerely, </a:t>
            </a:r>
          </a:p>
          <a:p>
            <a:pPr marL="0" marR="0" lvl="0" indent="0" defTabSz="914400" eaLnBrk="1" fontAlgn="auto" latinLnBrk="0" hangingPunct="1">
              <a:lnSpc>
                <a:spcPct val="150000"/>
              </a:lnSpc>
              <a:spcBef>
                <a:spcPts val="0"/>
              </a:spcBef>
              <a:spcAft>
                <a:spcPts val="0"/>
              </a:spcAft>
              <a:buClrTx/>
              <a:buSzTx/>
              <a:buFontTx/>
              <a:buNone/>
              <a:tabLst/>
              <a:defRPr/>
            </a:pPr>
            <a:r>
              <a:rPr lang="en-US" sz="1400" dirty="0" smtClean="0">
                <a:latin typeface="Lucida Handwriting" charset="0"/>
                <a:ea typeface="Lucida Handwriting" charset="0"/>
                <a:cs typeface="Lucida Handwriting" charset="0"/>
              </a:rPr>
              <a:t>Alonso </a:t>
            </a:r>
            <a:r>
              <a:rPr lang="en-US" sz="1400" dirty="0" err="1" smtClean="0">
                <a:latin typeface="Lucida Handwriting" charset="0"/>
                <a:ea typeface="Lucida Handwriting" charset="0"/>
                <a:cs typeface="Lucida Handwriting" charset="0"/>
              </a:rPr>
              <a:t>Wann</a:t>
            </a:r>
            <a:endParaRPr lang="en-US" sz="1400" dirty="0" smtClean="0">
              <a:latin typeface="Lucida Handwriting" charset="0"/>
              <a:ea typeface="Lucida Handwriting" charset="0"/>
              <a:cs typeface="Lucida Handwriting" charset="0"/>
            </a:endParaRPr>
          </a:p>
          <a:p>
            <a:pPr marL="0" marR="0" lvl="0" indent="0" defTabSz="914400" eaLnBrk="1" fontAlgn="auto" latinLnBrk="0" hangingPunct="1">
              <a:lnSpc>
                <a:spcPct val="150000"/>
              </a:lnSpc>
              <a:spcBef>
                <a:spcPts val="0"/>
              </a:spcBef>
              <a:spcAft>
                <a:spcPts val="0"/>
              </a:spcAft>
              <a:buClrTx/>
              <a:buSzTx/>
              <a:buFontTx/>
              <a:buNone/>
              <a:tabLst/>
              <a:defRPr/>
            </a:pPr>
            <a:r>
              <a:rPr lang="en-US" sz="1800" dirty="0" smtClean="0">
                <a:latin typeface="Comic Sans MS" charset="0"/>
                <a:ea typeface="Comic Sans MS" charset="0"/>
                <a:cs typeface="Comic Sans MS" charset="0"/>
              </a:rPr>
              <a:t>Alonso </a:t>
            </a:r>
            <a:r>
              <a:rPr lang="en-US" sz="1800" dirty="0" err="1" smtClean="0">
                <a:latin typeface="Comic Sans MS" charset="0"/>
                <a:ea typeface="Comic Sans MS" charset="0"/>
                <a:cs typeface="Comic Sans MS" charset="0"/>
              </a:rPr>
              <a:t>Wann</a:t>
            </a:r>
            <a:endParaRPr lang="en-US" sz="1800" dirty="0" smtClean="0">
              <a:latin typeface="Comic Sans MS" charset="0"/>
              <a:ea typeface="Comic Sans MS" charset="0"/>
              <a:cs typeface="Comic Sans MS" charset="0"/>
            </a:endParaRPr>
          </a:p>
          <a:p>
            <a:pPr marL="0" marR="0" lvl="0" indent="0" defTabSz="914400" eaLnBrk="1" fontAlgn="auto" latinLnBrk="0" hangingPunct="1">
              <a:lnSpc>
                <a:spcPct val="150000"/>
              </a:lnSpc>
              <a:spcBef>
                <a:spcPts val="0"/>
              </a:spcBef>
              <a:spcAft>
                <a:spcPts val="0"/>
              </a:spcAft>
              <a:buClrTx/>
              <a:buSzTx/>
              <a:buFontTx/>
              <a:buNone/>
              <a:tabLst/>
              <a:defRPr/>
            </a:pPr>
            <a:r>
              <a:rPr lang="en-US" sz="1800" dirty="0" smtClean="0">
                <a:latin typeface="Comic Sans MS" charset="0"/>
                <a:ea typeface="Comic Sans MS" charset="0"/>
                <a:cs typeface="Comic Sans MS" charset="0"/>
              </a:rPr>
              <a:t>Manger, Sporting Goods</a:t>
            </a:r>
          </a:p>
        </p:txBody>
      </p:sp>
      <p:cxnSp>
        <p:nvCxnSpPr>
          <p:cNvPr id="5" name="Straight Connector 4"/>
          <p:cNvCxnSpPr/>
          <p:nvPr/>
        </p:nvCxnSpPr>
        <p:spPr>
          <a:xfrm>
            <a:off x="7019365" y="2232212"/>
            <a:ext cx="1062317" cy="13447"/>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232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13973"/>
          </a:xfrm>
        </p:spPr>
        <p:txBody>
          <a:bodyPr>
            <a:normAutofit/>
          </a:bodyPr>
          <a:lstStyle/>
          <a:p>
            <a:pPr algn="ctr"/>
            <a:r>
              <a:rPr lang="en-US" sz="4000" dirty="0" smtClean="0"/>
              <a:t>Questions 153-156 refer to the following report</a:t>
            </a:r>
            <a:endParaRPr lang="en-US" sz="4000" dirty="0"/>
          </a:p>
        </p:txBody>
      </p:sp>
      <p:sp>
        <p:nvSpPr>
          <p:cNvPr id="3" name="Content Placeholder 2"/>
          <p:cNvSpPr>
            <a:spLocks noGrp="1"/>
          </p:cNvSpPr>
          <p:nvPr>
            <p:ph idx="1"/>
          </p:nvPr>
        </p:nvSpPr>
        <p:spPr>
          <a:xfrm>
            <a:off x="727442" y="1581665"/>
            <a:ext cx="10743211" cy="3830595"/>
          </a:xfrm>
          <a:solidFill>
            <a:schemeClr val="accent1">
              <a:lumMod val="20000"/>
              <a:lumOff val="80000"/>
            </a:schemeClr>
          </a:solidFill>
          <a:ln>
            <a:solidFill>
              <a:schemeClr val="bg1"/>
            </a:solidFill>
          </a:ln>
        </p:spPr>
        <p:txBody>
          <a:bodyPr>
            <a:noAutofit/>
          </a:bodyPr>
          <a:lstStyle/>
          <a:p>
            <a:pPr marL="0" marR="0" lvl="0" indent="0" defTabSz="914400" eaLnBrk="1" fontAlgn="auto" latinLnBrk="0" hangingPunct="1">
              <a:lnSpc>
                <a:spcPct val="150000"/>
              </a:lnSpc>
              <a:spcBef>
                <a:spcPts val="0"/>
              </a:spcBef>
              <a:spcAft>
                <a:spcPts val="0"/>
              </a:spcAft>
              <a:buClrTx/>
              <a:buSzTx/>
              <a:buFontTx/>
              <a:buNone/>
              <a:tabLst/>
              <a:defRPr/>
            </a:pPr>
            <a:r>
              <a:rPr lang="en-US" dirty="0" smtClean="0">
                <a:latin typeface="Comic Sans MS" charset="0"/>
                <a:ea typeface="Comic Sans MS" charset="0"/>
                <a:cs typeface="Comic Sans MS" charset="0"/>
              </a:rPr>
              <a:t>Currently, the Old and Historic Riyadh District is governed by procedures and requirements that were enacted in 1995. At that time, significant changes were made to the 1980 ordinance (No.984) regulating renovations, construction, and development in the district. Perhaps the most important aspect of the new requirements was a further expansion of the powers of the city government to protect historic buildings. Under the revised ordinance the city can now use the power of eminent domain to acquire buildings that have been neglected and have fallen into disrepair. This is significant in stemming the loss of valuable sites. </a:t>
            </a:r>
            <a:endParaRPr lang="en-US" dirty="0">
              <a:latin typeface="Comic Sans MS" charset="0"/>
              <a:ea typeface="Comic Sans MS" charset="0"/>
              <a:cs typeface="Comic Sans MS" charset="0"/>
            </a:endParaRPr>
          </a:p>
        </p:txBody>
      </p:sp>
      <p:cxnSp>
        <p:nvCxnSpPr>
          <p:cNvPr id="5" name="Straight Connector 4"/>
          <p:cNvCxnSpPr/>
          <p:nvPr/>
        </p:nvCxnSpPr>
        <p:spPr>
          <a:xfrm flipV="1">
            <a:off x="6474941" y="2014151"/>
            <a:ext cx="1692875" cy="1235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8303741" y="2026508"/>
            <a:ext cx="1210962"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3694670" y="2508422"/>
            <a:ext cx="951471" cy="1235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1878227" y="2953265"/>
            <a:ext cx="1248032" cy="1235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300151" y="2953265"/>
            <a:ext cx="1223319"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758249" y="3398108"/>
            <a:ext cx="716692"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7055708" y="4324865"/>
            <a:ext cx="914400" cy="1235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8167816" y="4324865"/>
            <a:ext cx="716692"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7088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anim calcmode="lin" valueType="num">
                                      <p:cBhvr additive="base">
                                        <p:cTn id="37" dur="500" fill="hold"/>
                                        <p:tgtEl>
                                          <p:spTgt spid="15"/>
                                        </p:tgtEl>
                                        <p:attrNameLst>
                                          <p:attrName>ppt_x</p:attrName>
                                        </p:attrNameLst>
                                      </p:cBhvr>
                                      <p:tavLst>
                                        <p:tav tm="0">
                                          <p:val>
                                            <p:strVal val="#ppt_x"/>
                                          </p:val>
                                        </p:tav>
                                        <p:tav tm="100000">
                                          <p:val>
                                            <p:strVal val="#ppt_x"/>
                                          </p:val>
                                        </p:tav>
                                      </p:tavLst>
                                    </p:anim>
                                    <p:anim calcmode="lin" valueType="num">
                                      <p:cBhvr additive="base">
                                        <p:cTn id="3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7"/>
                                        </p:tgtEl>
                                        <p:attrNameLst>
                                          <p:attrName>style.visibility</p:attrName>
                                        </p:attrNameLst>
                                      </p:cBhvr>
                                      <p:to>
                                        <p:strVal val="visible"/>
                                      </p:to>
                                    </p:set>
                                    <p:anim calcmode="lin" valueType="num">
                                      <p:cBhvr additive="base">
                                        <p:cTn id="43" dur="500" fill="hold"/>
                                        <p:tgtEl>
                                          <p:spTgt spid="17"/>
                                        </p:tgtEl>
                                        <p:attrNameLst>
                                          <p:attrName>ppt_x</p:attrName>
                                        </p:attrNameLst>
                                      </p:cBhvr>
                                      <p:tavLst>
                                        <p:tav tm="0">
                                          <p:val>
                                            <p:strVal val="#ppt_x"/>
                                          </p:val>
                                        </p:tav>
                                        <p:tav tm="100000">
                                          <p:val>
                                            <p:strVal val="#ppt_x"/>
                                          </p:val>
                                        </p:tav>
                                      </p:tavLst>
                                    </p:anim>
                                    <p:anim calcmode="lin" valueType="num">
                                      <p:cBhvr additive="base">
                                        <p:cTn id="4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9"/>
                                        </p:tgtEl>
                                        <p:attrNameLst>
                                          <p:attrName>style.visibility</p:attrName>
                                        </p:attrNameLst>
                                      </p:cBhvr>
                                      <p:to>
                                        <p:strVal val="visible"/>
                                      </p:to>
                                    </p:set>
                                    <p:anim calcmode="lin" valueType="num">
                                      <p:cBhvr additive="base">
                                        <p:cTn id="49" dur="500" fill="hold"/>
                                        <p:tgtEl>
                                          <p:spTgt spid="19"/>
                                        </p:tgtEl>
                                        <p:attrNameLst>
                                          <p:attrName>ppt_x</p:attrName>
                                        </p:attrNameLst>
                                      </p:cBhvr>
                                      <p:tavLst>
                                        <p:tav tm="0">
                                          <p:val>
                                            <p:strVal val="#ppt_x"/>
                                          </p:val>
                                        </p:tav>
                                        <p:tav tm="100000">
                                          <p:val>
                                            <p:strVal val="#ppt_x"/>
                                          </p:val>
                                        </p:tav>
                                      </p:tavLst>
                                    </p:anim>
                                    <p:anim calcmode="lin" valueType="num">
                                      <p:cBhvr additive="base">
                                        <p:cTn id="5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7932" y="344285"/>
            <a:ext cx="11447547" cy="5289260"/>
          </a:xfrm>
        </p:spPr>
        <p:txBody>
          <a:bodyPr>
            <a:normAutofit/>
          </a:bodyPr>
          <a:lstStyle/>
          <a:p>
            <a:pPr marL="0" marR="0" lvl="0" indent="0" defTabSz="914400" eaLnBrk="1" fontAlgn="auto" latinLnBrk="0" hangingPunct="1">
              <a:lnSpc>
                <a:spcPct val="150000"/>
              </a:lnSpc>
              <a:spcBef>
                <a:spcPts val="0"/>
              </a:spcBef>
              <a:spcAft>
                <a:spcPts val="0"/>
              </a:spcAft>
              <a:buClrTx/>
              <a:buSzTx/>
              <a:buFontTx/>
              <a:buNone/>
              <a:tabLst/>
              <a:defRPr/>
            </a:pPr>
            <a:r>
              <a:rPr lang="en-US" dirty="0" smtClean="0">
                <a:latin typeface="Comic Sans MS" charset="0"/>
                <a:ea typeface="Comic Sans MS" charset="0"/>
                <a:cs typeface="Comic Sans MS" charset="0"/>
              </a:rPr>
              <a:t>170. What characteristic best describes Mr. Proctor?</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a. Congenial			b. Punctual</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c. Articulate			d. Athletic</a:t>
            </a:r>
            <a:br>
              <a:rPr lang="en-US" dirty="0" smtClean="0">
                <a:latin typeface="Comic Sans MS" charset="0"/>
                <a:ea typeface="Comic Sans MS" charset="0"/>
                <a:cs typeface="Comic Sans MS" charset="0"/>
              </a:rPr>
            </a:br>
            <a:endParaRPr lang="en-US" dirty="0" smtClean="0">
              <a:latin typeface="Comic Sans MS" charset="0"/>
              <a:ea typeface="Comic Sans MS" charset="0"/>
              <a:cs typeface="Comic Sans MS" charset="0"/>
            </a:endParaRPr>
          </a:p>
          <a:p>
            <a:pPr marL="0" marR="0" lvl="0" indent="0" defTabSz="914400" eaLnBrk="1" fontAlgn="auto" latinLnBrk="0" hangingPunct="1">
              <a:lnSpc>
                <a:spcPct val="150000"/>
              </a:lnSpc>
              <a:spcBef>
                <a:spcPts val="0"/>
              </a:spcBef>
              <a:spcAft>
                <a:spcPts val="0"/>
              </a:spcAft>
              <a:buClrTx/>
              <a:buSzTx/>
              <a:buFontTx/>
              <a:buNone/>
              <a:tabLst/>
              <a:defRPr/>
            </a:pPr>
            <a:r>
              <a:rPr lang="en-US" dirty="0" smtClean="0">
                <a:latin typeface="Comic Sans MS" charset="0"/>
                <a:ea typeface="Comic Sans MS" charset="0"/>
                <a:cs typeface="Comic Sans MS" charset="0"/>
              </a:rPr>
              <a:t>171. In what does Mr. Proctor have previous selling experience?</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a. Gourmet foods		b. Stereo equipment</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c. Plants and flowers		d. Athletic equipment</a:t>
            </a:r>
            <a:br>
              <a:rPr lang="en-US" dirty="0" smtClean="0">
                <a:latin typeface="Comic Sans MS" charset="0"/>
                <a:ea typeface="Comic Sans MS" charset="0"/>
                <a:cs typeface="Comic Sans MS" charset="0"/>
              </a:rPr>
            </a:br>
            <a:endParaRPr lang="en-US" dirty="0" smtClean="0">
              <a:latin typeface="Comic Sans MS" charset="0"/>
              <a:ea typeface="Comic Sans MS" charset="0"/>
              <a:cs typeface="Comic Sans MS" charset="0"/>
            </a:endParaRPr>
          </a:p>
          <a:p>
            <a:pPr marL="0" marR="0" lvl="0" indent="0" defTabSz="914400" eaLnBrk="1" fontAlgn="auto" latinLnBrk="0" hangingPunct="1">
              <a:lnSpc>
                <a:spcPct val="150000"/>
              </a:lnSpc>
              <a:spcBef>
                <a:spcPts val="0"/>
              </a:spcBef>
              <a:spcAft>
                <a:spcPts val="0"/>
              </a:spcAft>
              <a:buClrTx/>
              <a:buSzTx/>
              <a:buFontTx/>
              <a:buNone/>
              <a:tabLst/>
              <a:defRPr/>
            </a:pPr>
            <a:r>
              <a:rPr lang="en-US" dirty="0" smtClean="0">
                <a:latin typeface="Comic Sans MS" charset="0"/>
                <a:ea typeface="Comic Sans MS" charset="0"/>
                <a:cs typeface="Comic Sans MS" charset="0"/>
              </a:rPr>
              <a:t>172. Where might Mr. Proctor get a job?</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a. Santa Fe, New Mexico	b. Washington, D.C.</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c. La Plata, Maryland		d. The Minnesota Avenue branch of Morris’s</a:t>
            </a:r>
          </a:p>
          <a:p>
            <a:pPr marL="0" marR="0" lvl="0" indent="0" defTabSz="914400" eaLnBrk="1" fontAlgn="auto" latinLnBrk="0" hangingPunct="1">
              <a:lnSpc>
                <a:spcPct val="150000"/>
              </a:lnSpc>
              <a:spcBef>
                <a:spcPts val="0"/>
              </a:spcBef>
              <a:spcAft>
                <a:spcPts val="0"/>
              </a:spcAft>
              <a:buClrTx/>
              <a:buSzTx/>
              <a:buFontTx/>
              <a:buNone/>
              <a:tabLst/>
              <a:defRPr/>
            </a:pPr>
            <a:endParaRPr lang="en-US" dirty="0" smtClean="0">
              <a:latin typeface="Comic Sans MS" charset="0"/>
              <a:ea typeface="Comic Sans MS" charset="0"/>
              <a:cs typeface="Comic Sans MS" charset="0"/>
            </a:endParaRPr>
          </a:p>
        </p:txBody>
      </p:sp>
      <p:sp>
        <p:nvSpPr>
          <p:cNvPr id="4" name="Smiley Face 3"/>
          <p:cNvSpPr/>
          <p:nvPr/>
        </p:nvSpPr>
        <p:spPr>
          <a:xfrm>
            <a:off x="1177159" y="4678184"/>
            <a:ext cx="273269" cy="252249"/>
          </a:xfrm>
          <a:prstGeom prst="smileyFac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miley Face 4"/>
          <p:cNvSpPr/>
          <p:nvPr/>
        </p:nvSpPr>
        <p:spPr>
          <a:xfrm>
            <a:off x="4910804" y="3297620"/>
            <a:ext cx="273269" cy="252249"/>
          </a:xfrm>
          <a:prstGeom prst="smileyFac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miley Face 5"/>
          <p:cNvSpPr/>
          <p:nvPr/>
        </p:nvSpPr>
        <p:spPr>
          <a:xfrm>
            <a:off x="1177159" y="989208"/>
            <a:ext cx="273269" cy="252249"/>
          </a:xfrm>
          <a:prstGeom prst="smileyFac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21980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5974" y="98295"/>
            <a:ext cx="10058400" cy="713973"/>
          </a:xfrm>
        </p:spPr>
        <p:txBody>
          <a:bodyPr>
            <a:normAutofit/>
          </a:bodyPr>
          <a:lstStyle/>
          <a:p>
            <a:pPr algn="ctr"/>
            <a:r>
              <a:rPr lang="en-US" sz="2800" dirty="0" smtClean="0"/>
              <a:t>Questions 173-174 refer to the following form</a:t>
            </a:r>
            <a:endParaRPr lang="en-US" sz="2800" dirty="0"/>
          </a:p>
        </p:txBody>
      </p:sp>
      <p:graphicFrame>
        <p:nvGraphicFramePr>
          <p:cNvPr id="4" name="Table 3"/>
          <p:cNvGraphicFramePr>
            <a:graphicFrameLocks noGrp="1"/>
          </p:cNvGraphicFramePr>
          <p:nvPr>
            <p:extLst>
              <p:ext uri="{D42A27DB-BD31-4B8C-83A1-F6EECF244321}">
                <p14:modId xmlns:p14="http://schemas.microsoft.com/office/powerpoint/2010/main" val="771747462"/>
              </p:ext>
            </p:extLst>
          </p:nvPr>
        </p:nvGraphicFramePr>
        <p:xfrm>
          <a:off x="860001" y="812268"/>
          <a:ext cx="10510345" cy="3576359"/>
        </p:xfrm>
        <a:graphic>
          <a:graphicData uri="http://schemas.openxmlformats.org/drawingml/2006/table">
            <a:tbl>
              <a:tblPr firstRow="1" bandRow="1">
                <a:tableStyleId>{21E4AEA4-8DFA-4A89-87EB-49C32662AFE0}</a:tableStyleId>
              </a:tblPr>
              <a:tblGrid>
                <a:gridCol w="10510345"/>
              </a:tblGrid>
              <a:tr h="352636">
                <a:tc>
                  <a:txBody>
                    <a:bodyPr/>
                    <a:lstStyle/>
                    <a:p>
                      <a:r>
                        <a:rPr lang="en-US" sz="2000" dirty="0" smtClean="0">
                          <a:latin typeface="+mn-lt"/>
                          <a:ea typeface="Comic Sans MS" charset="0"/>
                          <a:cs typeface="Comic Sans MS" charset="0"/>
                        </a:rPr>
                        <a:t>A MESSAGE</a:t>
                      </a:r>
                      <a:r>
                        <a:rPr lang="en-US" sz="2000" baseline="0" dirty="0" smtClean="0">
                          <a:latin typeface="+mn-lt"/>
                          <a:ea typeface="Comic Sans MS" charset="0"/>
                          <a:cs typeface="Comic Sans MS" charset="0"/>
                        </a:rPr>
                        <a:t> FOR: BJ</a:t>
                      </a:r>
                      <a:endParaRPr lang="en-US" sz="2000" dirty="0">
                        <a:latin typeface="+mn-lt"/>
                        <a:ea typeface="Comic Sans MS" charset="0"/>
                        <a:cs typeface="Comic Sans MS" charset="0"/>
                      </a:endParaRPr>
                    </a:p>
                  </a:txBody>
                  <a:tcPr/>
                </a:tc>
              </a:tr>
              <a:tr h="3180119">
                <a:tc>
                  <a:txBody>
                    <a:bodyPr/>
                    <a:lstStyle/>
                    <a:p>
                      <a:r>
                        <a:rPr lang="en-US" sz="2000" baseline="0" dirty="0" smtClean="0">
                          <a:latin typeface="Comic Sans MS" charset="0"/>
                          <a:ea typeface="Comic Sans MS" charset="0"/>
                          <a:cs typeface="Comic Sans MS" charset="0"/>
                        </a:rPr>
                        <a:t>From: James Bryant                                   Date: 1/5</a:t>
                      </a:r>
                    </a:p>
                    <a:p>
                      <a:r>
                        <a:rPr lang="en-US" sz="2000" baseline="0" dirty="0" smtClean="0">
                          <a:latin typeface="Comic Sans MS" charset="0"/>
                          <a:ea typeface="Comic Sans MS" charset="0"/>
                          <a:cs typeface="Comic Sans MS" charset="0"/>
                        </a:rPr>
                        <a:t>Of: _________________                         Time: 9 A.M./ P.M.</a:t>
                      </a:r>
                    </a:p>
                    <a:p>
                      <a:r>
                        <a:rPr lang="en-US" sz="2000" baseline="0" dirty="0" smtClean="0">
                          <a:latin typeface="Comic Sans MS" charset="0"/>
                          <a:ea typeface="Comic Sans MS" charset="0"/>
                          <a:cs typeface="Comic Sans MS" charset="0"/>
                        </a:rPr>
                        <a:t>Phone: 617-555-6633</a:t>
                      </a:r>
                    </a:p>
                    <a:p>
                      <a:endParaRPr lang="en-US" sz="2000" baseline="0" dirty="0" smtClean="0">
                        <a:latin typeface="Comic Sans MS" charset="0"/>
                        <a:ea typeface="Comic Sans MS" charset="0"/>
                        <a:cs typeface="Comic Sans MS" charset="0"/>
                      </a:endParaRPr>
                    </a:p>
                    <a:p>
                      <a:r>
                        <a:rPr lang="en-US" sz="2000" baseline="0" dirty="0" smtClean="0">
                          <a:latin typeface="Comic Sans MS" charset="0"/>
                          <a:ea typeface="Comic Sans MS" charset="0"/>
                          <a:cs typeface="Comic Sans MS" charset="0"/>
                        </a:rPr>
                        <a:t>Message: JB called three times today. He wonders where you are and why you aren’t returning his calls. He said he sent you several e-mails wondering how you were coming with the report. Have you finished yet? He said he absolutely, no question, must have this report tomorrow by 9 A.M. JB said he had given you all the facts and figures you need. </a:t>
                      </a:r>
                    </a:p>
                  </a:txBody>
                  <a:tcPr/>
                </a:tc>
              </a:tr>
            </a:tbl>
          </a:graphicData>
        </a:graphic>
      </p:graphicFrame>
      <p:cxnSp>
        <p:nvCxnSpPr>
          <p:cNvPr id="6" name="Straight Connector 5"/>
          <p:cNvCxnSpPr/>
          <p:nvPr/>
        </p:nvCxnSpPr>
        <p:spPr>
          <a:xfrm>
            <a:off x="6999890" y="1902373"/>
            <a:ext cx="462455" cy="1051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860001" y="4603530"/>
            <a:ext cx="10510345" cy="1477328"/>
          </a:xfrm>
          <a:prstGeom prst="rect">
            <a:avLst/>
          </a:prstGeom>
          <a:noFill/>
        </p:spPr>
        <p:txBody>
          <a:bodyPr wrap="square" rtlCol="0">
            <a:spAutoFit/>
          </a:bodyPr>
          <a:lstStyle/>
          <a:p>
            <a:r>
              <a:rPr lang="en-US" dirty="0" smtClean="0">
                <a:latin typeface="Comic Sans MS" charset="0"/>
                <a:ea typeface="Comic Sans MS" charset="0"/>
                <a:cs typeface="Comic Sans MS" charset="0"/>
              </a:rPr>
              <a:t>173. When is the report needed?				174. Who wants the report?</a:t>
            </a:r>
          </a:p>
          <a:p>
            <a:r>
              <a:rPr lang="en-US" dirty="0" smtClean="0">
                <a:latin typeface="Comic Sans MS" charset="0"/>
                <a:ea typeface="Comic Sans MS" charset="0"/>
                <a:cs typeface="Comic Sans MS" charset="0"/>
              </a:rPr>
              <a:t>	a. January 5						a. James Bryant</a:t>
            </a:r>
          </a:p>
          <a:p>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b. January 6						b. BJ</a:t>
            </a:r>
          </a:p>
          <a:p>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c. January 9						c. RS</a:t>
            </a:r>
          </a:p>
          <a:p>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d. January 15						d. Unknown</a:t>
            </a:r>
            <a:endParaRPr lang="en-US" dirty="0">
              <a:latin typeface="Comic Sans MS" charset="0"/>
              <a:ea typeface="Comic Sans MS" charset="0"/>
              <a:cs typeface="Comic Sans MS" charset="0"/>
            </a:endParaRPr>
          </a:p>
        </p:txBody>
      </p:sp>
      <p:sp>
        <p:nvSpPr>
          <p:cNvPr id="8" name="Smiley Face 7"/>
          <p:cNvSpPr/>
          <p:nvPr/>
        </p:nvSpPr>
        <p:spPr>
          <a:xfrm>
            <a:off x="8160510" y="4963820"/>
            <a:ext cx="273269" cy="252249"/>
          </a:xfrm>
          <a:prstGeom prst="smileyFac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miley Face 8"/>
          <p:cNvSpPr/>
          <p:nvPr/>
        </p:nvSpPr>
        <p:spPr>
          <a:xfrm>
            <a:off x="1723697" y="5216069"/>
            <a:ext cx="273269" cy="252249"/>
          </a:xfrm>
          <a:prstGeom prst="smileyFac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p:nvPr/>
        </p:nvCxnSpPr>
        <p:spPr>
          <a:xfrm>
            <a:off x="9762565" y="3697941"/>
            <a:ext cx="833717" cy="13447"/>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236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7" y="179832"/>
            <a:ext cx="10058400" cy="713973"/>
          </a:xfrm>
        </p:spPr>
        <p:txBody>
          <a:bodyPr>
            <a:normAutofit/>
          </a:bodyPr>
          <a:lstStyle/>
          <a:p>
            <a:pPr algn="ctr"/>
            <a:r>
              <a:rPr lang="en-US" sz="2800" dirty="0" smtClean="0"/>
              <a:t>Questions 175-178 refer to the following article</a:t>
            </a:r>
            <a:endParaRPr lang="en-US" sz="2800" dirty="0"/>
          </a:p>
        </p:txBody>
      </p:sp>
      <p:sp>
        <p:nvSpPr>
          <p:cNvPr id="3" name="Content Placeholder 2"/>
          <p:cNvSpPr>
            <a:spLocks noGrp="1"/>
          </p:cNvSpPr>
          <p:nvPr>
            <p:ph idx="1"/>
          </p:nvPr>
        </p:nvSpPr>
        <p:spPr>
          <a:xfrm>
            <a:off x="566803" y="873210"/>
            <a:ext cx="10743211" cy="5828271"/>
          </a:xfrm>
          <a:solidFill>
            <a:srgbClr val="E2ECFF"/>
          </a:solidFill>
          <a:ln>
            <a:solidFill>
              <a:schemeClr val="bg1"/>
            </a:solidFill>
          </a:ln>
        </p:spPr>
        <p:txBody>
          <a:bodyPr>
            <a:noAutofit/>
          </a:bodyPr>
          <a:lstStyle/>
          <a:p>
            <a:pPr marL="0" marR="0" lvl="0" indent="0" defTabSz="914400" eaLnBrk="1" fontAlgn="auto" latinLnBrk="0" hangingPunct="1">
              <a:lnSpc>
                <a:spcPct val="150000"/>
              </a:lnSpc>
              <a:spcBef>
                <a:spcPts val="0"/>
              </a:spcBef>
              <a:spcAft>
                <a:spcPts val="0"/>
              </a:spcAft>
              <a:buClrTx/>
              <a:buSzTx/>
              <a:buFontTx/>
              <a:buNone/>
              <a:tabLst/>
              <a:defRPr/>
            </a:pPr>
            <a:r>
              <a:rPr lang="en-US" sz="1800" dirty="0" smtClean="0">
                <a:latin typeface="Comic Sans MS" charset="0"/>
                <a:ea typeface="Comic Sans MS" charset="0"/>
                <a:cs typeface="Comic Sans MS" charset="0"/>
              </a:rPr>
              <a:t>	The increasing cost of energy has caused many companies to make permanent changes in their offices. On a small scale, office managers are purchasing energy-efficient office machines and encouraging recycling programs to cut energy costs. On a larger scale, architects and builders are responding to the demands of companies for more energy-efficient buildings.</a:t>
            </a:r>
          </a:p>
          <a:p>
            <a:pPr marL="0" marR="0" lvl="0" indent="0" defTabSz="914400" eaLnBrk="1" fontAlgn="auto" latinLnBrk="0" hangingPunct="1">
              <a:lnSpc>
                <a:spcPct val="150000"/>
              </a:lnSpc>
              <a:spcBef>
                <a:spcPts val="0"/>
              </a:spcBef>
              <a:spcAft>
                <a:spcPts val="0"/>
              </a:spcAft>
              <a:buClrTx/>
              <a:buSzTx/>
              <a:buFontTx/>
              <a:buNone/>
              <a:tabLst/>
              <a:defRPr/>
            </a:pPr>
            <a:r>
              <a:rPr lang="en-US" sz="1800" dirty="0" smtClean="0">
                <a:latin typeface="Comic Sans MS" charset="0"/>
                <a:ea typeface="Comic Sans MS" charset="0"/>
                <a:cs typeface="Comic Sans MS" charset="0"/>
              </a:rPr>
              <a:t>	Buildings constructed or renovated in the last few years have incorporated energy-saving measures. Office maintenance workers have sealed cracks around windows and doors. Builders have installed sets of double doors to reduce the exchange of indoor and outdoor air when doors are opened. </a:t>
            </a:r>
          </a:p>
          <a:p>
            <a:pPr marL="0" marR="0" lvl="0" indent="0" defTabSz="914400" eaLnBrk="1" fontAlgn="auto" latinLnBrk="0" hangingPunct="1">
              <a:lnSpc>
                <a:spcPct val="150000"/>
              </a:lnSpc>
              <a:spcBef>
                <a:spcPts val="0"/>
              </a:spcBef>
              <a:spcAft>
                <a:spcPts val="0"/>
              </a:spcAft>
              <a:buClrTx/>
              <a:buSzTx/>
              <a:buFontTx/>
              <a:buNone/>
              <a:tabLst/>
              <a:defRPr/>
            </a:pPr>
            <a:r>
              <a:rPr lang="en-US" sz="1800" dirty="0">
                <a:latin typeface="Comic Sans MS" charset="0"/>
                <a:ea typeface="Comic Sans MS" charset="0"/>
                <a:cs typeface="Comic Sans MS" charset="0"/>
              </a:rPr>
              <a:t>	</a:t>
            </a:r>
            <a:r>
              <a:rPr lang="en-US" sz="1800" dirty="0" smtClean="0">
                <a:latin typeface="Comic Sans MS" charset="0"/>
                <a:ea typeface="Comic Sans MS" charset="0"/>
                <a:cs typeface="Comic Sans MS" charset="0"/>
              </a:rPr>
              <a:t>This has reduced transfer of air in and out of the building. While it has had cost-saving benefits, it has caused personnel-related costs such as increased employee absences due to illness. Since the interior air is recirculated and little fresh air is allowed in, everyday contaminants such as dusts and germs remain in the air. Employees in energy-efficient buildings breathe the same air again and again. They suffer from am increase in headaches, colds, dry skin, and dry throats, and in severe cases respiratory problems.</a:t>
            </a:r>
          </a:p>
        </p:txBody>
      </p:sp>
      <p:cxnSp>
        <p:nvCxnSpPr>
          <p:cNvPr id="5" name="Straight Connector 4"/>
          <p:cNvCxnSpPr/>
          <p:nvPr/>
        </p:nvCxnSpPr>
        <p:spPr>
          <a:xfrm>
            <a:off x="8659906" y="1304365"/>
            <a:ext cx="11430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409329" y="1721224"/>
            <a:ext cx="1707777"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659906" y="2097741"/>
            <a:ext cx="1021976" cy="1344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8216153" y="2931459"/>
            <a:ext cx="1317812" cy="1344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672353" y="3361765"/>
            <a:ext cx="927847"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V="1">
            <a:off x="4034118" y="5392271"/>
            <a:ext cx="1290917" cy="26894"/>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672353" y="5795682"/>
            <a:ext cx="1344706" cy="1344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4545106" y="6674587"/>
            <a:ext cx="1210235"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9794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anim calcmode="lin" valueType="num">
                                      <p:cBhvr additive="base">
                                        <p:cTn id="37" dur="500" fill="hold"/>
                                        <p:tgtEl>
                                          <p:spTgt spid="15"/>
                                        </p:tgtEl>
                                        <p:attrNameLst>
                                          <p:attrName>ppt_x</p:attrName>
                                        </p:attrNameLst>
                                      </p:cBhvr>
                                      <p:tavLst>
                                        <p:tav tm="0">
                                          <p:val>
                                            <p:strVal val="#ppt_x"/>
                                          </p:val>
                                        </p:tav>
                                        <p:tav tm="100000">
                                          <p:val>
                                            <p:strVal val="#ppt_x"/>
                                          </p:val>
                                        </p:tav>
                                      </p:tavLst>
                                    </p:anim>
                                    <p:anim calcmode="lin" valueType="num">
                                      <p:cBhvr additive="base">
                                        <p:cTn id="3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7"/>
                                        </p:tgtEl>
                                        <p:attrNameLst>
                                          <p:attrName>style.visibility</p:attrName>
                                        </p:attrNameLst>
                                      </p:cBhvr>
                                      <p:to>
                                        <p:strVal val="visible"/>
                                      </p:to>
                                    </p:set>
                                    <p:anim calcmode="lin" valueType="num">
                                      <p:cBhvr additive="base">
                                        <p:cTn id="43" dur="500" fill="hold"/>
                                        <p:tgtEl>
                                          <p:spTgt spid="17"/>
                                        </p:tgtEl>
                                        <p:attrNameLst>
                                          <p:attrName>ppt_x</p:attrName>
                                        </p:attrNameLst>
                                      </p:cBhvr>
                                      <p:tavLst>
                                        <p:tav tm="0">
                                          <p:val>
                                            <p:strVal val="#ppt_x"/>
                                          </p:val>
                                        </p:tav>
                                        <p:tav tm="100000">
                                          <p:val>
                                            <p:strVal val="#ppt_x"/>
                                          </p:val>
                                        </p:tav>
                                      </p:tavLst>
                                    </p:anim>
                                    <p:anim calcmode="lin" valueType="num">
                                      <p:cBhvr additive="base">
                                        <p:cTn id="4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9"/>
                                        </p:tgtEl>
                                        <p:attrNameLst>
                                          <p:attrName>style.visibility</p:attrName>
                                        </p:attrNameLst>
                                      </p:cBhvr>
                                      <p:to>
                                        <p:strVal val="visible"/>
                                      </p:to>
                                    </p:set>
                                    <p:anim calcmode="lin" valueType="num">
                                      <p:cBhvr additive="base">
                                        <p:cTn id="49" dur="500" fill="hold"/>
                                        <p:tgtEl>
                                          <p:spTgt spid="19"/>
                                        </p:tgtEl>
                                        <p:attrNameLst>
                                          <p:attrName>ppt_x</p:attrName>
                                        </p:attrNameLst>
                                      </p:cBhvr>
                                      <p:tavLst>
                                        <p:tav tm="0">
                                          <p:val>
                                            <p:strVal val="#ppt_x"/>
                                          </p:val>
                                        </p:tav>
                                        <p:tav tm="100000">
                                          <p:val>
                                            <p:strVal val="#ppt_x"/>
                                          </p:val>
                                        </p:tav>
                                      </p:tavLst>
                                    </p:anim>
                                    <p:anim calcmode="lin" valueType="num">
                                      <p:cBhvr additive="base">
                                        <p:cTn id="5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4429" y="197709"/>
            <a:ext cx="11447547" cy="6660291"/>
          </a:xfrm>
        </p:spPr>
        <p:txBody>
          <a:bodyPr>
            <a:normAutofit lnSpcReduction="10000"/>
          </a:bodyPr>
          <a:lstStyle/>
          <a:p>
            <a:pPr marL="0" marR="0" lvl="0" indent="0" defTabSz="914400" eaLnBrk="1" fontAlgn="auto" latinLnBrk="0" hangingPunct="1">
              <a:lnSpc>
                <a:spcPct val="150000"/>
              </a:lnSpc>
              <a:spcBef>
                <a:spcPts val="0"/>
              </a:spcBef>
              <a:spcAft>
                <a:spcPts val="0"/>
              </a:spcAft>
              <a:buClrTx/>
              <a:buSzTx/>
              <a:buFontTx/>
              <a:buNone/>
              <a:tabLst/>
              <a:defRPr/>
            </a:pPr>
            <a:r>
              <a:rPr lang="en-US" sz="1800" dirty="0" smtClean="0">
                <a:latin typeface="Comic Sans MS" charset="0"/>
                <a:ea typeface="Comic Sans MS" charset="0"/>
                <a:cs typeface="Comic Sans MS" charset="0"/>
              </a:rPr>
              <a:t>175. Why was the construction of office buildings changed?</a:t>
            </a:r>
          </a:p>
          <a:p>
            <a:pPr marL="0" marR="0" lvl="0" indent="0" defTabSz="914400" eaLnBrk="1" fontAlgn="auto" latinLnBrk="0" hangingPunct="1">
              <a:lnSpc>
                <a:spcPct val="150000"/>
              </a:lnSpc>
              <a:spcBef>
                <a:spcPts val="0"/>
              </a:spcBef>
              <a:spcAft>
                <a:spcPts val="0"/>
              </a:spcAft>
              <a:buClrTx/>
              <a:buSzTx/>
              <a:buFontTx/>
              <a:buNone/>
              <a:tabLst/>
              <a:defRPr/>
            </a:pPr>
            <a:r>
              <a:rPr lang="en-US" sz="1800" dirty="0">
                <a:latin typeface="Comic Sans MS" charset="0"/>
                <a:ea typeface="Comic Sans MS" charset="0"/>
                <a:cs typeface="Comic Sans MS" charset="0"/>
              </a:rPr>
              <a:t>	</a:t>
            </a:r>
            <a:r>
              <a:rPr lang="en-US" sz="1800" dirty="0" smtClean="0">
                <a:latin typeface="Comic Sans MS" charset="0"/>
                <a:ea typeface="Comic Sans MS" charset="0"/>
                <a:cs typeface="Comic Sans MS" charset="0"/>
              </a:rPr>
              <a:t>a. To make construction easier</a:t>
            </a:r>
          </a:p>
          <a:p>
            <a:pPr marL="0" marR="0" lvl="0" indent="0" defTabSz="914400" eaLnBrk="1" fontAlgn="auto" latinLnBrk="0" hangingPunct="1">
              <a:lnSpc>
                <a:spcPct val="150000"/>
              </a:lnSpc>
              <a:spcBef>
                <a:spcPts val="0"/>
              </a:spcBef>
              <a:spcAft>
                <a:spcPts val="0"/>
              </a:spcAft>
              <a:buClrTx/>
              <a:buSzTx/>
              <a:buFontTx/>
              <a:buNone/>
              <a:tabLst/>
              <a:defRPr/>
            </a:pPr>
            <a:r>
              <a:rPr lang="en-US" sz="1800" dirty="0">
                <a:latin typeface="Comic Sans MS" charset="0"/>
                <a:ea typeface="Comic Sans MS" charset="0"/>
                <a:cs typeface="Comic Sans MS" charset="0"/>
              </a:rPr>
              <a:t>	</a:t>
            </a:r>
            <a:r>
              <a:rPr lang="en-US" sz="1800" dirty="0" smtClean="0">
                <a:latin typeface="Comic Sans MS" charset="0"/>
                <a:ea typeface="Comic Sans MS" charset="0"/>
                <a:cs typeface="Comic Sans MS" charset="0"/>
              </a:rPr>
              <a:t>b. To use better building materials</a:t>
            </a:r>
          </a:p>
          <a:p>
            <a:pPr marL="0" marR="0" lvl="0" indent="0" defTabSz="914400" eaLnBrk="1" fontAlgn="auto" latinLnBrk="0" hangingPunct="1">
              <a:lnSpc>
                <a:spcPct val="150000"/>
              </a:lnSpc>
              <a:spcBef>
                <a:spcPts val="0"/>
              </a:spcBef>
              <a:spcAft>
                <a:spcPts val="0"/>
              </a:spcAft>
              <a:buClrTx/>
              <a:buSzTx/>
              <a:buFontTx/>
              <a:buNone/>
              <a:tabLst/>
              <a:defRPr/>
            </a:pPr>
            <a:r>
              <a:rPr lang="en-US" sz="1800" dirty="0">
                <a:latin typeface="Comic Sans MS" charset="0"/>
                <a:ea typeface="Comic Sans MS" charset="0"/>
                <a:cs typeface="Comic Sans MS" charset="0"/>
              </a:rPr>
              <a:t>	</a:t>
            </a:r>
            <a:r>
              <a:rPr lang="en-US" sz="1800" dirty="0" smtClean="0">
                <a:latin typeface="Comic Sans MS" charset="0"/>
                <a:ea typeface="Comic Sans MS" charset="0"/>
                <a:cs typeface="Comic Sans MS" charset="0"/>
              </a:rPr>
              <a:t>c. To reduce energy consumption</a:t>
            </a:r>
          </a:p>
          <a:p>
            <a:pPr marL="0" marR="0" lvl="0" indent="0" defTabSz="914400" eaLnBrk="1" fontAlgn="auto" latinLnBrk="0" hangingPunct="1">
              <a:lnSpc>
                <a:spcPct val="150000"/>
              </a:lnSpc>
              <a:spcBef>
                <a:spcPts val="0"/>
              </a:spcBef>
              <a:spcAft>
                <a:spcPts val="0"/>
              </a:spcAft>
              <a:buClrTx/>
              <a:buSzTx/>
              <a:buFontTx/>
              <a:buNone/>
              <a:tabLst/>
              <a:defRPr/>
            </a:pPr>
            <a:r>
              <a:rPr lang="en-US" sz="1800" dirty="0">
                <a:latin typeface="Comic Sans MS" charset="0"/>
                <a:ea typeface="Comic Sans MS" charset="0"/>
                <a:cs typeface="Comic Sans MS" charset="0"/>
              </a:rPr>
              <a:t>	</a:t>
            </a:r>
            <a:r>
              <a:rPr lang="en-US" sz="1800" dirty="0" smtClean="0">
                <a:latin typeface="Comic Sans MS" charset="0"/>
                <a:ea typeface="Comic Sans MS" charset="0"/>
                <a:cs typeface="Comic Sans MS" charset="0"/>
              </a:rPr>
              <a:t>d. To make the offices more attractive</a:t>
            </a:r>
          </a:p>
          <a:p>
            <a:pPr marL="0" marR="0" lvl="0" indent="0" defTabSz="914400" eaLnBrk="1" fontAlgn="auto" latinLnBrk="0" hangingPunct="1">
              <a:lnSpc>
                <a:spcPct val="150000"/>
              </a:lnSpc>
              <a:spcBef>
                <a:spcPts val="0"/>
              </a:spcBef>
              <a:spcAft>
                <a:spcPts val="0"/>
              </a:spcAft>
              <a:buClrTx/>
              <a:buSzTx/>
              <a:buFontTx/>
              <a:buNone/>
              <a:tabLst/>
              <a:defRPr/>
            </a:pPr>
            <a:r>
              <a:rPr lang="en-US" sz="1800" dirty="0" smtClean="0">
                <a:latin typeface="Comic Sans MS" charset="0"/>
                <a:ea typeface="Comic Sans MS" charset="0"/>
                <a:cs typeface="Comic Sans MS" charset="0"/>
              </a:rPr>
              <a:t>176. He word “severe” in paragraph 3, line 5 is closet in meaning to </a:t>
            </a:r>
            <a:r>
              <a:rPr lang="is-IS" sz="1800" dirty="0" smtClean="0">
                <a:latin typeface="Comic Sans MS" charset="0"/>
                <a:ea typeface="Comic Sans MS" charset="0"/>
                <a:cs typeface="Comic Sans MS" charset="0"/>
              </a:rPr>
              <a:t>….</a:t>
            </a:r>
          </a:p>
          <a:p>
            <a:pPr marL="0" marR="0" lvl="0" indent="0" defTabSz="914400" eaLnBrk="1" fontAlgn="auto" latinLnBrk="0" hangingPunct="1">
              <a:lnSpc>
                <a:spcPct val="150000"/>
              </a:lnSpc>
              <a:spcBef>
                <a:spcPts val="0"/>
              </a:spcBef>
              <a:spcAft>
                <a:spcPts val="0"/>
              </a:spcAft>
              <a:buClrTx/>
              <a:buSzTx/>
              <a:buFontTx/>
              <a:buNone/>
              <a:tabLst/>
              <a:defRPr/>
            </a:pPr>
            <a:r>
              <a:rPr lang="is-IS" sz="1800" dirty="0">
                <a:latin typeface="Comic Sans MS" charset="0"/>
                <a:ea typeface="Comic Sans MS" charset="0"/>
                <a:cs typeface="Comic Sans MS" charset="0"/>
              </a:rPr>
              <a:t>	</a:t>
            </a:r>
            <a:r>
              <a:rPr lang="is-IS" sz="1800" dirty="0" smtClean="0">
                <a:latin typeface="Comic Sans MS" charset="0"/>
                <a:ea typeface="Comic Sans MS" charset="0"/>
                <a:cs typeface="Comic Sans MS" charset="0"/>
              </a:rPr>
              <a:t>a. </a:t>
            </a:r>
            <a:r>
              <a:rPr lang="en-US" sz="1800" dirty="0" smtClean="0">
                <a:latin typeface="Comic Sans MS" charset="0"/>
                <a:ea typeface="Comic Sans MS" charset="0"/>
                <a:cs typeface="Comic Sans MS" charset="0"/>
              </a:rPr>
              <a:t>E</a:t>
            </a:r>
            <a:r>
              <a:rPr lang="is-IS" sz="1800" dirty="0" smtClean="0">
                <a:latin typeface="Comic Sans MS" charset="0"/>
                <a:ea typeface="Comic Sans MS" charset="0"/>
                <a:cs typeface="Comic Sans MS" charset="0"/>
              </a:rPr>
              <a:t>xtremely cold</a:t>
            </a:r>
          </a:p>
          <a:p>
            <a:pPr marL="0" marR="0" lvl="0" indent="0" defTabSz="914400" eaLnBrk="1" fontAlgn="auto" latinLnBrk="0" hangingPunct="1">
              <a:lnSpc>
                <a:spcPct val="150000"/>
              </a:lnSpc>
              <a:spcBef>
                <a:spcPts val="0"/>
              </a:spcBef>
              <a:spcAft>
                <a:spcPts val="0"/>
              </a:spcAft>
              <a:buClrTx/>
              <a:buSzTx/>
              <a:buFontTx/>
              <a:buNone/>
              <a:tabLst/>
              <a:defRPr/>
            </a:pPr>
            <a:r>
              <a:rPr lang="is-IS" sz="1800" dirty="0">
                <a:latin typeface="Comic Sans MS" charset="0"/>
                <a:ea typeface="Comic Sans MS" charset="0"/>
                <a:cs typeface="Comic Sans MS" charset="0"/>
              </a:rPr>
              <a:t>	</a:t>
            </a:r>
            <a:r>
              <a:rPr lang="is-IS" sz="1800" dirty="0" smtClean="0">
                <a:latin typeface="Comic Sans MS" charset="0"/>
                <a:ea typeface="Comic Sans MS" charset="0"/>
                <a:cs typeface="Comic Sans MS" charset="0"/>
              </a:rPr>
              <a:t>b. </a:t>
            </a:r>
            <a:r>
              <a:rPr lang="en-US" sz="1800" dirty="0" smtClean="0">
                <a:latin typeface="Comic Sans MS" charset="0"/>
                <a:ea typeface="Comic Sans MS" charset="0"/>
                <a:cs typeface="Comic Sans MS" charset="0"/>
              </a:rPr>
              <a:t>U</a:t>
            </a:r>
            <a:r>
              <a:rPr lang="is-IS" sz="1800" dirty="0" smtClean="0">
                <a:latin typeface="Comic Sans MS" charset="0"/>
                <a:ea typeface="Comic Sans MS" charset="0"/>
                <a:cs typeface="Comic Sans MS" charset="0"/>
              </a:rPr>
              <a:t>nusualy plain</a:t>
            </a:r>
          </a:p>
          <a:p>
            <a:pPr marL="0" marR="0" lvl="0" indent="0" defTabSz="914400" eaLnBrk="1" fontAlgn="auto" latinLnBrk="0" hangingPunct="1">
              <a:lnSpc>
                <a:spcPct val="150000"/>
              </a:lnSpc>
              <a:spcBef>
                <a:spcPts val="0"/>
              </a:spcBef>
              <a:spcAft>
                <a:spcPts val="0"/>
              </a:spcAft>
              <a:buClrTx/>
              <a:buSzTx/>
              <a:buFontTx/>
              <a:buNone/>
              <a:tabLst/>
              <a:defRPr/>
            </a:pPr>
            <a:r>
              <a:rPr lang="is-IS" sz="1800" dirty="0">
                <a:latin typeface="Comic Sans MS" charset="0"/>
                <a:ea typeface="Comic Sans MS" charset="0"/>
                <a:cs typeface="Comic Sans MS" charset="0"/>
              </a:rPr>
              <a:t>	</a:t>
            </a:r>
            <a:r>
              <a:rPr lang="is-IS" sz="1800" dirty="0" smtClean="0">
                <a:latin typeface="Comic Sans MS" charset="0"/>
                <a:ea typeface="Comic Sans MS" charset="0"/>
                <a:cs typeface="Comic Sans MS" charset="0"/>
              </a:rPr>
              <a:t>c. </a:t>
            </a:r>
            <a:r>
              <a:rPr lang="en-US" sz="1800" dirty="0" smtClean="0">
                <a:latin typeface="Comic Sans MS" charset="0"/>
                <a:ea typeface="Comic Sans MS" charset="0"/>
                <a:cs typeface="Comic Sans MS" charset="0"/>
              </a:rPr>
              <a:t>T</a:t>
            </a:r>
            <a:r>
              <a:rPr lang="is-IS" sz="1800" dirty="0" smtClean="0">
                <a:latin typeface="Comic Sans MS" charset="0"/>
                <a:ea typeface="Comic Sans MS" charset="0"/>
                <a:cs typeface="Comic Sans MS" charset="0"/>
              </a:rPr>
              <a:t>emporary</a:t>
            </a:r>
          </a:p>
          <a:p>
            <a:pPr marL="0" marR="0" lvl="0" indent="0" defTabSz="914400" eaLnBrk="1" fontAlgn="auto" latinLnBrk="0" hangingPunct="1">
              <a:lnSpc>
                <a:spcPct val="150000"/>
              </a:lnSpc>
              <a:spcBef>
                <a:spcPts val="0"/>
              </a:spcBef>
              <a:spcAft>
                <a:spcPts val="0"/>
              </a:spcAft>
              <a:buClrTx/>
              <a:buSzTx/>
              <a:buFontTx/>
              <a:buNone/>
              <a:tabLst/>
              <a:defRPr/>
            </a:pPr>
            <a:r>
              <a:rPr lang="is-IS" sz="1800" dirty="0">
                <a:latin typeface="Comic Sans MS" charset="0"/>
                <a:ea typeface="Comic Sans MS" charset="0"/>
                <a:cs typeface="Comic Sans MS" charset="0"/>
              </a:rPr>
              <a:t>	</a:t>
            </a:r>
            <a:r>
              <a:rPr lang="is-IS" sz="1800" dirty="0" smtClean="0">
                <a:latin typeface="Comic Sans MS" charset="0"/>
                <a:ea typeface="Comic Sans MS" charset="0"/>
                <a:cs typeface="Comic Sans MS" charset="0"/>
              </a:rPr>
              <a:t>d. </a:t>
            </a:r>
            <a:r>
              <a:rPr lang="en-US" sz="1800" dirty="0" smtClean="0">
                <a:latin typeface="Comic Sans MS" charset="0"/>
                <a:ea typeface="Comic Sans MS" charset="0"/>
                <a:cs typeface="Comic Sans MS" charset="0"/>
              </a:rPr>
              <a:t>U</a:t>
            </a:r>
            <a:r>
              <a:rPr lang="is-IS" sz="1800" dirty="0" smtClean="0">
                <a:latin typeface="Comic Sans MS" charset="0"/>
                <a:ea typeface="Comic Sans MS" charset="0"/>
                <a:cs typeface="Comic Sans MS" charset="0"/>
              </a:rPr>
              <a:t>nfortunately </a:t>
            </a:r>
          </a:p>
          <a:p>
            <a:pPr marL="0" marR="0" lvl="0" indent="0" defTabSz="914400" eaLnBrk="1" fontAlgn="auto" latinLnBrk="0" hangingPunct="1">
              <a:lnSpc>
                <a:spcPct val="150000"/>
              </a:lnSpc>
              <a:spcBef>
                <a:spcPts val="0"/>
              </a:spcBef>
              <a:spcAft>
                <a:spcPts val="0"/>
              </a:spcAft>
              <a:buClrTx/>
              <a:buSzTx/>
              <a:buFontTx/>
              <a:buNone/>
              <a:tabLst/>
              <a:defRPr/>
            </a:pPr>
            <a:r>
              <a:rPr lang="is-IS" sz="1800" dirty="0" smtClean="0">
                <a:latin typeface="Comic Sans MS" charset="0"/>
                <a:ea typeface="Comic Sans MS" charset="0"/>
                <a:cs typeface="Comic Sans MS" charset="0"/>
              </a:rPr>
              <a:t>177. What unexpected problem has this casue?		178. What illness increased among workers in </a:t>
            </a:r>
          </a:p>
          <a:p>
            <a:pPr marL="0" marR="0" lvl="0" indent="0" defTabSz="914400" eaLnBrk="1" fontAlgn="auto" latinLnBrk="0" hangingPunct="1">
              <a:lnSpc>
                <a:spcPct val="150000"/>
              </a:lnSpc>
              <a:spcBef>
                <a:spcPts val="0"/>
              </a:spcBef>
              <a:spcAft>
                <a:spcPts val="0"/>
              </a:spcAft>
              <a:buClrTx/>
              <a:buSzTx/>
              <a:buFontTx/>
              <a:buNone/>
              <a:tabLst/>
              <a:defRPr/>
            </a:pPr>
            <a:r>
              <a:rPr lang="is-IS" sz="1800" dirty="0">
                <a:latin typeface="Comic Sans MS" charset="0"/>
                <a:ea typeface="Comic Sans MS" charset="0"/>
                <a:cs typeface="Comic Sans MS" charset="0"/>
              </a:rPr>
              <a:t>	</a:t>
            </a:r>
            <a:r>
              <a:rPr lang="is-IS" sz="1800" dirty="0" smtClean="0">
                <a:latin typeface="Comic Sans MS" charset="0"/>
                <a:ea typeface="Comic Sans MS" charset="0"/>
                <a:cs typeface="Comic Sans MS" charset="0"/>
              </a:rPr>
              <a:t>a. It takes longer to enter the building.		        </a:t>
            </a:r>
            <a:r>
              <a:rPr lang="en-US" sz="1800" dirty="0">
                <a:latin typeface="Comic Sans MS" charset="0"/>
                <a:ea typeface="Comic Sans MS" charset="0"/>
                <a:cs typeface="Comic Sans MS" charset="0"/>
              </a:rPr>
              <a:t>t</a:t>
            </a:r>
            <a:r>
              <a:rPr lang="is-IS" sz="1800" dirty="0" smtClean="0">
                <a:latin typeface="Comic Sans MS" charset="0"/>
                <a:ea typeface="Comic Sans MS" charset="0"/>
                <a:cs typeface="Comic Sans MS" charset="0"/>
              </a:rPr>
              <a:t>hese buildings?</a:t>
            </a:r>
          </a:p>
          <a:p>
            <a:pPr marL="0" marR="0" lvl="0" indent="0" defTabSz="914400" eaLnBrk="1" fontAlgn="auto" latinLnBrk="0" hangingPunct="1">
              <a:lnSpc>
                <a:spcPct val="150000"/>
              </a:lnSpc>
              <a:spcBef>
                <a:spcPts val="0"/>
              </a:spcBef>
              <a:spcAft>
                <a:spcPts val="0"/>
              </a:spcAft>
              <a:buClrTx/>
              <a:buSzTx/>
              <a:buFontTx/>
              <a:buNone/>
              <a:tabLst/>
              <a:defRPr/>
            </a:pPr>
            <a:r>
              <a:rPr lang="is-IS" sz="1800" dirty="0">
                <a:latin typeface="Comic Sans MS" charset="0"/>
                <a:ea typeface="Comic Sans MS" charset="0"/>
                <a:cs typeface="Comic Sans MS" charset="0"/>
              </a:rPr>
              <a:t>	</a:t>
            </a:r>
            <a:r>
              <a:rPr lang="is-IS" sz="1800" dirty="0" smtClean="0">
                <a:latin typeface="Comic Sans MS" charset="0"/>
                <a:ea typeface="Comic Sans MS" charset="0"/>
                <a:cs typeface="Comic Sans MS" charset="0"/>
              </a:rPr>
              <a:t>b. Employees are not warm enough.			</a:t>
            </a:r>
            <a:r>
              <a:rPr lang="en-US" sz="1800" dirty="0" smtClean="0">
                <a:latin typeface="Comic Sans MS" charset="0"/>
                <a:ea typeface="Comic Sans MS" charset="0"/>
                <a:cs typeface="Comic Sans MS" charset="0"/>
              </a:rPr>
              <a:t>a. headaches</a:t>
            </a:r>
            <a:endParaRPr lang="is-IS" sz="1800" dirty="0" smtClean="0">
              <a:latin typeface="Comic Sans MS" charset="0"/>
              <a:ea typeface="Comic Sans MS" charset="0"/>
              <a:cs typeface="Comic Sans MS" charset="0"/>
            </a:endParaRPr>
          </a:p>
          <a:p>
            <a:pPr marL="0" marR="0" lvl="0" indent="0" defTabSz="914400" eaLnBrk="1" fontAlgn="auto" latinLnBrk="0" hangingPunct="1">
              <a:lnSpc>
                <a:spcPct val="150000"/>
              </a:lnSpc>
              <a:spcBef>
                <a:spcPts val="0"/>
              </a:spcBef>
              <a:spcAft>
                <a:spcPts val="0"/>
              </a:spcAft>
              <a:buClrTx/>
              <a:buSzTx/>
              <a:buFontTx/>
              <a:buNone/>
              <a:tabLst/>
              <a:defRPr/>
            </a:pPr>
            <a:r>
              <a:rPr lang="is-IS" sz="1800" dirty="0">
                <a:latin typeface="Comic Sans MS" charset="0"/>
                <a:ea typeface="Comic Sans MS" charset="0"/>
                <a:cs typeface="Comic Sans MS" charset="0"/>
              </a:rPr>
              <a:t>	</a:t>
            </a:r>
            <a:r>
              <a:rPr lang="is-IS" sz="1800" dirty="0" smtClean="0">
                <a:latin typeface="Comic Sans MS" charset="0"/>
                <a:ea typeface="Comic Sans MS" charset="0"/>
                <a:cs typeface="Comic Sans MS" charset="0"/>
              </a:rPr>
              <a:t>c. Offices cannot be cleaned.				</a:t>
            </a:r>
            <a:r>
              <a:rPr lang="en-US" sz="1800" dirty="0">
                <a:latin typeface="Comic Sans MS" charset="0"/>
                <a:ea typeface="Comic Sans MS" charset="0"/>
                <a:cs typeface="Comic Sans MS" charset="0"/>
              </a:rPr>
              <a:t>b</a:t>
            </a:r>
            <a:r>
              <a:rPr lang="is-IS" sz="1800" dirty="0" smtClean="0">
                <a:latin typeface="Comic Sans MS" charset="0"/>
                <a:ea typeface="Comic Sans MS" charset="0"/>
                <a:cs typeface="Comic Sans MS" charset="0"/>
              </a:rPr>
              <a:t>. </a:t>
            </a:r>
            <a:r>
              <a:rPr lang="en-US" sz="1800" dirty="0" smtClean="0">
                <a:latin typeface="Comic Sans MS" charset="0"/>
                <a:ea typeface="Comic Sans MS" charset="0"/>
                <a:cs typeface="Comic Sans MS" charset="0"/>
              </a:rPr>
              <a:t>M</a:t>
            </a:r>
            <a:r>
              <a:rPr lang="is-IS" sz="1800" dirty="0" smtClean="0">
                <a:latin typeface="Comic Sans MS" charset="0"/>
                <a:ea typeface="Comic Sans MS" charset="0"/>
                <a:cs typeface="Comic Sans MS" charset="0"/>
              </a:rPr>
              <a:t>uscle aches</a:t>
            </a:r>
          </a:p>
          <a:p>
            <a:pPr marL="0" marR="0" lvl="0" indent="0" defTabSz="914400" eaLnBrk="1" fontAlgn="auto" latinLnBrk="0" hangingPunct="1">
              <a:lnSpc>
                <a:spcPct val="150000"/>
              </a:lnSpc>
              <a:spcBef>
                <a:spcPts val="0"/>
              </a:spcBef>
              <a:spcAft>
                <a:spcPts val="0"/>
              </a:spcAft>
              <a:buClrTx/>
              <a:buSzTx/>
              <a:buFontTx/>
              <a:buNone/>
              <a:tabLst/>
              <a:defRPr/>
            </a:pPr>
            <a:r>
              <a:rPr lang="is-IS" sz="1800" dirty="0">
                <a:latin typeface="Comic Sans MS" charset="0"/>
                <a:ea typeface="Comic Sans MS" charset="0"/>
                <a:cs typeface="Comic Sans MS" charset="0"/>
              </a:rPr>
              <a:t>	</a:t>
            </a:r>
            <a:r>
              <a:rPr lang="is-IS" sz="1800" dirty="0" smtClean="0">
                <a:latin typeface="Comic Sans MS" charset="0"/>
                <a:ea typeface="Comic Sans MS" charset="0"/>
                <a:cs typeface="Comic Sans MS" charset="0"/>
              </a:rPr>
              <a:t>d. More workers take sick leave.				</a:t>
            </a:r>
            <a:r>
              <a:rPr lang="en-US" sz="1800" dirty="0" smtClean="0">
                <a:latin typeface="Comic Sans MS" charset="0"/>
                <a:ea typeface="Comic Sans MS" charset="0"/>
                <a:cs typeface="Comic Sans MS" charset="0"/>
              </a:rPr>
              <a:t>c. rashes</a:t>
            </a:r>
          </a:p>
          <a:p>
            <a:pPr marL="0" marR="0" lvl="0" indent="0" defTabSz="914400" eaLnBrk="1" fontAlgn="auto" latinLnBrk="0" hangingPunct="1">
              <a:lnSpc>
                <a:spcPct val="150000"/>
              </a:lnSpc>
              <a:spcBef>
                <a:spcPts val="0"/>
              </a:spcBef>
              <a:spcAft>
                <a:spcPts val="0"/>
              </a:spcAft>
              <a:buClrTx/>
              <a:buSzTx/>
              <a:buFontTx/>
              <a:buNone/>
              <a:tabLst/>
              <a:defRPr/>
            </a:pPr>
            <a:r>
              <a:rPr lang="en-US" dirty="0" smtClean="0">
                <a:latin typeface="Comic Sans MS" charset="0"/>
                <a:ea typeface="Comic Sans MS" charset="0"/>
                <a:cs typeface="Comic Sans MS" charset="0"/>
              </a:rPr>
              <a:t>								d. nausea</a:t>
            </a:r>
          </a:p>
        </p:txBody>
      </p:sp>
      <p:sp>
        <p:nvSpPr>
          <p:cNvPr id="4" name="Smiley Face 3"/>
          <p:cNvSpPr/>
          <p:nvPr/>
        </p:nvSpPr>
        <p:spPr>
          <a:xfrm>
            <a:off x="1313793" y="1488603"/>
            <a:ext cx="273269" cy="252249"/>
          </a:xfrm>
          <a:prstGeom prst="smileyFac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miley Face 4"/>
          <p:cNvSpPr/>
          <p:nvPr/>
        </p:nvSpPr>
        <p:spPr>
          <a:xfrm>
            <a:off x="1313792" y="2665608"/>
            <a:ext cx="273269" cy="252249"/>
          </a:xfrm>
          <a:prstGeom prst="smileyFac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miley Face 5"/>
          <p:cNvSpPr/>
          <p:nvPr/>
        </p:nvSpPr>
        <p:spPr>
          <a:xfrm>
            <a:off x="1313792" y="5695679"/>
            <a:ext cx="273269" cy="252249"/>
          </a:xfrm>
          <a:prstGeom prst="smileyFac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miley Face 6"/>
          <p:cNvSpPr/>
          <p:nvPr/>
        </p:nvSpPr>
        <p:spPr>
          <a:xfrm>
            <a:off x="7743651" y="4933679"/>
            <a:ext cx="273269" cy="252249"/>
          </a:xfrm>
          <a:prstGeom prst="smileyFac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24579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0226" y="0"/>
            <a:ext cx="10058400" cy="713973"/>
          </a:xfrm>
        </p:spPr>
        <p:txBody>
          <a:bodyPr>
            <a:normAutofit/>
          </a:bodyPr>
          <a:lstStyle/>
          <a:p>
            <a:pPr algn="ctr"/>
            <a:r>
              <a:rPr lang="en-US" sz="2800" dirty="0" smtClean="0"/>
              <a:t>Questions 167-169 refer to the following email message</a:t>
            </a:r>
            <a:endParaRPr lang="en-US" sz="2800" dirty="0"/>
          </a:p>
        </p:txBody>
      </p:sp>
      <p:graphicFrame>
        <p:nvGraphicFramePr>
          <p:cNvPr id="4" name="Table 3"/>
          <p:cNvGraphicFramePr>
            <a:graphicFrameLocks noGrp="1"/>
          </p:cNvGraphicFramePr>
          <p:nvPr>
            <p:extLst>
              <p:ext uri="{D42A27DB-BD31-4B8C-83A1-F6EECF244321}">
                <p14:modId xmlns:p14="http://schemas.microsoft.com/office/powerpoint/2010/main" val="1778117651"/>
              </p:ext>
            </p:extLst>
          </p:nvPr>
        </p:nvGraphicFramePr>
        <p:xfrm>
          <a:off x="738281" y="661827"/>
          <a:ext cx="10510345" cy="5977688"/>
        </p:xfrm>
        <a:graphic>
          <a:graphicData uri="http://schemas.openxmlformats.org/drawingml/2006/table">
            <a:tbl>
              <a:tblPr firstRow="1" bandRow="1">
                <a:tableStyleId>{21E4AEA4-8DFA-4A89-87EB-49C32662AFE0}</a:tableStyleId>
              </a:tblPr>
              <a:tblGrid>
                <a:gridCol w="10510345"/>
              </a:tblGrid>
              <a:tr h="1300113">
                <a:tc>
                  <a:txBody>
                    <a:bodyPr/>
                    <a:lstStyle/>
                    <a:p>
                      <a:r>
                        <a:rPr lang="en-US" sz="1800" dirty="0" smtClean="0">
                          <a:latin typeface="+mn-lt"/>
                          <a:ea typeface="Comic Sans MS" charset="0"/>
                          <a:cs typeface="Comic Sans MS" charset="0"/>
                        </a:rPr>
                        <a:t>From:</a:t>
                      </a:r>
                      <a:r>
                        <a:rPr lang="en-US" sz="1800" baseline="0" dirty="0" smtClean="0">
                          <a:latin typeface="+mn-lt"/>
                          <a:ea typeface="Comic Sans MS" charset="0"/>
                          <a:cs typeface="Comic Sans MS" charset="0"/>
                        </a:rPr>
                        <a:t>     Gloria </a:t>
                      </a:r>
                      <a:r>
                        <a:rPr lang="en-US" sz="1800" baseline="0" dirty="0" err="1" smtClean="0">
                          <a:latin typeface="+mn-lt"/>
                          <a:ea typeface="Comic Sans MS" charset="0"/>
                          <a:cs typeface="Comic Sans MS" charset="0"/>
                        </a:rPr>
                        <a:t>Clavel</a:t>
                      </a:r>
                      <a:r>
                        <a:rPr lang="en-US" sz="1800" baseline="0" dirty="0" smtClean="0">
                          <a:latin typeface="+mn-lt"/>
                          <a:ea typeface="Comic Sans MS" charset="0"/>
                          <a:cs typeface="Comic Sans MS" charset="0"/>
                        </a:rPr>
                        <a:t>, Human Resources Manager</a:t>
                      </a:r>
                    </a:p>
                    <a:p>
                      <a:r>
                        <a:rPr lang="en-US" sz="1800" baseline="0" dirty="0" smtClean="0">
                          <a:latin typeface="+mn-lt"/>
                          <a:ea typeface="Comic Sans MS" charset="0"/>
                          <a:cs typeface="Comic Sans MS" charset="0"/>
                        </a:rPr>
                        <a:t>Sent:       Thursday, February 14, 20___ 2:12 P.M.</a:t>
                      </a:r>
                    </a:p>
                    <a:p>
                      <a:r>
                        <a:rPr lang="en-US" sz="1800" dirty="0" smtClean="0">
                          <a:latin typeface="+mn-lt"/>
                          <a:ea typeface="Comic Sans MS" charset="0"/>
                          <a:cs typeface="Comic Sans MS" charset="0"/>
                        </a:rPr>
                        <a:t>To:           Tom Wilkins</a:t>
                      </a:r>
                    </a:p>
                    <a:p>
                      <a:r>
                        <a:rPr lang="en-US" sz="1800" dirty="0" smtClean="0">
                          <a:latin typeface="+mn-lt"/>
                          <a:ea typeface="Comic Sans MS" charset="0"/>
                          <a:cs typeface="Comic Sans MS" charset="0"/>
                        </a:rPr>
                        <a:t>Subject:  Soccer tickets </a:t>
                      </a:r>
                      <a:endParaRPr lang="en-US" sz="1800" dirty="0">
                        <a:latin typeface="+mn-lt"/>
                        <a:ea typeface="Comic Sans MS" charset="0"/>
                        <a:cs typeface="Comic Sans MS" charset="0"/>
                      </a:endParaRPr>
                    </a:p>
                  </a:txBody>
                  <a:tcPr/>
                </a:tc>
              </a:tr>
              <a:tr h="4677575">
                <a:tc>
                  <a:txBody>
                    <a:bodyPr/>
                    <a:lstStyle/>
                    <a:p>
                      <a:r>
                        <a:rPr lang="en-US" sz="1800" baseline="0" dirty="0" smtClean="0">
                          <a:latin typeface="Comic Sans MS" charset="0"/>
                          <a:ea typeface="Comic Sans MS" charset="0"/>
                          <a:cs typeface="Comic Sans MS" charset="0"/>
                        </a:rPr>
                        <a:t>Tom, </a:t>
                      </a:r>
                      <a:br>
                        <a:rPr lang="en-US" sz="1800" baseline="0" dirty="0" smtClean="0">
                          <a:latin typeface="Comic Sans MS" charset="0"/>
                          <a:ea typeface="Comic Sans MS" charset="0"/>
                          <a:cs typeface="Comic Sans MS" charset="0"/>
                        </a:rPr>
                      </a:br>
                      <a:endParaRPr lang="en-US" sz="1800" baseline="0" dirty="0" smtClean="0">
                        <a:latin typeface="Comic Sans MS" charset="0"/>
                        <a:ea typeface="Comic Sans MS" charset="0"/>
                        <a:cs typeface="Comic Sans MS" charset="0"/>
                      </a:endParaRPr>
                    </a:p>
                    <a:p>
                      <a:r>
                        <a:rPr lang="en-US" sz="1800" baseline="0" dirty="0" smtClean="0">
                          <a:latin typeface="Comic Sans MS" charset="0"/>
                          <a:ea typeface="Comic Sans MS" charset="0"/>
                          <a:cs typeface="Comic Sans MS" charset="0"/>
                        </a:rPr>
                        <a:t>Please let your staff members know that we have a number of free soccer tickets available for the match this coming weekend. The tickets are for excellent seats near the field and include free parking in the stadium parking lot. Anyone who is interested in these tickets should contact me by e-mail or in person before the end of the workday tomorrow.  Since the match this weekend is part of the tournament semi-finals, I am sure there will be a lot of interest in attending it. Please advise your staff that the tickets are available on a first-come, first-served basis and that, in order to be fair, I will give out no more than two tickets per person. </a:t>
                      </a:r>
                      <a:br>
                        <a:rPr lang="en-US" sz="1800" baseline="0" dirty="0" smtClean="0">
                          <a:latin typeface="Comic Sans MS" charset="0"/>
                          <a:ea typeface="Comic Sans MS" charset="0"/>
                          <a:cs typeface="Comic Sans MS" charset="0"/>
                        </a:rPr>
                      </a:br>
                      <a:endParaRPr lang="en-US" sz="1800" baseline="0" dirty="0" smtClean="0">
                        <a:latin typeface="Comic Sans MS" charset="0"/>
                        <a:ea typeface="Comic Sans MS" charset="0"/>
                        <a:cs typeface="Comic Sans MS" charset="0"/>
                      </a:endParaRPr>
                    </a:p>
                    <a:p>
                      <a:r>
                        <a:rPr lang="en-US" sz="1800" baseline="0" dirty="0" smtClean="0">
                          <a:latin typeface="Comic Sans MS" charset="0"/>
                          <a:ea typeface="Comic Sans MS" charset="0"/>
                          <a:cs typeface="Comic Sans MS" charset="0"/>
                        </a:rPr>
                        <a:t>Also, we may have tickets for another match, also part of the semifinals, next week, possibly Tuesday or Wednesday evening. I will let your know as soon as I find out, but in any case, that’s a chance for people who want to see a match and can’t get any of the tickets for this weekend. So be sure to let people know about this other possibility. Thanks for your help with this. </a:t>
                      </a:r>
                    </a:p>
                    <a:p>
                      <a:endParaRPr lang="en-US" sz="1800" baseline="0" dirty="0" smtClean="0">
                        <a:latin typeface="Comic Sans MS" charset="0"/>
                        <a:ea typeface="Comic Sans MS" charset="0"/>
                        <a:cs typeface="Comic Sans MS" charset="0"/>
                      </a:endParaRPr>
                    </a:p>
                    <a:p>
                      <a:r>
                        <a:rPr lang="en-US" sz="1800" baseline="0" dirty="0" smtClean="0">
                          <a:latin typeface="Comic Sans MS" charset="0"/>
                          <a:ea typeface="Comic Sans MS" charset="0"/>
                          <a:cs typeface="Comic Sans MS" charset="0"/>
                        </a:rPr>
                        <a:t>Gloria</a:t>
                      </a:r>
                    </a:p>
                  </a:txBody>
                  <a:tcPr/>
                </a:tc>
              </a:tr>
            </a:tbl>
          </a:graphicData>
        </a:graphic>
      </p:graphicFrame>
      <p:cxnSp>
        <p:nvCxnSpPr>
          <p:cNvPr id="5" name="Straight Connector 4"/>
          <p:cNvCxnSpPr/>
          <p:nvPr/>
        </p:nvCxnSpPr>
        <p:spPr>
          <a:xfrm>
            <a:off x="9628094" y="2823882"/>
            <a:ext cx="9144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3294530" y="3913094"/>
            <a:ext cx="1183341" cy="1344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47165" y="4195482"/>
            <a:ext cx="699247"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7672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4429" y="197709"/>
            <a:ext cx="11447547" cy="6660291"/>
          </a:xfrm>
        </p:spPr>
        <p:txBody>
          <a:bodyPr>
            <a:normAutofit/>
          </a:bodyPr>
          <a:lstStyle/>
          <a:p>
            <a:pPr marL="0" marR="0" lvl="0" indent="0" defTabSz="914400" eaLnBrk="1" fontAlgn="auto" latinLnBrk="0" hangingPunct="1">
              <a:lnSpc>
                <a:spcPct val="150000"/>
              </a:lnSpc>
              <a:spcBef>
                <a:spcPts val="0"/>
              </a:spcBef>
              <a:spcAft>
                <a:spcPts val="0"/>
              </a:spcAft>
              <a:buClrTx/>
              <a:buSzTx/>
              <a:buFontTx/>
              <a:buNone/>
              <a:tabLst/>
              <a:defRPr/>
            </a:pPr>
            <a:r>
              <a:rPr lang="en-US" sz="1800" dirty="0" smtClean="0">
                <a:latin typeface="Comic Sans MS" charset="0"/>
                <a:ea typeface="Comic Sans MS" charset="0"/>
                <a:cs typeface="Comic Sans MS" charset="0"/>
              </a:rPr>
              <a:t>179. Who can get free soccer tickets?</a:t>
            </a:r>
          </a:p>
          <a:p>
            <a:pPr marL="0" marR="0" lvl="0" indent="0" defTabSz="914400" eaLnBrk="1" fontAlgn="auto" latinLnBrk="0" hangingPunct="1">
              <a:lnSpc>
                <a:spcPct val="150000"/>
              </a:lnSpc>
              <a:spcBef>
                <a:spcPts val="0"/>
              </a:spcBef>
              <a:spcAft>
                <a:spcPts val="0"/>
              </a:spcAft>
              <a:buClrTx/>
              <a:buSzTx/>
              <a:buFontTx/>
              <a:buNone/>
              <a:tabLst/>
              <a:defRPr/>
            </a:pPr>
            <a:r>
              <a:rPr lang="en-US" sz="1800" dirty="0">
                <a:latin typeface="Comic Sans MS" charset="0"/>
                <a:ea typeface="Comic Sans MS" charset="0"/>
                <a:cs typeface="Comic Sans MS" charset="0"/>
              </a:rPr>
              <a:t>	</a:t>
            </a:r>
            <a:r>
              <a:rPr lang="en-US" sz="1800" dirty="0" smtClean="0">
                <a:latin typeface="Comic Sans MS" charset="0"/>
                <a:ea typeface="Comic Sans MS" charset="0"/>
                <a:cs typeface="Comic Sans MS" charset="0"/>
              </a:rPr>
              <a:t>a. Members of the soccer clubs</a:t>
            </a:r>
          </a:p>
          <a:p>
            <a:pPr marL="0" marR="0" lvl="0" indent="0" defTabSz="914400" eaLnBrk="1" fontAlgn="auto" latinLnBrk="0" hangingPunct="1">
              <a:lnSpc>
                <a:spcPct val="150000"/>
              </a:lnSpc>
              <a:spcBef>
                <a:spcPts val="0"/>
              </a:spcBef>
              <a:spcAft>
                <a:spcPts val="0"/>
              </a:spcAft>
              <a:buClrTx/>
              <a:buSzTx/>
              <a:buFontTx/>
              <a:buNone/>
              <a:tabLst/>
              <a:defRPr/>
            </a:pPr>
            <a:r>
              <a:rPr lang="en-US" sz="1800" dirty="0">
                <a:latin typeface="Comic Sans MS" charset="0"/>
                <a:ea typeface="Comic Sans MS" charset="0"/>
                <a:cs typeface="Comic Sans MS" charset="0"/>
              </a:rPr>
              <a:t>	</a:t>
            </a:r>
            <a:r>
              <a:rPr lang="en-US" sz="1800" dirty="0" smtClean="0">
                <a:latin typeface="Comic Sans MS" charset="0"/>
                <a:ea typeface="Comic Sans MS" charset="0"/>
                <a:cs typeface="Comic Sans MS" charset="0"/>
              </a:rPr>
              <a:t>b. People who work for Tom</a:t>
            </a:r>
          </a:p>
          <a:p>
            <a:pPr marL="0" marR="0" lvl="0" indent="0" defTabSz="914400" eaLnBrk="1" fontAlgn="auto" latinLnBrk="0" hangingPunct="1">
              <a:lnSpc>
                <a:spcPct val="150000"/>
              </a:lnSpc>
              <a:spcBef>
                <a:spcPts val="0"/>
              </a:spcBef>
              <a:spcAft>
                <a:spcPts val="0"/>
              </a:spcAft>
              <a:buClrTx/>
              <a:buSzTx/>
              <a:buFontTx/>
              <a:buNone/>
              <a:tabLst/>
              <a:defRPr/>
            </a:pPr>
            <a:r>
              <a:rPr lang="en-US" sz="1800" dirty="0">
                <a:latin typeface="Comic Sans MS" charset="0"/>
                <a:ea typeface="Comic Sans MS" charset="0"/>
                <a:cs typeface="Comic Sans MS" charset="0"/>
              </a:rPr>
              <a:t>	</a:t>
            </a:r>
            <a:r>
              <a:rPr lang="en-US" sz="1800" dirty="0" smtClean="0">
                <a:latin typeface="Comic Sans MS" charset="0"/>
                <a:ea typeface="Comic Sans MS" charset="0"/>
                <a:cs typeface="Comic Sans MS" charset="0"/>
              </a:rPr>
              <a:t>c. Friends of Gloria</a:t>
            </a:r>
          </a:p>
          <a:p>
            <a:pPr marL="0" marR="0" lvl="0" indent="0" defTabSz="914400" eaLnBrk="1" fontAlgn="auto" latinLnBrk="0" hangingPunct="1">
              <a:lnSpc>
                <a:spcPct val="150000"/>
              </a:lnSpc>
              <a:spcBef>
                <a:spcPts val="0"/>
              </a:spcBef>
              <a:spcAft>
                <a:spcPts val="0"/>
              </a:spcAft>
              <a:buClrTx/>
              <a:buSzTx/>
              <a:buFontTx/>
              <a:buNone/>
              <a:tabLst/>
              <a:defRPr/>
            </a:pPr>
            <a:r>
              <a:rPr lang="en-US" sz="1800" dirty="0">
                <a:latin typeface="Comic Sans MS" charset="0"/>
                <a:ea typeface="Comic Sans MS" charset="0"/>
                <a:cs typeface="Comic Sans MS" charset="0"/>
              </a:rPr>
              <a:t>	</a:t>
            </a:r>
            <a:r>
              <a:rPr lang="en-US" sz="1800" dirty="0" smtClean="0">
                <a:latin typeface="Comic Sans MS" charset="0"/>
                <a:ea typeface="Comic Sans MS" charset="0"/>
                <a:cs typeface="Comic Sans MS" charset="0"/>
              </a:rPr>
              <a:t>d. Stadium employees</a:t>
            </a:r>
          </a:p>
          <a:p>
            <a:pPr marL="0" marR="0" lvl="0" indent="0" defTabSz="914400" eaLnBrk="1" fontAlgn="auto" latinLnBrk="0" hangingPunct="1">
              <a:lnSpc>
                <a:spcPct val="150000"/>
              </a:lnSpc>
              <a:spcBef>
                <a:spcPts val="0"/>
              </a:spcBef>
              <a:spcAft>
                <a:spcPts val="0"/>
              </a:spcAft>
              <a:buClrTx/>
              <a:buSzTx/>
              <a:buFontTx/>
              <a:buNone/>
              <a:tabLst/>
              <a:defRPr/>
            </a:pPr>
            <a:endParaRPr lang="en-US" sz="1800" dirty="0" smtClean="0">
              <a:latin typeface="Comic Sans MS" charset="0"/>
              <a:ea typeface="Comic Sans MS" charset="0"/>
              <a:cs typeface="Comic Sans MS" charset="0"/>
            </a:endParaRPr>
          </a:p>
          <a:p>
            <a:pPr marL="0" marR="0" lvl="0" indent="0" defTabSz="914400" eaLnBrk="1" fontAlgn="auto" latinLnBrk="0" hangingPunct="1">
              <a:lnSpc>
                <a:spcPct val="150000"/>
              </a:lnSpc>
              <a:spcBef>
                <a:spcPts val="0"/>
              </a:spcBef>
              <a:spcAft>
                <a:spcPts val="0"/>
              </a:spcAft>
              <a:buClrTx/>
              <a:buSzTx/>
              <a:buFontTx/>
              <a:buNone/>
              <a:tabLst/>
              <a:defRPr/>
            </a:pPr>
            <a:r>
              <a:rPr lang="en-US" sz="1800" dirty="0" smtClean="0">
                <a:latin typeface="Comic Sans MS" charset="0"/>
                <a:ea typeface="Comic Sans MS" charset="0"/>
                <a:cs typeface="Comic Sans MS" charset="0"/>
              </a:rPr>
              <a:t>180. How can they get the tickets?</a:t>
            </a:r>
          </a:p>
          <a:p>
            <a:pPr marL="0" marR="0" lvl="0" indent="0" defTabSz="914400" eaLnBrk="1" fontAlgn="auto" latinLnBrk="0" hangingPunct="1">
              <a:lnSpc>
                <a:spcPct val="150000"/>
              </a:lnSpc>
              <a:spcBef>
                <a:spcPts val="0"/>
              </a:spcBef>
              <a:spcAft>
                <a:spcPts val="0"/>
              </a:spcAft>
              <a:buClrTx/>
              <a:buSzTx/>
              <a:buFontTx/>
              <a:buNone/>
              <a:tabLst/>
              <a:defRPr/>
            </a:pPr>
            <a:r>
              <a:rPr lang="en-US" sz="1800" dirty="0">
                <a:latin typeface="Comic Sans MS" charset="0"/>
                <a:ea typeface="Comic Sans MS" charset="0"/>
                <a:cs typeface="Comic Sans MS" charset="0"/>
              </a:rPr>
              <a:t>	</a:t>
            </a:r>
            <a:r>
              <a:rPr lang="en-US" sz="1800" dirty="0" smtClean="0">
                <a:latin typeface="Comic Sans MS" charset="0"/>
                <a:ea typeface="Comic Sans MS" charset="0"/>
                <a:cs typeface="Comic Sans MS" charset="0"/>
              </a:rPr>
              <a:t>a. Tell Tom</a:t>
            </a:r>
          </a:p>
          <a:p>
            <a:pPr marL="0" marR="0" lvl="0" indent="0" defTabSz="914400" eaLnBrk="1" fontAlgn="auto" latinLnBrk="0" hangingPunct="1">
              <a:lnSpc>
                <a:spcPct val="150000"/>
              </a:lnSpc>
              <a:spcBef>
                <a:spcPts val="0"/>
              </a:spcBef>
              <a:spcAft>
                <a:spcPts val="0"/>
              </a:spcAft>
              <a:buClrTx/>
              <a:buSzTx/>
              <a:buFontTx/>
              <a:buNone/>
              <a:tabLst/>
              <a:defRPr/>
            </a:pPr>
            <a:r>
              <a:rPr lang="en-US" sz="1800" dirty="0">
                <a:latin typeface="Comic Sans MS" charset="0"/>
                <a:ea typeface="Comic Sans MS" charset="0"/>
                <a:cs typeface="Comic Sans MS" charset="0"/>
              </a:rPr>
              <a:t>	</a:t>
            </a:r>
            <a:r>
              <a:rPr lang="en-US" sz="1800" dirty="0" smtClean="0">
                <a:latin typeface="Comic Sans MS" charset="0"/>
                <a:ea typeface="Comic Sans MS" charset="0"/>
                <a:cs typeface="Comic Sans MS" charset="0"/>
              </a:rPr>
              <a:t>b. Go to the stadium </a:t>
            </a:r>
          </a:p>
          <a:p>
            <a:pPr marL="0" marR="0" lvl="0" indent="0" defTabSz="914400" eaLnBrk="1" fontAlgn="auto" latinLnBrk="0" hangingPunct="1">
              <a:lnSpc>
                <a:spcPct val="150000"/>
              </a:lnSpc>
              <a:spcBef>
                <a:spcPts val="0"/>
              </a:spcBef>
              <a:spcAft>
                <a:spcPts val="0"/>
              </a:spcAft>
              <a:buClrTx/>
              <a:buSzTx/>
              <a:buFontTx/>
              <a:buNone/>
              <a:tabLst/>
              <a:defRPr/>
            </a:pPr>
            <a:r>
              <a:rPr lang="en-US" sz="1800" dirty="0">
                <a:latin typeface="Comic Sans MS" charset="0"/>
                <a:ea typeface="Comic Sans MS" charset="0"/>
                <a:cs typeface="Comic Sans MS" charset="0"/>
              </a:rPr>
              <a:t>	</a:t>
            </a:r>
            <a:r>
              <a:rPr lang="en-US" sz="1800" dirty="0" smtClean="0">
                <a:latin typeface="Comic Sans MS" charset="0"/>
                <a:ea typeface="Comic Sans MS" charset="0"/>
                <a:cs typeface="Comic Sans MS" charset="0"/>
              </a:rPr>
              <a:t>c. Send an e-mail to Gloria</a:t>
            </a:r>
          </a:p>
          <a:p>
            <a:pPr marL="0" marR="0" lvl="0" indent="0" defTabSz="914400" eaLnBrk="1" fontAlgn="auto" latinLnBrk="0" hangingPunct="1">
              <a:lnSpc>
                <a:spcPct val="150000"/>
              </a:lnSpc>
              <a:spcBef>
                <a:spcPts val="0"/>
              </a:spcBef>
              <a:spcAft>
                <a:spcPts val="0"/>
              </a:spcAft>
              <a:buClrTx/>
              <a:buSzTx/>
              <a:buFontTx/>
              <a:buNone/>
              <a:tabLst/>
              <a:defRPr/>
            </a:pPr>
            <a:r>
              <a:rPr lang="en-US" sz="1800" dirty="0">
                <a:latin typeface="Comic Sans MS" charset="0"/>
                <a:ea typeface="Comic Sans MS" charset="0"/>
                <a:cs typeface="Comic Sans MS" charset="0"/>
              </a:rPr>
              <a:t>	</a:t>
            </a:r>
            <a:r>
              <a:rPr lang="en-US" sz="1800" dirty="0" smtClean="0">
                <a:latin typeface="Comic Sans MS" charset="0"/>
                <a:ea typeface="Comic Sans MS" charset="0"/>
                <a:cs typeface="Comic Sans MS" charset="0"/>
              </a:rPr>
              <a:t>d. Attend the fair</a:t>
            </a:r>
            <a:endParaRPr lang="en-US" dirty="0" smtClean="0">
              <a:latin typeface="Comic Sans MS" charset="0"/>
              <a:ea typeface="Comic Sans MS" charset="0"/>
              <a:cs typeface="Comic Sans MS" charset="0"/>
            </a:endParaRPr>
          </a:p>
        </p:txBody>
      </p:sp>
      <p:sp>
        <p:nvSpPr>
          <p:cNvPr id="4" name="Smiley Face 3"/>
          <p:cNvSpPr/>
          <p:nvPr/>
        </p:nvSpPr>
        <p:spPr>
          <a:xfrm>
            <a:off x="1343160" y="4015492"/>
            <a:ext cx="273269" cy="252249"/>
          </a:xfrm>
          <a:prstGeom prst="smileyFac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miley Face 4"/>
          <p:cNvSpPr/>
          <p:nvPr/>
        </p:nvSpPr>
        <p:spPr>
          <a:xfrm>
            <a:off x="1343161" y="1172985"/>
            <a:ext cx="273269" cy="252249"/>
          </a:xfrm>
          <a:prstGeom prst="smileyFac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40928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13973"/>
          </a:xfrm>
        </p:spPr>
        <p:txBody>
          <a:bodyPr>
            <a:normAutofit/>
          </a:bodyPr>
          <a:lstStyle/>
          <a:p>
            <a:pPr algn="ctr"/>
            <a:r>
              <a:rPr lang="en-US" sz="4000" dirty="0" smtClean="0"/>
              <a:t>Questions 153-156 refer to the following report</a:t>
            </a:r>
            <a:endParaRPr lang="en-US" sz="4000" dirty="0"/>
          </a:p>
        </p:txBody>
      </p:sp>
      <p:sp>
        <p:nvSpPr>
          <p:cNvPr id="3" name="Content Placeholder 2"/>
          <p:cNvSpPr>
            <a:spLocks noGrp="1"/>
          </p:cNvSpPr>
          <p:nvPr>
            <p:ph idx="1"/>
          </p:nvPr>
        </p:nvSpPr>
        <p:spPr>
          <a:xfrm>
            <a:off x="727442" y="1581665"/>
            <a:ext cx="10743211" cy="4473146"/>
          </a:xfrm>
          <a:solidFill>
            <a:schemeClr val="accent1">
              <a:lumMod val="20000"/>
              <a:lumOff val="80000"/>
            </a:schemeClr>
          </a:solidFill>
          <a:ln>
            <a:solidFill>
              <a:schemeClr val="bg1"/>
            </a:solidFill>
          </a:ln>
        </p:spPr>
        <p:txBody>
          <a:bodyPr>
            <a:noAutofit/>
          </a:bodyPr>
          <a:lstStyle/>
          <a:p>
            <a:pPr marL="0" lvl="0" indent="0">
              <a:lnSpc>
                <a:spcPct val="150000"/>
              </a:lnSpc>
              <a:spcBef>
                <a:spcPts val="0"/>
              </a:spcBef>
              <a:buClrTx/>
              <a:buSzTx/>
              <a:buNone/>
              <a:defRPr/>
            </a:pPr>
            <a:r>
              <a:rPr lang="en-US" dirty="0">
                <a:latin typeface="Comic Sans MS" charset="0"/>
                <a:ea typeface="Comic Sans MS" charset="0"/>
                <a:cs typeface="Comic Sans MS" charset="0"/>
              </a:rPr>
              <a:t>It not only preserves and maintains historical properties for posterity but also constitutes a significant contribution to the maintenance of the historic atmosphere of the district. Also, for the first time a height limit was imposed within the Old and Historic Riyadh District. </a:t>
            </a:r>
            <a:endParaRPr lang="en-US" dirty="0" smtClean="0">
              <a:latin typeface="Comic Sans MS" charset="0"/>
              <a:ea typeface="Comic Sans MS" charset="0"/>
              <a:cs typeface="Comic Sans MS" charset="0"/>
            </a:endParaRPr>
          </a:p>
          <a:p>
            <a:pPr marL="0" lvl="0" indent="0">
              <a:lnSpc>
                <a:spcPct val="150000"/>
              </a:lnSpc>
              <a:spcBef>
                <a:spcPts val="0"/>
              </a:spcBef>
              <a:buClrTx/>
              <a:buSzTx/>
              <a:buNone/>
              <a:defRPr/>
            </a:pPr>
            <a:endParaRPr lang="en-US" dirty="0" smtClean="0">
              <a:latin typeface="Comic Sans MS" charset="0"/>
              <a:ea typeface="Comic Sans MS" charset="0"/>
              <a:cs typeface="Comic Sans MS" charset="0"/>
            </a:endParaRPr>
          </a:p>
          <a:p>
            <a:pPr marL="0" lvl="0" indent="0">
              <a:lnSpc>
                <a:spcPct val="150000"/>
              </a:lnSpc>
              <a:spcBef>
                <a:spcPts val="0"/>
              </a:spcBef>
              <a:buClrTx/>
              <a:buSzTx/>
              <a:buNone/>
              <a:defRPr/>
            </a:pPr>
            <a:r>
              <a:rPr lang="en-US" dirty="0" smtClean="0">
                <a:latin typeface="Comic Sans MS" charset="0"/>
                <a:ea typeface="Comic Sans MS" charset="0"/>
                <a:cs typeface="Comic Sans MS" charset="0"/>
              </a:rPr>
              <a:t>To </a:t>
            </a:r>
            <a:r>
              <a:rPr lang="en-US" dirty="0">
                <a:latin typeface="Comic Sans MS" charset="0"/>
                <a:ea typeface="Comic Sans MS" charset="0"/>
                <a:cs typeface="Comic Sans MS" charset="0"/>
              </a:rPr>
              <a:t>ensure that future development would be compatible with existing structures, height limits were enacted as follows: 77 feet along commercial corridors, 62 feet within the urban renewal area, and 50 feet in general residential areas. </a:t>
            </a:r>
          </a:p>
        </p:txBody>
      </p:sp>
      <p:cxnSp>
        <p:nvCxnSpPr>
          <p:cNvPr id="5" name="Straight Connector 4"/>
          <p:cNvCxnSpPr/>
          <p:nvPr/>
        </p:nvCxnSpPr>
        <p:spPr>
          <a:xfrm>
            <a:off x="2137719" y="2026508"/>
            <a:ext cx="1186249" cy="1235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8044249" y="2026508"/>
            <a:ext cx="1062681" cy="1235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52616" y="2496065"/>
            <a:ext cx="1285103"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7352270" y="2953265"/>
            <a:ext cx="914400" cy="1235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210962" y="4324865"/>
            <a:ext cx="753762"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6215449" y="4324865"/>
            <a:ext cx="1136821" cy="1235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8143103" y="4300151"/>
            <a:ext cx="852616"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6913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13973"/>
          </a:xfrm>
        </p:spPr>
        <p:txBody>
          <a:bodyPr>
            <a:normAutofit/>
          </a:bodyPr>
          <a:lstStyle/>
          <a:p>
            <a:pPr algn="ctr"/>
            <a:r>
              <a:rPr lang="en-US" sz="4000" dirty="0" smtClean="0"/>
              <a:t>Questions 153-156 refer to the following report</a:t>
            </a:r>
            <a:endParaRPr lang="en-US" sz="4000" dirty="0"/>
          </a:p>
        </p:txBody>
      </p:sp>
      <p:sp>
        <p:nvSpPr>
          <p:cNvPr id="3" name="Content Placeholder 2"/>
          <p:cNvSpPr>
            <a:spLocks noGrp="1"/>
          </p:cNvSpPr>
          <p:nvPr>
            <p:ph idx="1"/>
          </p:nvPr>
        </p:nvSpPr>
        <p:spPr>
          <a:xfrm>
            <a:off x="727442" y="1853514"/>
            <a:ext cx="10743211" cy="2088292"/>
          </a:xfrm>
          <a:solidFill>
            <a:schemeClr val="accent1">
              <a:lumMod val="20000"/>
              <a:lumOff val="80000"/>
            </a:schemeClr>
          </a:solidFill>
          <a:ln>
            <a:solidFill>
              <a:schemeClr val="bg1"/>
            </a:solidFill>
          </a:ln>
        </p:spPr>
        <p:txBody>
          <a:bodyPr>
            <a:noAutofit/>
          </a:bodyPr>
          <a:lstStyle/>
          <a:p>
            <a:pPr marL="0" lvl="0" indent="0">
              <a:lnSpc>
                <a:spcPct val="150000"/>
              </a:lnSpc>
              <a:spcBef>
                <a:spcPts val="0"/>
              </a:spcBef>
              <a:buClrTx/>
              <a:buSzTx/>
              <a:buNone/>
              <a:defRPr/>
            </a:pPr>
            <a:r>
              <a:rPr lang="en-US" dirty="0">
                <a:latin typeface="Comic Sans MS" charset="0"/>
                <a:ea typeface="Comic Sans MS" charset="0"/>
                <a:cs typeface="Comic Sans MS" charset="0"/>
              </a:rPr>
              <a:t>Again, this regulation contributes significantly to maintaining the historic feel of the district. Many cities around the world have successfully regulated renovation and construction within historic areas, resulting in, among other benefits, an increase in revenue from tourism.</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24727" y="3583458"/>
            <a:ext cx="2868419" cy="3385751"/>
          </a:xfrm>
          <a:prstGeom prst="rect">
            <a:avLst/>
          </a:prstGeom>
        </p:spPr>
      </p:pic>
      <p:cxnSp>
        <p:nvCxnSpPr>
          <p:cNvPr id="6" name="Straight Connector 5"/>
          <p:cNvCxnSpPr/>
          <p:nvPr/>
        </p:nvCxnSpPr>
        <p:spPr>
          <a:xfrm>
            <a:off x="4942703" y="3262184"/>
            <a:ext cx="1285102" cy="12357"/>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6340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1436" y="440888"/>
            <a:ext cx="11447547" cy="6120549"/>
          </a:xfrm>
        </p:spPr>
        <p:txBody>
          <a:bodyPr/>
          <a:lstStyle/>
          <a:p>
            <a:pPr marL="0" marR="0" lvl="0" indent="0" defTabSz="914400" eaLnBrk="1" fontAlgn="auto" latinLnBrk="0" hangingPunct="1">
              <a:lnSpc>
                <a:spcPct val="150000"/>
              </a:lnSpc>
              <a:spcBef>
                <a:spcPts val="0"/>
              </a:spcBef>
              <a:spcAft>
                <a:spcPts val="0"/>
              </a:spcAft>
              <a:buClrTx/>
              <a:buSzTx/>
              <a:buFontTx/>
              <a:buNone/>
              <a:tabLst/>
              <a:defRPr/>
            </a:pPr>
            <a:r>
              <a:rPr lang="en-US" dirty="0" smtClean="0">
                <a:latin typeface="Comic Sans MS" charset="0"/>
                <a:ea typeface="Comic Sans MS" charset="0"/>
                <a:cs typeface="Comic Sans MS" charset="0"/>
              </a:rPr>
              <a:t>153. Which of the following is true of the 1996 ordinance?</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a. It did not permit the city to automatically acquire decrepit buildings. </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b. It established height restrictions. </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c. It gave no power to the city to protect buildings.</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d. It was not much different from the 1980 ordinance.</a:t>
            </a:r>
          </a:p>
          <a:p>
            <a:pPr marL="0" marR="0" lvl="0" indent="0" defTabSz="914400" eaLnBrk="1" fontAlgn="auto" latinLnBrk="0" hangingPunct="1">
              <a:lnSpc>
                <a:spcPct val="150000"/>
              </a:lnSpc>
              <a:spcBef>
                <a:spcPts val="0"/>
              </a:spcBef>
              <a:spcAft>
                <a:spcPts val="0"/>
              </a:spcAft>
              <a:buClrTx/>
              <a:buSzTx/>
              <a:buFontTx/>
              <a:buNone/>
              <a:tabLst/>
              <a:defRPr/>
            </a:pPr>
            <a:r>
              <a:rPr lang="en-US" dirty="0" smtClean="0">
                <a:latin typeface="Comic Sans MS" charset="0"/>
                <a:ea typeface="Comic Sans MS" charset="0"/>
                <a:cs typeface="Comic Sans MS" charset="0"/>
              </a:rPr>
              <a:t>154. What does eminent domain enable the city to do?</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a. Take possession of decrepit buildings</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b. Tax historic buildings</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c. Discourage economic development</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d. Ensure population growth</a:t>
            </a:r>
          </a:p>
          <a:p>
            <a:pPr marL="0" marR="0" lvl="0" indent="0" defTabSz="914400" eaLnBrk="1" fontAlgn="auto" latinLnBrk="0" hangingPunct="1">
              <a:lnSpc>
                <a:spcPct val="150000"/>
              </a:lnSpc>
              <a:spcBef>
                <a:spcPts val="0"/>
              </a:spcBef>
              <a:spcAft>
                <a:spcPts val="0"/>
              </a:spcAft>
              <a:buClrTx/>
              <a:buSzTx/>
              <a:buFontTx/>
              <a:buNone/>
              <a:tabLst/>
              <a:defRPr/>
            </a:pPr>
            <a:r>
              <a:rPr lang="en-US" dirty="0" smtClean="0">
                <a:latin typeface="Comic Sans MS" charset="0"/>
                <a:ea typeface="Comic Sans MS" charset="0"/>
                <a:cs typeface="Comic Sans MS" charset="0"/>
              </a:rPr>
              <a:t>155. The word “aspect” in line 4 is closet in meaning to </a:t>
            </a:r>
            <a:r>
              <a:rPr lang="is-IS" dirty="0" smtClean="0">
                <a:latin typeface="Comic Sans MS" charset="0"/>
                <a:ea typeface="Comic Sans MS" charset="0"/>
                <a:cs typeface="Comic Sans MS" charset="0"/>
              </a:rPr>
              <a:t>…..</a:t>
            </a:r>
          </a:p>
          <a:p>
            <a:pPr marL="0" marR="0" lvl="0" indent="0" defTabSz="914400" eaLnBrk="1" fontAlgn="auto" latinLnBrk="0" hangingPunct="1">
              <a:lnSpc>
                <a:spcPct val="150000"/>
              </a:lnSpc>
              <a:spcBef>
                <a:spcPts val="0"/>
              </a:spcBef>
              <a:spcAft>
                <a:spcPts val="0"/>
              </a:spcAft>
              <a:buClrTx/>
              <a:buSzTx/>
              <a:buFontTx/>
              <a:buNone/>
              <a:tabLst/>
              <a:defRPr/>
            </a:pPr>
            <a:r>
              <a:rPr lang="is-IS" dirty="0">
                <a:latin typeface="Comic Sans MS" charset="0"/>
                <a:ea typeface="Comic Sans MS" charset="0"/>
                <a:cs typeface="Comic Sans MS" charset="0"/>
              </a:rPr>
              <a:t>	</a:t>
            </a:r>
            <a:r>
              <a:rPr lang="is-IS" dirty="0" smtClean="0">
                <a:latin typeface="Comic Sans MS" charset="0"/>
                <a:ea typeface="Comic Sans MS" charset="0"/>
                <a:cs typeface="Comic Sans MS" charset="0"/>
              </a:rPr>
              <a:t>a. </a:t>
            </a:r>
            <a:r>
              <a:rPr lang="en-US" dirty="0" smtClean="0">
                <a:latin typeface="Comic Sans MS" charset="0"/>
                <a:ea typeface="Comic Sans MS" charset="0"/>
                <a:cs typeface="Comic Sans MS" charset="0"/>
              </a:rPr>
              <a:t>S</a:t>
            </a:r>
            <a:r>
              <a:rPr lang="is-IS" dirty="0" smtClean="0">
                <a:latin typeface="Comic Sans MS" charset="0"/>
                <a:ea typeface="Comic Sans MS" charset="0"/>
                <a:cs typeface="Comic Sans MS" charset="0"/>
              </a:rPr>
              <a:t>ite					b. </a:t>
            </a:r>
            <a:r>
              <a:rPr lang="en-US" dirty="0" smtClean="0">
                <a:latin typeface="Comic Sans MS" charset="0"/>
                <a:ea typeface="Comic Sans MS" charset="0"/>
                <a:cs typeface="Comic Sans MS" charset="0"/>
              </a:rPr>
              <a:t>L</a:t>
            </a:r>
            <a:r>
              <a:rPr lang="is-IS" dirty="0" smtClean="0">
                <a:latin typeface="Comic Sans MS" charset="0"/>
                <a:ea typeface="Comic Sans MS" charset="0"/>
                <a:cs typeface="Comic Sans MS" charset="0"/>
              </a:rPr>
              <a:t>aw</a:t>
            </a:r>
          </a:p>
          <a:p>
            <a:pPr marL="0" marR="0" lvl="0" indent="0" defTabSz="914400" eaLnBrk="1" fontAlgn="auto" latinLnBrk="0" hangingPunct="1">
              <a:lnSpc>
                <a:spcPct val="150000"/>
              </a:lnSpc>
              <a:spcBef>
                <a:spcPts val="0"/>
              </a:spcBef>
              <a:spcAft>
                <a:spcPts val="0"/>
              </a:spcAft>
              <a:buClrTx/>
              <a:buSzTx/>
              <a:buFontTx/>
              <a:buNone/>
              <a:tabLst/>
              <a:defRPr/>
            </a:pPr>
            <a:r>
              <a:rPr lang="is-IS" dirty="0">
                <a:latin typeface="Comic Sans MS" charset="0"/>
                <a:ea typeface="Comic Sans MS" charset="0"/>
                <a:cs typeface="Comic Sans MS" charset="0"/>
              </a:rPr>
              <a:t>	</a:t>
            </a:r>
            <a:r>
              <a:rPr lang="is-IS" dirty="0" smtClean="0">
                <a:latin typeface="Comic Sans MS" charset="0"/>
                <a:ea typeface="Comic Sans MS" charset="0"/>
                <a:cs typeface="Comic Sans MS" charset="0"/>
              </a:rPr>
              <a:t>c. </a:t>
            </a:r>
            <a:r>
              <a:rPr lang="en-US" dirty="0" smtClean="0">
                <a:latin typeface="Comic Sans MS" charset="0"/>
                <a:ea typeface="Comic Sans MS" charset="0"/>
                <a:cs typeface="Comic Sans MS" charset="0"/>
              </a:rPr>
              <a:t>F</a:t>
            </a:r>
            <a:r>
              <a:rPr lang="is-IS" dirty="0" smtClean="0">
                <a:latin typeface="Comic Sans MS" charset="0"/>
                <a:ea typeface="Comic Sans MS" charset="0"/>
                <a:cs typeface="Comic Sans MS" charset="0"/>
              </a:rPr>
              <a:t>eature				d. </a:t>
            </a:r>
            <a:r>
              <a:rPr lang="en-US" dirty="0" smtClean="0">
                <a:latin typeface="Comic Sans MS" charset="0"/>
                <a:ea typeface="Comic Sans MS" charset="0"/>
                <a:cs typeface="Comic Sans MS" charset="0"/>
              </a:rPr>
              <a:t>L</a:t>
            </a:r>
            <a:r>
              <a:rPr lang="is-IS" dirty="0" smtClean="0">
                <a:latin typeface="Comic Sans MS" charset="0"/>
                <a:ea typeface="Comic Sans MS" charset="0"/>
                <a:cs typeface="Comic Sans MS" charset="0"/>
              </a:rPr>
              <a:t>imit </a:t>
            </a:r>
            <a:endParaRPr lang="en-US" dirty="0" smtClean="0">
              <a:latin typeface="Comic Sans MS" charset="0"/>
              <a:ea typeface="Comic Sans MS" charset="0"/>
              <a:cs typeface="Comic Sans MS" charset="0"/>
            </a:endParaRPr>
          </a:p>
        </p:txBody>
      </p:sp>
      <p:sp>
        <p:nvSpPr>
          <p:cNvPr id="6" name="Smiley Face 5"/>
          <p:cNvSpPr/>
          <p:nvPr/>
        </p:nvSpPr>
        <p:spPr>
          <a:xfrm>
            <a:off x="1450428" y="1545020"/>
            <a:ext cx="273269" cy="252249"/>
          </a:xfrm>
          <a:prstGeom prst="smileyFac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miley Face 6"/>
          <p:cNvSpPr/>
          <p:nvPr/>
        </p:nvSpPr>
        <p:spPr>
          <a:xfrm>
            <a:off x="1450427" y="6132786"/>
            <a:ext cx="273269" cy="252249"/>
          </a:xfrm>
          <a:prstGeom prst="smileyFac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miley Face 7"/>
          <p:cNvSpPr/>
          <p:nvPr/>
        </p:nvSpPr>
        <p:spPr>
          <a:xfrm>
            <a:off x="1466193" y="3375037"/>
            <a:ext cx="273269" cy="252249"/>
          </a:xfrm>
          <a:prstGeom prst="smileyFac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22959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1436" y="440888"/>
            <a:ext cx="11447547" cy="2487663"/>
          </a:xfrm>
        </p:spPr>
        <p:txBody>
          <a:bodyPr/>
          <a:lstStyle/>
          <a:p>
            <a:pPr marL="0" marR="0" lvl="0" indent="0" defTabSz="914400" eaLnBrk="1" fontAlgn="auto" latinLnBrk="0" hangingPunct="1">
              <a:lnSpc>
                <a:spcPct val="150000"/>
              </a:lnSpc>
              <a:spcBef>
                <a:spcPts val="0"/>
              </a:spcBef>
              <a:spcAft>
                <a:spcPts val="0"/>
              </a:spcAft>
              <a:buClrTx/>
              <a:buSzTx/>
              <a:buFontTx/>
              <a:buNone/>
              <a:tabLst/>
              <a:defRPr/>
            </a:pPr>
            <a:r>
              <a:rPr lang="en-US" dirty="0" smtClean="0">
                <a:latin typeface="Comic Sans MS" charset="0"/>
                <a:ea typeface="Comic Sans MS" charset="0"/>
                <a:cs typeface="Comic Sans MS" charset="0"/>
              </a:rPr>
              <a:t>156. What is true about future development projects?</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a. They have the right of eminent domain.</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b. They may tear down neglected buildings.</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c. They are unrestricted in commercial areas.</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d. They must be compatible with present architecture.</a:t>
            </a:r>
          </a:p>
        </p:txBody>
      </p:sp>
      <p:pic>
        <p:nvPicPr>
          <p:cNvPr id="1028" name="Picture 4" descr="mage result for line 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20554" y="3257916"/>
            <a:ext cx="6762750" cy="1476375"/>
          </a:xfrm>
          <a:prstGeom prst="rect">
            <a:avLst/>
          </a:prstGeom>
          <a:noFill/>
          <a:extLst>
            <a:ext uri="{909E8E84-426E-40DD-AFC4-6F175D3DCCD1}">
              <a14:hiddenFill xmlns:a14="http://schemas.microsoft.com/office/drawing/2010/main">
                <a:solidFill>
                  <a:srgbClr val="FFFFFF"/>
                </a:solidFill>
              </a14:hiddenFill>
            </a:ext>
          </a:extLst>
        </p:spPr>
      </p:pic>
      <p:sp>
        <p:nvSpPr>
          <p:cNvPr id="4" name="Smiley Face 3"/>
          <p:cNvSpPr/>
          <p:nvPr/>
        </p:nvSpPr>
        <p:spPr>
          <a:xfrm>
            <a:off x="1460938" y="2459420"/>
            <a:ext cx="273269" cy="252249"/>
          </a:xfrm>
          <a:prstGeom prst="smileyFac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27856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0226" y="166339"/>
            <a:ext cx="10058400" cy="713973"/>
          </a:xfrm>
        </p:spPr>
        <p:txBody>
          <a:bodyPr>
            <a:normAutofit fontScale="90000"/>
          </a:bodyPr>
          <a:lstStyle/>
          <a:p>
            <a:pPr algn="ctr"/>
            <a:r>
              <a:rPr lang="en-US" sz="4000" dirty="0" smtClean="0"/>
              <a:t>Questions 157-160 refer to the following email message</a:t>
            </a:r>
            <a:endParaRPr lang="en-US" sz="4000" dirty="0"/>
          </a:p>
        </p:txBody>
      </p:sp>
      <p:graphicFrame>
        <p:nvGraphicFramePr>
          <p:cNvPr id="4" name="Table 3"/>
          <p:cNvGraphicFramePr>
            <a:graphicFrameLocks noGrp="1"/>
          </p:cNvGraphicFramePr>
          <p:nvPr>
            <p:extLst>
              <p:ext uri="{D42A27DB-BD31-4B8C-83A1-F6EECF244321}">
                <p14:modId xmlns:p14="http://schemas.microsoft.com/office/powerpoint/2010/main" val="1910586387"/>
              </p:ext>
            </p:extLst>
          </p:nvPr>
        </p:nvGraphicFramePr>
        <p:xfrm>
          <a:off x="849492" y="976183"/>
          <a:ext cx="10510345" cy="5516880"/>
        </p:xfrm>
        <a:graphic>
          <a:graphicData uri="http://schemas.openxmlformats.org/drawingml/2006/table">
            <a:tbl>
              <a:tblPr firstRow="1" bandRow="1">
                <a:tableStyleId>{21E4AEA4-8DFA-4A89-87EB-49C32662AFE0}</a:tableStyleId>
              </a:tblPr>
              <a:tblGrid>
                <a:gridCol w="10510345"/>
              </a:tblGrid>
              <a:tr h="1000898">
                <a:tc>
                  <a:txBody>
                    <a:bodyPr/>
                    <a:lstStyle/>
                    <a:p>
                      <a:r>
                        <a:rPr lang="en-US" sz="2000" dirty="0" smtClean="0">
                          <a:latin typeface="+mn-lt"/>
                          <a:ea typeface="Comic Sans MS" charset="0"/>
                          <a:cs typeface="Comic Sans MS" charset="0"/>
                        </a:rPr>
                        <a:t>From:</a:t>
                      </a:r>
                      <a:r>
                        <a:rPr lang="en-US" sz="2000" baseline="0" dirty="0" smtClean="0">
                          <a:latin typeface="+mn-lt"/>
                          <a:ea typeface="Comic Sans MS" charset="0"/>
                          <a:cs typeface="Comic Sans MS" charset="0"/>
                        </a:rPr>
                        <a:t>     Armando Salgado</a:t>
                      </a:r>
                    </a:p>
                    <a:p>
                      <a:r>
                        <a:rPr lang="en-US" sz="2000" baseline="0" dirty="0" smtClean="0">
                          <a:latin typeface="+mn-lt"/>
                          <a:ea typeface="Comic Sans MS" charset="0"/>
                          <a:cs typeface="Comic Sans MS" charset="0"/>
                        </a:rPr>
                        <a:t>To:          Our Customers</a:t>
                      </a:r>
                    </a:p>
                    <a:p>
                      <a:r>
                        <a:rPr lang="en-US" sz="2000" baseline="0" dirty="0" smtClean="0">
                          <a:latin typeface="+mn-lt"/>
                          <a:ea typeface="Comic Sans MS" charset="0"/>
                          <a:cs typeface="Comic Sans MS" charset="0"/>
                        </a:rPr>
                        <a:t>Subject: Coffee Prices </a:t>
                      </a:r>
                      <a:endParaRPr lang="en-US" sz="2000" dirty="0">
                        <a:latin typeface="+mn-lt"/>
                        <a:ea typeface="Comic Sans MS" charset="0"/>
                        <a:cs typeface="Comic Sans MS" charset="0"/>
                      </a:endParaRPr>
                    </a:p>
                  </a:txBody>
                  <a:tcPr/>
                </a:tc>
              </a:tr>
              <a:tr h="3629678">
                <a:tc>
                  <a:txBody>
                    <a:bodyPr/>
                    <a:lstStyle/>
                    <a:p>
                      <a:r>
                        <a:rPr lang="en-US" sz="2000" dirty="0" smtClean="0"/>
                        <a:t>To our values customers:</a:t>
                      </a:r>
                    </a:p>
                    <a:p>
                      <a:pPr>
                        <a:lnSpc>
                          <a:spcPct val="150000"/>
                        </a:lnSpc>
                      </a:pPr>
                      <a:r>
                        <a:rPr lang="en-US" sz="2000" dirty="0" smtClean="0"/>
                        <a:t>Due to the recent increases in Atlantic freight rates, we find it necessary to raise our</a:t>
                      </a:r>
                      <a:r>
                        <a:rPr lang="en-US" sz="2000" baseline="0" dirty="0" smtClean="0"/>
                        <a:t> prices on Brazilian coffee. This increase will go into effect starting with your next order of coffee, Freight rates, as you know, are one of the most important factors in determining prices in this business. </a:t>
                      </a:r>
                    </a:p>
                    <a:p>
                      <a:pPr>
                        <a:lnSpc>
                          <a:spcPct val="150000"/>
                        </a:lnSpc>
                      </a:pPr>
                      <a:r>
                        <a:rPr lang="en-US" sz="2000" baseline="0" dirty="0" smtClean="0"/>
                        <a:t>The rising cost of fuel, which is affecting all corners of the world economy, is largely responsible for the rise in rates, Even a cursory survey of the market will show you that the change is far-reaching, and we would like to point out that our prices have been raised no higher than necessary. In fact, we have made every effort to keep our costs, and therefore our prices, as low as possible. </a:t>
                      </a:r>
                    </a:p>
                  </a:txBody>
                  <a:tcPr/>
                </a:tc>
              </a:tr>
            </a:tbl>
          </a:graphicData>
        </a:graphic>
      </p:graphicFrame>
      <p:cxnSp>
        <p:nvCxnSpPr>
          <p:cNvPr id="5" name="Straight Connector 4"/>
          <p:cNvCxnSpPr/>
          <p:nvPr/>
        </p:nvCxnSpPr>
        <p:spPr>
          <a:xfrm>
            <a:off x="2205318" y="2729753"/>
            <a:ext cx="726141" cy="1344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5419165" y="2756647"/>
            <a:ext cx="1371600" cy="1344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6145306" y="3200400"/>
            <a:ext cx="1438835" cy="1344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9856694" y="3657600"/>
            <a:ext cx="1391932"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567082" y="5029200"/>
            <a:ext cx="847165" cy="13447"/>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8054788" y="5916706"/>
            <a:ext cx="645459" cy="1"/>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3450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anim calcmode="lin" valueType="num">
                                      <p:cBhvr additive="base">
                                        <p:cTn id="37" dur="500" fill="hold"/>
                                        <p:tgtEl>
                                          <p:spTgt spid="15"/>
                                        </p:tgtEl>
                                        <p:attrNameLst>
                                          <p:attrName>ppt_x</p:attrName>
                                        </p:attrNameLst>
                                      </p:cBhvr>
                                      <p:tavLst>
                                        <p:tav tm="0">
                                          <p:val>
                                            <p:strVal val="#ppt_x"/>
                                          </p:val>
                                        </p:tav>
                                        <p:tav tm="100000">
                                          <p:val>
                                            <p:strVal val="#ppt_x"/>
                                          </p:val>
                                        </p:tav>
                                      </p:tavLst>
                                    </p:anim>
                                    <p:anim calcmode="lin" valueType="num">
                                      <p:cBhvr additive="base">
                                        <p:cTn id="3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7805" y="499971"/>
            <a:ext cx="10058400" cy="713973"/>
          </a:xfrm>
        </p:spPr>
        <p:txBody>
          <a:bodyPr>
            <a:normAutofit fontScale="90000"/>
          </a:bodyPr>
          <a:lstStyle/>
          <a:p>
            <a:pPr algn="ctr"/>
            <a:r>
              <a:rPr lang="en-US" sz="4000" dirty="0" smtClean="0"/>
              <a:t>Questions 157-160 refer to the following email message</a:t>
            </a:r>
            <a:endParaRPr lang="en-US" sz="4000" dirty="0"/>
          </a:p>
        </p:txBody>
      </p:sp>
      <p:graphicFrame>
        <p:nvGraphicFramePr>
          <p:cNvPr id="4" name="Table 3"/>
          <p:cNvGraphicFramePr>
            <a:graphicFrameLocks noGrp="1"/>
          </p:cNvGraphicFramePr>
          <p:nvPr>
            <p:extLst>
              <p:ext uri="{D42A27DB-BD31-4B8C-83A1-F6EECF244321}">
                <p14:modId xmlns:p14="http://schemas.microsoft.com/office/powerpoint/2010/main" val="602215347"/>
              </p:ext>
            </p:extLst>
          </p:nvPr>
        </p:nvGraphicFramePr>
        <p:xfrm>
          <a:off x="837135" y="1470453"/>
          <a:ext cx="10510345" cy="4754880"/>
        </p:xfrm>
        <a:graphic>
          <a:graphicData uri="http://schemas.openxmlformats.org/drawingml/2006/table">
            <a:tbl>
              <a:tblPr firstRow="1" bandRow="1">
                <a:tableStyleId>{21E4AEA4-8DFA-4A89-87EB-49C32662AFE0}</a:tableStyleId>
              </a:tblPr>
              <a:tblGrid>
                <a:gridCol w="10510345"/>
              </a:tblGrid>
              <a:tr h="1000898">
                <a:tc>
                  <a:txBody>
                    <a:bodyPr/>
                    <a:lstStyle/>
                    <a:p>
                      <a:r>
                        <a:rPr lang="en-US" sz="2000" dirty="0" smtClean="0">
                          <a:latin typeface="+mn-lt"/>
                          <a:ea typeface="Comic Sans MS" charset="0"/>
                          <a:cs typeface="Comic Sans MS" charset="0"/>
                        </a:rPr>
                        <a:t>From:</a:t>
                      </a:r>
                      <a:r>
                        <a:rPr lang="en-US" sz="2000" baseline="0" dirty="0" smtClean="0">
                          <a:latin typeface="+mn-lt"/>
                          <a:ea typeface="Comic Sans MS" charset="0"/>
                          <a:cs typeface="Comic Sans MS" charset="0"/>
                        </a:rPr>
                        <a:t>     Armando Salgado</a:t>
                      </a:r>
                    </a:p>
                    <a:p>
                      <a:r>
                        <a:rPr lang="en-US" sz="2000" baseline="0" dirty="0" smtClean="0">
                          <a:latin typeface="+mn-lt"/>
                          <a:ea typeface="Comic Sans MS" charset="0"/>
                          <a:cs typeface="Comic Sans MS" charset="0"/>
                        </a:rPr>
                        <a:t>To:          Our Customers</a:t>
                      </a:r>
                    </a:p>
                    <a:p>
                      <a:r>
                        <a:rPr lang="en-US" sz="2000" baseline="0" dirty="0" smtClean="0">
                          <a:latin typeface="+mn-lt"/>
                          <a:ea typeface="Comic Sans MS" charset="0"/>
                          <a:cs typeface="Comic Sans MS" charset="0"/>
                        </a:rPr>
                        <a:t>Subject: Coffee Prices </a:t>
                      </a:r>
                      <a:endParaRPr lang="en-US" sz="2000" dirty="0">
                        <a:latin typeface="+mn-lt"/>
                        <a:ea typeface="Comic Sans MS" charset="0"/>
                        <a:cs typeface="Comic Sans MS" charset="0"/>
                      </a:endParaRPr>
                    </a:p>
                  </a:txBody>
                  <a:tcPr/>
                </a:tc>
              </a:tr>
              <a:tr h="3629678">
                <a:tc>
                  <a:txBody>
                    <a:bodyPr/>
                    <a:lstStyle/>
                    <a:p>
                      <a:pPr>
                        <a:lnSpc>
                          <a:spcPct val="150000"/>
                        </a:lnSpc>
                      </a:pPr>
                      <a:r>
                        <a:rPr lang="en-US" sz="2000" baseline="0" dirty="0" smtClean="0"/>
                        <a:t>In sum, we wish to assure all our valued customers that we intend to adhere to our policy of providing a high-quality product at a competitive price.</a:t>
                      </a:r>
                      <a:br>
                        <a:rPr lang="en-US" sz="2000" baseline="0" dirty="0" smtClean="0"/>
                      </a:br>
                      <a:endParaRPr lang="en-US" sz="2000" baseline="0" dirty="0" smtClean="0"/>
                    </a:p>
                    <a:p>
                      <a:pPr>
                        <a:lnSpc>
                          <a:spcPct val="150000"/>
                        </a:lnSpc>
                      </a:pPr>
                      <a:r>
                        <a:rPr lang="en-US" sz="2000" baseline="0" dirty="0" smtClean="0"/>
                        <a:t>If you have any questions regarding this or any other matter, please don’t hesitate to contact me.</a:t>
                      </a:r>
                      <a:br>
                        <a:rPr lang="en-US" sz="2000" baseline="0" dirty="0" smtClean="0"/>
                      </a:br>
                      <a:endParaRPr lang="en-US" sz="2000" baseline="0" dirty="0" smtClean="0"/>
                    </a:p>
                    <a:p>
                      <a:pPr>
                        <a:lnSpc>
                          <a:spcPct val="150000"/>
                        </a:lnSpc>
                      </a:pPr>
                      <a:r>
                        <a:rPr lang="en-US" sz="2000" baseline="0" dirty="0" smtClean="0"/>
                        <a:t>Sincerely, </a:t>
                      </a:r>
                    </a:p>
                    <a:p>
                      <a:pPr>
                        <a:lnSpc>
                          <a:spcPct val="150000"/>
                        </a:lnSpc>
                      </a:pPr>
                      <a:r>
                        <a:rPr lang="en-US" sz="2000" baseline="0" dirty="0" smtClean="0"/>
                        <a:t>Armando D. Salgado</a:t>
                      </a:r>
                      <a:endParaRPr lang="en-US" sz="2000" dirty="0"/>
                    </a:p>
                  </a:txBody>
                  <a:tcPr/>
                </a:tc>
              </a:tr>
            </a:tbl>
          </a:graphicData>
        </a:graphic>
      </p:graphicFrame>
      <p:cxnSp>
        <p:nvCxnSpPr>
          <p:cNvPr id="5" name="Straight Connector 4"/>
          <p:cNvCxnSpPr/>
          <p:nvPr/>
        </p:nvCxnSpPr>
        <p:spPr>
          <a:xfrm>
            <a:off x="8821271" y="2958353"/>
            <a:ext cx="1102658"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5540188" y="3402106"/>
            <a:ext cx="1385047"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4380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6723" y="737451"/>
            <a:ext cx="11447547" cy="6120549"/>
          </a:xfrm>
        </p:spPr>
        <p:txBody>
          <a:bodyPr/>
          <a:lstStyle/>
          <a:p>
            <a:pPr marL="0" marR="0" lvl="0" indent="0" defTabSz="914400" eaLnBrk="1" fontAlgn="auto" latinLnBrk="0" hangingPunct="1">
              <a:lnSpc>
                <a:spcPct val="150000"/>
              </a:lnSpc>
              <a:spcBef>
                <a:spcPts val="0"/>
              </a:spcBef>
              <a:spcAft>
                <a:spcPts val="0"/>
              </a:spcAft>
              <a:buClrTx/>
              <a:buSzTx/>
              <a:buFontTx/>
              <a:buNone/>
              <a:tabLst/>
              <a:defRPr/>
            </a:pPr>
            <a:r>
              <a:rPr lang="en-US" dirty="0" smtClean="0">
                <a:latin typeface="Comic Sans MS" charset="0"/>
                <a:ea typeface="Comic Sans MS" charset="0"/>
                <a:cs typeface="Comic Sans MS" charset="0"/>
              </a:rPr>
              <a:t>157. What can be said about the writer of this e-mail message?</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a. He sets the freight rates on the Atlantic Ocean.</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b. He owns a fleet of ships that cross the Atlantic.</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c. He is an exporter of coffee.</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d. He is negotiating coffee bean prices. </a:t>
            </a:r>
            <a:br>
              <a:rPr lang="en-US" dirty="0" smtClean="0">
                <a:latin typeface="Comic Sans MS" charset="0"/>
                <a:ea typeface="Comic Sans MS" charset="0"/>
                <a:cs typeface="Comic Sans MS" charset="0"/>
              </a:rPr>
            </a:br>
            <a:endParaRPr lang="en-US" dirty="0" smtClean="0">
              <a:latin typeface="Comic Sans MS" charset="0"/>
              <a:ea typeface="Comic Sans MS" charset="0"/>
              <a:cs typeface="Comic Sans MS" charset="0"/>
            </a:endParaRPr>
          </a:p>
          <a:p>
            <a:pPr marL="0" marR="0" lvl="0" indent="0" defTabSz="914400" eaLnBrk="1" fontAlgn="auto" latinLnBrk="0" hangingPunct="1">
              <a:lnSpc>
                <a:spcPct val="150000"/>
              </a:lnSpc>
              <a:spcBef>
                <a:spcPts val="0"/>
              </a:spcBef>
              <a:spcAft>
                <a:spcPts val="0"/>
              </a:spcAft>
              <a:buClrTx/>
              <a:buSzTx/>
              <a:buFontTx/>
              <a:buNone/>
              <a:tabLst/>
              <a:defRPr/>
            </a:pPr>
            <a:r>
              <a:rPr lang="en-US" dirty="0" smtClean="0">
                <a:latin typeface="Comic Sans MS" charset="0"/>
                <a:ea typeface="Comic Sans MS" charset="0"/>
                <a:cs typeface="Comic Sans MS" charset="0"/>
              </a:rPr>
              <a:t>158. What is a cause of the price increase?</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a. The stable market</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b. Improved quality</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c. The demand for coffee</a:t>
            </a:r>
          </a:p>
          <a:p>
            <a:pPr marL="0" marR="0" lvl="0" indent="0" defTabSz="914400" eaLnBrk="1" fontAlgn="auto" latinLnBrk="0" hangingPunct="1">
              <a:lnSpc>
                <a:spcPct val="150000"/>
              </a:lnSpc>
              <a:spcBef>
                <a:spcPts val="0"/>
              </a:spcBef>
              <a:spcAft>
                <a:spcPts val="0"/>
              </a:spcAft>
              <a:buClrTx/>
              <a:buSzTx/>
              <a:buFontTx/>
              <a:buNone/>
              <a:tabLst/>
              <a:defRPr/>
            </a:pPr>
            <a:r>
              <a:rPr lang="en-US" dirty="0">
                <a:latin typeface="Comic Sans MS" charset="0"/>
                <a:ea typeface="Comic Sans MS" charset="0"/>
                <a:cs typeface="Comic Sans MS" charset="0"/>
              </a:rPr>
              <a:t>	</a:t>
            </a:r>
            <a:r>
              <a:rPr lang="en-US" dirty="0" smtClean="0">
                <a:latin typeface="Comic Sans MS" charset="0"/>
                <a:ea typeface="Comic Sans MS" charset="0"/>
                <a:cs typeface="Comic Sans MS" charset="0"/>
              </a:rPr>
              <a:t>d. Increased shipping costs</a:t>
            </a:r>
          </a:p>
          <a:p>
            <a:pPr marL="0" marR="0" lvl="0" indent="0" defTabSz="914400" eaLnBrk="1" fontAlgn="auto" latinLnBrk="0" hangingPunct="1">
              <a:lnSpc>
                <a:spcPct val="150000"/>
              </a:lnSpc>
              <a:spcBef>
                <a:spcPts val="0"/>
              </a:spcBef>
              <a:spcAft>
                <a:spcPts val="0"/>
              </a:spcAft>
              <a:buClrTx/>
              <a:buSzTx/>
              <a:buFontTx/>
              <a:buNone/>
              <a:tabLst/>
              <a:defRPr/>
            </a:pPr>
            <a:endParaRPr lang="en-US" dirty="0" smtClean="0">
              <a:latin typeface="Comic Sans MS" charset="0"/>
              <a:ea typeface="Comic Sans MS" charset="0"/>
              <a:cs typeface="Comic Sans MS" charset="0"/>
            </a:endParaRPr>
          </a:p>
        </p:txBody>
      </p:sp>
      <p:sp>
        <p:nvSpPr>
          <p:cNvPr id="4" name="Smiley Face 3"/>
          <p:cNvSpPr/>
          <p:nvPr/>
        </p:nvSpPr>
        <p:spPr>
          <a:xfrm>
            <a:off x="1436981" y="2298056"/>
            <a:ext cx="273269" cy="252249"/>
          </a:xfrm>
          <a:prstGeom prst="smileyFac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miley Face 4"/>
          <p:cNvSpPr/>
          <p:nvPr/>
        </p:nvSpPr>
        <p:spPr>
          <a:xfrm>
            <a:off x="1436981" y="5471561"/>
            <a:ext cx="273269" cy="252249"/>
          </a:xfrm>
          <a:prstGeom prst="smileyFac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2908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Wood Type</Template>
  <TotalTime>283</TotalTime>
  <Words>1102</Words>
  <Application>Microsoft Macintosh PowerPoint</Application>
  <PresentationFormat>Widescreen</PresentationFormat>
  <Paragraphs>192</Paragraphs>
  <Slides>25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Calibri</vt:lpstr>
      <vt:lpstr>Comic Sans MS</vt:lpstr>
      <vt:lpstr>Lucida Handwriting</vt:lpstr>
      <vt:lpstr>Rockwell</vt:lpstr>
      <vt:lpstr>Rockwell Condensed</vt:lpstr>
      <vt:lpstr>Rockwell Extra Bold</vt:lpstr>
      <vt:lpstr>Wingdings</vt:lpstr>
      <vt:lpstr>Wood Type</vt:lpstr>
      <vt:lpstr>Toeic - reading</vt:lpstr>
      <vt:lpstr>Questions 153-156 refer to the following report</vt:lpstr>
      <vt:lpstr>Questions 153-156 refer to the following report</vt:lpstr>
      <vt:lpstr>Questions 153-156 refer to the following report</vt:lpstr>
      <vt:lpstr>PowerPoint Presentation</vt:lpstr>
      <vt:lpstr>PowerPoint Presentation</vt:lpstr>
      <vt:lpstr>Questions 157-160 refer to the following email message</vt:lpstr>
      <vt:lpstr>Questions 157-160 refer to the following email message</vt:lpstr>
      <vt:lpstr>PowerPoint Presentation</vt:lpstr>
      <vt:lpstr>PowerPoint Presentation</vt:lpstr>
      <vt:lpstr>Questions 161-163 refer to the following bulletin</vt:lpstr>
      <vt:lpstr>Questions 161-163 refer to the following bulletin</vt:lpstr>
      <vt:lpstr>PowerPoint Presentation</vt:lpstr>
      <vt:lpstr>Questions 164-166 refer to the following listings</vt:lpstr>
      <vt:lpstr>PowerPoint Presentation</vt:lpstr>
      <vt:lpstr>Questions 167-169 refer to the following email message</vt:lpstr>
      <vt:lpstr>PowerPoint Presentation</vt:lpstr>
      <vt:lpstr>Questions 170-172 refer to the following letter</vt:lpstr>
      <vt:lpstr>Questions 170-172 refer to the following letter</vt:lpstr>
      <vt:lpstr>PowerPoint Presentation</vt:lpstr>
      <vt:lpstr>Questions 173-174 refer to the following form</vt:lpstr>
      <vt:lpstr>Questions 175-178 refer to the following article</vt:lpstr>
      <vt:lpstr>PowerPoint Presentation</vt:lpstr>
      <vt:lpstr>Questions 167-169 refer to the following email message</vt:lpstr>
      <vt:lpstr>PowerPoint Presentation</vt:lpstr>
    </vt:vector>
  </TitlesOfParts>
  <Company/>
  <LinksUpToDate>false</LinksUpToDate>
  <SharedDoc>false</SharedDoc>
  <HyperlinksChanged>false</HyperlinksChanged>
  <AppVersion>15.0028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Toeic - reading</dc:title>
  <dc:creator>Ritthirat,Karanrat</dc:creator>
  <cp:lastModifiedBy>Ritthirat,Karanrat</cp:lastModifiedBy>
  <cp:revision>36</cp:revision>
  <dcterms:created xsi:type="dcterms:W3CDTF">2018-10-05T14:44:22Z</dcterms:created>
  <dcterms:modified xsi:type="dcterms:W3CDTF">2018-10-07T03:00:15Z</dcterms:modified>
</cp:coreProperties>
</file>