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Amatic SC"/>
      <p:regular r:id="rId34"/>
      <p:bold r:id="rId35"/>
    </p:embeddedFont>
    <p:embeddedFont>
      <p:font typeface="Source Code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862EDA-A837-4C95-84DC-9FB591DFF837}">
  <a:tblStyle styleId="{C5862EDA-A837-4C95-84DC-9FB591DFF8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AmaticSC-bold.fntdata"/><Relationship Id="rId12" Type="http://schemas.openxmlformats.org/officeDocument/2006/relationships/slide" Target="slides/slide6.xml"/><Relationship Id="rId34" Type="http://schemas.openxmlformats.org/officeDocument/2006/relationships/font" Target="fonts/AmaticSC-regular.fntdata"/><Relationship Id="rId15" Type="http://schemas.openxmlformats.org/officeDocument/2006/relationships/slide" Target="slides/slide9.xml"/><Relationship Id="rId37" Type="http://schemas.openxmlformats.org/officeDocument/2006/relationships/font" Target="fonts/SourceCodePro-bold.fntdata"/><Relationship Id="rId14" Type="http://schemas.openxmlformats.org/officeDocument/2006/relationships/slide" Target="slides/slide8.xml"/><Relationship Id="rId36" Type="http://schemas.openxmlformats.org/officeDocument/2006/relationships/font" Target="fonts/SourceCodePro-regular.fntdata"/><Relationship Id="rId17" Type="http://schemas.openxmlformats.org/officeDocument/2006/relationships/slide" Target="slides/slide11.xml"/><Relationship Id="rId39" Type="http://schemas.openxmlformats.org/officeDocument/2006/relationships/font" Target="fonts/SourceCodePro-boldItalic.fntdata"/><Relationship Id="rId16" Type="http://schemas.openxmlformats.org/officeDocument/2006/relationships/slide" Target="slides/slide10.xml"/><Relationship Id="rId38" Type="http://schemas.openxmlformats.org/officeDocument/2006/relationships/font" Target="fonts/SourceCodePr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0AVzvDWlVSg9TDYfhOCcNHyLaqNDDbi1GGnJ8uQubCY/edit?tab=t.0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9d88eb357a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9d88eb357a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🗓️ The Different Kinds of Nouns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Theme:</a:t>
            </a:r>
            <a:r>
              <a:rPr lang="en">
                <a:solidFill>
                  <a:schemeClr val="dk1"/>
                </a:solidFill>
              </a:rPr>
              <a:t> “Naming the Worl Around Us”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Main Goal:</a:t>
            </a:r>
            <a:r>
              <a:rPr lang="en">
                <a:solidFill>
                  <a:schemeClr val="dk1"/>
                </a:solidFill>
              </a:rPr>
              <a:t> Students will be able to identify and use different kinds of nouns correctly in sentences.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Grade Level:</a:t>
            </a:r>
            <a:r>
              <a:rPr lang="en">
                <a:solidFill>
                  <a:schemeClr val="dk1"/>
                </a:solidFill>
              </a:rPr>
              <a:t> 7th–8th Grade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Duration:</a:t>
            </a:r>
            <a:r>
              <a:rPr lang="en">
                <a:solidFill>
                  <a:schemeClr val="dk1"/>
                </a:solidFill>
              </a:rPr>
              <a:t> 60–75 minutes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Materials:</a:t>
            </a:r>
            <a:r>
              <a:rPr lang="en">
                <a:solidFill>
                  <a:schemeClr val="dk1"/>
                </a:solidFill>
              </a:rPr>
              <a:t> PowerPoint slides, picture prompts, online whiteboard, flashcards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cfb3485f7_5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9cfb3485f7_5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Guided Practice (15 mins) – “Noun Sorting Challenge”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d88eb357a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9d88eb357a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💬 </a:t>
            </a:r>
            <a:r>
              <a:rPr i="1" lang="en">
                <a:solidFill>
                  <a:schemeClr val="dk1"/>
                </a:solidFill>
              </a:rPr>
              <a:t>Follow-up: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Ask students to make one sentence for each kind.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Example: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">
                <a:solidFill>
                  <a:schemeClr val="dk1"/>
                </a:solidFill>
              </a:rPr>
              <a:t>Proper:</a:t>
            </a:r>
            <a:r>
              <a:rPr lang="en">
                <a:solidFill>
                  <a:schemeClr val="dk1"/>
                </a:solidFill>
              </a:rPr>
              <a:t> “I live in </a:t>
            </a:r>
            <a:r>
              <a:rPr b="1" lang="en">
                <a:solidFill>
                  <a:schemeClr val="dk1"/>
                </a:solidFill>
              </a:rPr>
              <a:t>Cebu City</a:t>
            </a:r>
            <a:r>
              <a:rPr lang="en">
                <a:solidFill>
                  <a:schemeClr val="dk1"/>
                </a:solidFill>
              </a:rPr>
              <a:t>.”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">
                <a:solidFill>
                  <a:schemeClr val="dk1"/>
                </a:solidFill>
              </a:rPr>
              <a:t>Abstract:</a:t>
            </a:r>
            <a:r>
              <a:rPr lang="en">
                <a:solidFill>
                  <a:schemeClr val="dk1"/>
                </a:solidFill>
              </a:rPr>
              <a:t> “</a:t>
            </a:r>
            <a:r>
              <a:rPr b="1" lang="en">
                <a:solidFill>
                  <a:schemeClr val="dk1"/>
                </a:solidFill>
              </a:rPr>
              <a:t>Happiness</a:t>
            </a:r>
            <a:r>
              <a:rPr lang="en">
                <a:solidFill>
                  <a:schemeClr val="dk1"/>
                </a:solidFill>
              </a:rPr>
              <a:t> is important.”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cfb3485f7_5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9cfb3485f7_5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Independent Practice (15–20 mins) - My Noun Hunt!</a:t>
            </a:r>
            <a:br>
              <a:rPr b="1" lang="en" sz="1300">
                <a:solidFill>
                  <a:schemeClr val="dk1"/>
                </a:solidFill>
              </a:rPr>
            </a:br>
            <a:br>
              <a:rPr b="1" lang="en" sz="1300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Ask students to look around their house or recall their school.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Write down </a:t>
            </a:r>
            <a:r>
              <a:rPr b="1" lang="en">
                <a:solidFill>
                  <a:schemeClr val="dk1"/>
                </a:solidFill>
              </a:rPr>
              <a:t>10 nouns</a:t>
            </a:r>
            <a:r>
              <a:rPr lang="en">
                <a:solidFill>
                  <a:schemeClr val="dk1"/>
                </a:solidFill>
              </a:rPr>
              <a:t> they can see or think of, and label what kind each one is.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Link: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https://docs.google.com/document/d/10AVzvDWlVSg9TDYfhOCcNHyLaqNDDbi1GGnJ8uQubCY/edit?tab=t.hvfcha8ib5xl</a:t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d88eb357a_0_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9d88eb357a_0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Link: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https://docs.google.com/document/d/10AVzvDWlVSg9TDYfhOCcNHyLaqNDDbi1GGnJ8uQubCY/edit?tab=t.hvfcha8ib5xl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9cfb3485f7_5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9cfb3485f7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Link: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https://docs.google.com/document/d/10AVzvDWlVSg9TDYfhOCcNHyLaqNDDbi1GGnJ8uQubCY/edit?tab=t.hvfcha8ib5xl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cfb3485f7_5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9cfb3485f7_5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5. Wrap-Up (10 mins) – “Noun Detective!” Game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🎮 </a:t>
            </a:r>
            <a:r>
              <a:rPr i="1" lang="en">
                <a:solidFill>
                  <a:schemeClr val="dk1"/>
                </a:solidFill>
              </a:rPr>
              <a:t>Quick Round: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Teacher reads short sentences, student identifies the noun(s) and kind(s).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d88eb357a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d88eb357a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“</a:t>
            </a:r>
            <a:r>
              <a:rPr b="1" lang="en">
                <a:solidFill>
                  <a:schemeClr val="dk1"/>
                </a:solidFill>
              </a:rPr>
              <a:t>Love</a:t>
            </a:r>
            <a:r>
              <a:rPr lang="en">
                <a:solidFill>
                  <a:schemeClr val="dk1"/>
                </a:solidFill>
              </a:rPr>
              <a:t> is patient.” → Abstract Noun 💖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“</a:t>
            </a:r>
            <a:r>
              <a:rPr b="1" lang="en">
                <a:solidFill>
                  <a:schemeClr val="dk1"/>
                </a:solidFill>
              </a:rPr>
              <a:t>Ben</a:t>
            </a:r>
            <a:r>
              <a:rPr lang="en">
                <a:solidFill>
                  <a:schemeClr val="dk1"/>
                </a:solidFill>
              </a:rPr>
              <a:t> plays the </a:t>
            </a:r>
            <a:r>
              <a:rPr b="1" lang="en">
                <a:solidFill>
                  <a:schemeClr val="dk1"/>
                </a:solidFill>
              </a:rPr>
              <a:t>guitar</a:t>
            </a:r>
            <a:r>
              <a:rPr lang="en">
                <a:solidFill>
                  <a:schemeClr val="dk1"/>
                </a:solidFill>
              </a:rPr>
              <a:t>.” → Proper, Common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“</a:t>
            </a:r>
            <a:r>
              <a:rPr b="1" lang="en">
                <a:solidFill>
                  <a:schemeClr val="dk1"/>
                </a:solidFill>
              </a:rPr>
              <a:t>Water</a:t>
            </a:r>
            <a:r>
              <a:rPr lang="en">
                <a:solidFill>
                  <a:schemeClr val="dk1"/>
                </a:solidFill>
              </a:rPr>
              <a:t> is important.” → Mass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“I have </a:t>
            </a:r>
            <a:r>
              <a:rPr b="1" lang="en">
                <a:solidFill>
                  <a:schemeClr val="dk1"/>
                </a:solidFill>
              </a:rPr>
              <a:t>three apples.</a:t>
            </a:r>
            <a:r>
              <a:rPr lang="en">
                <a:solidFill>
                  <a:schemeClr val="dk1"/>
                </a:solidFill>
              </a:rPr>
              <a:t>” → Count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“We visited </a:t>
            </a:r>
            <a:r>
              <a:rPr b="1" lang="en">
                <a:solidFill>
                  <a:schemeClr val="dk1"/>
                </a:solidFill>
              </a:rPr>
              <a:t>Tagaytay.</a:t>
            </a:r>
            <a:r>
              <a:rPr lang="en">
                <a:solidFill>
                  <a:schemeClr val="dk1"/>
                </a:solidFill>
              </a:rPr>
              <a:t>” → Proper</a:t>
            </a:r>
            <a:br>
              <a:rPr lang="en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d88eb357a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9d88eb357a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cfb3485f7_6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9cfb3485f7_6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cfb3485f7_6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9cfb3485f7_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💡 Extra Practice Sentences</a:t>
            </a:r>
            <a:br>
              <a:rPr b="1" lang="en" sz="1300">
                <a:solidFill>
                  <a:schemeClr val="dk1"/>
                </a:solidFill>
              </a:rPr>
            </a:br>
            <a:br>
              <a:rPr b="1" lang="en" sz="1300">
                <a:solidFill>
                  <a:schemeClr val="dk1"/>
                </a:solidFill>
              </a:rPr>
            </a:br>
            <a:r>
              <a:rPr b="1" lang="en" sz="1300">
                <a:solidFill>
                  <a:schemeClr val="dk1"/>
                </a:solidFill>
              </a:rPr>
              <a:t>* </a:t>
            </a:r>
            <a:r>
              <a:rPr lang="en"/>
              <a:t>The </a:t>
            </a:r>
            <a:r>
              <a:rPr b="1" lang="en"/>
              <a:t>students</a:t>
            </a:r>
            <a:r>
              <a:rPr lang="en"/>
              <a:t> listened carefully.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Common, Count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 </a:t>
            </a:r>
            <a:r>
              <a:rPr b="1" lang="en"/>
              <a:t>Courage</a:t>
            </a:r>
            <a:r>
              <a:rPr lang="en"/>
              <a:t> helps people face challenges.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Abstract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 </a:t>
            </a:r>
            <a:r>
              <a:rPr b="1" lang="en"/>
              <a:t>Ice cream</a:t>
            </a:r>
            <a:r>
              <a:rPr lang="en"/>
              <a:t> melts quickly on a hot day.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Concrete, Mass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 </a:t>
            </a:r>
            <a:r>
              <a:rPr b="1" lang="en"/>
              <a:t>Jake</a:t>
            </a:r>
            <a:r>
              <a:rPr lang="en"/>
              <a:t> went to </a:t>
            </a:r>
            <a:r>
              <a:rPr b="1" lang="en"/>
              <a:t>Boracay</a:t>
            </a:r>
            <a:r>
              <a:rPr lang="en"/>
              <a:t> last summer.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Proper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 </a:t>
            </a:r>
            <a:r>
              <a:rPr b="1" lang="en"/>
              <a:t>Books</a:t>
            </a:r>
            <a:r>
              <a:rPr lang="en"/>
              <a:t> are my best friends.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Count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 </a:t>
            </a:r>
            <a:r>
              <a:rPr b="1" lang="en"/>
              <a:t>Honesty</a:t>
            </a:r>
            <a:r>
              <a:rPr lang="en"/>
              <a:t> is the best policy.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Abstract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9d88eb357a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9d88eb357a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d88eb357a_0_9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9d88eb357a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🌈 Extension Activity (Optional)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“Build a Noun Poem”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Students write a short 4-line poem using at least one of each type of noun.</a:t>
            </a:r>
            <a:br>
              <a:rPr lang="en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d88eb357a_0_9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9d88eb357a_0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🌈 Extension Activity (Optional)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Example:</a:t>
            </a:r>
            <a:endParaRPr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Sarah</a:t>
            </a:r>
            <a:r>
              <a:rPr lang="en">
                <a:solidFill>
                  <a:schemeClr val="dk1"/>
                </a:solidFill>
              </a:rPr>
              <a:t> (Proper) smiles with </a:t>
            </a:r>
            <a:r>
              <a:rPr b="1" lang="en">
                <a:solidFill>
                  <a:schemeClr val="dk1"/>
                </a:solidFill>
              </a:rPr>
              <a:t>joy</a:t>
            </a:r>
            <a:r>
              <a:rPr lang="en">
                <a:solidFill>
                  <a:schemeClr val="dk1"/>
                </a:solidFill>
              </a:rPr>
              <a:t> (Abstract).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Her </a:t>
            </a:r>
            <a:r>
              <a:rPr b="1" lang="en">
                <a:solidFill>
                  <a:schemeClr val="dk1"/>
                </a:solidFill>
              </a:rPr>
              <a:t>books</a:t>
            </a:r>
            <a:r>
              <a:rPr lang="en">
                <a:solidFill>
                  <a:schemeClr val="dk1"/>
                </a:solidFill>
              </a:rPr>
              <a:t> (Count) are neat and clean.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She drinks </a:t>
            </a:r>
            <a:r>
              <a:rPr b="1" lang="en">
                <a:solidFill>
                  <a:schemeClr val="dk1"/>
                </a:solidFill>
              </a:rPr>
              <a:t>water</a:t>
            </a:r>
            <a:r>
              <a:rPr lang="en">
                <a:solidFill>
                  <a:schemeClr val="dk1"/>
                </a:solidFill>
              </a:rPr>
              <a:t> (Mass) every day,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While sitting on a </a:t>
            </a:r>
            <a:r>
              <a:rPr b="1" lang="en">
                <a:solidFill>
                  <a:schemeClr val="dk1"/>
                </a:solidFill>
              </a:rPr>
              <a:t>chair</a:t>
            </a:r>
            <a:r>
              <a:rPr lang="en">
                <a:solidFill>
                  <a:schemeClr val="dk1"/>
                </a:solidFill>
              </a:rPr>
              <a:t> (Concrete).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✅ Integration Tip: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the end of your Singular &amp; Plural Nouns lesson, you can transition smoothly by saying:</a:t>
            </a:r>
            <a:endParaRPr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“We’ve learned how to show </a:t>
            </a:r>
            <a:r>
              <a:rPr i="1" lang="en">
                <a:solidFill>
                  <a:schemeClr val="dk1"/>
                </a:solidFill>
              </a:rPr>
              <a:t>one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i="1" lang="en">
                <a:solidFill>
                  <a:schemeClr val="dk1"/>
                </a:solidFill>
              </a:rPr>
              <a:t>more than one.</a:t>
            </a:r>
            <a:r>
              <a:rPr lang="en">
                <a:solidFill>
                  <a:schemeClr val="dk1"/>
                </a:solidFill>
              </a:rPr>
              <a:t> Now, let’s learn about </a:t>
            </a:r>
            <a:r>
              <a:rPr i="1" lang="en">
                <a:solidFill>
                  <a:schemeClr val="dk1"/>
                </a:solidFill>
              </a:rPr>
              <a:t>words that sound singular but actually mean many!</a:t>
            </a:r>
            <a:r>
              <a:rPr lang="en">
                <a:solidFill>
                  <a:schemeClr val="dk1"/>
                </a:solidFill>
              </a:rPr>
              <a:t> That’s what we call </a:t>
            </a:r>
            <a:r>
              <a:rPr b="1" lang="en">
                <a:solidFill>
                  <a:schemeClr val="dk1"/>
                </a:solidFill>
              </a:rPr>
              <a:t>Collective Nouns</a:t>
            </a:r>
            <a:r>
              <a:rPr lang="en">
                <a:solidFill>
                  <a:schemeClr val="dk1"/>
                </a:solidFill>
              </a:rPr>
              <a:t>.”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cfb3485f7_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9cfb3485f7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d88eb357a_0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9d88eb357a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d88eb357a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9d88eb357a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d88eb357a_0_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9d88eb357a_0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cfb3485f7_6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9cfb3485f7_6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🧩 Mini Activity – “Name That Group!”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Instructions:</a:t>
            </a:r>
            <a:r>
              <a:rPr lang="en">
                <a:solidFill>
                  <a:schemeClr val="dk1"/>
                </a:solidFill>
              </a:rPr>
              <a:t> Match the group to the correct collective noun.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✅ </a:t>
            </a:r>
            <a:r>
              <a:rPr b="1" lang="en">
                <a:solidFill>
                  <a:schemeClr val="dk1"/>
                </a:solidFill>
              </a:rPr>
              <a:t>Answers: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1 → b (school), 2 → a (colony), 3 → b (team), 4 → a (group), 5 → a (bunch)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9cfb3485f7_5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9cfb3485f7_5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Link: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https://docs.google.com/document/d/10AVzvDWlVSg9TDYfhOCcNHyLaqNDDbi1GGnJ8uQubCY/edit?tab=t.0</a:t>
            </a:r>
            <a:br>
              <a:rPr lang="en"/>
            </a:br>
            <a:br>
              <a:rPr lang="en"/>
            </a:br>
            <a:r>
              <a:rPr lang="en">
                <a:solidFill>
                  <a:schemeClr val="dk1"/>
                </a:solidFill>
              </a:rPr>
              <a:t>💬 Sample Answers: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My </a:t>
            </a:r>
            <a:r>
              <a:rPr b="1" lang="en">
                <a:solidFill>
                  <a:schemeClr val="dk1"/>
                </a:solidFill>
              </a:rPr>
              <a:t>family</a:t>
            </a:r>
            <a:r>
              <a:rPr lang="en">
                <a:solidFill>
                  <a:schemeClr val="dk1"/>
                </a:solidFill>
              </a:rPr>
              <a:t> is watching a movie tonight.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b="1" lang="en">
                <a:solidFill>
                  <a:schemeClr val="dk1"/>
                </a:solidFill>
              </a:rPr>
              <a:t>team</a:t>
            </a:r>
            <a:r>
              <a:rPr lang="en">
                <a:solidFill>
                  <a:schemeClr val="dk1"/>
                </a:solidFill>
              </a:rPr>
              <a:t> won the championship.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She gave me a </a:t>
            </a:r>
            <a:r>
              <a:rPr b="1" lang="en">
                <a:solidFill>
                  <a:schemeClr val="dk1"/>
                </a:solidFill>
              </a:rPr>
              <a:t>bunch</a:t>
            </a:r>
            <a:r>
              <a:rPr lang="en">
                <a:solidFill>
                  <a:schemeClr val="dk1"/>
                </a:solidFill>
              </a:rPr>
              <a:t> of flowers.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 </a:t>
            </a:r>
            <a:r>
              <a:rPr b="1" lang="en">
                <a:solidFill>
                  <a:schemeClr val="dk1"/>
                </a:solidFill>
              </a:rPr>
              <a:t>flock</a:t>
            </a:r>
            <a:r>
              <a:rPr lang="en">
                <a:solidFill>
                  <a:schemeClr val="dk1"/>
                </a:solidFill>
              </a:rPr>
              <a:t> of birds flew over the park.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b="1" lang="en">
                <a:solidFill>
                  <a:schemeClr val="dk1"/>
                </a:solidFill>
              </a:rPr>
              <a:t>group</a:t>
            </a:r>
            <a:r>
              <a:rPr lang="en">
                <a:solidFill>
                  <a:schemeClr val="dk1"/>
                </a:solidFill>
              </a:rPr>
              <a:t> of students finished their project early.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💭 Bonus Discussion Prompt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Ask students:</a:t>
            </a:r>
            <a:endParaRPr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“If you were part of a team, what kind of team would it be and why?”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→ This encourages them to use </a:t>
            </a:r>
            <a:r>
              <a:rPr b="1" lang="en">
                <a:solidFill>
                  <a:schemeClr val="dk1"/>
                </a:solidFill>
              </a:rPr>
              <a:t>collective nouns</a:t>
            </a:r>
            <a:r>
              <a:rPr lang="en">
                <a:solidFill>
                  <a:schemeClr val="dk1"/>
                </a:solidFill>
              </a:rPr>
              <a:t> naturally in conversation.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9cfb3485f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9cfb3485f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⏰ Lesson Flow (60–75 minutes)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1. Warm-Up (10 mins) – “Name It!” Game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🎯 </a:t>
            </a:r>
            <a:r>
              <a:rPr i="1" lang="en">
                <a:solidFill>
                  <a:schemeClr val="dk1"/>
                </a:solidFill>
              </a:rPr>
              <a:t>Goal:</a:t>
            </a:r>
            <a:r>
              <a:rPr lang="en">
                <a:solidFill>
                  <a:schemeClr val="dk1"/>
                </a:solidFill>
              </a:rPr>
              <a:t> Activate prior knowledge.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Teacher shows random pictures (e.g., 🐶 🍎 🏫 💻) or objects around the room.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Student says the </a:t>
            </a:r>
            <a:r>
              <a:rPr b="1" lang="en">
                <a:solidFill>
                  <a:schemeClr val="dk1"/>
                </a:solidFill>
              </a:rPr>
              <a:t>name</a:t>
            </a:r>
            <a:r>
              <a:rPr lang="en">
                <a:solidFill>
                  <a:schemeClr val="dk1"/>
                </a:solidFill>
              </a:rPr>
              <a:t> of each object aloud.</a:t>
            </a:r>
            <a:endParaRPr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9d88eb357a_0_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9d88eb357a_0_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d88eb357a_0_9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9d88eb357a_0_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✅ </a:t>
            </a:r>
            <a:r>
              <a:rPr i="1" lang="en">
                <a:solidFill>
                  <a:schemeClr val="dk1"/>
                </a:solidFill>
              </a:rPr>
              <a:t>Mini recap:</a:t>
            </a:r>
            <a:endParaRPr i="1"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Nouns are </a:t>
            </a:r>
            <a:r>
              <a:rPr b="1" lang="en">
                <a:solidFill>
                  <a:schemeClr val="dk1"/>
                </a:solidFill>
              </a:rPr>
              <a:t>naming words</a:t>
            </a:r>
            <a:r>
              <a:rPr lang="en">
                <a:solidFill>
                  <a:schemeClr val="dk1"/>
                </a:solidFill>
              </a:rPr>
              <a:t> — they name </a:t>
            </a:r>
            <a:r>
              <a:rPr b="1" lang="en">
                <a:solidFill>
                  <a:schemeClr val="dk1"/>
                </a:solidFill>
              </a:rPr>
              <a:t>people, places, things, or ideas.</a:t>
            </a:r>
            <a:endParaRPr b="1" sz="1300"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9cfb3485f7_5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9cfb3485f7_5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Presentation (20 mins) – “Kinds of Nouns”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🧠 </a:t>
            </a:r>
            <a:r>
              <a:rPr i="1" lang="en">
                <a:solidFill>
                  <a:schemeClr val="dk1"/>
                </a:solidFill>
              </a:rPr>
              <a:t>Introduce each kind with examples and visuals.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d88eb357a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d88eb357a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cfb3485f7_5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9cfb3485f7_5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💬 </a:t>
            </a:r>
            <a:r>
              <a:rPr i="1" lang="en">
                <a:solidFill>
                  <a:schemeClr val="dk1"/>
                </a:solidFill>
              </a:rPr>
              <a:t>Tip:</a:t>
            </a:r>
            <a:r>
              <a:rPr lang="en">
                <a:solidFill>
                  <a:schemeClr val="dk1"/>
                </a:solidFill>
              </a:rPr>
              <a:t> If you can touch it → it’s </a:t>
            </a:r>
            <a:r>
              <a:rPr b="1" lang="en">
                <a:solidFill>
                  <a:schemeClr val="dk1"/>
                </a:solidFill>
              </a:rPr>
              <a:t>concrete</a:t>
            </a:r>
            <a:r>
              <a:rPr lang="en">
                <a:solidFill>
                  <a:schemeClr val="dk1"/>
                </a:solidFill>
              </a:rPr>
              <a:t>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If you can feel it in your heart → it’s </a:t>
            </a:r>
            <a:r>
              <a:rPr b="1" lang="en">
                <a:solidFill>
                  <a:schemeClr val="dk1"/>
                </a:solidFill>
              </a:rPr>
              <a:t>abstract</a:t>
            </a:r>
            <a:r>
              <a:rPr lang="en">
                <a:solidFill>
                  <a:schemeClr val="dk1"/>
                </a:solidFill>
              </a:rPr>
              <a:t>. 💖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cfb3485f7_5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9cfb3485f7_5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💡 </a:t>
            </a:r>
            <a:r>
              <a:rPr i="1" lang="en">
                <a:solidFill>
                  <a:schemeClr val="dk1"/>
                </a:solidFill>
              </a:rPr>
              <a:t>Note:</a:t>
            </a:r>
            <a:r>
              <a:rPr lang="en">
                <a:solidFill>
                  <a:schemeClr val="dk1"/>
                </a:solidFill>
              </a:rPr>
              <a:t> Count nouns use </a:t>
            </a:r>
            <a:r>
              <a:rPr b="1" lang="en">
                <a:solidFill>
                  <a:schemeClr val="dk1"/>
                </a:solidFill>
              </a:rPr>
              <a:t>a/an</a:t>
            </a:r>
            <a:r>
              <a:rPr lang="en">
                <a:solidFill>
                  <a:schemeClr val="dk1"/>
                </a:solidFill>
              </a:rPr>
              <a:t> or </a:t>
            </a:r>
            <a:r>
              <a:rPr b="1" lang="en">
                <a:solidFill>
                  <a:schemeClr val="dk1"/>
                </a:solidFill>
              </a:rPr>
              <a:t>numbers</a:t>
            </a:r>
            <a:r>
              <a:rPr lang="en">
                <a:solidFill>
                  <a:schemeClr val="dk1"/>
                </a:solidFill>
              </a:rPr>
              <a:t>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Mass nouns use </a:t>
            </a:r>
            <a:r>
              <a:rPr b="1" lang="en">
                <a:solidFill>
                  <a:schemeClr val="dk1"/>
                </a:solidFill>
              </a:rPr>
              <a:t>some / much / a little</a:t>
            </a:r>
            <a:r>
              <a:rPr lang="en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289950" y="432150"/>
            <a:ext cx="85641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/>
              <a:t>🗓️ </a:t>
            </a:r>
            <a:r>
              <a:rPr b="1" lang="en" sz="5800">
                <a:solidFill>
                  <a:srgbClr val="FF0000"/>
                </a:solidFill>
              </a:rPr>
              <a:t>The Different Kinds</a:t>
            </a:r>
            <a:endParaRPr b="1" sz="58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FF0000"/>
                </a:solidFill>
              </a:rPr>
              <a:t>Of</a:t>
            </a:r>
            <a:endParaRPr b="1" sz="58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FF0000"/>
                </a:solidFill>
              </a:rPr>
              <a:t>Noun</a:t>
            </a:r>
            <a:endParaRPr sz="58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300" y="351700"/>
            <a:ext cx="6773051" cy="25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738" y="247300"/>
            <a:ext cx="6452525" cy="3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/>
        </p:nvSpPr>
        <p:spPr>
          <a:xfrm>
            <a:off x="1228875" y="951575"/>
            <a:ext cx="68664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6200">
                <a:solidFill>
                  <a:srgbClr val="6AA84F"/>
                </a:solidFill>
              </a:rPr>
              <a:t>“My Noun Hunt!”</a:t>
            </a:r>
            <a:br>
              <a:rPr b="1" lang="en" sz="3900"/>
            </a:br>
            <a:r>
              <a:rPr i="1" lang="en" sz="2000"/>
              <a:t>Write down </a:t>
            </a:r>
            <a:r>
              <a:rPr b="1" i="1" lang="en" sz="2000"/>
              <a:t>10 nouns</a:t>
            </a:r>
            <a:r>
              <a:rPr i="1" lang="en" sz="2000"/>
              <a:t> they can see or think of, and label what kind each one is.</a:t>
            </a:r>
            <a:endParaRPr i="1" sz="2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507125"/>
            <a:ext cx="83629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/>
        </p:nvSpPr>
        <p:spPr>
          <a:xfrm>
            <a:off x="608100" y="533500"/>
            <a:ext cx="8095200" cy="18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🧠 </a:t>
            </a:r>
            <a:r>
              <a:rPr i="1" lang="en" sz="2100"/>
              <a:t>Bonus Task:</a:t>
            </a:r>
            <a:br>
              <a:rPr i="1" lang="en" sz="2100"/>
            </a:br>
            <a:r>
              <a:rPr lang="en" sz="2100"/>
              <a:t> Write a short paragraph (4–5 sentences) using </a:t>
            </a:r>
            <a:r>
              <a:rPr b="1" lang="en" sz="2100"/>
              <a:t>at least one of each kind of noun</a:t>
            </a:r>
            <a:r>
              <a:rPr lang="en" sz="2100"/>
              <a:t>.</a:t>
            </a:r>
            <a:br>
              <a:rPr lang="en" sz="2100"/>
            </a:br>
            <a:r>
              <a:rPr lang="en" sz="2100"/>
              <a:t> Example:</a:t>
            </a:r>
            <a:endParaRPr sz="2100"/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“My friend </a:t>
            </a:r>
            <a:r>
              <a:rPr b="1" lang="en" sz="2100"/>
              <a:t>Anna</a:t>
            </a:r>
            <a:r>
              <a:rPr lang="en" sz="2100"/>
              <a:t> and I went to </a:t>
            </a:r>
            <a:r>
              <a:rPr b="1" lang="en" sz="2100"/>
              <a:t>SM Mall</a:t>
            </a:r>
            <a:r>
              <a:rPr lang="en" sz="2100"/>
              <a:t>. We bought some </a:t>
            </a:r>
            <a:r>
              <a:rPr b="1" lang="en" sz="2100"/>
              <a:t>rice</a:t>
            </a:r>
            <a:r>
              <a:rPr lang="en" sz="2100"/>
              <a:t> and </a:t>
            </a:r>
            <a:r>
              <a:rPr b="1" lang="en" sz="2100"/>
              <a:t>milk</a:t>
            </a:r>
            <a:r>
              <a:rPr lang="en" sz="2100"/>
              <a:t>. She shared her </a:t>
            </a:r>
            <a:r>
              <a:rPr b="1" lang="en" sz="2100"/>
              <a:t>happiness</a:t>
            </a:r>
            <a:r>
              <a:rPr lang="en" sz="2100"/>
              <a:t> with me because she saw her favorite singer!”</a:t>
            </a:r>
            <a:endParaRPr sz="2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/>
        </p:nvSpPr>
        <p:spPr>
          <a:xfrm>
            <a:off x="708000" y="976900"/>
            <a:ext cx="77280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6200">
                <a:solidFill>
                  <a:srgbClr val="FF9900"/>
                </a:solidFill>
              </a:rPr>
              <a:t>“Noun Detective!”</a:t>
            </a:r>
            <a:r>
              <a:rPr b="1" lang="en" sz="6200"/>
              <a:t> Game</a:t>
            </a:r>
            <a:endParaRPr i="1" sz="2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2462700" y="267450"/>
            <a:ext cx="4218600" cy="31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“Love is patient.” →</a:t>
            </a:r>
            <a:br>
              <a:rPr lang="en" sz="1900"/>
            </a:b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“Ben plays the guitar.” →</a:t>
            </a:r>
            <a:br>
              <a:rPr lang="en" sz="1900"/>
            </a:b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“Water is important.” →</a:t>
            </a:r>
            <a:br>
              <a:rPr lang="en" sz="1900"/>
            </a:b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“I have three apples.” →</a:t>
            </a:r>
            <a:br>
              <a:rPr lang="en" sz="1900"/>
            </a:b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“We visited Tagaytay.” →</a:t>
            </a:r>
            <a:br>
              <a:rPr lang="en" sz="1900"/>
            </a:br>
            <a:endParaRPr sz="2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/>
        </p:nvSpPr>
        <p:spPr>
          <a:xfrm>
            <a:off x="1404750" y="584175"/>
            <a:ext cx="6334500" cy="24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✅ </a:t>
            </a:r>
            <a:r>
              <a:rPr b="1" i="1" lang="en" sz="2100">
                <a:solidFill>
                  <a:srgbClr val="FF0000"/>
                </a:solidFill>
              </a:rPr>
              <a:t>Review Key Points:</a:t>
            </a:r>
            <a:endParaRPr b="1" i="1" sz="2100">
              <a:solidFill>
                <a:srgbClr val="FF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Common/Proper</a:t>
            </a:r>
            <a:r>
              <a:rPr lang="en" sz="2100"/>
              <a:t> – name of general or specific thing.</a:t>
            </a:r>
            <a:br>
              <a:rPr lang="en" sz="2100"/>
            </a:b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Concrete/Abstract</a:t>
            </a:r>
            <a:r>
              <a:rPr lang="en" sz="2100"/>
              <a:t> – physical vs. idea.</a:t>
            </a:r>
            <a:br>
              <a:rPr lang="en" sz="2100"/>
            </a:b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Count/Mass</a:t>
            </a:r>
            <a:r>
              <a:rPr lang="en" sz="2100"/>
              <a:t> – can count vs. can’t count.</a:t>
            </a:r>
            <a:br>
              <a:rPr lang="en" sz="2100"/>
            </a:br>
            <a:endParaRPr sz="2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/>
        </p:nvSpPr>
        <p:spPr>
          <a:xfrm>
            <a:off x="423000" y="850225"/>
            <a:ext cx="82980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2500"/>
              <a:t>🧠 Assessment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✔️ Oral noun classification quiz.</a:t>
            </a:r>
            <a:br>
              <a:rPr lang="en" sz="2500"/>
            </a:br>
            <a:r>
              <a:rPr lang="en" sz="2500"/>
              <a:t> ✔️ Sentence writing using all 6 noun types.</a:t>
            </a:r>
            <a:br>
              <a:rPr lang="en" sz="2500"/>
            </a:br>
            <a:r>
              <a:rPr lang="en" sz="2500"/>
              <a:t> ✔️ Mini paragraph check for variety of nouns.</a:t>
            </a:r>
            <a:endParaRPr sz="2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/>
        </p:nvSpPr>
        <p:spPr>
          <a:xfrm>
            <a:off x="684100" y="710850"/>
            <a:ext cx="6765000" cy="1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51" name="Google Shape;151;p31"/>
          <p:cNvGraphicFramePr/>
          <p:nvPr/>
        </p:nvGraphicFramePr>
        <p:xfrm>
          <a:off x="331725" y="25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{C5862EDA-A837-4C95-84DC-9FB591DFF837}</a:tableStyleId>
              </a:tblPr>
              <a:tblGrid>
                <a:gridCol w="4240275"/>
                <a:gridCol w="4240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Sentence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Type of Noun(s)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The students listened carefully.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Courage helps people face challenges.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Ice cream melts quickly on a hot day.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Jake went to Boracay last summer.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Books are my best friends.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Honesty is the best policy.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53400" y="229450"/>
            <a:ext cx="8766600" cy="27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900"/>
              <a:t>🎯 Learning Objectives</a:t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By the end of the lesson, students will be able to: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Define what a noun is.</a:t>
            </a:r>
            <a:br>
              <a:rPr lang="en" sz="1700"/>
            </a:b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Identify and classify different kinds of nouns.</a:t>
            </a:r>
            <a:br>
              <a:rPr lang="en" sz="1700"/>
            </a:b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Use nouns correctly in speaking and writing.</a:t>
            </a:r>
            <a:br>
              <a:rPr lang="en" sz="1700"/>
            </a:b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Differentiate between proper, common, concrete, abstract, count, and mass nouns.</a:t>
            </a:r>
            <a:br>
              <a:rPr lang="en" sz="1700"/>
            </a:b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/>
        </p:nvSpPr>
        <p:spPr>
          <a:xfrm>
            <a:off x="430725" y="419475"/>
            <a:ext cx="83868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6200"/>
              <a:t>🌈 </a:t>
            </a:r>
            <a:r>
              <a:rPr b="1" lang="en" sz="6200">
                <a:solidFill>
                  <a:srgbClr val="1155CC"/>
                </a:solidFill>
              </a:rPr>
              <a:t>Extension Activity</a:t>
            </a:r>
            <a:endParaRPr b="1" sz="6200">
              <a:solidFill>
                <a:srgbClr val="1155CC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6200">
                <a:solidFill>
                  <a:srgbClr val="38761D"/>
                </a:solidFill>
              </a:rPr>
              <a:t>“Build a Noun Poem”</a:t>
            </a:r>
            <a:endParaRPr b="1" sz="6200">
              <a:solidFill>
                <a:srgbClr val="38761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6200"/>
              <a:t> </a:t>
            </a:r>
            <a:endParaRPr b="1" sz="1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/>
        </p:nvSpPr>
        <p:spPr>
          <a:xfrm>
            <a:off x="595450" y="470150"/>
            <a:ext cx="8145900" cy="2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Example:</a:t>
            </a:r>
            <a:endParaRPr sz="2500"/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500"/>
              <a:t>Sarah</a:t>
            </a:r>
            <a:r>
              <a:rPr lang="en" sz="2500"/>
              <a:t> (Proper) smiles with </a:t>
            </a:r>
            <a:r>
              <a:rPr b="1" lang="en" sz="2500"/>
              <a:t>joy</a:t>
            </a:r>
            <a:r>
              <a:rPr lang="en" sz="2500"/>
              <a:t> (Abstract).</a:t>
            </a:r>
            <a:br>
              <a:rPr lang="en" sz="2500"/>
            </a:br>
            <a:r>
              <a:rPr lang="en" sz="2500"/>
              <a:t> Her </a:t>
            </a:r>
            <a:r>
              <a:rPr b="1" lang="en" sz="2500"/>
              <a:t>books</a:t>
            </a:r>
            <a:r>
              <a:rPr lang="en" sz="2500"/>
              <a:t> (Count) are neat and clean.</a:t>
            </a:r>
            <a:br>
              <a:rPr lang="en" sz="2500"/>
            </a:br>
            <a:r>
              <a:rPr lang="en" sz="2500"/>
              <a:t> She drinks </a:t>
            </a:r>
            <a:r>
              <a:rPr b="1" lang="en" sz="2500"/>
              <a:t>water</a:t>
            </a:r>
            <a:r>
              <a:rPr lang="en" sz="2500"/>
              <a:t> (Mass) every day,</a:t>
            </a:r>
            <a:br>
              <a:rPr lang="en" sz="2500"/>
            </a:br>
            <a:r>
              <a:rPr lang="en" sz="2500"/>
              <a:t> While sitting on a </a:t>
            </a:r>
            <a:r>
              <a:rPr b="1" lang="en" sz="2500"/>
              <a:t>chair</a:t>
            </a:r>
            <a:r>
              <a:rPr lang="en" sz="2500"/>
              <a:t> (Concrete).</a:t>
            </a:r>
            <a:endParaRPr sz="2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/>
        </p:nvSpPr>
        <p:spPr>
          <a:xfrm>
            <a:off x="468750" y="368800"/>
            <a:ext cx="8259900" cy="27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2500"/>
              <a:t>💬 </a:t>
            </a:r>
            <a:r>
              <a:rPr b="1" lang="en" sz="2500">
                <a:solidFill>
                  <a:srgbClr val="FFFF00"/>
                </a:solidFill>
                <a:highlight>
                  <a:srgbClr val="0000FF"/>
                </a:highlight>
              </a:rPr>
              <a:t>What is a Collective Noun?</a:t>
            </a:r>
            <a:endParaRPr b="1" sz="25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A </a:t>
            </a:r>
            <a:r>
              <a:rPr b="1" lang="en" sz="2500"/>
              <a:t>collective noun</a:t>
            </a:r>
            <a:r>
              <a:rPr lang="en" sz="2500"/>
              <a:t> names a </a:t>
            </a:r>
            <a:r>
              <a:rPr b="1" lang="en" sz="2500"/>
              <a:t>group of people, animals, or things</a:t>
            </a:r>
            <a:r>
              <a:rPr lang="en" sz="2500"/>
              <a:t> considered as </a:t>
            </a:r>
            <a:r>
              <a:rPr b="1" lang="en" sz="2500"/>
              <a:t>one unit</a:t>
            </a:r>
            <a:r>
              <a:rPr lang="en" sz="2500"/>
              <a:t>.</a:t>
            </a:r>
            <a:br>
              <a:rPr lang="en" sz="2500"/>
            </a:br>
            <a:r>
              <a:rPr lang="en" sz="2500"/>
              <a:t> Even though it represents </a:t>
            </a:r>
            <a:r>
              <a:rPr b="1" lang="en" sz="2500"/>
              <a:t>many members</a:t>
            </a:r>
            <a:r>
              <a:rPr lang="en" sz="2500"/>
              <a:t>, it is usually treated as </a:t>
            </a:r>
            <a:r>
              <a:rPr b="1" lang="en" sz="2500"/>
              <a:t>singular</a:t>
            </a:r>
            <a:r>
              <a:rPr lang="en" sz="2500"/>
              <a:t> in form.</a:t>
            </a:r>
            <a:endParaRPr sz="2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75" y="215750"/>
            <a:ext cx="7636051" cy="41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/>
          <p:nvPr/>
        </p:nvSpPr>
        <p:spPr>
          <a:xfrm>
            <a:off x="380075" y="216775"/>
            <a:ext cx="8526000" cy="3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800"/>
              <a:t>✨ </a:t>
            </a:r>
            <a:r>
              <a:rPr b="1" lang="en" sz="1800">
                <a:solidFill>
                  <a:srgbClr val="38761D"/>
                </a:solidFill>
              </a:rPr>
              <a:t>Quick Tip:</a:t>
            </a:r>
            <a:endParaRPr b="1" sz="1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Even though a collective noun refers to many, it </a:t>
            </a:r>
            <a:r>
              <a:rPr b="1" lang="en" sz="1600"/>
              <a:t>acts as one</a:t>
            </a:r>
            <a:r>
              <a:rPr lang="en" sz="1600"/>
              <a:t>, so we often use </a:t>
            </a:r>
            <a:r>
              <a:rPr b="1" lang="en" sz="1600"/>
              <a:t>singular verbs</a:t>
            </a:r>
            <a:r>
              <a:rPr lang="en" sz="1600"/>
              <a:t> with it.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💬 Examples: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b="1" lang="en" sz="1600"/>
              <a:t>class is</a:t>
            </a:r>
            <a:r>
              <a:rPr lang="en" sz="1600"/>
              <a:t> taking an exam. ✅</a:t>
            </a:r>
            <a:br>
              <a:rPr lang="en" sz="1600"/>
            </a:b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b="1" lang="en" sz="1600"/>
              <a:t>team plays</a:t>
            </a:r>
            <a:r>
              <a:rPr lang="en" sz="1600"/>
              <a:t> well together. ✅</a:t>
            </a:r>
            <a:br>
              <a:rPr lang="en" sz="1600"/>
            </a:b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b="1" lang="en" sz="1600"/>
              <a:t>family eats</a:t>
            </a:r>
            <a:r>
              <a:rPr lang="en" sz="1600"/>
              <a:t> dinner at 7 PM. ✅</a:t>
            </a:r>
            <a:endParaRPr sz="23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/>
        </p:nvSpPr>
        <p:spPr>
          <a:xfrm>
            <a:off x="228025" y="482850"/>
            <a:ext cx="86400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However, in </a:t>
            </a:r>
            <a:r>
              <a:rPr b="1" lang="en" sz="2500"/>
              <a:t>British English</a:t>
            </a:r>
            <a:r>
              <a:rPr lang="en" sz="2500"/>
              <a:t>, collective nouns can sometimes take </a:t>
            </a:r>
            <a:r>
              <a:rPr b="1" lang="en" sz="2500"/>
              <a:t>plural verbs</a:t>
            </a:r>
            <a:r>
              <a:rPr lang="en" sz="2500"/>
              <a:t> if the group members act individually: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The </a:t>
            </a:r>
            <a:r>
              <a:rPr b="1" lang="en" sz="2500"/>
              <a:t>team are</a:t>
            </a:r>
            <a:r>
              <a:rPr lang="en" sz="2500"/>
              <a:t> arguing among themselves.</a:t>
            </a:r>
            <a:endParaRPr sz="2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02" y="1260088"/>
            <a:ext cx="8119800" cy="26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8"/>
          <p:cNvSpPr txBox="1"/>
          <p:nvPr/>
        </p:nvSpPr>
        <p:spPr>
          <a:xfrm>
            <a:off x="544750" y="242125"/>
            <a:ext cx="80067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2400"/>
              <a:t>🧩 </a:t>
            </a:r>
            <a:r>
              <a:rPr b="1" lang="en" sz="2400">
                <a:solidFill>
                  <a:srgbClr val="FF9900"/>
                </a:solidFill>
              </a:rPr>
              <a:t>Mini Activity – “Name That Group!”</a:t>
            </a:r>
            <a:endParaRPr b="1" sz="24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00">
                <a:solidFill>
                  <a:srgbClr val="FF0000"/>
                </a:solidFill>
              </a:rPr>
              <a:t>Instructions:</a:t>
            </a:r>
            <a:r>
              <a:rPr lang="en" sz="2200">
                <a:solidFill>
                  <a:srgbClr val="FF0000"/>
                </a:solidFill>
              </a:rPr>
              <a:t> </a:t>
            </a:r>
            <a:r>
              <a:rPr lang="en" sz="2200"/>
              <a:t>Match the group to the correct collective noun.</a:t>
            </a:r>
            <a:endParaRPr sz="29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/>
          <p:nvPr/>
        </p:nvSpPr>
        <p:spPr>
          <a:xfrm>
            <a:off x="1128050" y="2814950"/>
            <a:ext cx="10971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3" name="Google Shape;193;p39"/>
          <p:cNvSpPr txBox="1"/>
          <p:nvPr/>
        </p:nvSpPr>
        <p:spPr>
          <a:xfrm>
            <a:off x="620775" y="153450"/>
            <a:ext cx="8133300" cy="24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2200"/>
              <a:t>✍️ </a:t>
            </a:r>
            <a:r>
              <a:rPr b="1" lang="en" sz="2200">
                <a:solidFill>
                  <a:srgbClr val="0000FF"/>
                </a:solidFill>
              </a:rPr>
              <a:t>Writing Practice</a:t>
            </a:r>
            <a:endParaRPr b="1" sz="2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Write your own sentences using each of the following collective nouns: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family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team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bunch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flock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group</a:t>
            </a:r>
            <a:br>
              <a:rPr lang="en" sz="2000"/>
            </a:br>
            <a:endParaRPr sz="2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228875" y="951575"/>
            <a:ext cx="68664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6200">
                <a:solidFill>
                  <a:srgbClr val="FF0000"/>
                </a:solidFill>
              </a:rPr>
              <a:t>“Name It!”</a:t>
            </a:r>
            <a:r>
              <a:rPr b="1" lang="en" sz="6200"/>
              <a:t> Game</a:t>
            </a:r>
            <a:endParaRPr i="1" sz="2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75" y="291750"/>
            <a:ext cx="18478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650" y="1592950"/>
            <a:ext cx="2496775" cy="3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6750" y="494425"/>
            <a:ext cx="3497975" cy="33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50" y="241075"/>
            <a:ext cx="2318225" cy="25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3750" y="1647325"/>
            <a:ext cx="234315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6900" y="355100"/>
            <a:ext cx="3632300" cy="2701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274325"/>
            <a:ext cx="7400199" cy="42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367400" y="343475"/>
            <a:ext cx="8487900" cy="27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💬 </a:t>
            </a:r>
            <a:r>
              <a:rPr i="1" lang="en" sz="2400"/>
              <a:t>Practice:</a:t>
            </a:r>
            <a:endParaRPr i="1"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“school” → </a:t>
            </a:r>
            <a:r>
              <a:rPr b="1" lang="en" sz="2400"/>
              <a:t>Common</a:t>
            </a:r>
            <a:br>
              <a:rPr b="1" lang="en" sz="2400"/>
            </a:b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“ABC High School” → </a:t>
            </a:r>
            <a:r>
              <a:rPr b="1" lang="en" sz="2400"/>
              <a:t>Proper</a:t>
            </a:r>
            <a:br>
              <a:rPr b="1" lang="en" sz="2400"/>
            </a:br>
            <a:r>
              <a:rPr lang="en" sz="2400"/>
              <a:t> 🌟 </a:t>
            </a:r>
            <a:r>
              <a:rPr i="1" lang="en" sz="2400"/>
              <a:t>Rule:</a:t>
            </a:r>
            <a:r>
              <a:rPr lang="en" sz="2400"/>
              <a:t> Proper nouns always start with a </a:t>
            </a:r>
            <a:r>
              <a:rPr b="1" lang="en" sz="2400"/>
              <a:t>capital letter</a:t>
            </a:r>
            <a:r>
              <a:rPr lang="en" sz="2400"/>
              <a:t>.</a:t>
            </a:r>
            <a:endParaRPr sz="3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" y="440625"/>
            <a:ext cx="817245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63" y="340850"/>
            <a:ext cx="73056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