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Ex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08333F-61B9-427A-9ACA-6AD30F08B210}">
  <a:tblStyle styleId="{4908333F-61B9-427A-9ACA-6AD30F08B2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Ex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Ex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x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f4375ce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f4375ce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f4375ced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f4375ced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f4375ced6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4f4375ced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f4375ce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f4375ce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ww.guitarnick.com/ode-to-joy-easy-guitar-song-beginners-tab.html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f4375ced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f4375ced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f4375ced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f4375ced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f4375ced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f4375ced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f4375ced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f4375ced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f4375ced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f4375ced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f4375ced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f4375ced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4f4375ced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4f4375ced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26100" y="165800"/>
            <a:ext cx="8742000" cy="4842300"/>
          </a:xfrm>
          <a:prstGeom prst="snip1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018200" y="1476900"/>
            <a:ext cx="4929900" cy="20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Chord Construction</a:t>
            </a:r>
            <a:endParaRPr b="1"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/>
          <p:nvPr/>
        </p:nvSpPr>
        <p:spPr>
          <a:xfrm>
            <a:off x="177450" y="178950"/>
            <a:ext cx="8789100" cy="478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49972" t="46887"/>
          <a:stretch/>
        </p:blipFill>
        <p:spPr>
          <a:xfrm>
            <a:off x="810503" y="681125"/>
            <a:ext cx="5270029" cy="203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 b="0" l="49972" r="32798" t="46887"/>
          <a:stretch/>
        </p:blipFill>
        <p:spPr>
          <a:xfrm>
            <a:off x="6080567" y="681125"/>
            <a:ext cx="1814920" cy="203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67070" r="0" t="46887"/>
          <a:stretch/>
        </p:blipFill>
        <p:spPr>
          <a:xfrm>
            <a:off x="2172000" y="2838738"/>
            <a:ext cx="3468949" cy="2034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22"/>
          <p:cNvGrpSpPr/>
          <p:nvPr/>
        </p:nvGrpSpPr>
        <p:grpSpPr>
          <a:xfrm>
            <a:off x="5640950" y="2854950"/>
            <a:ext cx="1815000" cy="2002200"/>
            <a:chOff x="5640950" y="2854950"/>
            <a:chExt cx="1815000" cy="2002200"/>
          </a:xfrm>
        </p:grpSpPr>
        <p:sp>
          <p:nvSpPr>
            <p:cNvPr id="193" name="Google Shape;193;p22"/>
            <p:cNvSpPr/>
            <p:nvPr/>
          </p:nvSpPr>
          <p:spPr>
            <a:xfrm>
              <a:off x="5640950" y="2854950"/>
              <a:ext cx="1815000" cy="2002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4" name="Google Shape;194;p22"/>
            <p:cNvGrpSpPr/>
            <p:nvPr/>
          </p:nvGrpSpPr>
          <p:grpSpPr>
            <a:xfrm>
              <a:off x="6019143" y="3205627"/>
              <a:ext cx="1058616" cy="1058626"/>
              <a:chOff x="5031125" y="1214529"/>
              <a:chExt cx="2714400" cy="2714425"/>
            </a:xfrm>
          </p:grpSpPr>
          <p:sp>
            <p:nvSpPr>
              <p:cNvPr id="195" name="Google Shape;195;p22"/>
              <p:cNvSpPr/>
              <p:nvPr/>
            </p:nvSpPr>
            <p:spPr>
              <a:xfrm>
                <a:off x="5031125" y="1214529"/>
                <a:ext cx="2714400" cy="27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96" name="Google Shape;196;p22"/>
              <p:cNvCxnSpPr>
                <a:stCxn id="195" idx="1"/>
              </p:cNvCxnSpPr>
              <p:nvPr/>
            </p:nvCxnSpPr>
            <p:spPr>
              <a:xfrm>
                <a:off x="5031125" y="2571729"/>
                <a:ext cx="2713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7" name="Google Shape;197;p22"/>
              <p:cNvCxnSpPr/>
              <p:nvPr/>
            </p:nvCxnSpPr>
            <p:spPr>
              <a:xfrm>
                <a:off x="5031125" y="1957811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" name="Google Shape;198;p22"/>
              <p:cNvCxnSpPr/>
              <p:nvPr/>
            </p:nvCxnSpPr>
            <p:spPr>
              <a:xfrm>
                <a:off x="5031125" y="3264078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" name="Google Shape;199;p22"/>
              <p:cNvCxnSpPr/>
              <p:nvPr/>
            </p:nvCxnSpPr>
            <p:spPr>
              <a:xfrm rot="5400000">
                <a:off x="4199025" y="2571754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" name="Google Shape;200;p22"/>
              <p:cNvCxnSpPr/>
              <p:nvPr/>
            </p:nvCxnSpPr>
            <p:spPr>
              <a:xfrm rot="5400000">
                <a:off x="5311484" y="2571754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" name="Google Shape;201;p22"/>
              <p:cNvCxnSpPr/>
              <p:nvPr/>
            </p:nvCxnSpPr>
            <p:spPr>
              <a:xfrm rot="5400000">
                <a:off x="4768478" y="2571729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2" name="Google Shape;202;p22"/>
              <p:cNvCxnSpPr/>
              <p:nvPr/>
            </p:nvCxnSpPr>
            <p:spPr>
              <a:xfrm rot="5400000">
                <a:off x="5854483" y="2571754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03" name="Google Shape;203;p22"/>
            <p:cNvSpPr txBox="1"/>
            <p:nvPr/>
          </p:nvSpPr>
          <p:spPr>
            <a:xfrm>
              <a:off x="5700650" y="4340450"/>
              <a:ext cx="16956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/>
                <a:t>B Minor Dim</a:t>
              </a:r>
              <a:endParaRPr b="1" sz="2000"/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6132200" y="3514725"/>
              <a:ext cx="180900" cy="1809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6360800" y="3765600"/>
              <a:ext cx="180900" cy="1809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6779900" y="3765613"/>
              <a:ext cx="180900" cy="1809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6541700" y="4041838"/>
              <a:ext cx="180900" cy="1809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2"/>
            <p:cNvSpPr txBox="1"/>
            <p:nvPr/>
          </p:nvSpPr>
          <p:spPr>
            <a:xfrm>
              <a:off x="6110150" y="3514725"/>
              <a:ext cx="2250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FFFFFF"/>
                  </a:solidFill>
                </a:rPr>
                <a:t>1</a:t>
              </a:r>
              <a:endParaRPr b="1" sz="900">
                <a:solidFill>
                  <a:srgbClr val="FFFFFF"/>
                </a:solidFill>
              </a:endParaRPr>
            </a:p>
          </p:txBody>
        </p:sp>
        <p:sp>
          <p:nvSpPr>
            <p:cNvPr id="209" name="Google Shape;209;p22"/>
            <p:cNvSpPr txBox="1"/>
            <p:nvPr/>
          </p:nvSpPr>
          <p:spPr>
            <a:xfrm>
              <a:off x="6338750" y="3743250"/>
              <a:ext cx="2250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FFFFFF"/>
                  </a:solidFill>
                </a:rPr>
                <a:t>2</a:t>
              </a:r>
              <a:endParaRPr b="1" sz="900">
                <a:solidFill>
                  <a:srgbClr val="FFFFFF"/>
                </a:solidFill>
              </a:endParaRPr>
            </a:p>
          </p:txBody>
        </p:sp>
        <p:sp>
          <p:nvSpPr>
            <p:cNvPr id="210" name="Google Shape;210;p22"/>
            <p:cNvSpPr txBox="1"/>
            <p:nvPr/>
          </p:nvSpPr>
          <p:spPr>
            <a:xfrm>
              <a:off x="6519650" y="4041850"/>
              <a:ext cx="2250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FFFFFF"/>
                  </a:solidFill>
                </a:rPr>
                <a:t>4</a:t>
              </a:r>
              <a:endParaRPr b="1" sz="900">
                <a:solidFill>
                  <a:srgbClr val="FFFFFF"/>
                </a:solidFill>
              </a:endParaRPr>
            </a:p>
          </p:txBody>
        </p:sp>
        <p:sp>
          <p:nvSpPr>
            <p:cNvPr id="211" name="Google Shape;211;p22"/>
            <p:cNvSpPr txBox="1"/>
            <p:nvPr/>
          </p:nvSpPr>
          <p:spPr>
            <a:xfrm>
              <a:off x="6757850" y="3765600"/>
              <a:ext cx="2250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FFFFFF"/>
                  </a:solidFill>
                </a:rPr>
                <a:t>3</a:t>
              </a:r>
              <a:endParaRPr b="1" sz="900">
                <a:solidFill>
                  <a:srgbClr val="FFFFFF"/>
                </a:solidFill>
              </a:endParaRPr>
            </a:p>
          </p:txBody>
        </p:sp>
      </p:grpSp>
      <p:sp>
        <p:nvSpPr>
          <p:cNvPr id="212" name="Google Shape;212;p22"/>
          <p:cNvSpPr txBox="1"/>
          <p:nvPr/>
        </p:nvSpPr>
        <p:spPr>
          <a:xfrm>
            <a:off x="558463" y="273150"/>
            <a:ext cx="41733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Exo"/>
                <a:ea typeface="Exo"/>
                <a:cs typeface="Exo"/>
                <a:sym typeface="Exo"/>
              </a:rPr>
              <a:t>Chords Key of C</a:t>
            </a:r>
            <a:endParaRPr sz="1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5930275" y="2924175"/>
            <a:ext cx="238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X</a:t>
            </a:r>
            <a:endParaRPr sz="1200"/>
          </a:p>
        </p:txBody>
      </p:sp>
      <p:sp>
        <p:nvSpPr>
          <p:cNvPr id="214" name="Google Shape;214;p22"/>
          <p:cNvSpPr txBox="1"/>
          <p:nvPr/>
        </p:nvSpPr>
        <p:spPr>
          <a:xfrm>
            <a:off x="6911350" y="2924175"/>
            <a:ext cx="238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X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/>
          <p:nvPr/>
        </p:nvSpPr>
        <p:spPr>
          <a:xfrm>
            <a:off x="122250" y="178950"/>
            <a:ext cx="8789100" cy="478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0" name="Google Shape;220;p23"/>
          <p:cNvGraphicFramePr/>
          <p:nvPr/>
        </p:nvGraphicFramePr>
        <p:xfrm>
          <a:off x="518313" y="166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{4908333F-61B9-427A-9ACA-6AD30F08B210}</a:tableStyleId>
              </a:tblPr>
              <a:tblGrid>
                <a:gridCol w="494325"/>
                <a:gridCol w="382850"/>
                <a:gridCol w="438800"/>
                <a:gridCol w="438800"/>
                <a:gridCol w="438800"/>
                <a:gridCol w="438800"/>
                <a:gridCol w="438800"/>
                <a:gridCol w="438800"/>
                <a:gridCol w="438800"/>
              </a:tblGrid>
              <a:tr h="4104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Exo"/>
                          <a:ea typeface="Exo"/>
                          <a:cs typeface="Exo"/>
                          <a:sym typeface="Exo"/>
                        </a:rPr>
                        <a:t>C</a:t>
                      </a:r>
                      <a:endParaRPr b="1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C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D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E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F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G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A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B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C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4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1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2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3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4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5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6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7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8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1" name="Google Shape;221;p23"/>
          <p:cNvSpPr txBox="1"/>
          <p:nvPr/>
        </p:nvSpPr>
        <p:spPr>
          <a:xfrm>
            <a:off x="406063" y="730350"/>
            <a:ext cx="41733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Chords Key of C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W W H W W H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graphicFrame>
        <p:nvGraphicFramePr>
          <p:cNvPr id="222" name="Google Shape;222;p23"/>
          <p:cNvGraphicFramePr/>
          <p:nvPr/>
        </p:nvGraphicFramePr>
        <p:xfrm>
          <a:off x="518313" y="273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{4908333F-61B9-427A-9ACA-6AD30F08B210}</a:tableStyleId>
              </a:tblPr>
              <a:tblGrid>
                <a:gridCol w="494325"/>
                <a:gridCol w="382850"/>
                <a:gridCol w="438800"/>
                <a:gridCol w="438800"/>
                <a:gridCol w="438800"/>
                <a:gridCol w="438800"/>
                <a:gridCol w="438800"/>
                <a:gridCol w="438800"/>
                <a:gridCol w="438800"/>
              </a:tblGrid>
              <a:tr h="4104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Exo"/>
                          <a:ea typeface="Exo"/>
                          <a:cs typeface="Exo"/>
                          <a:sym typeface="Exo"/>
                        </a:rPr>
                        <a:t>Dm</a:t>
                      </a:r>
                      <a:endParaRPr b="1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D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E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F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G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A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B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C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D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4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1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2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3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4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5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6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7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8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3" name="Google Shape;223;p23"/>
          <p:cNvGraphicFramePr/>
          <p:nvPr/>
        </p:nvGraphicFramePr>
        <p:xfrm>
          <a:off x="518313" y="380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{4908333F-61B9-427A-9ACA-6AD30F08B210}</a:tableStyleId>
              </a:tblPr>
              <a:tblGrid>
                <a:gridCol w="494325"/>
                <a:gridCol w="382850"/>
                <a:gridCol w="438800"/>
                <a:gridCol w="438800"/>
                <a:gridCol w="438800"/>
                <a:gridCol w="438800"/>
                <a:gridCol w="438800"/>
                <a:gridCol w="438800"/>
                <a:gridCol w="438800"/>
              </a:tblGrid>
              <a:tr h="4104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Exo"/>
                          <a:ea typeface="Exo"/>
                          <a:cs typeface="Exo"/>
                          <a:sym typeface="Exo"/>
                        </a:rPr>
                        <a:t>Em</a:t>
                      </a:r>
                      <a:endParaRPr b="1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4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1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2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3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4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5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6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7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8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4" name="Google Shape;224;p23"/>
          <p:cNvGraphicFramePr/>
          <p:nvPr/>
        </p:nvGraphicFramePr>
        <p:xfrm>
          <a:off x="4785513" y="601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{4908333F-61B9-427A-9ACA-6AD30F08B210}</a:tableStyleId>
              </a:tblPr>
              <a:tblGrid>
                <a:gridCol w="494325"/>
                <a:gridCol w="382850"/>
                <a:gridCol w="438800"/>
                <a:gridCol w="438800"/>
                <a:gridCol w="438800"/>
                <a:gridCol w="438800"/>
                <a:gridCol w="438800"/>
                <a:gridCol w="438800"/>
                <a:gridCol w="438800"/>
              </a:tblGrid>
              <a:tr h="4104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Exo"/>
                          <a:ea typeface="Exo"/>
                          <a:cs typeface="Exo"/>
                          <a:sym typeface="Exo"/>
                        </a:rPr>
                        <a:t>F</a:t>
                      </a:r>
                      <a:endParaRPr b="1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4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1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2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3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4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5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6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7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8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5" name="Google Shape;225;p23"/>
          <p:cNvGraphicFramePr/>
          <p:nvPr/>
        </p:nvGraphicFramePr>
        <p:xfrm>
          <a:off x="4785513" y="166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{4908333F-61B9-427A-9ACA-6AD30F08B210}</a:tableStyleId>
              </a:tblPr>
              <a:tblGrid>
                <a:gridCol w="494325"/>
                <a:gridCol w="382850"/>
                <a:gridCol w="438800"/>
                <a:gridCol w="438800"/>
                <a:gridCol w="438800"/>
                <a:gridCol w="438800"/>
                <a:gridCol w="438800"/>
                <a:gridCol w="438800"/>
                <a:gridCol w="438800"/>
              </a:tblGrid>
              <a:tr h="4104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Exo"/>
                          <a:ea typeface="Exo"/>
                          <a:cs typeface="Exo"/>
                          <a:sym typeface="Exo"/>
                        </a:rPr>
                        <a:t>G</a:t>
                      </a:r>
                      <a:endParaRPr b="1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4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1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2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3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4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5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6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7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8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6" name="Google Shape;226;p23"/>
          <p:cNvGraphicFramePr/>
          <p:nvPr/>
        </p:nvGraphicFramePr>
        <p:xfrm>
          <a:off x="4785513" y="273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{4908333F-61B9-427A-9ACA-6AD30F08B210}</a:tableStyleId>
              </a:tblPr>
              <a:tblGrid>
                <a:gridCol w="494325"/>
                <a:gridCol w="382850"/>
                <a:gridCol w="438800"/>
                <a:gridCol w="438800"/>
                <a:gridCol w="438800"/>
                <a:gridCol w="438800"/>
                <a:gridCol w="438800"/>
                <a:gridCol w="438800"/>
                <a:gridCol w="438800"/>
              </a:tblGrid>
              <a:tr h="4104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Exo"/>
                          <a:ea typeface="Exo"/>
                          <a:cs typeface="Exo"/>
                          <a:sym typeface="Exo"/>
                        </a:rPr>
                        <a:t>Am</a:t>
                      </a:r>
                      <a:endParaRPr b="1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4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1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2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3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4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5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6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7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8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27" name="Google Shape;227;p23"/>
          <p:cNvGraphicFramePr/>
          <p:nvPr/>
        </p:nvGraphicFramePr>
        <p:xfrm>
          <a:off x="4785513" y="380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{4908333F-61B9-427A-9ACA-6AD30F08B210}</a:tableStyleId>
              </a:tblPr>
              <a:tblGrid>
                <a:gridCol w="494325"/>
                <a:gridCol w="382850"/>
                <a:gridCol w="438800"/>
                <a:gridCol w="438800"/>
                <a:gridCol w="438800"/>
                <a:gridCol w="438800"/>
                <a:gridCol w="438800"/>
                <a:gridCol w="438800"/>
                <a:gridCol w="438800"/>
              </a:tblGrid>
              <a:tr h="4104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Exo"/>
                          <a:ea typeface="Exo"/>
                          <a:cs typeface="Exo"/>
                          <a:sym typeface="Exo"/>
                        </a:rPr>
                        <a:t>B</a:t>
                      </a:r>
                      <a:endParaRPr b="1">
                        <a:latin typeface="Exo"/>
                        <a:ea typeface="Exo"/>
                        <a:cs typeface="Exo"/>
                        <a:sym typeface="Ex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Exo"/>
                          <a:ea typeface="Exo"/>
                          <a:cs typeface="Exo"/>
                          <a:sym typeface="Exo"/>
                        </a:rPr>
                        <a:t>dim</a:t>
                      </a:r>
                      <a:endParaRPr b="1" sz="12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4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1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2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3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4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5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6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7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Exo"/>
                          <a:ea typeface="Exo"/>
                          <a:cs typeface="Exo"/>
                          <a:sym typeface="Exo"/>
                        </a:rPr>
                        <a:t>8</a:t>
                      </a:r>
                      <a:endParaRPr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72325" y="185600"/>
            <a:ext cx="8789100" cy="478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025" y="448200"/>
            <a:ext cx="6231051" cy="42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172325" y="185600"/>
            <a:ext cx="8789100" cy="478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675" y="693213"/>
            <a:ext cx="6210675" cy="37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172325" y="185600"/>
            <a:ext cx="8789100" cy="478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0" l="4671" r="0" t="0"/>
          <a:stretch/>
        </p:blipFill>
        <p:spPr>
          <a:xfrm>
            <a:off x="358812" y="1200350"/>
            <a:ext cx="8426377" cy="27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172325" y="185600"/>
            <a:ext cx="8789100" cy="478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/>
        </p:nvSpPr>
        <p:spPr>
          <a:xfrm>
            <a:off x="581700" y="535225"/>
            <a:ext cx="3660300" cy="4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C Major Scale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	D	E	F	G	A	B	C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1	2	3	4	5	6	7	8</a:t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Key of C: Chord Formula</a:t>
            </a:r>
            <a:endParaRPr b="1" sz="1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Major Chord 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C   E   G</a:t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1    3   5</a:t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Minor Chord 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    Eb    G</a:t>
            </a:r>
            <a:endParaRPr sz="1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     b3    5</a:t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0" l="23899" r="22357" t="0"/>
          <a:stretch/>
        </p:blipFill>
        <p:spPr>
          <a:xfrm>
            <a:off x="5014250" y="509588"/>
            <a:ext cx="3327374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5660500" y="2916400"/>
            <a:ext cx="411000" cy="411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6197350" y="2154100"/>
            <a:ext cx="411000" cy="411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E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7211400" y="1365300"/>
            <a:ext cx="411000" cy="411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C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6608350" y="433400"/>
            <a:ext cx="504000" cy="5037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G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7675150" y="433400"/>
            <a:ext cx="504000" cy="5037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E</a:t>
            </a:r>
            <a:endParaRPr b="1" sz="18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464750" y="1449625"/>
            <a:ext cx="22146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C Major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C   E   G</a:t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1    3   5</a:t>
            </a:r>
            <a:endParaRPr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6096300" y="1449625"/>
            <a:ext cx="28191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C7 Dominant 7th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C   E   G</a:t>
            </a: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Bb</a:t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1    3   5</a:t>
            </a: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b7</a:t>
            </a:r>
            <a:endParaRPr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3392700" y="1449625"/>
            <a:ext cx="23586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CM7 Major 7th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C   E   G</a:t>
            </a: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</a:t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1    3   5</a:t>
            </a: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7</a:t>
            </a:r>
            <a:endParaRPr sz="18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21278" l="57788" r="20056" t="27073"/>
          <a:stretch/>
        </p:blipFill>
        <p:spPr>
          <a:xfrm>
            <a:off x="682973" y="2668050"/>
            <a:ext cx="1778150" cy="2330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9"/>
          <p:cNvGrpSpPr/>
          <p:nvPr/>
        </p:nvGrpSpPr>
        <p:grpSpPr>
          <a:xfrm>
            <a:off x="6616773" y="2584000"/>
            <a:ext cx="1778150" cy="2330550"/>
            <a:chOff x="3727348" y="2659075"/>
            <a:chExt cx="1778150" cy="2330550"/>
          </a:xfrm>
        </p:grpSpPr>
        <p:pic>
          <p:nvPicPr>
            <p:cNvPr id="100" name="Google Shape;100;p19"/>
            <p:cNvPicPr preferRelativeResize="0"/>
            <p:nvPr/>
          </p:nvPicPr>
          <p:blipFill rotWithShape="1">
            <a:blip r:embed="rId3">
              <a:alphaModFix/>
            </a:blip>
            <a:srcRect b="21278" l="57788" r="20056" t="27073"/>
            <a:stretch/>
          </p:blipFill>
          <p:spPr>
            <a:xfrm>
              <a:off x="3727348" y="2659075"/>
              <a:ext cx="1778150" cy="23305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1" name="Google Shape;101;p19"/>
            <p:cNvGrpSpPr/>
            <p:nvPr/>
          </p:nvGrpSpPr>
          <p:grpSpPr>
            <a:xfrm>
              <a:off x="4560075" y="3915575"/>
              <a:ext cx="411000" cy="411000"/>
              <a:chOff x="4560075" y="3915575"/>
              <a:chExt cx="411000" cy="411000"/>
            </a:xfrm>
          </p:grpSpPr>
          <p:sp>
            <p:nvSpPr>
              <p:cNvPr id="102" name="Google Shape;102;p19"/>
              <p:cNvSpPr/>
              <p:nvPr/>
            </p:nvSpPr>
            <p:spPr>
              <a:xfrm>
                <a:off x="4646625" y="4002125"/>
                <a:ext cx="237900" cy="2379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8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endParaRPr>
              </a:p>
            </p:txBody>
          </p:sp>
          <p:sp>
            <p:nvSpPr>
              <p:cNvPr id="103" name="Google Shape;103;p19"/>
              <p:cNvSpPr txBox="1"/>
              <p:nvPr/>
            </p:nvSpPr>
            <p:spPr>
              <a:xfrm>
                <a:off x="4560075" y="3915575"/>
                <a:ext cx="411000" cy="41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rgbClr val="FFFFFF"/>
                    </a:solidFill>
                  </a:rPr>
                  <a:t>b7</a:t>
                </a:r>
                <a:endParaRPr b="1" sz="120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21278" l="57788" r="20056" t="27073"/>
          <a:stretch/>
        </p:blipFill>
        <p:spPr>
          <a:xfrm>
            <a:off x="3682923" y="2659075"/>
            <a:ext cx="1778150" cy="23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2553600" y="116525"/>
            <a:ext cx="4036800" cy="109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 Major Scale</a:t>
            </a:r>
            <a:endParaRPr b="1" sz="1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	D	E	F	G	A	B	C</a:t>
            </a:r>
            <a:endParaRPr b="1" sz="1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	2	3	4	5	6	7	8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0"/>
          <p:cNvGrpSpPr/>
          <p:nvPr/>
        </p:nvGrpSpPr>
        <p:grpSpPr>
          <a:xfrm>
            <a:off x="3526275" y="2821738"/>
            <a:ext cx="2091456" cy="2091736"/>
            <a:chOff x="6321900" y="2885138"/>
            <a:chExt cx="2091456" cy="2091736"/>
          </a:xfrm>
        </p:grpSpPr>
        <p:grpSp>
          <p:nvGrpSpPr>
            <p:cNvPr id="111" name="Google Shape;111;p20"/>
            <p:cNvGrpSpPr/>
            <p:nvPr/>
          </p:nvGrpSpPr>
          <p:grpSpPr>
            <a:xfrm>
              <a:off x="6321911" y="2885138"/>
              <a:ext cx="2091445" cy="2091736"/>
              <a:chOff x="5031125" y="1214529"/>
              <a:chExt cx="2714400" cy="2714425"/>
            </a:xfrm>
          </p:grpSpPr>
          <p:sp>
            <p:nvSpPr>
              <p:cNvPr id="112" name="Google Shape;112;p20"/>
              <p:cNvSpPr/>
              <p:nvPr/>
            </p:nvSpPr>
            <p:spPr>
              <a:xfrm>
                <a:off x="5031125" y="1214529"/>
                <a:ext cx="2714400" cy="27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3" name="Google Shape;113;p20"/>
              <p:cNvCxnSpPr>
                <a:stCxn id="112" idx="1"/>
              </p:cNvCxnSpPr>
              <p:nvPr/>
            </p:nvCxnSpPr>
            <p:spPr>
              <a:xfrm>
                <a:off x="5031125" y="2571729"/>
                <a:ext cx="2714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4" name="Google Shape;114;p20"/>
              <p:cNvCxnSpPr/>
              <p:nvPr/>
            </p:nvCxnSpPr>
            <p:spPr>
              <a:xfrm>
                <a:off x="5031125" y="1957811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5" name="Google Shape;115;p20"/>
              <p:cNvCxnSpPr/>
              <p:nvPr/>
            </p:nvCxnSpPr>
            <p:spPr>
              <a:xfrm>
                <a:off x="5031125" y="3264078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6" name="Google Shape;116;p20"/>
              <p:cNvCxnSpPr/>
              <p:nvPr/>
            </p:nvCxnSpPr>
            <p:spPr>
              <a:xfrm rot="5400000">
                <a:off x="4199025" y="2571754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7" name="Google Shape;117;p20"/>
              <p:cNvCxnSpPr/>
              <p:nvPr/>
            </p:nvCxnSpPr>
            <p:spPr>
              <a:xfrm rot="5400000">
                <a:off x="5311484" y="2571754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" name="Google Shape;118;p20"/>
              <p:cNvCxnSpPr/>
              <p:nvPr/>
            </p:nvCxnSpPr>
            <p:spPr>
              <a:xfrm rot="5400000">
                <a:off x="4768478" y="2571729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20"/>
              <p:cNvCxnSpPr/>
              <p:nvPr/>
            </p:nvCxnSpPr>
            <p:spPr>
              <a:xfrm rot="5400000">
                <a:off x="5854483" y="2571754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20" name="Google Shape;120;p20"/>
            <p:cNvSpPr/>
            <p:nvPr/>
          </p:nvSpPr>
          <p:spPr>
            <a:xfrm>
              <a:off x="6321900" y="3049100"/>
              <a:ext cx="2091300" cy="2469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6575800" y="3001250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7848125" y="3019675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5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6983113" y="3986425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5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7801638" y="3986425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3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7376100" y="3527312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26" name="Google Shape;126;p20"/>
            <p:cNvSpPr txBox="1"/>
            <p:nvPr/>
          </p:nvSpPr>
          <p:spPr>
            <a:xfrm>
              <a:off x="7259250" y="3473250"/>
              <a:ext cx="541800" cy="5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</a:rPr>
                <a:t>7</a:t>
              </a:r>
              <a:endParaRPr b="1" sz="1200">
                <a:solidFill>
                  <a:srgbClr val="FFFFFF"/>
                </a:solidFill>
              </a:endParaRPr>
            </a:p>
          </p:txBody>
        </p:sp>
      </p:grpSp>
      <p:sp>
        <p:nvSpPr>
          <p:cNvPr id="127" name="Google Shape;127;p20"/>
          <p:cNvSpPr txBox="1"/>
          <p:nvPr/>
        </p:nvSpPr>
        <p:spPr>
          <a:xfrm>
            <a:off x="2553600" y="116525"/>
            <a:ext cx="4036800" cy="109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 Major Scale</a:t>
            </a:r>
            <a:endParaRPr b="1" sz="1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	D	E	F	G	A	B	C</a:t>
            </a:r>
            <a:endParaRPr b="1" sz="18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	2	3	4	5	6	7	8</a:t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6096300" y="1449625"/>
            <a:ext cx="28191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C7 Dominant 7th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C   E   G</a:t>
            </a: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Bb</a:t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1    3   5</a:t>
            </a: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b7</a:t>
            </a:r>
            <a:endParaRPr sz="1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3392700" y="1449625"/>
            <a:ext cx="23586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CM7 Major 7th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C   E   G</a:t>
            </a: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</a:t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1    3   5</a:t>
            </a:r>
            <a:r>
              <a:rPr lang="en" sz="18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7</a:t>
            </a:r>
            <a:endParaRPr sz="1800"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130" name="Google Shape;130;p20"/>
          <p:cNvGrpSpPr/>
          <p:nvPr/>
        </p:nvGrpSpPr>
        <p:grpSpPr>
          <a:xfrm>
            <a:off x="6460125" y="2745538"/>
            <a:ext cx="2091456" cy="2091736"/>
            <a:chOff x="6460125" y="2745538"/>
            <a:chExt cx="2091456" cy="2091736"/>
          </a:xfrm>
        </p:grpSpPr>
        <p:grpSp>
          <p:nvGrpSpPr>
            <p:cNvPr id="131" name="Google Shape;131;p20"/>
            <p:cNvGrpSpPr/>
            <p:nvPr/>
          </p:nvGrpSpPr>
          <p:grpSpPr>
            <a:xfrm>
              <a:off x="6460136" y="2745538"/>
              <a:ext cx="2091445" cy="2091736"/>
              <a:chOff x="5031125" y="1214529"/>
              <a:chExt cx="2714400" cy="2714425"/>
            </a:xfrm>
          </p:grpSpPr>
          <p:sp>
            <p:nvSpPr>
              <p:cNvPr id="132" name="Google Shape;132;p20"/>
              <p:cNvSpPr/>
              <p:nvPr/>
            </p:nvSpPr>
            <p:spPr>
              <a:xfrm>
                <a:off x="5031125" y="1214529"/>
                <a:ext cx="2714400" cy="27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3" name="Google Shape;133;p20"/>
              <p:cNvCxnSpPr>
                <a:stCxn id="132" idx="1"/>
              </p:cNvCxnSpPr>
              <p:nvPr/>
            </p:nvCxnSpPr>
            <p:spPr>
              <a:xfrm>
                <a:off x="5031125" y="2571729"/>
                <a:ext cx="2714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" name="Google Shape;134;p20"/>
              <p:cNvCxnSpPr/>
              <p:nvPr/>
            </p:nvCxnSpPr>
            <p:spPr>
              <a:xfrm>
                <a:off x="5031125" y="1957811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" name="Google Shape;135;p20"/>
              <p:cNvCxnSpPr/>
              <p:nvPr/>
            </p:nvCxnSpPr>
            <p:spPr>
              <a:xfrm>
                <a:off x="5031125" y="3264078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" name="Google Shape;136;p20"/>
              <p:cNvCxnSpPr/>
              <p:nvPr/>
            </p:nvCxnSpPr>
            <p:spPr>
              <a:xfrm rot="5400000">
                <a:off x="4199025" y="2571754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" name="Google Shape;137;p20"/>
              <p:cNvCxnSpPr/>
              <p:nvPr/>
            </p:nvCxnSpPr>
            <p:spPr>
              <a:xfrm rot="5400000">
                <a:off x="5311484" y="2571754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8" name="Google Shape;138;p20"/>
              <p:cNvCxnSpPr/>
              <p:nvPr/>
            </p:nvCxnSpPr>
            <p:spPr>
              <a:xfrm rot="5400000">
                <a:off x="4768478" y="2571729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9" name="Google Shape;139;p20"/>
              <p:cNvCxnSpPr/>
              <p:nvPr/>
            </p:nvCxnSpPr>
            <p:spPr>
              <a:xfrm rot="5400000">
                <a:off x="5854483" y="2571754"/>
                <a:ext cx="27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40" name="Google Shape;140;p20"/>
            <p:cNvSpPr/>
            <p:nvPr/>
          </p:nvSpPr>
          <p:spPr>
            <a:xfrm>
              <a:off x="6460125" y="2985700"/>
              <a:ext cx="2091300" cy="2469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6714025" y="2937850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7986350" y="2956275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5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7121338" y="3923025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5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7939863" y="3923025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3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7544575" y="2956287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46" name="Google Shape;146;p20"/>
            <p:cNvSpPr txBox="1"/>
            <p:nvPr/>
          </p:nvSpPr>
          <p:spPr>
            <a:xfrm>
              <a:off x="7445125" y="2848150"/>
              <a:ext cx="541800" cy="5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</a:rPr>
                <a:t>b7</a:t>
              </a:r>
              <a:endParaRPr b="1" sz="1200">
                <a:solidFill>
                  <a:schemeClr val="lt1"/>
                </a:solidFill>
              </a:endParaRPr>
            </a:p>
          </p:txBody>
        </p:sp>
      </p:grpSp>
      <p:sp>
        <p:nvSpPr>
          <p:cNvPr id="147" name="Google Shape;147;p20"/>
          <p:cNvSpPr txBox="1"/>
          <p:nvPr/>
        </p:nvSpPr>
        <p:spPr>
          <a:xfrm>
            <a:off x="462300" y="1418638"/>
            <a:ext cx="22146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xo"/>
                <a:ea typeface="Exo"/>
                <a:cs typeface="Exo"/>
                <a:sym typeface="Exo"/>
              </a:rPr>
              <a:t>C Major</a:t>
            </a:r>
            <a:endParaRPr b="1"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C   E   G</a:t>
            </a:r>
            <a:endParaRPr sz="18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Exo"/>
                <a:ea typeface="Exo"/>
                <a:cs typeface="Exo"/>
                <a:sym typeface="Exo"/>
              </a:rPr>
              <a:t>1    3   5</a:t>
            </a:r>
            <a:endParaRPr sz="1800"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148" name="Google Shape;148;p20"/>
          <p:cNvGrpSpPr/>
          <p:nvPr/>
        </p:nvGrpSpPr>
        <p:grpSpPr>
          <a:xfrm>
            <a:off x="565425" y="2821738"/>
            <a:ext cx="2280275" cy="2091736"/>
            <a:chOff x="565425" y="2821738"/>
            <a:chExt cx="2280275" cy="2091736"/>
          </a:xfrm>
        </p:grpSpPr>
        <p:grpSp>
          <p:nvGrpSpPr>
            <p:cNvPr id="149" name="Google Shape;149;p20"/>
            <p:cNvGrpSpPr/>
            <p:nvPr/>
          </p:nvGrpSpPr>
          <p:grpSpPr>
            <a:xfrm>
              <a:off x="565425" y="2821738"/>
              <a:ext cx="2091456" cy="2091736"/>
              <a:chOff x="159950" y="116513"/>
              <a:chExt cx="2091456" cy="2091736"/>
            </a:xfrm>
          </p:grpSpPr>
          <p:grpSp>
            <p:nvGrpSpPr>
              <p:cNvPr id="150" name="Google Shape;150;p20"/>
              <p:cNvGrpSpPr/>
              <p:nvPr/>
            </p:nvGrpSpPr>
            <p:grpSpPr>
              <a:xfrm>
                <a:off x="159961" y="116513"/>
                <a:ext cx="2091445" cy="2091736"/>
                <a:chOff x="5031125" y="1214529"/>
                <a:chExt cx="2714400" cy="2714425"/>
              </a:xfrm>
            </p:grpSpPr>
            <p:sp>
              <p:nvSpPr>
                <p:cNvPr id="151" name="Google Shape;151;p20"/>
                <p:cNvSpPr/>
                <p:nvPr/>
              </p:nvSpPr>
              <p:spPr>
                <a:xfrm>
                  <a:off x="5031125" y="1214529"/>
                  <a:ext cx="2714400" cy="27144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52" name="Google Shape;152;p20"/>
                <p:cNvCxnSpPr>
                  <a:stCxn id="151" idx="1"/>
                </p:cNvCxnSpPr>
                <p:nvPr/>
              </p:nvCxnSpPr>
              <p:spPr>
                <a:xfrm>
                  <a:off x="5031125" y="2571729"/>
                  <a:ext cx="27141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" name="Google Shape;153;p20"/>
                <p:cNvCxnSpPr/>
                <p:nvPr/>
              </p:nvCxnSpPr>
              <p:spPr>
                <a:xfrm>
                  <a:off x="5031125" y="1957811"/>
                  <a:ext cx="27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" name="Google Shape;154;p20"/>
                <p:cNvCxnSpPr/>
                <p:nvPr/>
              </p:nvCxnSpPr>
              <p:spPr>
                <a:xfrm>
                  <a:off x="5031125" y="3264078"/>
                  <a:ext cx="27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" name="Google Shape;155;p20"/>
                <p:cNvCxnSpPr/>
                <p:nvPr/>
              </p:nvCxnSpPr>
              <p:spPr>
                <a:xfrm rot="5400000">
                  <a:off x="4199025" y="2571754"/>
                  <a:ext cx="27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" name="Google Shape;156;p20"/>
                <p:cNvCxnSpPr/>
                <p:nvPr/>
              </p:nvCxnSpPr>
              <p:spPr>
                <a:xfrm rot="5400000">
                  <a:off x="5311484" y="2571754"/>
                  <a:ext cx="27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" name="Google Shape;157;p20"/>
                <p:cNvCxnSpPr/>
                <p:nvPr/>
              </p:nvCxnSpPr>
              <p:spPr>
                <a:xfrm rot="5400000">
                  <a:off x="4768478" y="2571729"/>
                  <a:ext cx="27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" name="Google Shape;158;p20"/>
                <p:cNvCxnSpPr/>
                <p:nvPr/>
              </p:nvCxnSpPr>
              <p:spPr>
                <a:xfrm rot="5400000">
                  <a:off x="5854483" y="2571754"/>
                  <a:ext cx="27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59" name="Google Shape;159;p20"/>
              <p:cNvSpPr/>
              <p:nvPr/>
            </p:nvSpPr>
            <p:spPr>
              <a:xfrm>
                <a:off x="159950" y="280475"/>
                <a:ext cx="2091300" cy="246900"/>
              </a:xfrm>
              <a:prstGeom prst="roundRect">
                <a:avLst>
                  <a:gd fmla="val 16667" name="adj"/>
                </a:avLst>
              </a:prstGeom>
              <a:solidFill>
                <a:srgbClr val="00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0" name="Google Shape;160;p20"/>
            <p:cNvSpPr/>
            <p:nvPr/>
          </p:nvSpPr>
          <p:spPr>
            <a:xfrm>
              <a:off x="851625" y="2953350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1250550" y="3986425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5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1668300" y="3986425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1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2086050" y="3986425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3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2502800" y="2953350"/>
              <a:ext cx="342900" cy="342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5</a:t>
              </a:r>
              <a:endParaRPr b="1" sz="11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447625" y="1261350"/>
            <a:ext cx="9390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 Major </a:t>
            </a:r>
            <a:br>
              <a:rPr b="1" lang="en" sz="1500">
                <a:latin typeface="Exo"/>
                <a:ea typeface="Exo"/>
                <a:cs typeface="Exo"/>
                <a:sym typeface="Exo"/>
              </a:rPr>
            </a:br>
            <a:r>
              <a:rPr lang="en" sz="1500">
                <a:latin typeface="Exo"/>
                <a:ea typeface="Exo"/>
                <a:cs typeface="Exo"/>
                <a:sym typeface="Exo"/>
              </a:rPr>
              <a:t>C   E   G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1    3   5 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3180200" y="1239300"/>
            <a:ext cx="1663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C7</a:t>
            </a:r>
            <a:endParaRPr b="1"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C   E   G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Bb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1    3   5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b7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680175" y="1261350"/>
            <a:ext cx="14424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CM7</a:t>
            </a:r>
            <a:endParaRPr b="1"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C   E   G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1    3   5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7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1847975" y="2392350"/>
            <a:ext cx="144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 Maj6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   E   G   A</a:t>
            </a:r>
            <a:endParaRPr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1    3   5   6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3508300" y="2392350"/>
            <a:ext cx="14424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CMaj9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C   E   G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   D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1    3   5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7   9 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6962350" y="2284050"/>
            <a:ext cx="20007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CMaj11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   E   G   Bb   D   F</a:t>
            </a:r>
            <a:endParaRPr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    3   5   b7   9   11 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5184350" y="1217250"/>
            <a:ext cx="1368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Cm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    Eb    G</a:t>
            </a:r>
            <a:endParaRPr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     b3    5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6969675" y="1184750"/>
            <a:ext cx="1663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Cm7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    Eb    G    Bb</a:t>
            </a:r>
            <a:endParaRPr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     b3    5    b7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2553600" y="86250"/>
            <a:ext cx="4036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 Major Scale</a:t>
            </a:r>
            <a:endParaRPr b="1"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	D	E	F	G	A	B	C</a:t>
            </a:r>
            <a:endParaRPr b="1"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	2	3	4	5	6	7	8</a:t>
            </a:r>
            <a:endParaRPr sz="1100"/>
          </a:p>
        </p:txBody>
      </p:sp>
      <p:sp>
        <p:nvSpPr>
          <p:cNvPr id="178" name="Google Shape;178;p21"/>
          <p:cNvSpPr txBox="1"/>
          <p:nvPr/>
        </p:nvSpPr>
        <p:spPr>
          <a:xfrm>
            <a:off x="113625" y="2392025"/>
            <a:ext cx="17499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Cmin/maj7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    Eb    G    B</a:t>
            </a:r>
            <a:endParaRPr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     b3    5    7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5198000" y="2333975"/>
            <a:ext cx="17499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C9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C   E   G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Bb   D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1    3   5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b7   9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23400" y="3684375"/>
            <a:ext cx="144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Csus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C   G   D</a:t>
            </a:r>
            <a:endParaRPr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1    5   9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783725" y="3684375"/>
            <a:ext cx="14424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Csus4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C   G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F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1    5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4 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3460125" y="3684375"/>
            <a:ext cx="17499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Cdim7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C   Eb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Gb   Bb</a:t>
            </a:r>
            <a:endParaRPr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    b3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b5   b7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5365125" y="3684375"/>
            <a:ext cx="17499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Exo"/>
                <a:ea typeface="Exo"/>
                <a:cs typeface="Exo"/>
                <a:sym typeface="Exo"/>
              </a:rPr>
              <a:t>Caug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C   E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G#</a:t>
            </a:r>
            <a:endParaRPr sz="1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Exo"/>
                <a:ea typeface="Exo"/>
                <a:cs typeface="Exo"/>
                <a:sym typeface="Exo"/>
              </a:rPr>
              <a:t>1    3</a:t>
            </a:r>
            <a:r>
              <a:rPr lang="en" sz="15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   5#</a:t>
            </a:r>
            <a:endParaRPr sz="15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