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Poppins Light"/>
      <p:regular r:id="rId17"/>
    </p:embeddedFont>
    <p:embeddedFont>
      <p:font typeface="Poppins Light"/>
      <p:regular r:id="rId18"/>
    </p:embeddedFont>
    <p:embeddedFont>
      <p:font typeface="Poppins Light"/>
      <p:regular r:id="rId19"/>
    </p:embeddedFont>
    <p:embeddedFont>
      <p:font typeface="Poppins Light"/>
      <p:regular r:id="rId20"/>
    </p:embeddedFont>
    <p:embeddedFont>
      <p:font typeface="Roboto Light"/>
      <p:regular r:id="rId21"/>
    </p:embeddedFont>
    <p:embeddedFont>
      <p:font typeface="Roboto Light"/>
      <p:regular r:id="rId22"/>
    </p:embeddedFont>
    <p:embeddedFont>
      <p:font typeface="Roboto Light"/>
      <p:regular r:id="rId23"/>
    </p:embeddedFont>
    <p:embeddedFont>
      <p:font typeface="Roboto Light"/>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5.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6.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7.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8.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9.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1829753"/>
            <a:ext cx="7556421" cy="2126337"/>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Conditional Probability: Understanding Relationships</a:t>
            </a:r>
            <a:endParaRPr lang="en-US" sz="4450" dirty="0"/>
          </a:p>
        </p:txBody>
      </p:sp>
      <p:sp>
        <p:nvSpPr>
          <p:cNvPr id="4" name="Text 1"/>
          <p:cNvSpPr/>
          <p:nvPr/>
        </p:nvSpPr>
        <p:spPr>
          <a:xfrm>
            <a:off x="793790" y="4296251"/>
            <a:ext cx="7556421"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Conditional probability is a fundamental concept in probability theory, providing insights into the likelihood of events occurring given that other events have already happened. This presentation explores its core principles, formulas, and practical applications.</a:t>
            </a:r>
            <a:endParaRPr lang="en-US" sz="1750" dirty="0"/>
          </a:p>
        </p:txBody>
      </p:sp>
      <p:sp>
        <p:nvSpPr>
          <p:cNvPr id="5" name="Shape 2"/>
          <p:cNvSpPr/>
          <p:nvPr/>
        </p:nvSpPr>
        <p:spPr>
          <a:xfrm>
            <a:off x="793790" y="6019919"/>
            <a:ext cx="362903" cy="362903"/>
          </a:xfrm>
          <a:prstGeom prst="roundRect">
            <a:avLst>
              <a:gd name="adj" fmla="val 25194296"/>
            </a:avLst>
          </a:prstGeom>
          <a:solidFill>
            <a:srgbClr val="D1CBC1"/>
          </a:solidFill>
          <a:ln w="7620">
            <a:solidFill>
              <a:srgbClr val="FFFFFF"/>
            </a:solidFill>
            <a:prstDash val="solid"/>
          </a:ln>
        </p:spPr>
      </p:sp>
      <p:sp>
        <p:nvSpPr>
          <p:cNvPr id="6" name="Text 3"/>
          <p:cNvSpPr/>
          <p:nvPr/>
        </p:nvSpPr>
        <p:spPr>
          <a:xfrm>
            <a:off x="927735" y="6152555"/>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3C3838"/>
                </a:solidFill>
                <a:latin typeface="Roboto Medium" pitchFamily="34" charset="0"/>
                <a:ea typeface="Roboto Medium" pitchFamily="34" charset="-122"/>
                <a:cs typeface="Roboto Medium" pitchFamily="34" charset="-120"/>
              </a:rPr>
              <a:t>IO</a:t>
            </a:r>
            <a:endParaRPr lang="en-US" sz="750" dirty="0"/>
          </a:p>
        </p:txBody>
      </p:sp>
      <p:sp>
        <p:nvSpPr>
          <p:cNvPr id="7" name="Text 4"/>
          <p:cNvSpPr/>
          <p:nvPr/>
        </p:nvSpPr>
        <p:spPr>
          <a:xfrm>
            <a:off x="1270040" y="6003012"/>
            <a:ext cx="2106216" cy="396835"/>
          </a:xfrm>
          <a:prstGeom prst="rect">
            <a:avLst/>
          </a:prstGeom>
          <a:noFill/>
          <a:ln/>
        </p:spPr>
        <p:txBody>
          <a:bodyPr wrap="none" lIns="0" tIns="0" rIns="0" bIns="0" rtlCol="0" anchor="t"/>
          <a:lstStyle/>
          <a:p>
            <a:pPr algn="l" indent="0" marL="0">
              <a:lnSpc>
                <a:spcPts val="3100"/>
              </a:lnSpc>
              <a:buNone/>
            </a:pPr>
            <a:r>
              <a:rPr lang="en-US" sz="2200" b="1" dirty="0">
                <a:solidFill>
                  <a:srgbClr val="E5E0DF"/>
                </a:solidFill>
                <a:latin typeface="Roboto Bold" pitchFamily="34" charset="0"/>
                <a:ea typeface="Roboto Bold" pitchFamily="34" charset="-122"/>
                <a:cs typeface="Roboto Bold" pitchFamily="34" charset="-120"/>
              </a:rPr>
              <a:t>by IKENNA ONYI</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835235"/>
          </a:xfrm>
          <a:prstGeom prst="rect">
            <a:avLst/>
          </a:prstGeom>
        </p:spPr>
      </p:pic>
      <p:sp>
        <p:nvSpPr>
          <p:cNvPr id="3" name="Text 0"/>
          <p:cNvSpPr/>
          <p:nvPr/>
        </p:nvSpPr>
        <p:spPr>
          <a:xfrm>
            <a:off x="793790" y="3464362"/>
            <a:ext cx="1188041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Independence and Conditional Probability</a:t>
            </a:r>
            <a:endParaRPr lang="en-US" sz="4450" dirty="0"/>
          </a:p>
        </p:txBody>
      </p:sp>
      <p:sp>
        <p:nvSpPr>
          <p:cNvPr id="4" name="Text 1"/>
          <p:cNvSpPr/>
          <p:nvPr/>
        </p:nvSpPr>
        <p:spPr>
          <a:xfrm>
            <a:off x="793790" y="4626650"/>
            <a:ext cx="6351270" cy="748427"/>
          </a:xfrm>
          <a:prstGeom prst="rect">
            <a:avLst/>
          </a:prstGeom>
          <a:noFill/>
          <a:ln/>
        </p:spPr>
        <p:txBody>
          <a:bodyPr wrap="none" lIns="0" tIns="0" rIns="0" bIns="0" rtlCol="0" anchor="t"/>
          <a:lstStyle/>
          <a:p>
            <a:pPr algn="ctr" indent="0" marL="0">
              <a:lnSpc>
                <a:spcPts val="5850"/>
              </a:lnSpc>
              <a:buNone/>
            </a:pPr>
            <a:r>
              <a:rPr lang="en-US" sz="5850" dirty="0">
                <a:solidFill>
                  <a:srgbClr val="E5E0DF"/>
                </a:solidFill>
                <a:latin typeface="Poppins Light" pitchFamily="34" charset="0"/>
                <a:ea typeface="Poppins Light" pitchFamily="34" charset="-122"/>
                <a:cs typeface="Poppins Light" pitchFamily="34" charset="-120"/>
              </a:rPr>
              <a:t>1</a:t>
            </a:r>
            <a:endParaRPr lang="en-US" sz="5850" dirty="0"/>
          </a:p>
        </p:txBody>
      </p:sp>
      <p:sp>
        <p:nvSpPr>
          <p:cNvPr id="5" name="Text 2"/>
          <p:cNvSpPr/>
          <p:nvPr/>
        </p:nvSpPr>
        <p:spPr>
          <a:xfrm>
            <a:off x="2551748" y="5658445"/>
            <a:ext cx="2835235" cy="354330"/>
          </a:xfrm>
          <a:prstGeom prst="rect">
            <a:avLst/>
          </a:prstGeom>
          <a:noFill/>
          <a:ln/>
        </p:spPr>
        <p:txBody>
          <a:bodyPr wrap="none" lIns="0" tIns="0" rIns="0" bIns="0" rtlCol="0" anchor="t"/>
          <a:lstStyle/>
          <a:p>
            <a:pPr algn="ct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Independent Events</a:t>
            </a:r>
            <a:endParaRPr lang="en-US" sz="2200" dirty="0"/>
          </a:p>
        </p:txBody>
      </p:sp>
      <p:sp>
        <p:nvSpPr>
          <p:cNvPr id="6" name="Text 3"/>
          <p:cNvSpPr/>
          <p:nvPr/>
        </p:nvSpPr>
        <p:spPr>
          <a:xfrm>
            <a:off x="793790" y="6148864"/>
            <a:ext cx="6351270" cy="1451610"/>
          </a:xfrm>
          <a:prstGeom prst="rect">
            <a:avLst/>
          </a:prstGeom>
          <a:noFill/>
          <a:ln/>
        </p:spPr>
        <p:txBody>
          <a:bodyPr wrap="square" lIns="0" tIns="0" rIns="0" bIns="0" rtlCol="0" anchor="t"/>
          <a:lstStyle/>
          <a:p>
            <a:pPr algn="ct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Independent events are those where the occurrence of one event has no impact on the probability of the other event happening. In such cases, conditional probability is equal to the unconditional probability.</a:t>
            </a:r>
            <a:endParaRPr lang="en-US" sz="1750" dirty="0"/>
          </a:p>
        </p:txBody>
      </p:sp>
      <p:sp>
        <p:nvSpPr>
          <p:cNvPr id="7" name="Text 4"/>
          <p:cNvSpPr/>
          <p:nvPr/>
        </p:nvSpPr>
        <p:spPr>
          <a:xfrm>
            <a:off x="7485221" y="4626650"/>
            <a:ext cx="6351389" cy="748427"/>
          </a:xfrm>
          <a:prstGeom prst="rect">
            <a:avLst/>
          </a:prstGeom>
          <a:noFill/>
          <a:ln/>
        </p:spPr>
        <p:txBody>
          <a:bodyPr wrap="none" lIns="0" tIns="0" rIns="0" bIns="0" rtlCol="0" anchor="t"/>
          <a:lstStyle/>
          <a:p>
            <a:pPr algn="ctr" indent="0" marL="0">
              <a:lnSpc>
                <a:spcPts val="5850"/>
              </a:lnSpc>
              <a:buNone/>
            </a:pPr>
            <a:r>
              <a:rPr lang="en-US" sz="5850" dirty="0">
                <a:solidFill>
                  <a:srgbClr val="E5E0DF"/>
                </a:solidFill>
                <a:latin typeface="Poppins Light" pitchFamily="34" charset="0"/>
                <a:ea typeface="Poppins Light" pitchFamily="34" charset="-122"/>
                <a:cs typeface="Poppins Light" pitchFamily="34" charset="-120"/>
              </a:rPr>
              <a:t>2</a:t>
            </a:r>
            <a:endParaRPr lang="en-US" sz="5850" dirty="0"/>
          </a:p>
        </p:txBody>
      </p:sp>
      <p:sp>
        <p:nvSpPr>
          <p:cNvPr id="8" name="Text 5"/>
          <p:cNvSpPr/>
          <p:nvPr/>
        </p:nvSpPr>
        <p:spPr>
          <a:xfrm>
            <a:off x="9243298" y="5658445"/>
            <a:ext cx="2835235" cy="354330"/>
          </a:xfrm>
          <a:prstGeom prst="rect">
            <a:avLst/>
          </a:prstGeom>
          <a:noFill/>
          <a:ln/>
        </p:spPr>
        <p:txBody>
          <a:bodyPr wrap="none" lIns="0" tIns="0" rIns="0" bIns="0" rtlCol="0" anchor="t"/>
          <a:lstStyle/>
          <a:p>
            <a:pPr algn="ct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Dependent Events</a:t>
            </a:r>
            <a:endParaRPr lang="en-US" sz="2200" dirty="0"/>
          </a:p>
        </p:txBody>
      </p:sp>
      <p:sp>
        <p:nvSpPr>
          <p:cNvPr id="9" name="Text 6"/>
          <p:cNvSpPr/>
          <p:nvPr/>
        </p:nvSpPr>
        <p:spPr>
          <a:xfrm>
            <a:off x="7485221" y="6148864"/>
            <a:ext cx="6351389" cy="1451610"/>
          </a:xfrm>
          <a:prstGeom prst="rect">
            <a:avLst/>
          </a:prstGeom>
          <a:noFill/>
          <a:ln/>
        </p:spPr>
        <p:txBody>
          <a:bodyPr wrap="square" lIns="0" tIns="0" rIns="0" bIns="0" rtlCol="0" anchor="t"/>
          <a:lstStyle/>
          <a:p>
            <a:pPr algn="ct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Dependent events are those where the occurrence of one event influences the probability of the other event. Conditional probability plays a crucial role in understanding the relationship between these events.</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358509"/>
            <a:ext cx="8837533"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What is Conditional Probability?</a:t>
            </a:r>
            <a:endParaRPr lang="en-US" sz="4450" dirty="0"/>
          </a:p>
        </p:txBody>
      </p:sp>
      <p:sp>
        <p:nvSpPr>
          <p:cNvPr id="3" name="Text 1"/>
          <p:cNvSpPr/>
          <p:nvPr/>
        </p:nvSpPr>
        <p:spPr>
          <a:xfrm>
            <a:off x="793790"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Definition</a:t>
            </a:r>
            <a:endParaRPr lang="en-US" sz="2200" dirty="0"/>
          </a:p>
        </p:txBody>
      </p:sp>
      <p:sp>
        <p:nvSpPr>
          <p:cNvPr id="4" name="Text 2"/>
          <p:cNvSpPr/>
          <p:nvPr/>
        </p:nvSpPr>
        <p:spPr>
          <a:xfrm>
            <a:off x="793790"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Conditional probability quantifies the likelihood of an event occurring given that another event has already taken place. It's often denoted as P(A|B), representing the probability of event A happening given that event B has already occurred.</a:t>
            </a:r>
            <a:endParaRPr lang="en-US" sz="1750" dirty="0"/>
          </a:p>
        </p:txBody>
      </p:sp>
      <p:sp>
        <p:nvSpPr>
          <p:cNvPr id="5" name="Text 3"/>
          <p:cNvSpPr/>
          <p:nvPr/>
        </p:nvSpPr>
        <p:spPr>
          <a:xfrm>
            <a:off x="7599521" y="3634264"/>
            <a:ext cx="2835235" cy="354330"/>
          </a:xfrm>
          <a:prstGeom prst="rect">
            <a:avLst/>
          </a:prstGeom>
          <a:noFill/>
          <a:ln/>
        </p:spPr>
        <p:txBody>
          <a:bodyPr wrap="none" lIns="0" tIns="0" rIns="0" bIns="0" rtlCol="0" anchor="t"/>
          <a:lstStyle/>
          <a:p>
            <a:pPr indent="0" marL="0">
              <a:lnSpc>
                <a:spcPts val="2750"/>
              </a:lnSpc>
              <a:buNone/>
            </a:pPr>
            <a:r>
              <a:rPr lang="en-US" sz="2200" dirty="0">
                <a:solidFill>
                  <a:srgbClr val="F2F2F3"/>
                </a:solidFill>
                <a:latin typeface="Poppins Light" pitchFamily="34" charset="0"/>
                <a:ea typeface="Poppins Light" pitchFamily="34" charset="-122"/>
                <a:cs typeface="Poppins Light" pitchFamily="34" charset="-120"/>
              </a:rPr>
              <a:t>Key Concepts</a:t>
            </a:r>
            <a:endParaRPr lang="en-US" sz="2200" dirty="0"/>
          </a:p>
        </p:txBody>
      </p:sp>
      <p:sp>
        <p:nvSpPr>
          <p:cNvPr id="6" name="Text 4"/>
          <p:cNvSpPr/>
          <p:nvPr/>
        </p:nvSpPr>
        <p:spPr>
          <a:xfrm>
            <a:off x="7599521" y="4215408"/>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Conditional probability highlights the interdependence of events, where the occurrence of one event influences the probability of another. This concept is crucial in various fields, from decision-making to risk assessment.</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1230154"/>
            <a:ext cx="7398544"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The Multiplication Principle</a:t>
            </a:r>
            <a:endParaRPr lang="en-US" sz="4450" dirty="0"/>
          </a:p>
        </p:txBody>
      </p:sp>
      <p:sp>
        <p:nvSpPr>
          <p:cNvPr id="4" name="Shape 1"/>
          <p:cNvSpPr/>
          <p:nvPr/>
        </p:nvSpPr>
        <p:spPr>
          <a:xfrm>
            <a:off x="6280190" y="2534245"/>
            <a:ext cx="510302" cy="510302"/>
          </a:xfrm>
          <a:prstGeom prst="roundRect">
            <a:avLst>
              <a:gd name="adj" fmla="val 18669"/>
            </a:avLst>
          </a:prstGeom>
          <a:solidFill>
            <a:srgbClr val="3D3D42"/>
          </a:solidFill>
          <a:ln w="7620">
            <a:solidFill>
              <a:srgbClr val="56565B"/>
            </a:solidFill>
            <a:prstDash val="solid"/>
          </a:ln>
        </p:spPr>
      </p:sp>
      <p:sp>
        <p:nvSpPr>
          <p:cNvPr id="5" name="Text 2"/>
          <p:cNvSpPr/>
          <p:nvPr/>
        </p:nvSpPr>
        <p:spPr>
          <a:xfrm>
            <a:off x="6485573" y="2619256"/>
            <a:ext cx="99417"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1</a:t>
            </a:r>
            <a:endParaRPr lang="en-US" sz="2650" dirty="0"/>
          </a:p>
        </p:txBody>
      </p:sp>
      <p:sp>
        <p:nvSpPr>
          <p:cNvPr id="6" name="Text 3"/>
          <p:cNvSpPr/>
          <p:nvPr/>
        </p:nvSpPr>
        <p:spPr>
          <a:xfrm>
            <a:off x="7017306" y="2534245"/>
            <a:ext cx="2927747" cy="1062990"/>
          </a:xfrm>
          <a:prstGeom prst="rect">
            <a:avLst/>
          </a:prstGeom>
          <a:noFill/>
          <a:ln/>
        </p:spPr>
        <p:txBody>
          <a:bodyPr wrap="squar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Foundation of Conditional Probability</a:t>
            </a:r>
            <a:endParaRPr lang="en-US" sz="2200" dirty="0"/>
          </a:p>
        </p:txBody>
      </p:sp>
      <p:sp>
        <p:nvSpPr>
          <p:cNvPr id="7" name="Text 4"/>
          <p:cNvSpPr/>
          <p:nvPr/>
        </p:nvSpPr>
        <p:spPr>
          <a:xfrm>
            <a:off x="7017306" y="3733324"/>
            <a:ext cx="2927747" cy="3266123"/>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multiplication principle states that the probability of two events occurring in sequence is the product of the probability of the first event and the probability of the second event given that the first event has already occurred.</a:t>
            </a:r>
            <a:endParaRPr lang="en-US" sz="1750" dirty="0"/>
          </a:p>
        </p:txBody>
      </p:sp>
      <p:sp>
        <p:nvSpPr>
          <p:cNvPr id="8" name="Shape 5"/>
          <p:cNvSpPr/>
          <p:nvPr/>
        </p:nvSpPr>
        <p:spPr>
          <a:xfrm>
            <a:off x="10171867" y="2534245"/>
            <a:ext cx="510302" cy="510302"/>
          </a:xfrm>
          <a:prstGeom prst="roundRect">
            <a:avLst>
              <a:gd name="adj" fmla="val 18669"/>
            </a:avLst>
          </a:prstGeom>
          <a:solidFill>
            <a:srgbClr val="3D3D42"/>
          </a:solidFill>
          <a:ln w="7620">
            <a:solidFill>
              <a:srgbClr val="56565B"/>
            </a:solidFill>
            <a:prstDash val="solid"/>
          </a:ln>
        </p:spPr>
      </p:sp>
      <p:sp>
        <p:nvSpPr>
          <p:cNvPr id="9" name="Text 6"/>
          <p:cNvSpPr/>
          <p:nvPr/>
        </p:nvSpPr>
        <p:spPr>
          <a:xfrm>
            <a:off x="10329624" y="2619256"/>
            <a:ext cx="194667"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2</a:t>
            </a:r>
            <a:endParaRPr lang="en-US" sz="2650" dirty="0"/>
          </a:p>
        </p:txBody>
      </p:sp>
      <p:sp>
        <p:nvSpPr>
          <p:cNvPr id="10" name="Text 7"/>
          <p:cNvSpPr/>
          <p:nvPr/>
        </p:nvSpPr>
        <p:spPr>
          <a:xfrm>
            <a:off x="10908983" y="2534245"/>
            <a:ext cx="2927747" cy="708660"/>
          </a:xfrm>
          <a:prstGeom prst="rect">
            <a:avLst/>
          </a:prstGeom>
          <a:noFill/>
          <a:ln/>
        </p:spPr>
        <p:txBody>
          <a:bodyPr wrap="squar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Mathematical Representation</a:t>
            </a:r>
            <a:endParaRPr lang="en-US" sz="2200" dirty="0"/>
          </a:p>
        </p:txBody>
      </p:sp>
      <p:sp>
        <p:nvSpPr>
          <p:cNvPr id="11" name="Text 8"/>
          <p:cNvSpPr/>
          <p:nvPr/>
        </p:nvSpPr>
        <p:spPr>
          <a:xfrm>
            <a:off x="10908983" y="3378994"/>
            <a:ext cx="2927747" cy="1814513"/>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P(A and B) = P(A) * P(B|A). This formula forms the basis for understanding conditional probability and calculating the probability of joint events.</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893088"/>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Conditional Probability Formula</a:t>
            </a:r>
            <a:endParaRPr lang="en-US" sz="4450" dirty="0"/>
          </a:p>
        </p:txBody>
      </p:sp>
      <p:sp>
        <p:nvSpPr>
          <p:cNvPr id="4" name="Shape 1"/>
          <p:cNvSpPr/>
          <p:nvPr/>
        </p:nvSpPr>
        <p:spPr>
          <a:xfrm>
            <a:off x="793790" y="2650808"/>
            <a:ext cx="3664863" cy="2773799"/>
          </a:xfrm>
          <a:prstGeom prst="roundRect">
            <a:avLst>
              <a:gd name="adj" fmla="val 3435"/>
            </a:avLst>
          </a:prstGeom>
          <a:solidFill>
            <a:srgbClr val="3D3D42"/>
          </a:solidFill>
          <a:ln w="7620">
            <a:solidFill>
              <a:srgbClr val="56565B"/>
            </a:solidFill>
            <a:prstDash val="solid"/>
          </a:ln>
        </p:spPr>
      </p:sp>
      <p:sp>
        <p:nvSpPr>
          <p:cNvPr id="5" name="Text 2"/>
          <p:cNvSpPr/>
          <p:nvPr/>
        </p:nvSpPr>
        <p:spPr>
          <a:xfrm>
            <a:off x="1028224" y="2885242"/>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P(A|B)</a:t>
            </a:r>
            <a:endParaRPr lang="en-US" sz="2200" dirty="0"/>
          </a:p>
        </p:txBody>
      </p:sp>
      <p:sp>
        <p:nvSpPr>
          <p:cNvPr id="6" name="Text 3"/>
          <p:cNvSpPr/>
          <p:nvPr/>
        </p:nvSpPr>
        <p:spPr>
          <a:xfrm>
            <a:off x="1028224" y="3375660"/>
            <a:ext cx="3195995" cy="1814513"/>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probability of event A happening given that event B has already occurred. This is the core concept of conditional probability.</a:t>
            </a:r>
            <a:endParaRPr lang="en-US" sz="1750" dirty="0"/>
          </a:p>
        </p:txBody>
      </p:sp>
      <p:sp>
        <p:nvSpPr>
          <p:cNvPr id="7" name="Shape 4"/>
          <p:cNvSpPr/>
          <p:nvPr/>
        </p:nvSpPr>
        <p:spPr>
          <a:xfrm>
            <a:off x="4685467" y="2650808"/>
            <a:ext cx="3664863" cy="2773799"/>
          </a:xfrm>
          <a:prstGeom prst="roundRect">
            <a:avLst>
              <a:gd name="adj" fmla="val 3435"/>
            </a:avLst>
          </a:prstGeom>
          <a:solidFill>
            <a:srgbClr val="3D3D42"/>
          </a:solidFill>
          <a:ln w="7620">
            <a:solidFill>
              <a:srgbClr val="56565B"/>
            </a:solidFill>
            <a:prstDash val="solid"/>
          </a:ln>
        </p:spPr>
      </p:sp>
      <p:sp>
        <p:nvSpPr>
          <p:cNvPr id="8" name="Text 5"/>
          <p:cNvSpPr/>
          <p:nvPr/>
        </p:nvSpPr>
        <p:spPr>
          <a:xfrm>
            <a:off x="4919901" y="2885242"/>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P(A and B)</a:t>
            </a:r>
            <a:endParaRPr lang="en-US" sz="2200" dirty="0"/>
          </a:p>
        </p:txBody>
      </p:sp>
      <p:sp>
        <p:nvSpPr>
          <p:cNvPr id="9" name="Text 6"/>
          <p:cNvSpPr/>
          <p:nvPr/>
        </p:nvSpPr>
        <p:spPr>
          <a:xfrm>
            <a:off x="4919901" y="3375660"/>
            <a:ext cx="3195995"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probability of both event A and event B occurring simultaneously. This is the joint probability of A and B.</a:t>
            </a:r>
            <a:endParaRPr lang="en-US" sz="1750" dirty="0"/>
          </a:p>
        </p:txBody>
      </p:sp>
      <p:sp>
        <p:nvSpPr>
          <p:cNvPr id="10" name="Shape 7"/>
          <p:cNvSpPr/>
          <p:nvPr/>
        </p:nvSpPr>
        <p:spPr>
          <a:xfrm>
            <a:off x="793790" y="5651421"/>
            <a:ext cx="7556421" cy="1685092"/>
          </a:xfrm>
          <a:prstGeom prst="roundRect">
            <a:avLst>
              <a:gd name="adj" fmla="val 5654"/>
            </a:avLst>
          </a:prstGeom>
          <a:solidFill>
            <a:srgbClr val="3D3D42"/>
          </a:solidFill>
          <a:ln w="7620">
            <a:solidFill>
              <a:srgbClr val="56565B"/>
            </a:solidFill>
            <a:prstDash val="solid"/>
          </a:ln>
        </p:spPr>
      </p:sp>
      <p:sp>
        <p:nvSpPr>
          <p:cNvPr id="11" name="Text 8"/>
          <p:cNvSpPr/>
          <p:nvPr/>
        </p:nvSpPr>
        <p:spPr>
          <a:xfrm>
            <a:off x="1028224" y="5885855"/>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P(B)</a:t>
            </a:r>
            <a:endParaRPr lang="en-US" sz="2200" dirty="0"/>
          </a:p>
        </p:txBody>
      </p:sp>
      <p:sp>
        <p:nvSpPr>
          <p:cNvPr id="12" name="Text 9"/>
          <p:cNvSpPr/>
          <p:nvPr/>
        </p:nvSpPr>
        <p:spPr>
          <a:xfrm>
            <a:off x="1028224" y="6376273"/>
            <a:ext cx="7087553" cy="72580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probability of event B occurring. This represents the overall likelihood of event B happening.</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719507"/>
          </a:xfrm>
          <a:prstGeom prst="rect">
            <a:avLst/>
          </a:prstGeom>
        </p:spPr>
      </p:pic>
      <p:sp>
        <p:nvSpPr>
          <p:cNvPr id="3" name="Text 0"/>
          <p:cNvSpPr/>
          <p:nvPr/>
        </p:nvSpPr>
        <p:spPr>
          <a:xfrm>
            <a:off x="761405" y="3319582"/>
            <a:ext cx="13107591" cy="1359694"/>
          </a:xfrm>
          <a:prstGeom prst="rect">
            <a:avLst/>
          </a:prstGeom>
          <a:noFill/>
          <a:ln/>
        </p:spPr>
        <p:txBody>
          <a:bodyPr wrap="square" lIns="0" tIns="0" rIns="0" bIns="0" rtlCol="0" anchor="t"/>
          <a:lstStyle/>
          <a:p>
            <a:pPr indent="0" marL="0">
              <a:lnSpc>
                <a:spcPts val="5350"/>
              </a:lnSpc>
              <a:buNone/>
            </a:pPr>
            <a:r>
              <a:rPr lang="en-US" sz="4250" dirty="0">
                <a:solidFill>
                  <a:srgbClr val="F2F2F3"/>
                </a:solidFill>
                <a:latin typeface="Poppins Light" pitchFamily="34" charset="0"/>
                <a:ea typeface="Poppins Light" pitchFamily="34" charset="-122"/>
                <a:cs typeface="Poppins Light" pitchFamily="34" charset="-120"/>
              </a:rPr>
              <a:t>Example: Probability of Hiring Given a College Degree</a:t>
            </a:r>
            <a:endParaRPr lang="en-US" sz="4250" dirty="0"/>
          </a:p>
        </p:txBody>
      </p:sp>
      <p:pic>
        <p:nvPicPr>
          <p:cNvPr id="4" name="Image 1" descr="preencoded.png">    </p:cNvPr>
          <p:cNvPicPr>
            <a:picLocks noChangeAspect="1"/>
          </p:cNvPicPr>
          <p:nvPr/>
        </p:nvPicPr>
        <p:blipFill>
          <a:blip r:embed="rId2"/>
          <a:stretch>
            <a:fillRect/>
          </a:stretch>
        </p:blipFill>
        <p:spPr>
          <a:xfrm>
            <a:off x="761405" y="5005507"/>
            <a:ext cx="543878" cy="543878"/>
          </a:xfrm>
          <a:prstGeom prst="rect">
            <a:avLst/>
          </a:prstGeom>
        </p:spPr>
      </p:pic>
      <p:sp>
        <p:nvSpPr>
          <p:cNvPr id="5" name="Text 1"/>
          <p:cNvSpPr/>
          <p:nvPr/>
        </p:nvSpPr>
        <p:spPr>
          <a:xfrm>
            <a:off x="761405" y="5766911"/>
            <a:ext cx="2719507" cy="339923"/>
          </a:xfrm>
          <a:prstGeom prst="rect">
            <a:avLst/>
          </a:prstGeom>
          <a:noFill/>
          <a:ln/>
        </p:spPr>
        <p:txBody>
          <a:bodyPr wrap="none" lIns="0" tIns="0" rIns="0" bIns="0" rtlCol="0" anchor="t"/>
          <a:lstStyle/>
          <a:p>
            <a:pPr algn="l"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Scenario</a:t>
            </a:r>
            <a:endParaRPr lang="en-US" sz="2100" dirty="0"/>
          </a:p>
        </p:txBody>
      </p:sp>
      <p:sp>
        <p:nvSpPr>
          <p:cNvPr id="6" name="Text 2"/>
          <p:cNvSpPr/>
          <p:nvPr/>
        </p:nvSpPr>
        <p:spPr>
          <a:xfrm>
            <a:off x="761405" y="6237327"/>
            <a:ext cx="6390680" cy="1392079"/>
          </a:xfrm>
          <a:prstGeom prst="rect">
            <a:avLst/>
          </a:prstGeom>
          <a:noFill/>
          <a:ln/>
        </p:spPr>
        <p:txBody>
          <a:bodyPr wrap="square" lIns="0" tIns="0" rIns="0" bIns="0" rtlCol="0" anchor="t"/>
          <a:lstStyle/>
          <a:p>
            <a:pPr algn="l"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A company is hiring for a position that requires a college degree. They have data on the probability of hiring someone with a college degree (P(Hiring|Degree)) and the overall probability of hiring someone (P(Hiring)).</a:t>
            </a:r>
            <a:endParaRPr lang="en-US" sz="1700" dirty="0"/>
          </a:p>
        </p:txBody>
      </p:sp>
      <p:pic>
        <p:nvPicPr>
          <p:cNvPr id="7" name="Image 2" descr="preencoded.png">    </p:cNvPr>
          <p:cNvPicPr>
            <a:picLocks noChangeAspect="1"/>
          </p:cNvPicPr>
          <p:nvPr/>
        </p:nvPicPr>
        <p:blipFill>
          <a:blip r:embed="rId3"/>
          <a:stretch>
            <a:fillRect/>
          </a:stretch>
        </p:blipFill>
        <p:spPr>
          <a:xfrm>
            <a:off x="7478316" y="5005507"/>
            <a:ext cx="543878" cy="543878"/>
          </a:xfrm>
          <a:prstGeom prst="rect">
            <a:avLst/>
          </a:prstGeom>
        </p:spPr>
      </p:pic>
      <p:sp>
        <p:nvSpPr>
          <p:cNvPr id="8" name="Text 3"/>
          <p:cNvSpPr/>
          <p:nvPr/>
        </p:nvSpPr>
        <p:spPr>
          <a:xfrm>
            <a:off x="7478316" y="5766911"/>
            <a:ext cx="3037165" cy="339923"/>
          </a:xfrm>
          <a:prstGeom prst="rect">
            <a:avLst/>
          </a:prstGeom>
          <a:noFill/>
          <a:ln/>
        </p:spPr>
        <p:txBody>
          <a:bodyPr wrap="none" lIns="0" tIns="0" rIns="0" bIns="0" rtlCol="0" anchor="t"/>
          <a:lstStyle/>
          <a:p>
            <a:pPr algn="l"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Calculating Probability</a:t>
            </a:r>
            <a:endParaRPr lang="en-US" sz="2100" dirty="0"/>
          </a:p>
        </p:txBody>
      </p:sp>
      <p:sp>
        <p:nvSpPr>
          <p:cNvPr id="9" name="Text 4"/>
          <p:cNvSpPr/>
          <p:nvPr/>
        </p:nvSpPr>
        <p:spPr>
          <a:xfrm>
            <a:off x="7478316" y="6237327"/>
            <a:ext cx="6390680" cy="1044059"/>
          </a:xfrm>
          <a:prstGeom prst="rect">
            <a:avLst/>
          </a:prstGeom>
          <a:noFill/>
          <a:ln/>
        </p:spPr>
        <p:txBody>
          <a:bodyPr wrap="square" lIns="0" tIns="0" rIns="0" bIns="0" rtlCol="0" anchor="t"/>
          <a:lstStyle/>
          <a:p>
            <a:pPr algn="l"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Using the conditional probability formula, we can calculate the probability of hiring someone with a college degree, considering the overall hiring rate and the probability of having a degree.</a:t>
            </a:r>
            <a:endParaRPr lang="en-US"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280190" y="1081207"/>
            <a:ext cx="5670590"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Bayes' Theorem</a:t>
            </a:r>
            <a:endParaRPr lang="en-US" sz="4450" dirty="0"/>
          </a:p>
        </p:txBody>
      </p:sp>
      <p:sp>
        <p:nvSpPr>
          <p:cNvPr id="4" name="Shape 1"/>
          <p:cNvSpPr/>
          <p:nvPr/>
        </p:nvSpPr>
        <p:spPr>
          <a:xfrm>
            <a:off x="6605111" y="2130147"/>
            <a:ext cx="30480" cy="5018127"/>
          </a:xfrm>
          <a:prstGeom prst="roundRect">
            <a:avLst>
              <a:gd name="adj" fmla="val 312558"/>
            </a:avLst>
          </a:prstGeom>
          <a:solidFill>
            <a:srgbClr val="56565B"/>
          </a:solidFill>
          <a:ln/>
        </p:spPr>
      </p:sp>
      <p:sp>
        <p:nvSpPr>
          <p:cNvPr id="5" name="Shape 2"/>
          <p:cNvSpPr/>
          <p:nvPr/>
        </p:nvSpPr>
        <p:spPr>
          <a:xfrm>
            <a:off x="6845022" y="2625209"/>
            <a:ext cx="793790" cy="30480"/>
          </a:xfrm>
          <a:prstGeom prst="roundRect">
            <a:avLst>
              <a:gd name="adj" fmla="val 312558"/>
            </a:avLst>
          </a:prstGeom>
          <a:solidFill>
            <a:srgbClr val="56565B"/>
          </a:solidFill>
          <a:ln/>
        </p:spPr>
      </p:sp>
      <p:sp>
        <p:nvSpPr>
          <p:cNvPr id="6" name="Shape 3"/>
          <p:cNvSpPr/>
          <p:nvPr/>
        </p:nvSpPr>
        <p:spPr>
          <a:xfrm>
            <a:off x="6365200" y="2385298"/>
            <a:ext cx="510302" cy="510302"/>
          </a:xfrm>
          <a:prstGeom prst="roundRect">
            <a:avLst>
              <a:gd name="adj" fmla="val 18669"/>
            </a:avLst>
          </a:prstGeom>
          <a:solidFill>
            <a:srgbClr val="3D3D42"/>
          </a:solidFill>
          <a:ln w="7620">
            <a:solidFill>
              <a:srgbClr val="56565B"/>
            </a:solidFill>
            <a:prstDash val="solid"/>
          </a:ln>
        </p:spPr>
      </p:sp>
      <p:sp>
        <p:nvSpPr>
          <p:cNvPr id="7" name="Text 4"/>
          <p:cNvSpPr/>
          <p:nvPr/>
        </p:nvSpPr>
        <p:spPr>
          <a:xfrm>
            <a:off x="6570583" y="2470309"/>
            <a:ext cx="99417"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1</a:t>
            </a:r>
            <a:endParaRPr lang="en-US" sz="2650" dirty="0"/>
          </a:p>
        </p:txBody>
      </p:sp>
      <p:sp>
        <p:nvSpPr>
          <p:cNvPr id="8" name="Text 5"/>
          <p:cNvSpPr/>
          <p:nvPr/>
        </p:nvSpPr>
        <p:spPr>
          <a:xfrm>
            <a:off x="7867888" y="2356961"/>
            <a:ext cx="4791551"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Foundation for Bayesian Inference</a:t>
            </a:r>
            <a:endParaRPr lang="en-US" sz="2200" dirty="0"/>
          </a:p>
        </p:txBody>
      </p:sp>
      <p:sp>
        <p:nvSpPr>
          <p:cNvPr id="9" name="Text 6"/>
          <p:cNvSpPr/>
          <p:nvPr/>
        </p:nvSpPr>
        <p:spPr>
          <a:xfrm>
            <a:off x="7867888" y="2847380"/>
            <a:ext cx="5968722"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Bayes' Theorem is a fundamental tool in probability and statistics. It allows us to update our beliefs about an event based on new evidence or observations.</a:t>
            </a:r>
            <a:endParaRPr lang="en-US" sz="1750" dirty="0"/>
          </a:p>
        </p:txBody>
      </p:sp>
      <p:sp>
        <p:nvSpPr>
          <p:cNvPr id="10" name="Shape 7"/>
          <p:cNvSpPr/>
          <p:nvPr/>
        </p:nvSpPr>
        <p:spPr>
          <a:xfrm>
            <a:off x="6845022" y="4884777"/>
            <a:ext cx="793790" cy="30480"/>
          </a:xfrm>
          <a:prstGeom prst="roundRect">
            <a:avLst>
              <a:gd name="adj" fmla="val 312558"/>
            </a:avLst>
          </a:prstGeom>
          <a:solidFill>
            <a:srgbClr val="56565B"/>
          </a:solidFill>
          <a:ln/>
        </p:spPr>
      </p:sp>
      <p:sp>
        <p:nvSpPr>
          <p:cNvPr id="11" name="Shape 8"/>
          <p:cNvSpPr/>
          <p:nvPr/>
        </p:nvSpPr>
        <p:spPr>
          <a:xfrm>
            <a:off x="6365200" y="4644866"/>
            <a:ext cx="510302" cy="510302"/>
          </a:xfrm>
          <a:prstGeom prst="roundRect">
            <a:avLst>
              <a:gd name="adj" fmla="val 18669"/>
            </a:avLst>
          </a:prstGeom>
          <a:solidFill>
            <a:srgbClr val="3D3D42"/>
          </a:solidFill>
          <a:ln w="7620">
            <a:solidFill>
              <a:srgbClr val="56565B"/>
            </a:solidFill>
            <a:prstDash val="solid"/>
          </a:ln>
        </p:spPr>
      </p:sp>
      <p:sp>
        <p:nvSpPr>
          <p:cNvPr id="12" name="Text 9"/>
          <p:cNvSpPr/>
          <p:nvPr/>
        </p:nvSpPr>
        <p:spPr>
          <a:xfrm>
            <a:off x="6522958" y="4729877"/>
            <a:ext cx="194667" cy="340281"/>
          </a:xfrm>
          <a:prstGeom prst="rect">
            <a:avLst/>
          </a:prstGeom>
          <a:noFill/>
          <a:ln/>
        </p:spPr>
        <p:txBody>
          <a:bodyPr wrap="none" lIns="0" tIns="0" rIns="0" bIns="0" rtlCol="0" anchor="t"/>
          <a:lstStyle/>
          <a:p>
            <a:pPr algn="ctr" indent="0" marL="0">
              <a:lnSpc>
                <a:spcPts val="2650"/>
              </a:lnSpc>
              <a:buNone/>
            </a:pPr>
            <a:r>
              <a:rPr lang="en-US" sz="2650" dirty="0">
                <a:solidFill>
                  <a:srgbClr val="E5E0DF"/>
                </a:solidFill>
                <a:latin typeface="Poppins Light" pitchFamily="34" charset="0"/>
                <a:ea typeface="Poppins Light" pitchFamily="34" charset="-122"/>
                <a:cs typeface="Poppins Light" pitchFamily="34" charset="-120"/>
              </a:rPr>
              <a:t>2</a:t>
            </a:r>
            <a:endParaRPr lang="en-US" sz="2650" dirty="0"/>
          </a:p>
        </p:txBody>
      </p:sp>
      <p:sp>
        <p:nvSpPr>
          <p:cNvPr id="13" name="Text 10"/>
          <p:cNvSpPr/>
          <p:nvPr/>
        </p:nvSpPr>
        <p:spPr>
          <a:xfrm>
            <a:off x="7867888" y="4616529"/>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Updating Beliefs</a:t>
            </a:r>
            <a:endParaRPr lang="en-US" sz="2200" dirty="0"/>
          </a:p>
        </p:txBody>
      </p:sp>
      <p:sp>
        <p:nvSpPr>
          <p:cNvPr id="14" name="Text 11"/>
          <p:cNvSpPr/>
          <p:nvPr/>
        </p:nvSpPr>
        <p:spPr>
          <a:xfrm>
            <a:off x="7867888" y="5106948"/>
            <a:ext cx="5968722" cy="1814513"/>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Bayes' Theorem enables us to calculate the probability of a hypothesis (A) given observed evidence (B) by considering the prior probability of the hypothesis, the likelihood of observing the evidence given the hypothesis, and the probability of observing the evidence.</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464475"/>
          </a:xfrm>
          <a:prstGeom prst="rect">
            <a:avLst/>
          </a:prstGeom>
        </p:spPr>
      </p:pic>
      <p:sp>
        <p:nvSpPr>
          <p:cNvPr id="3" name="Text 0"/>
          <p:cNvSpPr/>
          <p:nvPr/>
        </p:nvSpPr>
        <p:spPr>
          <a:xfrm>
            <a:off x="689967" y="3006566"/>
            <a:ext cx="13250466" cy="1232297"/>
          </a:xfrm>
          <a:prstGeom prst="rect">
            <a:avLst/>
          </a:prstGeom>
          <a:noFill/>
          <a:ln/>
        </p:spPr>
        <p:txBody>
          <a:bodyPr wrap="square" lIns="0" tIns="0" rIns="0" bIns="0" rtlCol="0" anchor="t"/>
          <a:lstStyle/>
          <a:p>
            <a:pPr indent="0" marL="0">
              <a:lnSpc>
                <a:spcPts val="4850"/>
              </a:lnSpc>
              <a:buNone/>
            </a:pPr>
            <a:r>
              <a:rPr lang="en-US" sz="3850" dirty="0">
                <a:solidFill>
                  <a:srgbClr val="F2F2F3"/>
                </a:solidFill>
                <a:latin typeface="Poppins Light" pitchFamily="34" charset="0"/>
                <a:ea typeface="Poppins Light" pitchFamily="34" charset="-122"/>
                <a:cs typeface="Poppins Light" pitchFamily="34" charset="-120"/>
              </a:rPr>
              <a:t>Example: Probability of Breast Cancer Given a Positive Mammogram</a:t>
            </a:r>
            <a:endParaRPr lang="en-US" sz="3850" dirty="0"/>
          </a:p>
        </p:txBody>
      </p:sp>
      <p:pic>
        <p:nvPicPr>
          <p:cNvPr id="4" name="Image 1" descr="preencoded.png">    </p:cNvPr>
          <p:cNvPicPr>
            <a:picLocks noChangeAspect="1"/>
          </p:cNvPicPr>
          <p:nvPr/>
        </p:nvPicPr>
        <p:blipFill>
          <a:blip r:embed="rId2"/>
          <a:stretch>
            <a:fillRect/>
          </a:stretch>
        </p:blipFill>
        <p:spPr>
          <a:xfrm>
            <a:off x="689967" y="4534495"/>
            <a:ext cx="985718" cy="1577221"/>
          </a:xfrm>
          <a:prstGeom prst="rect">
            <a:avLst/>
          </a:prstGeom>
        </p:spPr>
      </p:pic>
      <p:sp>
        <p:nvSpPr>
          <p:cNvPr id="5" name="Text 1"/>
          <p:cNvSpPr/>
          <p:nvPr/>
        </p:nvSpPr>
        <p:spPr>
          <a:xfrm>
            <a:off x="1971318" y="4731544"/>
            <a:ext cx="2464475" cy="308015"/>
          </a:xfrm>
          <a:prstGeom prst="rect">
            <a:avLst/>
          </a:prstGeom>
          <a:noFill/>
          <a:ln/>
        </p:spPr>
        <p:txBody>
          <a:bodyPr wrap="none" lIns="0" tIns="0" rIns="0" bIns="0" rtlCol="0" anchor="t"/>
          <a:lstStyle/>
          <a:p>
            <a:pPr algn="l" indent="0" marL="0">
              <a:lnSpc>
                <a:spcPts val="2400"/>
              </a:lnSpc>
              <a:buNone/>
            </a:pPr>
            <a:r>
              <a:rPr lang="en-US" sz="1900" dirty="0">
                <a:solidFill>
                  <a:srgbClr val="E5E0DF"/>
                </a:solidFill>
                <a:latin typeface="Poppins Light" pitchFamily="34" charset="0"/>
                <a:ea typeface="Poppins Light" pitchFamily="34" charset="-122"/>
                <a:cs typeface="Poppins Light" pitchFamily="34" charset="-120"/>
              </a:rPr>
              <a:t>Problem</a:t>
            </a:r>
            <a:endParaRPr lang="en-US" sz="1900" dirty="0"/>
          </a:p>
        </p:txBody>
      </p:sp>
      <p:sp>
        <p:nvSpPr>
          <p:cNvPr id="6" name="Text 2"/>
          <p:cNvSpPr/>
          <p:nvPr/>
        </p:nvSpPr>
        <p:spPr>
          <a:xfrm>
            <a:off x="1971318" y="5157788"/>
            <a:ext cx="11969115" cy="630793"/>
          </a:xfrm>
          <a:prstGeom prst="rect">
            <a:avLst/>
          </a:prstGeom>
          <a:noFill/>
          <a:ln/>
        </p:spPr>
        <p:txBody>
          <a:bodyPr wrap="square" lIns="0" tIns="0" rIns="0" bIns="0" rtlCol="0" anchor="t"/>
          <a:lstStyle/>
          <a:p>
            <a:pPr algn="l" indent="0" marL="0">
              <a:lnSpc>
                <a:spcPts val="2450"/>
              </a:lnSpc>
              <a:buNone/>
            </a:pPr>
            <a:r>
              <a:rPr lang="en-US" sz="1550" dirty="0">
                <a:solidFill>
                  <a:srgbClr val="E5E0DF"/>
                </a:solidFill>
                <a:latin typeface="Roboto Light" pitchFamily="34" charset="0"/>
                <a:ea typeface="Roboto Light" pitchFamily="34" charset="-122"/>
                <a:cs typeface="Roboto Light" pitchFamily="34" charset="-120"/>
              </a:rPr>
              <a:t>A woman receives a positive mammogram result, but she wants to know the actual probability of having breast cancer given the positive test result. This involves applying Bayes' Theorem.</a:t>
            </a:r>
            <a:endParaRPr lang="en-US" sz="1550" dirty="0"/>
          </a:p>
        </p:txBody>
      </p:sp>
      <p:pic>
        <p:nvPicPr>
          <p:cNvPr id="7" name="Image 2" descr="preencoded.png">    </p:cNvPr>
          <p:cNvPicPr>
            <a:picLocks noChangeAspect="1"/>
          </p:cNvPicPr>
          <p:nvPr/>
        </p:nvPicPr>
        <p:blipFill>
          <a:blip r:embed="rId3"/>
          <a:stretch>
            <a:fillRect/>
          </a:stretch>
        </p:blipFill>
        <p:spPr>
          <a:xfrm>
            <a:off x="689967" y="6111716"/>
            <a:ext cx="985718" cy="1577221"/>
          </a:xfrm>
          <a:prstGeom prst="rect">
            <a:avLst/>
          </a:prstGeom>
        </p:spPr>
      </p:pic>
      <p:sp>
        <p:nvSpPr>
          <p:cNvPr id="8" name="Text 3"/>
          <p:cNvSpPr/>
          <p:nvPr/>
        </p:nvSpPr>
        <p:spPr>
          <a:xfrm>
            <a:off x="1971318" y="6308765"/>
            <a:ext cx="3049786" cy="308015"/>
          </a:xfrm>
          <a:prstGeom prst="rect">
            <a:avLst/>
          </a:prstGeom>
          <a:noFill/>
          <a:ln/>
        </p:spPr>
        <p:txBody>
          <a:bodyPr wrap="none" lIns="0" tIns="0" rIns="0" bIns="0" rtlCol="0" anchor="t"/>
          <a:lstStyle/>
          <a:p>
            <a:pPr algn="l" indent="0" marL="0">
              <a:lnSpc>
                <a:spcPts val="2400"/>
              </a:lnSpc>
              <a:buNone/>
            </a:pPr>
            <a:r>
              <a:rPr lang="en-US" sz="1900" dirty="0">
                <a:solidFill>
                  <a:srgbClr val="E5E0DF"/>
                </a:solidFill>
                <a:latin typeface="Poppins Light" pitchFamily="34" charset="0"/>
                <a:ea typeface="Poppins Light" pitchFamily="34" charset="-122"/>
                <a:cs typeface="Poppins Light" pitchFamily="34" charset="-120"/>
              </a:rPr>
              <a:t>Applying Bayes' Theorem</a:t>
            </a:r>
            <a:endParaRPr lang="en-US" sz="1900" dirty="0"/>
          </a:p>
        </p:txBody>
      </p:sp>
      <p:sp>
        <p:nvSpPr>
          <p:cNvPr id="9" name="Text 4"/>
          <p:cNvSpPr/>
          <p:nvPr/>
        </p:nvSpPr>
        <p:spPr>
          <a:xfrm>
            <a:off x="1971318" y="6735008"/>
            <a:ext cx="11969115" cy="630793"/>
          </a:xfrm>
          <a:prstGeom prst="rect">
            <a:avLst/>
          </a:prstGeom>
          <a:noFill/>
          <a:ln/>
        </p:spPr>
        <p:txBody>
          <a:bodyPr wrap="square" lIns="0" tIns="0" rIns="0" bIns="0" rtlCol="0" anchor="t"/>
          <a:lstStyle/>
          <a:p>
            <a:pPr algn="l" indent="0" marL="0">
              <a:lnSpc>
                <a:spcPts val="2450"/>
              </a:lnSpc>
              <a:buNone/>
            </a:pPr>
            <a:r>
              <a:rPr lang="en-US" sz="1550" dirty="0">
                <a:solidFill>
                  <a:srgbClr val="E5E0DF"/>
                </a:solidFill>
                <a:latin typeface="Roboto Light" pitchFamily="34" charset="0"/>
                <a:ea typeface="Roboto Light" pitchFamily="34" charset="-122"/>
                <a:cs typeface="Roboto Light" pitchFamily="34" charset="-120"/>
              </a:rPr>
              <a:t>Bayes' Theorem helps us calculate the probability of breast cancer (A) given a positive mammogram (B), considering the prior probability of breast cancer, the accuracy of the mammogram, and the probability of a positive mammogram.</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1109543"/>
            <a:ext cx="6408539"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Law of Total Probability</a:t>
            </a:r>
            <a:endParaRPr lang="en-US" sz="4450" dirty="0"/>
          </a:p>
        </p:txBody>
      </p:sp>
      <p:pic>
        <p:nvPicPr>
          <p:cNvPr id="3" name="Image 0" descr="preencoded.png">    </p:cNvPr>
          <p:cNvPicPr>
            <a:picLocks noChangeAspect="1"/>
          </p:cNvPicPr>
          <p:nvPr/>
        </p:nvPicPr>
        <p:blipFill>
          <a:blip r:embed="rId1"/>
          <a:stretch>
            <a:fillRect/>
          </a:stretch>
        </p:blipFill>
        <p:spPr>
          <a:xfrm>
            <a:off x="2440424" y="2271951"/>
            <a:ext cx="3228022" cy="2395657"/>
          </a:xfrm>
          <a:prstGeom prst="rect">
            <a:avLst/>
          </a:prstGeom>
        </p:spPr>
      </p:pic>
      <p:sp>
        <p:nvSpPr>
          <p:cNvPr id="4" name="Text 1"/>
          <p:cNvSpPr/>
          <p:nvPr/>
        </p:nvSpPr>
        <p:spPr>
          <a:xfrm>
            <a:off x="4013002" y="3568303"/>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2"/>
          <p:cNvSpPr/>
          <p:nvPr/>
        </p:nvSpPr>
        <p:spPr>
          <a:xfrm>
            <a:off x="5895261" y="2680216"/>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Partitioning Events</a:t>
            </a:r>
            <a:endParaRPr lang="en-US" sz="2200" dirty="0"/>
          </a:p>
        </p:txBody>
      </p:sp>
      <p:sp>
        <p:nvSpPr>
          <p:cNvPr id="6" name="Text 3"/>
          <p:cNvSpPr/>
          <p:nvPr/>
        </p:nvSpPr>
        <p:spPr>
          <a:xfrm>
            <a:off x="5895261" y="3170634"/>
            <a:ext cx="7714536"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law of total probability states that the probability of an event occurring can be calculated by summing the probabilities of the event occurring under different mutually exclusive conditions or partitions.</a:t>
            </a:r>
            <a:endParaRPr lang="en-US" sz="1750" dirty="0"/>
          </a:p>
        </p:txBody>
      </p:sp>
      <p:sp>
        <p:nvSpPr>
          <p:cNvPr id="7" name="Shape 4"/>
          <p:cNvSpPr/>
          <p:nvPr/>
        </p:nvSpPr>
        <p:spPr>
          <a:xfrm>
            <a:off x="5725120" y="4680704"/>
            <a:ext cx="8054816" cy="15240"/>
          </a:xfrm>
          <a:prstGeom prst="roundRect">
            <a:avLst>
              <a:gd name="adj" fmla="val 625116"/>
            </a:avLst>
          </a:prstGeom>
          <a:solidFill>
            <a:srgbClr val="56565B"/>
          </a:solidFill>
          <a:ln/>
        </p:spPr>
      </p:sp>
      <p:pic>
        <p:nvPicPr>
          <p:cNvPr id="8" name="Image 1" descr="preencoded.png">    </p:cNvPr>
          <p:cNvPicPr>
            <a:picLocks noChangeAspect="1"/>
          </p:cNvPicPr>
          <p:nvPr/>
        </p:nvPicPr>
        <p:blipFill>
          <a:blip r:embed="rId2"/>
          <a:stretch>
            <a:fillRect/>
          </a:stretch>
        </p:blipFill>
        <p:spPr>
          <a:xfrm>
            <a:off x="826294" y="4724281"/>
            <a:ext cx="6456164" cy="2395657"/>
          </a:xfrm>
          <a:prstGeom prst="rect">
            <a:avLst/>
          </a:prstGeom>
        </p:spPr>
      </p:pic>
      <p:sp>
        <p:nvSpPr>
          <p:cNvPr id="9" name="Text 5"/>
          <p:cNvSpPr/>
          <p:nvPr/>
        </p:nvSpPr>
        <p:spPr>
          <a:xfrm>
            <a:off x="3973235" y="5695355"/>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6"/>
          <p:cNvSpPr/>
          <p:nvPr/>
        </p:nvSpPr>
        <p:spPr>
          <a:xfrm>
            <a:off x="7509272" y="4951095"/>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Applications</a:t>
            </a:r>
            <a:endParaRPr lang="en-US" sz="2200" dirty="0"/>
          </a:p>
        </p:txBody>
      </p:sp>
      <p:sp>
        <p:nvSpPr>
          <p:cNvPr id="11" name="Text 7"/>
          <p:cNvSpPr/>
          <p:nvPr/>
        </p:nvSpPr>
        <p:spPr>
          <a:xfrm>
            <a:off x="7509272" y="5441513"/>
            <a:ext cx="6100524" cy="1451610"/>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This law is widely used in various fields, including risk analysis, machine learning, and decision theory, to calculate the overall probability of an event by considering different scenarios.</a:t>
            </a:r>
            <a:endParaRPr lang="en-US" sz="1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444109"/>
            <a:ext cx="13037106"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Example: Probability of Rain Given Cloud Cover</a:t>
            </a:r>
            <a:endParaRPr lang="en-US" sz="4450" dirty="0"/>
          </a:p>
        </p:txBody>
      </p:sp>
      <p:sp>
        <p:nvSpPr>
          <p:cNvPr id="3" name="Shape 1"/>
          <p:cNvSpPr/>
          <p:nvPr/>
        </p:nvSpPr>
        <p:spPr>
          <a:xfrm>
            <a:off x="793790" y="2606516"/>
            <a:ext cx="3260646" cy="1669852"/>
          </a:xfrm>
          <a:prstGeom prst="roundRect">
            <a:avLst>
              <a:gd name="adj" fmla="val 5705"/>
            </a:avLst>
          </a:prstGeom>
          <a:solidFill>
            <a:srgbClr val="3D3D42"/>
          </a:solidFill>
          <a:ln w="7620">
            <a:solidFill>
              <a:srgbClr val="56565B"/>
            </a:solidFill>
            <a:prstDash val="solid"/>
          </a:ln>
        </p:spPr>
      </p:sp>
      <p:sp>
        <p:nvSpPr>
          <p:cNvPr id="4" name="Text 2"/>
          <p:cNvSpPr/>
          <p:nvPr/>
        </p:nvSpPr>
        <p:spPr>
          <a:xfrm>
            <a:off x="1028224" y="3214688"/>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3"/>
          <p:cNvSpPr/>
          <p:nvPr/>
        </p:nvSpPr>
        <p:spPr>
          <a:xfrm>
            <a:off x="4281249" y="2833330"/>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Problem</a:t>
            </a:r>
            <a:endParaRPr lang="en-US" sz="2200" dirty="0"/>
          </a:p>
        </p:txBody>
      </p:sp>
      <p:sp>
        <p:nvSpPr>
          <p:cNvPr id="6" name="Text 4"/>
          <p:cNvSpPr/>
          <p:nvPr/>
        </p:nvSpPr>
        <p:spPr>
          <a:xfrm>
            <a:off x="4281249" y="3323749"/>
            <a:ext cx="9328547"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We want to determine the probability of rain (A) given the presence of cloud cover (B). This involves applying the law of total probability.</a:t>
            </a:r>
            <a:endParaRPr lang="en-US" sz="1750" dirty="0"/>
          </a:p>
        </p:txBody>
      </p:sp>
      <p:sp>
        <p:nvSpPr>
          <p:cNvPr id="7" name="Shape 5"/>
          <p:cNvSpPr/>
          <p:nvPr/>
        </p:nvSpPr>
        <p:spPr>
          <a:xfrm>
            <a:off x="4167783" y="4261128"/>
            <a:ext cx="9555480" cy="15240"/>
          </a:xfrm>
          <a:prstGeom prst="roundRect">
            <a:avLst>
              <a:gd name="adj" fmla="val 625116"/>
            </a:avLst>
          </a:prstGeom>
          <a:solidFill>
            <a:srgbClr val="56565B"/>
          </a:solidFill>
          <a:ln/>
        </p:spPr>
      </p:sp>
      <p:sp>
        <p:nvSpPr>
          <p:cNvPr id="8" name="Shape 6"/>
          <p:cNvSpPr/>
          <p:nvPr/>
        </p:nvSpPr>
        <p:spPr>
          <a:xfrm>
            <a:off x="793790" y="4389715"/>
            <a:ext cx="6521410" cy="2395657"/>
          </a:xfrm>
          <a:prstGeom prst="roundRect">
            <a:avLst>
              <a:gd name="adj" fmla="val 3977"/>
            </a:avLst>
          </a:prstGeom>
          <a:solidFill>
            <a:srgbClr val="3D3D42"/>
          </a:solidFill>
          <a:ln w="7620">
            <a:solidFill>
              <a:srgbClr val="56565B"/>
            </a:solidFill>
            <a:prstDash val="solid"/>
          </a:ln>
        </p:spPr>
      </p:sp>
      <p:sp>
        <p:nvSpPr>
          <p:cNvPr id="9" name="Text 7"/>
          <p:cNvSpPr/>
          <p:nvPr/>
        </p:nvSpPr>
        <p:spPr>
          <a:xfrm>
            <a:off x="1028224" y="5360789"/>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8"/>
          <p:cNvSpPr/>
          <p:nvPr/>
        </p:nvSpPr>
        <p:spPr>
          <a:xfrm>
            <a:off x="7542014" y="4616529"/>
            <a:ext cx="3166110"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Calculating Probability</a:t>
            </a:r>
            <a:endParaRPr lang="en-US" sz="2200" dirty="0"/>
          </a:p>
        </p:txBody>
      </p:sp>
      <p:sp>
        <p:nvSpPr>
          <p:cNvPr id="11" name="Text 9"/>
          <p:cNvSpPr/>
          <p:nvPr/>
        </p:nvSpPr>
        <p:spPr>
          <a:xfrm>
            <a:off x="7542014" y="5106948"/>
            <a:ext cx="6067782" cy="1451610"/>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law of total probability helps us calculate the overall probability of rain by considering the probabilities of rain under different cloud cover conditions (e.g., heavy cloud cover, light cloud cover, no cloud cover).</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2024-12-18T04:27:09Z</dcterms:created>
  <dcterms:modified xsi:type="dcterms:W3CDTF">2024-12-18T04:27:09Z</dcterms:modified>
</cp:coreProperties>
</file>