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7"/>
  </p:notesMasterIdLst>
  <p:sldIdLst>
    <p:sldId id="323" r:id="rId3"/>
    <p:sldId id="329" r:id="rId4"/>
    <p:sldId id="324" r:id="rId5"/>
    <p:sldId id="293" r:id="rId6"/>
    <p:sldId id="268" r:id="rId7"/>
    <p:sldId id="269" r:id="rId8"/>
    <p:sldId id="274" r:id="rId9"/>
    <p:sldId id="294" r:id="rId10"/>
    <p:sldId id="327" r:id="rId11"/>
    <p:sldId id="295" r:id="rId12"/>
    <p:sldId id="296" r:id="rId13"/>
    <p:sldId id="297" r:id="rId14"/>
    <p:sldId id="298" r:id="rId15"/>
    <p:sldId id="299" r:id="rId16"/>
    <p:sldId id="330" r:id="rId17"/>
    <p:sldId id="300" r:id="rId18"/>
    <p:sldId id="314" r:id="rId19"/>
    <p:sldId id="332" r:id="rId20"/>
    <p:sldId id="318" r:id="rId21"/>
    <p:sldId id="315" r:id="rId22"/>
    <p:sldId id="316" r:id="rId23"/>
    <p:sldId id="319" r:id="rId24"/>
    <p:sldId id="320" r:id="rId25"/>
    <p:sldId id="328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F2C29-8728-4FA4-9B65-D6FC482325C1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4A94B-B8B0-485A-9DE0-295830906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182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32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78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359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098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113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915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628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45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163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919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6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2022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470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3900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56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85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65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00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10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96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06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45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8281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AC63B-4529-4AAC-B204-26705B5F5D82}" type="datetimeFigureOut">
              <a:rPr lang="en-GB" smtClean="0"/>
              <a:pPr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70A6D-A774-4B06-836E-F8E4944051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4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D018CC-A10D-EFAD-C16E-9CB3B61AE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GB" sz="2000">
                <a:solidFill>
                  <a:schemeClr val="tx2"/>
                </a:solidFill>
                <a:latin typeface="Comic Sans MS" panose="030F0702030302020204" pitchFamily="66" charset="0"/>
              </a:rPr>
              <a:t>Can you fill in the missing </a:t>
            </a:r>
          </a:p>
          <a:p>
            <a:pPr algn="l"/>
            <a:r>
              <a:rPr lang="en-GB" sz="2000">
                <a:solidFill>
                  <a:schemeClr val="tx2"/>
                </a:solidFill>
                <a:latin typeface="Comic Sans MS" panose="030F0702030302020204" pitchFamily="66" charset="0"/>
              </a:rPr>
              <a:t>values for this times table grid?</a:t>
            </a:r>
          </a:p>
        </p:txBody>
      </p:sp>
      <p:pic>
        <p:nvPicPr>
          <p:cNvPr id="1026" name="Picture 2" descr="Multiplication Chart - Class Playground">
            <a:extLst>
              <a:ext uri="{FF2B5EF4-FFF2-40B4-BE49-F238E27FC236}">
                <a16:creationId xmlns:a16="http://schemas.microsoft.com/office/drawing/2014/main" id="{AA0B4399-7599-98A1-B18A-07B1D2567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571" y="231313"/>
            <a:ext cx="4963048" cy="642425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7" name="Freeform: Shape 103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02691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8229D4C-C396-4889-C531-CAEFC0A3B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851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29911A-DA3C-F845-CA0B-A7D1038BD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128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18E5CB-5FE9-E214-051E-85D31D536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48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5FEABA6-6230-B3F7-2D2B-69E795E810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578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olorful rectangular objects with numbers&#10;&#10;Description automatically generated">
            <a:extLst>
              <a:ext uri="{FF2B5EF4-FFF2-40B4-BE49-F238E27FC236}">
                <a16:creationId xmlns:a16="http://schemas.microsoft.com/office/drawing/2014/main" id="{19D87E66-08A1-C000-701B-09D0EA989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69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olorful rectangular objects with numbers&#10;&#10;Description automatically generated">
            <a:extLst>
              <a:ext uri="{FF2B5EF4-FFF2-40B4-BE49-F238E27FC236}">
                <a16:creationId xmlns:a16="http://schemas.microsoft.com/office/drawing/2014/main" id="{19D87E66-08A1-C000-701B-09D0EA989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80D11F-5FA9-5628-E0D9-972D6CC1AB57}"/>
              </a:ext>
            </a:extLst>
          </p:cNvPr>
          <p:cNvSpPr txBox="1"/>
          <p:nvPr/>
        </p:nvSpPr>
        <p:spPr>
          <a:xfrm>
            <a:off x="665870" y="5697415"/>
            <a:ext cx="10860258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Think…..what have I multiplied my numerator or denominator by to get to the bigger number?</a:t>
            </a:r>
          </a:p>
        </p:txBody>
      </p:sp>
    </p:spTree>
    <p:extLst>
      <p:ext uri="{BB962C8B-B14F-4D97-AF65-F5344CB8AC3E}">
        <p14:creationId xmlns:p14="http://schemas.microsoft.com/office/powerpoint/2010/main" val="3080809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DA8264-4E4D-56C0-7270-6A9CEF5D1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818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C992AF-669C-9512-98C1-73D7267E3C08}"/>
              </a:ext>
            </a:extLst>
          </p:cNvPr>
          <p:cNvSpPr txBox="1"/>
          <p:nvPr/>
        </p:nvSpPr>
        <p:spPr>
          <a:xfrm>
            <a:off x="1638781" y="582770"/>
            <a:ext cx="85109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We need to be able to work out equivalent fractions so that we can compare fractions.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C6409-128C-1E09-73FA-0F5A3C1C3E59}"/>
              </a:ext>
            </a:extLst>
          </p:cNvPr>
          <p:cNvSpPr txBox="1"/>
          <p:nvPr/>
        </p:nvSpPr>
        <p:spPr>
          <a:xfrm>
            <a:off x="2516822" y="4762019"/>
            <a:ext cx="7158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Which of these values is bigger?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1799D0-E8A2-332D-CE0C-2F0FA3BEE3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6779" y="2688272"/>
            <a:ext cx="3438442" cy="148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312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C07D94-5122-8D34-BF80-EAE4C16C3E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871" y="2647950"/>
            <a:ext cx="11822257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478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4C6409-128C-1E09-73FA-0F5A3C1C3E59}"/>
              </a:ext>
            </a:extLst>
          </p:cNvPr>
          <p:cNvSpPr txBox="1"/>
          <p:nvPr/>
        </p:nvSpPr>
        <p:spPr>
          <a:xfrm>
            <a:off x="2516822" y="4762019"/>
            <a:ext cx="7158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Which of these values is bigger?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6DEEB2-F127-D648-E65A-A9ABEBBE9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730" y="2347599"/>
            <a:ext cx="3444539" cy="148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5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Multiplication Chart - Class Playground">
            <a:extLst>
              <a:ext uri="{FF2B5EF4-FFF2-40B4-BE49-F238E27FC236}">
                <a16:creationId xmlns:a16="http://schemas.microsoft.com/office/drawing/2014/main" id="{3A024C7A-ACD8-925A-8AA7-B5B8698FD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571" y="231313"/>
            <a:ext cx="4963048" cy="642425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52E018-6CE0-B22E-8A8C-29B87BEA6711}"/>
              </a:ext>
            </a:extLst>
          </p:cNvPr>
          <p:cNvSpPr txBox="1"/>
          <p:nvPr/>
        </p:nvSpPr>
        <p:spPr>
          <a:xfrm>
            <a:off x="969646" y="2008321"/>
            <a:ext cx="573073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2   3            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4          10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21     27                  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1AA677-06FD-D2E3-FBB8-85E19D487E2A}"/>
              </a:ext>
            </a:extLst>
          </p:cNvPr>
          <p:cNvSpPr txBox="1"/>
          <p:nvPr/>
        </p:nvSpPr>
        <p:spPr>
          <a:xfrm>
            <a:off x="7301132" y="1899138"/>
            <a:ext cx="36013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Did you get them all?</a:t>
            </a:r>
          </a:p>
          <a:p>
            <a:pPr algn="ctr"/>
            <a:endParaRPr lang="en-GB" sz="32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Can you see any patterns?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554D91-0112-13E3-AD0F-9381F38C423A}"/>
              </a:ext>
            </a:extLst>
          </p:cNvPr>
          <p:cNvSpPr txBox="1"/>
          <p:nvPr/>
        </p:nvSpPr>
        <p:spPr>
          <a:xfrm>
            <a:off x="969645" y="3130975"/>
            <a:ext cx="573073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8  12     20              36 40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10      20         35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6       18         36     48     60</a:t>
            </a:r>
          </a:p>
          <a:p>
            <a:endParaRPr lang="en-GB" sz="23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A75BD1-147B-092F-987E-05C6187D66DB}"/>
              </a:ext>
            </a:extLst>
          </p:cNvPr>
          <p:cNvSpPr txBox="1"/>
          <p:nvPr/>
        </p:nvSpPr>
        <p:spPr>
          <a:xfrm>
            <a:off x="928172" y="4312732"/>
            <a:ext cx="573073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21     35     49 56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32                   72 80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18     36     54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B0F314-8CAE-8865-C813-6753DF51D6F3}"/>
              </a:ext>
            </a:extLst>
          </p:cNvPr>
          <p:cNvSpPr txBox="1"/>
          <p:nvPr/>
        </p:nvSpPr>
        <p:spPr>
          <a:xfrm>
            <a:off x="1860432" y="5506685"/>
            <a:ext cx="573073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30 40     60         90     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424781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EF0975-E58F-99B5-F3CF-928348F316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1622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263781-788C-09DF-A9FB-09C55E4F3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234026"/>
            <a:ext cx="7428089" cy="5571067"/>
          </a:xfrm>
          <a:prstGeom prst="rect">
            <a:avLst/>
          </a:prstGeom>
        </p:spPr>
      </p:pic>
      <p:sp>
        <p:nvSpPr>
          <p:cNvPr id="3" name="Text Box 33">
            <a:extLst>
              <a:ext uri="{FF2B5EF4-FFF2-40B4-BE49-F238E27FC236}">
                <a16:creationId xmlns:a16="http://schemas.microsoft.com/office/drawing/2014/main" id="{B7973A3E-E2D3-BAF3-26EB-E11A50BC02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1" y="5807247"/>
            <a:ext cx="11941175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We use 12 because it is the lowest common denominator – we could have used any other number which is a multiple of both 4 &amp; 6.</a:t>
            </a:r>
          </a:p>
        </p:txBody>
      </p:sp>
    </p:spTree>
    <p:extLst>
      <p:ext uri="{BB962C8B-B14F-4D97-AF65-F5344CB8AC3E}">
        <p14:creationId xmlns:p14="http://schemas.microsoft.com/office/powerpoint/2010/main" val="1991579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04C6409-128C-1E09-73FA-0F5A3C1C3E59}"/>
              </a:ext>
            </a:extLst>
          </p:cNvPr>
          <p:cNvSpPr txBox="1"/>
          <p:nvPr/>
        </p:nvSpPr>
        <p:spPr>
          <a:xfrm>
            <a:off x="2516822" y="4762019"/>
            <a:ext cx="7158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Which of these values is bigger?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C93654-3893-DFCA-00C5-02BE4E260A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730" y="2688272"/>
            <a:ext cx="3444539" cy="148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2768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4CAC219-6D2B-93CF-ADA8-759620DB4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219756"/>
            <a:ext cx="7428089" cy="5571067"/>
          </a:xfrm>
          <a:prstGeom prst="rect">
            <a:avLst/>
          </a:prstGeom>
        </p:spPr>
      </p:pic>
      <p:sp>
        <p:nvSpPr>
          <p:cNvPr id="5" name="Text Box 33">
            <a:extLst>
              <a:ext uri="{FF2B5EF4-FFF2-40B4-BE49-F238E27FC236}">
                <a16:creationId xmlns:a16="http://schemas.microsoft.com/office/drawing/2014/main" id="{1DF026B6-7C96-0759-E74E-D93023789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1" y="5807247"/>
            <a:ext cx="119411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We use 18 because it is the lowest common denominator – we could have used any other number which is a multiple of both 6 &amp; 9.</a:t>
            </a:r>
          </a:p>
        </p:txBody>
      </p:sp>
    </p:spTree>
    <p:extLst>
      <p:ext uri="{BB962C8B-B14F-4D97-AF65-F5344CB8AC3E}">
        <p14:creationId xmlns:p14="http://schemas.microsoft.com/office/powerpoint/2010/main" val="3401427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F92007-7498-F4F5-0E9D-0F73180CD6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168" y="643466"/>
            <a:ext cx="6835664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060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FF6DD-84FD-D646-01CA-35F28448D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00B0F0"/>
                </a:solidFill>
                <a:latin typeface="Comic Sans MS" panose="030F0702030302020204" pitchFamily="66" charset="0"/>
              </a:rPr>
              <a:t>Fractions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9F290-061B-0A9D-864F-7FD2A37EE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en-GB" dirty="0">
                <a:solidFill>
                  <a:srgbClr val="00B0F0"/>
                </a:solidFill>
                <a:latin typeface="Comic Sans MS" panose="030F0702030302020204" pitchFamily="66" charset="0"/>
              </a:rPr>
              <a:t>Finding complex equivalent fractions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A4370A-DEA6-B8B4-B595-50AD05D1F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7150" y="1887537"/>
            <a:ext cx="3676650" cy="1238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313503-09D3-328F-B9B5-5DB29884D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6996" y="4429918"/>
            <a:ext cx="405765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030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A6E6F2-3D85-D39E-473C-02EC32D3D8B5}"/>
              </a:ext>
            </a:extLst>
          </p:cNvPr>
          <p:cNvSpPr txBox="1"/>
          <p:nvPr/>
        </p:nvSpPr>
        <p:spPr>
          <a:xfrm>
            <a:off x="3073021" y="1413063"/>
            <a:ext cx="604595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Ok, so let’s look at some equivalent fractions with bigger denominators. </a:t>
            </a:r>
          </a:p>
          <a:p>
            <a:pPr algn="ctr"/>
            <a:endParaRPr lang="en-GB" sz="32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algn="ctr"/>
            <a:endParaRPr lang="en-GB" sz="32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How do we work those out without using a times table grid or trying to draw pizzas?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CC2C63-BC80-CCC0-D62C-BFA5846F93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21" y="2628899"/>
            <a:ext cx="2857500" cy="1600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BDABA3D-5234-591F-CEA2-B23BBD5A77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5229" y="2466974"/>
            <a:ext cx="2381250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438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575720" y="332656"/>
          <a:ext cx="1524000" cy="1524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375920" y="332656"/>
          <a:ext cx="1524000" cy="1524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248128" y="332656"/>
          <a:ext cx="1524000" cy="1524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060160" y="332656"/>
          <a:ext cx="1524000" cy="1524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59496" y="1772817"/>
            <a:ext cx="2016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000" b="1" dirty="0">
                <a:solidFill>
                  <a:prstClr val="black"/>
                </a:solidFill>
                <a:latin typeface="Comic Sans MS" panose="030F0702030302020204" pitchFamily="66" charset="0"/>
              </a:rPr>
              <a:t>How many equal pieces is each square cut into?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87488" y="3209209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How many are blue?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87488" y="4222830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000" b="1" dirty="0">
                <a:solidFill>
                  <a:prstClr val="black"/>
                </a:solidFill>
                <a:latin typeface="Comic Sans MS" panose="030F0702030302020204" pitchFamily="66" charset="0"/>
              </a:rPr>
              <a:t>What fraction of each square is blue?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4000" y="573325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Are these fractions equal/equivalent?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61560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GB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How do you get from one fraction to the next?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51784" y="22768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23992" y="22768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96200" y="22768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96400" y="22768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16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51784" y="34197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23992" y="34197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96200" y="34197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96400" y="34197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8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524001" y="5868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524001" y="9011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524001" y="12155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524001" y="6725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1524001" y="10726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524001" y="14726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1524001" y="20574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pitchFamily="34" charset="0"/>
            </a:endParaRPr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23792" y="4293096"/>
            <a:ext cx="133350" cy="514350"/>
          </a:xfrm>
          <a:prstGeom prst="rect">
            <a:avLst/>
          </a:prstGeom>
          <a:noFill/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4293096"/>
            <a:ext cx="133350" cy="514350"/>
          </a:xfrm>
          <a:prstGeom prst="rect">
            <a:avLst/>
          </a:prstGeom>
          <a:noFill/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68208" y="4293096"/>
            <a:ext cx="133350" cy="514350"/>
          </a:xfrm>
          <a:prstGeom prst="rect">
            <a:avLst/>
          </a:prstGeom>
          <a:noFill/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696401" y="4293096"/>
            <a:ext cx="276225" cy="514350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1524001" y="10154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1524001" y="19431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1524001" y="291465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1524001" y="38862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pitchFamily="34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439816" y="4941168"/>
            <a:ext cx="1512168" cy="432048"/>
            <a:chOff x="2915816" y="4941168"/>
            <a:chExt cx="1512168" cy="432048"/>
          </a:xfrm>
        </p:grpSpPr>
        <p:sp>
          <p:nvSpPr>
            <p:cNvPr id="51" name="Curved Up Arrow 50"/>
            <p:cNvSpPr/>
            <p:nvPr/>
          </p:nvSpPr>
          <p:spPr>
            <a:xfrm>
              <a:off x="2915816" y="4941168"/>
              <a:ext cx="1512168" cy="432048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GB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419872" y="4941168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en-GB" b="1" dirty="0">
                  <a:solidFill>
                    <a:prstClr val="black"/>
                  </a:solidFill>
                  <a:latin typeface="Calibri"/>
                </a:rPr>
                <a:t>x2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384032" y="4941168"/>
            <a:ext cx="1512168" cy="432048"/>
            <a:chOff x="4860032" y="4941168"/>
            <a:chExt cx="1512168" cy="432048"/>
          </a:xfrm>
        </p:grpSpPr>
        <p:sp>
          <p:nvSpPr>
            <p:cNvPr id="52" name="Curved Up Arrow 51"/>
            <p:cNvSpPr/>
            <p:nvPr/>
          </p:nvSpPr>
          <p:spPr>
            <a:xfrm>
              <a:off x="4860032" y="4941168"/>
              <a:ext cx="1512168" cy="432048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GB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64088" y="4941168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en-GB" b="1" dirty="0">
                  <a:solidFill>
                    <a:prstClr val="black"/>
                  </a:solidFill>
                  <a:latin typeface="Calibri"/>
                </a:rPr>
                <a:t>x2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8184232" y="4941168"/>
            <a:ext cx="1512168" cy="432048"/>
            <a:chOff x="6660232" y="4941168"/>
            <a:chExt cx="1512168" cy="432048"/>
          </a:xfrm>
        </p:grpSpPr>
        <p:sp>
          <p:nvSpPr>
            <p:cNvPr id="53" name="Curved Up Arrow 52"/>
            <p:cNvSpPr/>
            <p:nvPr/>
          </p:nvSpPr>
          <p:spPr>
            <a:xfrm>
              <a:off x="6660232" y="4941168"/>
              <a:ext cx="1512168" cy="432048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GB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188852" y="4941168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en-GB" b="1" dirty="0">
                  <a:solidFill>
                    <a:prstClr val="black"/>
                  </a:solidFill>
                  <a:latin typeface="Calibri"/>
                </a:rPr>
                <a:t>x2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" fill="hold"/>
                                        <p:tgtEl>
                                          <p:spTgt spid="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559496" y="1844825"/>
            <a:ext cx="2016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000" b="1" dirty="0">
                <a:solidFill>
                  <a:prstClr val="black"/>
                </a:solidFill>
                <a:latin typeface="Comic Sans MS" panose="030F0702030302020204" pitchFamily="66" charset="0"/>
              </a:rPr>
              <a:t>How many equal pieces is each square cut into?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59496" y="3209209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000" b="1" dirty="0">
                <a:solidFill>
                  <a:srgbClr val="00B0F0"/>
                </a:solidFill>
                <a:latin typeface="Comic Sans MS" panose="030F0702030302020204" pitchFamily="66" charset="0"/>
              </a:rPr>
              <a:t>How many are blue?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87488" y="4222830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000" b="1" dirty="0">
                <a:solidFill>
                  <a:prstClr val="black"/>
                </a:solidFill>
                <a:latin typeface="Comic Sans MS" panose="030F0702030302020204" pitchFamily="66" charset="0"/>
              </a:rPr>
              <a:t>What fraction of each square is blue?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4000" y="5733256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Are these fractions equivalent/the same size?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61560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GB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How do you get from one fraction to the next?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98170" y="22768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02426" y="22768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06682" y="227687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36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98170" y="34197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02426" y="34197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06682" y="341970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b="1" dirty="0">
                <a:solidFill>
                  <a:prstClr val="black"/>
                </a:solidFill>
                <a:latin typeface="Calibri"/>
              </a:rPr>
              <a:t>12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524001" y="58685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524001" y="9011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1524001" y="12155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524001" y="6725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1524001" y="10726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524001" y="14726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1524001" y="20574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1524001" y="10154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1524001" y="19431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1524001" y="291465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1524001" y="38862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pitchFamily="34" charset="0"/>
            </a:endParaRPr>
          </a:p>
        </p:txBody>
      </p:sp>
      <p:grpSp>
        <p:nvGrpSpPr>
          <p:cNvPr id="2" name="Group 56"/>
          <p:cNvGrpSpPr/>
          <p:nvPr/>
        </p:nvGrpSpPr>
        <p:grpSpPr>
          <a:xfrm>
            <a:off x="5015880" y="4941168"/>
            <a:ext cx="1512168" cy="432048"/>
            <a:chOff x="2915816" y="4941168"/>
            <a:chExt cx="1512168" cy="432048"/>
          </a:xfrm>
        </p:grpSpPr>
        <p:sp>
          <p:nvSpPr>
            <p:cNvPr id="51" name="Curved Up Arrow 50"/>
            <p:cNvSpPr/>
            <p:nvPr/>
          </p:nvSpPr>
          <p:spPr>
            <a:xfrm>
              <a:off x="2915816" y="4941168"/>
              <a:ext cx="1512168" cy="432048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GB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419872" y="4941168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en-GB" b="1" dirty="0">
                  <a:solidFill>
                    <a:prstClr val="black"/>
                  </a:solidFill>
                  <a:latin typeface="Calibri"/>
                </a:rPr>
                <a:t>x3</a:t>
              </a:r>
            </a:p>
          </p:txBody>
        </p:sp>
      </p:grpSp>
      <p:grpSp>
        <p:nvGrpSpPr>
          <p:cNvPr id="3" name="Group 57"/>
          <p:cNvGrpSpPr/>
          <p:nvPr/>
        </p:nvGrpSpPr>
        <p:grpSpPr>
          <a:xfrm>
            <a:off x="7464152" y="4941168"/>
            <a:ext cx="1512168" cy="432048"/>
            <a:chOff x="4860032" y="4941168"/>
            <a:chExt cx="1512168" cy="432048"/>
          </a:xfrm>
        </p:grpSpPr>
        <p:sp>
          <p:nvSpPr>
            <p:cNvPr id="52" name="Curved Up Arrow 51"/>
            <p:cNvSpPr/>
            <p:nvPr/>
          </p:nvSpPr>
          <p:spPr>
            <a:xfrm>
              <a:off x="4860032" y="4941168"/>
              <a:ext cx="1512168" cy="432048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en-GB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64088" y="4941168"/>
              <a:ext cx="407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/>
              <a:r>
                <a:rPr lang="en-GB" b="1" dirty="0">
                  <a:solidFill>
                    <a:prstClr val="black"/>
                  </a:solidFill>
                  <a:latin typeface="Calibri"/>
                </a:rPr>
                <a:t>x4</a:t>
              </a:r>
            </a:p>
          </p:txBody>
        </p:sp>
      </p:grp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3719736" y="418356"/>
          <a:ext cx="1752600" cy="1714500"/>
        </p:xfrm>
        <a:graphic>
          <a:graphicData uri="http://schemas.openxmlformats.org/drawingml/2006/table">
            <a:tbl>
              <a:tblPr/>
              <a:tblGrid>
                <a:gridCol w="29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6096000" y="418356"/>
          <a:ext cx="1752600" cy="1714500"/>
        </p:xfrm>
        <a:graphic>
          <a:graphicData uri="http://schemas.openxmlformats.org/drawingml/2006/table">
            <a:tbl>
              <a:tblPr/>
              <a:tblGrid>
                <a:gridCol w="29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/>
        </p:nvGraphicFramePr>
        <p:xfrm>
          <a:off x="8447856" y="418356"/>
          <a:ext cx="1752600" cy="1714500"/>
        </p:xfrm>
        <a:graphic>
          <a:graphicData uri="http://schemas.openxmlformats.org/drawingml/2006/table">
            <a:tbl>
              <a:tblPr/>
              <a:tblGrid>
                <a:gridCol w="29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83832" y="4293096"/>
            <a:ext cx="133350" cy="514350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88088" y="4293096"/>
            <a:ext cx="133350" cy="514350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04152" y="4293096"/>
            <a:ext cx="276225" cy="514350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524001" y="10154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524001" y="19870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524001" y="295858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>
            <a:extLst>
              <a:ext uri="{FF2B5EF4-FFF2-40B4-BE49-F238E27FC236}">
                <a16:creationId xmlns:a16="http://schemas.microsoft.com/office/drawing/2014/main" id="{7CE94507-7C06-29E2-E51D-6A78384F53CD}"/>
              </a:ext>
            </a:extLst>
          </p:cNvPr>
          <p:cNvSpPr/>
          <p:nvPr/>
        </p:nvSpPr>
        <p:spPr>
          <a:xfrm>
            <a:off x="1173706" y="586853"/>
            <a:ext cx="10358651" cy="5684293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847529" y="1757134"/>
            <a:ext cx="856895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To find </a:t>
            </a:r>
            <a:r>
              <a:rPr lang="en-GB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equivalent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fractions you </a:t>
            </a:r>
          </a:p>
          <a:p>
            <a:pPr algn="ctr" defTabSz="914400"/>
            <a:endParaRPr lang="en-GB" sz="28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defTabSz="914400"/>
            <a:r>
              <a:rPr lang="en-GB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multiply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the </a:t>
            </a:r>
            <a:r>
              <a:rPr lang="en-GB" sz="2800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numerator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(the top number) and</a:t>
            </a:r>
          </a:p>
          <a:p>
            <a:pPr algn="ctr" defTabSz="914400"/>
            <a:endParaRPr lang="en-GB" sz="28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defTabSz="914400"/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the </a:t>
            </a:r>
            <a:r>
              <a:rPr lang="en-GB" sz="2800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denominator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(the bottom number) by the</a:t>
            </a:r>
          </a:p>
          <a:p>
            <a:pPr algn="ctr" defTabSz="914400"/>
            <a:endParaRPr lang="en-GB" sz="28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defTabSz="914400"/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en-GB" sz="2800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same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value (the multiplier).</a:t>
            </a:r>
          </a:p>
        </p:txBody>
      </p:sp>
    </p:spTree>
    <p:extLst>
      <p:ext uri="{BB962C8B-B14F-4D97-AF65-F5344CB8AC3E}">
        <p14:creationId xmlns:p14="http://schemas.microsoft.com/office/powerpoint/2010/main" val="1458926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0C6C313-6B61-4B28-A4D7-536B8D5F1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679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0C6C313-6B61-4B28-A4D7-536B8D5F1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EE59CFD-1A32-E25E-0A42-942A1647E017}"/>
              </a:ext>
            </a:extLst>
          </p:cNvPr>
          <p:cNvSpPr txBox="1"/>
          <p:nvPr/>
        </p:nvSpPr>
        <p:spPr>
          <a:xfrm>
            <a:off x="2112201" y="5137315"/>
            <a:ext cx="79675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What do I need to multiply </a:t>
            </a:r>
          </a:p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4 by to get 20?</a:t>
            </a:r>
          </a:p>
        </p:txBody>
      </p:sp>
    </p:spTree>
    <p:extLst>
      <p:ext uri="{BB962C8B-B14F-4D97-AF65-F5344CB8AC3E}">
        <p14:creationId xmlns:p14="http://schemas.microsoft.com/office/powerpoint/2010/main" val="2770269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1_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11612</TotalTime>
  <Words>530</Words>
  <Application>Microsoft Office PowerPoint</Application>
  <PresentationFormat>Widescreen</PresentationFormat>
  <Paragraphs>235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Comic Sans MS</vt:lpstr>
      <vt:lpstr>Office Theme</vt:lpstr>
      <vt:lpstr>1_Office Theme</vt:lpstr>
      <vt:lpstr>PowerPoint Presentation</vt:lpstr>
      <vt:lpstr>PowerPoint Presentation</vt:lpstr>
      <vt:lpstr>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 McLaughlan</dc:creator>
  <cp:lastModifiedBy>Jennie McLaughlan</cp:lastModifiedBy>
  <cp:revision>7</cp:revision>
  <dcterms:created xsi:type="dcterms:W3CDTF">2023-10-21T12:47:41Z</dcterms:created>
  <dcterms:modified xsi:type="dcterms:W3CDTF">2024-01-30T15:09:56Z</dcterms:modified>
</cp:coreProperties>
</file>