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</p:sldIdLst>
  <p:sldSz cy="5143500" cx="9144000"/>
  <p:notesSz cx="6858000" cy="9144000"/>
  <p:embeddedFontLst>
    <p:embeddedFont>
      <p:font typeface="Finger Paint"/>
      <p:regular r:id="rId21"/>
    </p:embeddedFont>
    <p:embeddedFont>
      <p:font typeface="Lobster"/>
      <p:regular r:id="rId22"/>
    </p:embeddedFont>
    <p:embeddedFont>
      <p:font typeface="Permanent Marker"/>
      <p:regular r:id="rId23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5.xml"/><Relationship Id="rId11" Type="http://schemas.openxmlformats.org/officeDocument/2006/relationships/slide" Target="slides/slide6.xml"/><Relationship Id="rId22" Type="http://schemas.openxmlformats.org/officeDocument/2006/relationships/font" Target="fonts/Lobster-regular.fntdata"/><Relationship Id="rId10" Type="http://schemas.openxmlformats.org/officeDocument/2006/relationships/slide" Target="slides/slide5.xml"/><Relationship Id="rId21" Type="http://schemas.openxmlformats.org/officeDocument/2006/relationships/font" Target="fonts/FingerPaint-regular.fntdata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23" Type="http://schemas.openxmlformats.org/officeDocument/2006/relationships/font" Target="fonts/PermanentMarker-regular.fntdata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5" Type="http://schemas.openxmlformats.org/officeDocument/2006/relationships/notesMaster" Target="notesMasters/notesMaster1.xml"/><Relationship Id="rId19" Type="http://schemas.openxmlformats.org/officeDocument/2006/relationships/slide" Target="slides/slide14.xml"/><Relationship Id="rId6" Type="http://schemas.openxmlformats.org/officeDocument/2006/relationships/slide" Target="slides/slide1.xml"/><Relationship Id="rId18" Type="http://schemas.openxmlformats.org/officeDocument/2006/relationships/slide" Target="slides/slide13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g3bb6f4e3802_0_4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5" name="Google Shape;105;g3bb6f4e3802_0_4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g3bb6f4e3802_0_4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1" name="Google Shape;111;g3bb6f4e3802_0_4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g3bb6f4e3802_0_5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7" name="Google Shape;117;g3bb6f4e3802_0_5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g3bb6f4e3802_0_5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3" name="Google Shape;123;g3bb6f4e3802_0_5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g3bb6f4e3802_0_6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9" name="Google Shape;129;g3bb6f4e3802_0_6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g3bb6f4e3802_0_6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5" name="Google Shape;135;g3bb6f4e3802_0_6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3bb6f4e3802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3bb6f4e3802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g3bb6f4e3802_0_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Google Shape;64;g3bb6f4e3802_0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g3bb6f4e3802_0_1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" name="Google Shape;70;g3bb6f4e3802_0_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g3bb6f4e3802_0_1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6" name="Google Shape;76;g3bb6f4e3802_0_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g3bb6f4e3802_0_2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1" name="Google Shape;81;g3bb6f4e3802_0_2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g3bb6f4e3802_0_2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7" name="Google Shape;87;g3bb6f4e3802_0_2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g3bb6f4e3802_0_3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3" name="Google Shape;93;g3bb6f4e3802_0_3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g3bb6f4e3802_0_3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9" name="Google Shape;99;g3bb6f4e3802_0_3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3.pn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3.pn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3.png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3.png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3.xml"/><Relationship Id="rId3" Type="http://schemas.openxmlformats.org/officeDocument/2006/relationships/image" Target="../media/image3.png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4.xml"/><Relationship Id="rId3" Type="http://schemas.openxmlformats.org/officeDocument/2006/relationships/image" Target="../media/image3.png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5.xml"/><Relationship Id="rId3" Type="http://schemas.openxmlformats.org/officeDocument/2006/relationships/image" Target="../media/image3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3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3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3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3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3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3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3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ctrTitle"/>
          </p:nvPr>
        </p:nvSpPr>
        <p:spPr>
          <a:xfrm>
            <a:off x="200450" y="208500"/>
            <a:ext cx="8631900" cy="22104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6600">
                <a:solidFill>
                  <a:srgbClr val="00FF00"/>
                </a:solidFill>
                <a:latin typeface="Permanent Marker"/>
                <a:ea typeface="Permanent Marker"/>
                <a:cs typeface="Permanent Marker"/>
                <a:sym typeface="Permanent Marker"/>
              </a:rPr>
              <a:t>Basic Elements of a Short Story</a:t>
            </a:r>
            <a:endParaRPr b="1" sz="6600">
              <a:solidFill>
                <a:srgbClr val="00FF00"/>
              </a:solidFill>
              <a:latin typeface="Permanent Marker"/>
              <a:ea typeface="Permanent Marker"/>
              <a:cs typeface="Permanent Marker"/>
              <a:sym typeface="Permanent Marker"/>
            </a:endParaRPr>
          </a:p>
        </p:txBody>
      </p:sp>
      <p:sp>
        <p:nvSpPr>
          <p:cNvPr id="55" name="Google Shape;55;p13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935"/>
              <a:buNone/>
            </a:pPr>
            <a:r>
              <a:rPr b="1" lang="en" sz="5180">
                <a:solidFill>
                  <a:schemeClr val="lt1"/>
                </a:solidFill>
                <a:latin typeface="Lobster"/>
                <a:ea typeface="Lobster"/>
                <a:cs typeface="Lobster"/>
                <a:sym typeface="Lobster"/>
              </a:rPr>
              <a:t>Advanced English Topic</a:t>
            </a:r>
            <a:endParaRPr b="1" sz="5180">
              <a:solidFill>
                <a:schemeClr val="lt1"/>
              </a:solidFill>
              <a:latin typeface="Lobster"/>
              <a:ea typeface="Lobster"/>
              <a:cs typeface="Lobster"/>
              <a:sym typeface="Lobster"/>
            </a:endParaRPr>
          </a:p>
          <a:p>
            <a:pPr indent="0" lvl="0" marL="0" rtl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935"/>
              <a:buNone/>
            </a:pPr>
            <a:r>
              <a:t/>
            </a:r>
            <a:endParaRPr sz="238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22"/>
          <p:cNvSpPr txBox="1"/>
          <p:nvPr>
            <p:ph type="title"/>
          </p:nvPr>
        </p:nvSpPr>
        <p:spPr>
          <a:xfrm>
            <a:off x="211625" y="242075"/>
            <a:ext cx="8620800" cy="775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4400">
                <a:solidFill>
                  <a:srgbClr val="00FFFF"/>
                </a:solidFill>
                <a:latin typeface="Permanent Marker"/>
                <a:ea typeface="Permanent Marker"/>
                <a:cs typeface="Permanent Marker"/>
                <a:sym typeface="Permanent Marker"/>
              </a:rPr>
              <a:t>5. Theme</a:t>
            </a:r>
            <a:endParaRPr b="1" sz="4400">
              <a:solidFill>
                <a:srgbClr val="00FFFF"/>
              </a:solidFill>
              <a:latin typeface="Permanent Marker"/>
              <a:ea typeface="Permanent Marker"/>
              <a:cs typeface="Permanent Marker"/>
              <a:sym typeface="Permanent Marker"/>
            </a:endParaRPr>
          </a:p>
        </p:txBody>
      </p:sp>
      <p:sp>
        <p:nvSpPr>
          <p:cNvPr id="108" name="Google Shape;108;p22"/>
          <p:cNvSpPr txBox="1"/>
          <p:nvPr>
            <p:ph idx="1" type="body"/>
          </p:nvPr>
        </p:nvSpPr>
        <p:spPr>
          <a:xfrm>
            <a:off x="211500" y="1047900"/>
            <a:ext cx="8620800" cy="3721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lnSpcReduction="10000"/>
          </a:bodyPr>
          <a:lstStyle/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100">
                <a:solidFill>
                  <a:schemeClr val="lt1"/>
                </a:solidFill>
              </a:rPr>
              <a:t>The theme is the main idea or message of the story. It is the lesson the author wants the reader to learn.</a:t>
            </a:r>
            <a:endParaRPr b="1" sz="1100">
              <a:solidFill>
                <a:schemeClr val="lt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100">
                <a:solidFill>
                  <a:schemeClr val="lt1"/>
                </a:solidFill>
              </a:rPr>
              <a:t>Common Themes:</a:t>
            </a:r>
            <a:endParaRPr b="1" sz="1100">
              <a:solidFill>
                <a:schemeClr val="lt1"/>
              </a:solidFill>
            </a:endParaRPr>
          </a:p>
          <a:p>
            <a:pPr indent="-298450" lvl="0" marL="457200" rtl="0" algn="l">
              <a:spcBef>
                <a:spcPts val="1200"/>
              </a:spcBef>
              <a:spcAft>
                <a:spcPts val="0"/>
              </a:spcAft>
              <a:buClr>
                <a:schemeClr val="lt1"/>
              </a:buClr>
              <a:buSzPts val="1100"/>
              <a:buChar char="●"/>
            </a:pPr>
            <a:r>
              <a:rPr b="1" lang="en" sz="1100">
                <a:solidFill>
                  <a:schemeClr val="lt1"/>
                </a:solidFill>
              </a:rPr>
              <a:t>Friendship</a:t>
            </a:r>
            <a:br>
              <a:rPr b="1" lang="en" sz="1100">
                <a:solidFill>
                  <a:schemeClr val="lt1"/>
                </a:solidFill>
              </a:rPr>
            </a:br>
            <a:endParaRPr b="1" sz="1100">
              <a:solidFill>
                <a:schemeClr val="lt1"/>
              </a:solidFill>
            </a:endParaRPr>
          </a:p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●"/>
            </a:pPr>
            <a:r>
              <a:rPr b="1" lang="en" sz="1100">
                <a:solidFill>
                  <a:schemeClr val="lt1"/>
                </a:solidFill>
              </a:rPr>
              <a:t>Honesty</a:t>
            </a:r>
            <a:br>
              <a:rPr b="1" lang="en" sz="1100">
                <a:solidFill>
                  <a:schemeClr val="lt1"/>
                </a:solidFill>
              </a:rPr>
            </a:br>
            <a:endParaRPr b="1" sz="1100">
              <a:solidFill>
                <a:schemeClr val="lt1"/>
              </a:solidFill>
            </a:endParaRPr>
          </a:p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●"/>
            </a:pPr>
            <a:r>
              <a:rPr b="1" lang="en" sz="1100">
                <a:solidFill>
                  <a:schemeClr val="lt1"/>
                </a:solidFill>
              </a:rPr>
              <a:t>Courage</a:t>
            </a:r>
            <a:br>
              <a:rPr b="1" lang="en" sz="1100">
                <a:solidFill>
                  <a:schemeClr val="lt1"/>
                </a:solidFill>
              </a:rPr>
            </a:br>
            <a:endParaRPr b="1" sz="1100">
              <a:solidFill>
                <a:schemeClr val="lt1"/>
              </a:solidFill>
            </a:endParaRPr>
          </a:p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●"/>
            </a:pPr>
            <a:r>
              <a:rPr b="1" lang="en" sz="1100">
                <a:solidFill>
                  <a:schemeClr val="lt1"/>
                </a:solidFill>
              </a:rPr>
              <a:t>Perseverance</a:t>
            </a:r>
            <a:br>
              <a:rPr b="1" lang="en" sz="1100">
                <a:solidFill>
                  <a:schemeClr val="lt1"/>
                </a:solidFill>
              </a:rPr>
            </a:br>
            <a:endParaRPr b="1" sz="1100">
              <a:solidFill>
                <a:schemeClr val="lt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100">
                <a:solidFill>
                  <a:srgbClr val="FF0000"/>
                </a:solidFill>
                <a:latin typeface="Finger Paint"/>
                <a:ea typeface="Finger Paint"/>
                <a:cs typeface="Finger Paint"/>
                <a:sym typeface="Finger Paint"/>
              </a:rPr>
              <a:t>Sample Sentences:</a:t>
            </a:r>
            <a:endParaRPr b="1" sz="1100">
              <a:solidFill>
                <a:srgbClr val="FF0000"/>
              </a:solidFill>
              <a:latin typeface="Finger Paint"/>
              <a:ea typeface="Finger Paint"/>
              <a:cs typeface="Finger Paint"/>
              <a:sym typeface="Finger Paint"/>
            </a:endParaRPr>
          </a:p>
          <a:p>
            <a:pPr indent="-298450" lvl="0" marL="457200" rtl="0" algn="l">
              <a:spcBef>
                <a:spcPts val="1200"/>
              </a:spcBef>
              <a:spcAft>
                <a:spcPts val="0"/>
              </a:spcAft>
              <a:buClr>
                <a:schemeClr val="lt1"/>
              </a:buClr>
              <a:buSzPts val="1100"/>
              <a:buAutoNum type="arabicPeriod"/>
            </a:pPr>
            <a:r>
              <a:rPr b="1" lang="en" sz="1100">
                <a:solidFill>
                  <a:schemeClr val="lt1"/>
                </a:solidFill>
              </a:rPr>
              <a:t>The theme of the story is honesty.</a:t>
            </a:r>
            <a:br>
              <a:rPr b="1" lang="en" sz="1100">
                <a:solidFill>
                  <a:schemeClr val="lt1"/>
                </a:solidFill>
              </a:rPr>
            </a:br>
            <a:endParaRPr b="1" sz="1100">
              <a:solidFill>
                <a:schemeClr val="lt1"/>
              </a:solidFill>
            </a:endParaRPr>
          </a:p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AutoNum type="arabicPeriod"/>
            </a:pPr>
            <a:r>
              <a:rPr b="1" lang="en" sz="1100">
                <a:solidFill>
                  <a:schemeClr val="lt1"/>
                </a:solidFill>
              </a:rPr>
              <a:t>The story teaches the importance of friendship.</a:t>
            </a:r>
            <a:endParaRPr b="1" sz="1100">
              <a:solidFill>
                <a:schemeClr val="lt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23"/>
          <p:cNvSpPr txBox="1"/>
          <p:nvPr>
            <p:ph type="title"/>
          </p:nvPr>
        </p:nvSpPr>
        <p:spPr>
          <a:xfrm>
            <a:off x="200450" y="191700"/>
            <a:ext cx="8631900" cy="825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4300">
                <a:solidFill>
                  <a:srgbClr val="5B0F00"/>
                </a:solidFill>
                <a:latin typeface="Permanent Marker"/>
                <a:ea typeface="Permanent Marker"/>
                <a:cs typeface="Permanent Marker"/>
                <a:sym typeface="Permanent Marker"/>
              </a:rPr>
              <a:t>6. Point of View</a:t>
            </a:r>
            <a:endParaRPr b="1" sz="4300">
              <a:solidFill>
                <a:srgbClr val="5B0F00"/>
              </a:solidFill>
              <a:latin typeface="Permanent Marker"/>
              <a:ea typeface="Permanent Marker"/>
              <a:cs typeface="Permanent Marker"/>
              <a:sym typeface="Permanent Marker"/>
            </a:endParaRPr>
          </a:p>
        </p:txBody>
      </p:sp>
      <p:sp>
        <p:nvSpPr>
          <p:cNvPr id="114" name="Google Shape;114;p23"/>
          <p:cNvSpPr txBox="1"/>
          <p:nvPr>
            <p:ph idx="1" type="body"/>
          </p:nvPr>
        </p:nvSpPr>
        <p:spPr>
          <a:xfrm>
            <a:off x="256400" y="1152475"/>
            <a:ext cx="85758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200">
                <a:solidFill>
                  <a:schemeClr val="lt1"/>
                </a:solidFill>
              </a:rPr>
              <a:t>The point of view tells who is narrating the story.</a:t>
            </a:r>
            <a:endParaRPr b="1" sz="1200">
              <a:solidFill>
                <a:schemeClr val="lt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200">
                <a:solidFill>
                  <a:schemeClr val="lt1"/>
                </a:solidFill>
              </a:rPr>
              <a:t>Types:</a:t>
            </a:r>
            <a:endParaRPr b="1" sz="1200">
              <a:solidFill>
                <a:schemeClr val="lt1"/>
              </a:solidFill>
            </a:endParaRPr>
          </a:p>
          <a:p>
            <a:pPr indent="-304800" lvl="0" marL="457200" rtl="0" algn="l">
              <a:spcBef>
                <a:spcPts val="1200"/>
              </a:spcBef>
              <a:spcAft>
                <a:spcPts val="0"/>
              </a:spcAft>
              <a:buClr>
                <a:schemeClr val="lt1"/>
              </a:buClr>
              <a:buSzPts val="1200"/>
              <a:buChar char="●"/>
            </a:pPr>
            <a:r>
              <a:rPr b="1" lang="en" sz="1200">
                <a:solidFill>
                  <a:schemeClr val="lt1"/>
                </a:solidFill>
              </a:rPr>
              <a:t>First Person: Uses </a:t>
            </a:r>
            <a:r>
              <a:rPr b="1" i="1" lang="en" sz="1200">
                <a:solidFill>
                  <a:schemeClr val="lt1"/>
                </a:solidFill>
              </a:rPr>
              <a:t>I</a:t>
            </a:r>
            <a:r>
              <a:rPr b="1" lang="en" sz="1200">
                <a:solidFill>
                  <a:schemeClr val="lt1"/>
                </a:solidFill>
              </a:rPr>
              <a:t> or </a:t>
            </a:r>
            <a:r>
              <a:rPr b="1" i="1" lang="en" sz="1200">
                <a:solidFill>
                  <a:schemeClr val="lt1"/>
                </a:solidFill>
              </a:rPr>
              <a:t>we</a:t>
            </a:r>
            <a:br>
              <a:rPr b="1" i="1" lang="en" sz="1200">
                <a:solidFill>
                  <a:schemeClr val="lt1"/>
                </a:solidFill>
              </a:rPr>
            </a:br>
            <a:endParaRPr b="1" i="1" sz="1200">
              <a:solidFill>
                <a:schemeClr val="lt1"/>
              </a:solidFill>
            </a:endParaRPr>
          </a:p>
          <a:p>
            <a:pPr indent="-304800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Char char="●"/>
            </a:pPr>
            <a:r>
              <a:rPr b="1" lang="en" sz="1200">
                <a:solidFill>
                  <a:schemeClr val="lt1"/>
                </a:solidFill>
              </a:rPr>
              <a:t>Third Person: Uses </a:t>
            </a:r>
            <a:r>
              <a:rPr b="1" i="1" lang="en" sz="1200">
                <a:solidFill>
                  <a:schemeClr val="lt1"/>
                </a:solidFill>
              </a:rPr>
              <a:t>he</a:t>
            </a:r>
            <a:r>
              <a:rPr b="1" lang="en" sz="1200">
                <a:solidFill>
                  <a:schemeClr val="lt1"/>
                </a:solidFill>
              </a:rPr>
              <a:t>, </a:t>
            </a:r>
            <a:r>
              <a:rPr b="1" i="1" lang="en" sz="1200">
                <a:solidFill>
                  <a:schemeClr val="lt1"/>
                </a:solidFill>
              </a:rPr>
              <a:t>she</a:t>
            </a:r>
            <a:r>
              <a:rPr b="1" lang="en" sz="1200">
                <a:solidFill>
                  <a:schemeClr val="lt1"/>
                </a:solidFill>
              </a:rPr>
              <a:t>, or </a:t>
            </a:r>
            <a:r>
              <a:rPr b="1" i="1" lang="en" sz="1200">
                <a:solidFill>
                  <a:schemeClr val="lt1"/>
                </a:solidFill>
              </a:rPr>
              <a:t>they</a:t>
            </a:r>
            <a:br>
              <a:rPr b="1" i="1" lang="en" sz="1200">
                <a:solidFill>
                  <a:schemeClr val="lt1"/>
                </a:solidFill>
              </a:rPr>
            </a:br>
            <a:endParaRPr b="1" i="1" sz="1200">
              <a:solidFill>
                <a:schemeClr val="lt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200">
                <a:solidFill>
                  <a:srgbClr val="FF0000"/>
                </a:solidFill>
                <a:latin typeface="Finger Paint"/>
                <a:ea typeface="Finger Paint"/>
                <a:cs typeface="Finger Paint"/>
                <a:sym typeface="Finger Paint"/>
              </a:rPr>
              <a:t>Sample Sentences:</a:t>
            </a:r>
            <a:endParaRPr b="1" sz="1200">
              <a:solidFill>
                <a:srgbClr val="FF0000"/>
              </a:solidFill>
              <a:latin typeface="Finger Paint"/>
              <a:ea typeface="Finger Paint"/>
              <a:cs typeface="Finger Paint"/>
              <a:sym typeface="Finger Paint"/>
            </a:endParaRPr>
          </a:p>
          <a:p>
            <a:pPr indent="-304800" lvl="0" marL="457200" rtl="0" algn="l">
              <a:spcBef>
                <a:spcPts val="1200"/>
              </a:spcBef>
              <a:spcAft>
                <a:spcPts val="0"/>
              </a:spcAft>
              <a:buClr>
                <a:schemeClr val="lt1"/>
              </a:buClr>
              <a:buSzPts val="1200"/>
              <a:buAutoNum type="arabicPeriod"/>
            </a:pPr>
            <a:r>
              <a:rPr b="1" lang="en" sz="1200">
                <a:solidFill>
                  <a:schemeClr val="lt1"/>
                </a:solidFill>
              </a:rPr>
              <a:t>The story is told in first-person point of view.</a:t>
            </a:r>
            <a:br>
              <a:rPr b="1" lang="en" sz="1200">
                <a:solidFill>
                  <a:schemeClr val="lt1"/>
                </a:solidFill>
              </a:rPr>
            </a:br>
            <a:endParaRPr b="1" sz="1200">
              <a:solidFill>
                <a:schemeClr val="lt1"/>
              </a:solidFill>
            </a:endParaRPr>
          </a:p>
          <a:p>
            <a:pPr indent="-304800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AutoNum type="arabicPeriod"/>
            </a:pPr>
            <a:r>
              <a:rPr b="1" lang="en" sz="1200">
                <a:solidFill>
                  <a:schemeClr val="lt1"/>
                </a:solidFill>
              </a:rPr>
              <a:t>The narrator describes the characters using third person.</a:t>
            </a:r>
            <a:endParaRPr b="1" sz="1200">
              <a:solidFill>
                <a:schemeClr val="lt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24"/>
          <p:cNvSpPr txBox="1"/>
          <p:nvPr>
            <p:ph type="title"/>
          </p:nvPr>
        </p:nvSpPr>
        <p:spPr>
          <a:xfrm>
            <a:off x="194175" y="193200"/>
            <a:ext cx="8520600" cy="90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4500">
                <a:solidFill>
                  <a:srgbClr val="00FF00"/>
                </a:solidFill>
                <a:latin typeface="Permanent Marker"/>
                <a:ea typeface="Permanent Marker"/>
                <a:cs typeface="Permanent Marker"/>
                <a:sym typeface="Permanent Marker"/>
              </a:rPr>
              <a:t>7. Mood</a:t>
            </a:r>
            <a:endParaRPr b="1" sz="4500">
              <a:solidFill>
                <a:srgbClr val="00FF00"/>
              </a:solidFill>
              <a:latin typeface="Permanent Marker"/>
              <a:ea typeface="Permanent Marker"/>
              <a:cs typeface="Permanent Marker"/>
              <a:sym typeface="Permanent Marker"/>
            </a:endParaRPr>
          </a:p>
        </p:txBody>
      </p:sp>
      <p:sp>
        <p:nvSpPr>
          <p:cNvPr id="120" name="Google Shape;120;p24"/>
          <p:cNvSpPr txBox="1"/>
          <p:nvPr>
            <p:ph idx="1" type="body"/>
          </p:nvPr>
        </p:nvSpPr>
        <p:spPr>
          <a:xfrm>
            <a:off x="138900" y="1014325"/>
            <a:ext cx="8693400" cy="368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lnSpcReduction="20000"/>
          </a:bodyPr>
          <a:lstStyle/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200">
                <a:solidFill>
                  <a:schemeClr val="lt1"/>
                </a:solidFill>
              </a:rPr>
              <a:t>The mood is the feeling or atmosphere the reader experiences while reading the story.</a:t>
            </a:r>
            <a:endParaRPr b="1" sz="1200">
              <a:solidFill>
                <a:schemeClr val="lt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200">
                <a:solidFill>
                  <a:schemeClr val="lt1"/>
                </a:solidFill>
              </a:rPr>
              <a:t>Examples:</a:t>
            </a:r>
            <a:endParaRPr b="1" sz="1200">
              <a:solidFill>
                <a:schemeClr val="lt1"/>
              </a:solidFill>
            </a:endParaRPr>
          </a:p>
          <a:p>
            <a:pPr indent="-304800" lvl="0" marL="457200" rtl="0" algn="l">
              <a:spcBef>
                <a:spcPts val="1200"/>
              </a:spcBef>
              <a:spcAft>
                <a:spcPts val="0"/>
              </a:spcAft>
              <a:buClr>
                <a:schemeClr val="lt1"/>
              </a:buClr>
              <a:buSzPts val="1200"/>
              <a:buChar char="●"/>
            </a:pPr>
            <a:r>
              <a:rPr b="1" lang="en" sz="1200">
                <a:solidFill>
                  <a:schemeClr val="lt1"/>
                </a:solidFill>
              </a:rPr>
              <a:t>Happy</a:t>
            </a:r>
            <a:br>
              <a:rPr b="1" lang="en" sz="1200">
                <a:solidFill>
                  <a:schemeClr val="lt1"/>
                </a:solidFill>
              </a:rPr>
            </a:br>
            <a:endParaRPr b="1" sz="1200">
              <a:solidFill>
                <a:schemeClr val="lt1"/>
              </a:solidFill>
            </a:endParaRPr>
          </a:p>
          <a:p>
            <a:pPr indent="-304800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Char char="●"/>
            </a:pPr>
            <a:r>
              <a:rPr b="1" lang="en" sz="1200">
                <a:solidFill>
                  <a:schemeClr val="lt1"/>
                </a:solidFill>
              </a:rPr>
              <a:t>Sad</a:t>
            </a:r>
            <a:br>
              <a:rPr b="1" lang="en" sz="1200">
                <a:solidFill>
                  <a:schemeClr val="lt1"/>
                </a:solidFill>
              </a:rPr>
            </a:br>
            <a:endParaRPr b="1" sz="1200">
              <a:solidFill>
                <a:schemeClr val="lt1"/>
              </a:solidFill>
            </a:endParaRPr>
          </a:p>
          <a:p>
            <a:pPr indent="-304800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Char char="●"/>
            </a:pPr>
            <a:r>
              <a:rPr b="1" lang="en" sz="1200">
                <a:solidFill>
                  <a:schemeClr val="lt1"/>
                </a:solidFill>
              </a:rPr>
              <a:t>Mysterious</a:t>
            </a:r>
            <a:br>
              <a:rPr b="1" lang="en" sz="1200">
                <a:solidFill>
                  <a:schemeClr val="lt1"/>
                </a:solidFill>
              </a:rPr>
            </a:br>
            <a:endParaRPr b="1" sz="1200">
              <a:solidFill>
                <a:schemeClr val="lt1"/>
              </a:solidFill>
            </a:endParaRPr>
          </a:p>
          <a:p>
            <a:pPr indent="-304800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Char char="●"/>
            </a:pPr>
            <a:r>
              <a:rPr b="1" lang="en" sz="1200">
                <a:solidFill>
                  <a:schemeClr val="lt1"/>
                </a:solidFill>
              </a:rPr>
              <a:t>Scary</a:t>
            </a:r>
            <a:br>
              <a:rPr b="1" lang="en" sz="1200">
                <a:solidFill>
                  <a:schemeClr val="lt1"/>
                </a:solidFill>
              </a:rPr>
            </a:br>
            <a:endParaRPr b="1" sz="1200">
              <a:solidFill>
                <a:schemeClr val="lt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200">
                <a:solidFill>
                  <a:srgbClr val="FF0000"/>
                </a:solidFill>
                <a:latin typeface="Finger Paint"/>
                <a:ea typeface="Finger Paint"/>
                <a:cs typeface="Finger Paint"/>
                <a:sym typeface="Finger Paint"/>
              </a:rPr>
              <a:t>Sample Sentences:</a:t>
            </a:r>
            <a:endParaRPr b="1" sz="1200">
              <a:solidFill>
                <a:srgbClr val="FF0000"/>
              </a:solidFill>
              <a:latin typeface="Finger Paint"/>
              <a:ea typeface="Finger Paint"/>
              <a:cs typeface="Finger Paint"/>
              <a:sym typeface="Finger Paint"/>
            </a:endParaRPr>
          </a:p>
          <a:p>
            <a:pPr indent="-304800" lvl="0" marL="457200" rtl="0" algn="l">
              <a:spcBef>
                <a:spcPts val="1200"/>
              </a:spcBef>
              <a:spcAft>
                <a:spcPts val="0"/>
              </a:spcAft>
              <a:buClr>
                <a:schemeClr val="lt1"/>
              </a:buClr>
              <a:buSzPts val="1200"/>
              <a:buAutoNum type="arabicPeriod"/>
            </a:pPr>
            <a:r>
              <a:rPr b="1" lang="en" sz="1200">
                <a:solidFill>
                  <a:schemeClr val="lt1"/>
                </a:solidFill>
              </a:rPr>
              <a:t>The mood of the story is suspenseful.</a:t>
            </a:r>
            <a:br>
              <a:rPr b="1" lang="en" sz="1200">
                <a:solidFill>
                  <a:schemeClr val="lt1"/>
                </a:solidFill>
              </a:rPr>
            </a:br>
            <a:endParaRPr b="1" sz="1200">
              <a:solidFill>
                <a:schemeClr val="lt1"/>
              </a:solidFill>
            </a:endParaRPr>
          </a:p>
          <a:p>
            <a:pPr indent="-304800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AutoNum type="arabicPeriod"/>
            </a:pPr>
            <a:r>
              <a:rPr b="1" lang="en" sz="1200">
                <a:solidFill>
                  <a:schemeClr val="lt1"/>
                </a:solidFill>
              </a:rPr>
              <a:t>Dark descriptions create a frightening mood.</a:t>
            </a:r>
            <a:endParaRPr b="1" sz="1200">
              <a:solidFill>
                <a:schemeClr val="lt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25"/>
          <p:cNvSpPr txBox="1"/>
          <p:nvPr>
            <p:ph type="title"/>
          </p:nvPr>
        </p:nvSpPr>
        <p:spPr>
          <a:xfrm>
            <a:off x="178050" y="130150"/>
            <a:ext cx="8654400" cy="887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600">
                <a:solidFill>
                  <a:srgbClr val="FFFF00"/>
                </a:solidFill>
                <a:latin typeface="Permanent Marker"/>
                <a:ea typeface="Permanent Marker"/>
                <a:cs typeface="Permanent Marker"/>
                <a:sym typeface="Permanent Marker"/>
              </a:rPr>
              <a:t>Activity 1: Identify the Story Element</a:t>
            </a:r>
            <a:endParaRPr b="1" sz="3600">
              <a:solidFill>
                <a:srgbClr val="FFFF00"/>
              </a:solidFill>
              <a:latin typeface="Permanent Marker"/>
              <a:ea typeface="Permanent Marker"/>
              <a:cs typeface="Permanent Marker"/>
              <a:sym typeface="Permanent Marker"/>
            </a:endParaRPr>
          </a:p>
        </p:txBody>
      </p:sp>
      <p:sp>
        <p:nvSpPr>
          <p:cNvPr id="126" name="Google Shape;126;p25"/>
          <p:cNvSpPr txBox="1"/>
          <p:nvPr>
            <p:ph idx="1" type="body"/>
          </p:nvPr>
        </p:nvSpPr>
        <p:spPr>
          <a:xfrm>
            <a:off x="177825" y="1152475"/>
            <a:ext cx="8654400" cy="3516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500">
                <a:solidFill>
                  <a:srgbClr val="FF0000"/>
                </a:solidFill>
                <a:latin typeface="Finger Paint"/>
                <a:ea typeface="Finger Paint"/>
                <a:cs typeface="Finger Paint"/>
                <a:sym typeface="Finger Paint"/>
              </a:rPr>
              <a:t>Directions: Identify the story element being described.</a:t>
            </a:r>
            <a:endParaRPr b="1" sz="1500">
              <a:solidFill>
                <a:srgbClr val="FF0000"/>
              </a:solidFill>
              <a:latin typeface="Finger Paint"/>
              <a:ea typeface="Finger Paint"/>
              <a:cs typeface="Finger Paint"/>
              <a:sym typeface="Finger Paint"/>
            </a:endParaRPr>
          </a:p>
          <a:p>
            <a:pPr indent="-323850" lvl="0" marL="457200" rtl="0" algn="l">
              <a:spcBef>
                <a:spcPts val="1200"/>
              </a:spcBef>
              <a:spcAft>
                <a:spcPts val="0"/>
              </a:spcAft>
              <a:buClr>
                <a:schemeClr val="lt1"/>
              </a:buClr>
              <a:buSzPts val="1500"/>
              <a:buAutoNum type="arabicPeriod"/>
            </a:pPr>
            <a:r>
              <a:rPr b="1" lang="en" sz="1500">
                <a:solidFill>
                  <a:schemeClr val="lt1"/>
                </a:solidFill>
              </a:rPr>
              <a:t>The lesson or message of the story</a:t>
            </a:r>
            <a:br>
              <a:rPr b="1" lang="en" sz="1500">
                <a:solidFill>
                  <a:schemeClr val="lt1"/>
                </a:solidFill>
              </a:rPr>
            </a:br>
            <a:endParaRPr b="1" sz="1500">
              <a:solidFill>
                <a:schemeClr val="lt1"/>
              </a:solidFill>
            </a:endParaRPr>
          </a:p>
          <a:p>
            <a:pPr indent="-323850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500"/>
              <a:buAutoNum type="arabicPeriod"/>
            </a:pPr>
            <a:r>
              <a:rPr b="1" lang="en" sz="1500">
                <a:solidFill>
                  <a:schemeClr val="lt1"/>
                </a:solidFill>
              </a:rPr>
              <a:t>The place and time of the story</a:t>
            </a:r>
            <a:br>
              <a:rPr b="1" lang="en" sz="1500">
                <a:solidFill>
                  <a:schemeClr val="lt1"/>
                </a:solidFill>
              </a:rPr>
            </a:br>
            <a:endParaRPr b="1" sz="1500">
              <a:solidFill>
                <a:schemeClr val="lt1"/>
              </a:solidFill>
            </a:endParaRPr>
          </a:p>
          <a:p>
            <a:pPr indent="-323850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500"/>
              <a:buAutoNum type="arabicPeriod"/>
            </a:pPr>
            <a:r>
              <a:rPr b="1" lang="en" sz="1500">
                <a:solidFill>
                  <a:schemeClr val="lt1"/>
                </a:solidFill>
              </a:rPr>
              <a:t>The problem faced by the main character</a:t>
            </a:r>
            <a:br>
              <a:rPr b="1" lang="en" sz="1500">
                <a:solidFill>
                  <a:schemeClr val="lt1"/>
                </a:solidFill>
              </a:rPr>
            </a:br>
            <a:endParaRPr b="1" sz="1500">
              <a:solidFill>
                <a:schemeClr val="lt1"/>
              </a:solidFill>
            </a:endParaRPr>
          </a:p>
          <a:p>
            <a:pPr indent="-323850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500"/>
              <a:buAutoNum type="arabicPeriod"/>
            </a:pPr>
            <a:r>
              <a:rPr b="1" lang="en" sz="1500">
                <a:solidFill>
                  <a:schemeClr val="lt1"/>
                </a:solidFill>
              </a:rPr>
              <a:t>The people or beings in the story</a:t>
            </a:r>
            <a:br>
              <a:rPr b="1" lang="en" sz="1500">
                <a:solidFill>
                  <a:schemeClr val="lt1"/>
                </a:solidFill>
              </a:rPr>
            </a:br>
            <a:endParaRPr b="1" sz="1500">
              <a:solidFill>
                <a:schemeClr val="lt1"/>
              </a:solidFill>
            </a:endParaRPr>
          </a:p>
          <a:p>
            <a:pPr indent="-323850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500"/>
              <a:buAutoNum type="arabicPeriod"/>
            </a:pPr>
            <a:r>
              <a:rPr b="1" lang="en" sz="1500">
                <a:solidFill>
                  <a:schemeClr val="lt1"/>
                </a:solidFill>
              </a:rPr>
              <a:t>The sequence of events</a:t>
            </a:r>
            <a:endParaRPr b="1" sz="1500">
              <a:solidFill>
                <a:schemeClr val="lt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26"/>
          <p:cNvSpPr txBox="1"/>
          <p:nvPr>
            <p:ph type="title"/>
          </p:nvPr>
        </p:nvSpPr>
        <p:spPr>
          <a:xfrm>
            <a:off x="199775" y="204400"/>
            <a:ext cx="8520600" cy="948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4200">
                <a:solidFill>
                  <a:srgbClr val="FF9900"/>
                </a:solidFill>
                <a:latin typeface="Permanent Marker"/>
                <a:ea typeface="Permanent Marker"/>
                <a:cs typeface="Permanent Marker"/>
                <a:sym typeface="Permanent Marker"/>
              </a:rPr>
              <a:t>Activity 2: Short Story Analysis</a:t>
            </a:r>
            <a:endParaRPr b="1" sz="4200">
              <a:solidFill>
                <a:srgbClr val="FF9900"/>
              </a:solidFill>
              <a:latin typeface="Permanent Marker"/>
              <a:ea typeface="Permanent Marker"/>
              <a:cs typeface="Permanent Marker"/>
              <a:sym typeface="Permanent Marker"/>
            </a:endParaRPr>
          </a:p>
        </p:txBody>
      </p:sp>
      <p:sp>
        <p:nvSpPr>
          <p:cNvPr id="132" name="Google Shape;132;p26"/>
          <p:cNvSpPr txBox="1"/>
          <p:nvPr>
            <p:ph idx="1" type="body"/>
          </p:nvPr>
        </p:nvSpPr>
        <p:spPr>
          <a:xfrm>
            <a:off x="199775" y="1152475"/>
            <a:ext cx="8632500" cy="3555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lnSpcReduction="10000"/>
          </a:bodyPr>
          <a:lstStyle/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100">
                <a:solidFill>
                  <a:srgbClr val="0000FF"/>
                </a:solidFill>
                <a:latin typeface="Finger Paint"/>
                <a:ea typeface="Finger Paint"/>
                <a:cs typeface="Finger Paint"/>
                <a:sym typeface="Finger Paint"/>
              </a:rPr>
              <a:t>Directions:</a:t>
            </a:r>
            <a:r>
              <a:rPr lang="en" sz="1100">
                <a:solidFill>
                  <a:schemeClr val="lt1"/>
                </a:solidFill>
              </a:rPr>
              <a:t> Read the short scenario and answer the questions.</a:t>
            </a:r>
            <a:endParaRPr sz="1100">
              <a:solidFill>
                <a:schemeClr val="lt1"/>
              </a:solidFill>
            </a:endParaRPr>
          </a:p>
          <a:p>
            <a:pPr indent="0" lvl="0" marL="381000" marR="38100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100">
                <a:solidFill>
                  <a:schemeClr val="lt1"/>
                </a:solidFill>
              </a:rPr>
              <a:t>Anna lived in a small village. One night, a strong storm destroyed their crops. Anna worked hard to help her family survive.</a:t>
            </a:r>
            <a:endParaRPr sz="1100">
              <a:solidFill>
                <a:schemeClr val="lt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100">
                <a:solidFill>
                  <a:srgbClr val="FF0000"/>
                </a:solidFill>
                <a:latin typeface="Finger Paint"/>
                <a:ea typeface="Finger Paint"/>
                <a:cs typeface="Finger Paint"/>
                <a:sym typeface="Finger Paint"/>
              </a:rPr>
              <a:t>Questions &amp; Answers:</a:t>
            </a:r>
            <a:endParaRPr b="1" sz="1100">
              <a:solidFill>
                <a:srgbClr val="FF0000"/>
              </a:solidFill>
              <a:latin typeface="Finger Paint"/>
              <a:ea typeface="Finger Paint"/>
              <a:cs typeface="Finger Paint"/>
              <a:sym typeface="Finger Paint"/>
            </a:endParaRPr>
          </a:p>
          <a:p>
            <a:pPr indent="-298450" lvl="0" marL="457200" rtl="0" algn="l">
              <a:spcBef>
                <a:spcPts val="1200"/>
              </a:spcBef>
              <a:spcAft>
                <a:spcPts val="0"/>
              </a:spcAft>
              <a:buClr>
                <a:schemeClr val="lt1"/>
              </a:buClr>
              <a:buSzPts val="1100"/>
              <a:buAutoNum type="arabicPeriod"/>
            </a:pPr>
            <a:r>
              <a:rPr lang="en" sz="1100">
                <a:solidFill>
                  <a:schemeClr val="lt1"/>
                </a:solidFill>
              </a:rPr>
              <a:t>Who is the main character?</a:t>
            </a:r>
            <a:br>
              <a:rPr lang="en" sz="1100">
                <a:solidFill>
                  <a:schemeClr val="lt1"/>
                </a:solidFill>
              </a:rPr>
            </a:br>
            <a:r>
              <a:rPr lang="en" sz="1100">
                <a:solidFill>
                  <a:schemeClr val="lt1"/>
                </a:solidFill>
              </a:rPr>
              <a:t> →</a:t>
            </a:r>
            <a:br>
              <a:rPr lang="en" sz="1100">
                <a:solidFill>
                  <a:schemeClr val="lt1"/>
                </a:solidFill>
              </a:rPr>
            </a:br>
            <a:endParaRPr sz="1100">
              <a:solidFill>
                <a:schemeClr val="lt1"/>
              </a:solidFill>
            </a:endParaRPr>
          </a:p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AutoNum type="arabicPeriod"/>
            </a:pPr>
            <a:r>
              <a:rPr lang="en" sz="1100">
                <a:solidFill>
                  <a:schemeClr val="lt1"/>
                </a:solidFill>
              </a:rPr>
              <a:t>What is the setting?</a:t>
            </a:r>
            <a:br>
              <a:rPr lang="en" sz="1100">
                <a:solidFill>
                  <a:schemeClr val="lt1"/>
                </a:solidFill>
              </a:rPr>
            </a:br>
            <a:r>
              <a:rPr lang="en" sz="1100">
                <a:solidFill>
                  <a:schemeClr val="lt1"/>
                </a:solidFill>
              </a:rPr>
              <a:t> →</a:t>
            </a:r>
            <a:br>
              <a:rPr lang="en" sz="1100">
                <a:solidFill>
                  <a:schemeClr val="lt1"/>
                </a:solidFill>
              </a:rPr>
            </a:br>
            <a:endParaRPr sz="1100">
              <a:solidFill>
                <a:schemeClr val="lt1"/>
              </a:solidFill>
            </a:endParaRPr>
          </a:p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AutoNum type="arabicPeriod"/>
            </a:pPr>
            <a:r>
              <a:rPr lang="en" sz="1100">
                <a:solidFill>
                  <a:schemeClr val="lt1"/>
                </a:solidFill>
              </a:rPr>
              <a:t>What is the conflict?</a:t>
            </a:r>
            <a:br>
              <a:rPr lang="en" sz="1100">
                <a:solidFill>
                  <a:schemeClr val="lt1"/>
                </a:solidFill>
              </a:rPr>
            </a:br>
            <a:r>
              <a:rPr lang="en" sz="1100">
                <a:solidFill>
                  <a:schemeClr val="lt1"/>
                </a:solidFill>
              </a:rPr>
              <a:t> →</a:t>
            </a:r>
            <a:br>
              <a:rPr lang="en" sz="1100">
                <a:solidFill>
                  <a:schemeClr val="lt1"/>
                </a:solidFill>
              </a:rPr>
            </a:br>
            <a:endParaRPr sz="1100">
              <a:solidFill>
                <a:schemeClr val="lt1"/>
              </a:solidFill>
            </a:endParaRPr>
          </a:p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AutoNum type="arabicPeriod"/>
            </a:pPr>
            <a:r>
              <a:rPr lang="en" sz="1100">
                <a:solidFill>
                  <a:schemeClr val="lt1"/>
                </a:solidFill>
              </a:rPr>
              <a:t>What could be the theme?</a:t>
            </a:r>
            <a:br>
              <a:rPr lang="en" sz="1100">
                <a:solidFill>
                  <a:schemeClr val="lt1"/>
                </a:solidFill>
              </a:rPr>
            </a:br>
            <a:r>
              <a:rPr lang="en" sz="1100">
                <a:solidFill>
                  <a:schemeClr val="lt1"/>
                </a:solidFill>
              </a:rPr>
              <a:t> →</a:t>
            </a:r>
            <a:endParaRPr sz="1100">
              <a:solidFill>
                <a:schemeClr val="lt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136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p27"/>
          <p:cNvSpPr txBox="1"/>
          <p:nvPr>
            <p:ph type="title"/>
          </p:nvPr>
        </p:nvSpPr>
        <p:spPr>
          <a:xfrm>
            <a:off x="189250" y="169325"/>
            <a:ext cx="8643000" cy="1136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7000">
                <a:solidFill>
                  <a:srgbClr val="FF0000"/>
                </a:solidFill>
                <a:latin typeface="Permanent Marker"/>
                <a:ea typeface="Permanent Marker"/>
                <a:cs typeface="Permanent Marker"/>
                <a:sym typeface="Permanent Marker"/>
              </a:rPr>
              <a:t>Assignment</a:t>
            </a:r>
            <a:endParaRPr b="1" sz="7000">
              <a:solidFill>
                <a:srgbClr val="FF0000"/>
              </a:solidFill>
              <a:latin typeface="Permanent Marker"/>
              <a:ea typeface="Permanent Marker"/>
              <a:cs typeface="Permanent Marker"/>
              <a:sym typeface="Permanent Marker"/>
            </a:endParaRPr>
          </a:p>
        </p:txBody>
      </p:sp>
      <p:sp>
        <p:nvSpPr>
          <p:cNvPr id="138" name="Google Shape;138;p27"/>
          <p:cNvSpPr txBox="1"/>
          <p:nvPr>
            <p:ph idx="1" type="body"/>
          </p:nvPr>
        </p:nvSpPr>
        <p:spPr>
          <a:xfrm>
            <a:off x="189325" y="1305325"/>
            <a:ext cx="8643000" cy="3430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lnSpcReduction="20000"/>
          </a:bodyPr>
          <a:lstStyle/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>
                <a:solidFill>
                  <a:schemeClr val="lt1"/>
                </a:solidFill>
              </a:rPr>
              <a:t>Read a short story of your choice and identify:</a:t>
            </a:r>
            <a:endParaRPr b="1">
              <a:solidFill>
                <a:schemeClr val="lt1"/>
              </a:solidFill>
            </a:endParaRPr>
          </a:p>
          <a:p>
            <a:pPr indent="-298450" lvl="0" marL="457200" rtl="0" algn="l">
              <a:spcBef>
                <a:spcPts val="1200"/>
              </a:spcBef>
              <a:spcAft>
                <a:spcPts val="0"/>
              </a:spcAft>
              <a:buClr>
                <a:schemeClr val="lt1"/>
              </a:buClr>
              <a:buSzPts val="1100"/>
              <a:buChar char="●"/>
            </a:pPr>
            <a:r>
              <a:rPr b="1" lang="en">
                <a:solidFill>
                  <a:schemeClr val="lt1"/>
                </a:solidFill>
              </a:rPr>
              <a:t>Characters</a:t>
            </a:r>
            <a:br>
              <a:rPr b="1" lang="en">
                <a:solidFill>
                  <a:schemeClr val="lt1"/>
                </a:solidFill>
              </a:rPr>
            </a:br>
            <a:endParaRPr b="1">
              <a:solidFill>
                <a:schemeClr val="lt1"/>
              </a:solidFill>
            </a:endParaRPr>
          </a:p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●"/>
            </a:pPr>
            <a:r>
              <a:rPr b="1" lang="en">
                <a:solidFill>
                  <a:schemeClr val="lt1"/>
                </a:solidFill>
              </a:rPr>
              <a:t>Setting</a:t>
            </a:r>
            <a:br>
              <a:rPr b="1" lang="en">
                <a:solidFill>
                  <a:schemeClr val="lt1"/>
                </a:solidFill>
              </a:rPr>
            </a:br>
            <a:endParaRPr b="1">
              <a:solidFill>
                <a:schemeClr val="lt1"/>
              </a:solidFill>
            </a:endParaRPr>
          </a:p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●"/>
            </a:pPr>
            <a:r>
              <a:rPr b="1" lang="en">
                <a:solidFill>
                  <a:schemeClr val="lt1"/>
                </a:solidFill>
              </a:rPr>
              <a:t>Plot</a:t>
            </a:r>
            <a:br>
              <a:rPr b="1" lang="en">
                <a:solidFill>
                  <a:schemeClr val="lt1"/>
                </a:solidFill>
              </a:rPr>
            </a:br>
            <a:endParaRPr b="1">
              <a:solidFill>
                <a:schemeClr val="lt1"/>
              </a:solidFill>
            </a:endParaRPr>
          </a:p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●"/>
            </a:pPr>
            <a:r>
              <a:rPr b="1" lang="en">
                <a:solidFill>
                  <a:schemeClr val="lt1"/>
                </a:solidFill>
              </a:rPr>
              <a:t>Conflict</a:t>
            </a:r>
            <a:br>
              <a:rPr b="1" lang="en">
                <a:solidFill>
                  <a:schemeClr val="lt1"/>
                </a:solidFill>
              </a:rPr>
            </a:br>
            <a:endParaRPr b="1">
              <a:solidFill>
                <a:schemeClr val="lt1"/>
              </a:solidFill>
            </a:endParaRPr>
          </a:p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●"/>
            </a:pPr>
            <a:r>
              <a:rPr b="1" lang="en">
                <a:solidFill>
                  <a:schemeClr val="lt1"/>
                </a:solidFill>
              </a:rPr>
              <a:t>Theme</a:t>
            </a:r>
            <a:endParaRPr b="1">
              <a:solidFill>
                <a:schemeClr val="lt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/>
          <p:nvPr>
            <p:ph type="title"/>
          </p:nvPr>
        </p:nvSpPr>
        <p:spPr>
          <a:xfrm>
            <a:off x="189250" y="174925"/>
            <a:ext cx="8643000" cy="1124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7000">
                <a:solidFill>
                  <a:srgbClr val="FF9900"/>
                </a:solidFill>
                <a:latin typeface="Permanent Marker"/>
                <a:ea typeface="Permanent Marker"/>
                <a:cs typeface="Permanent Marker"/>
                <a:sym typeface="Permanent Marker"/>
              </a:rPr>
              <a:t>Objectives</a:t>
            </a:r>
            <a:endParaRPr b="1" sz="7000">
              <a:solidFill>
                <a:srgbClr val="FF9900"/>
              </a:solidFill>
              <a:latin typeface="Permanent Marker"/>
              <a:ea typeface="Permanent Marker"/>
              <a:cs typeface="Permanent Marker"/>
              <a:sym typeface="Permanent Marker"/>
            </a:endParaRPr>
          </a:p>
        </p:txBody>
      </p:sp>
      <p:sp>
        <p:nvSpPr>
          <p:cNvPr id="61" name="Google Shape;61;p14"/>
          <p:cNvSpPr txBox="1"/>
          <p:nvPr>
            <p:ph idx="1" type="body"/>
          </p:nvPr>
        </p:nvSpPr>
        <p:spPr>
          <a:xfrm>
            <a:off x="155025" y="1562750"/>
            <a:ext cx="8520600" cy="3033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lnSpcReduction="20000"/>
          </a:bodyPr>
          <a:lstStyle/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>
                <a:solidFill>
                  <a:schemeClr val="lt1"/>
                </a:solidFill>
              </a:rPr>
              <a:t>At the end of the lesson, the students should be able to:</a:t>
            </a:r>
            <a:endParaRPr b="1">
              <a:solidFill>
                <a:schemeClr val="lt1"/>
              </a:solidFill>
            </a:endParaRPr>
          </a:p>
          <a:p>
            <a:pPr indent="-298450" lvl="0" marL="457200" rtl="0" algn="l">
              <a:spcBef>
                <a:spcPts val="1200"/>
              </a:spcBef>
              <a:spcAft>
                <a:spcPts val="0"/>
              </a:spcAft>
              <a:buClr>
                <a:schemeClr val="lt1"/>
              </a:buClr>
              <a:buSzPts val="1100"/>
              <a:buAutoNum type="arabicPeriod"/>
            </a:pPr>
            <a:r>
              <a:rPr b="1" lang="en">
                <a:solidFill>
                  <a:schemeClr val="lt1"/>
                </a:solidFill>
              </a:rPr>
              <a:t>Identify the basic elements of a short story.</a:t>
            </a:r>
            <a:br>
              <a:rPr b="1" lang="en">
                <a:solidFill>
                  <a:schemeClr val="lt1"/>
                </a:solidFill>
              </a:rPr>
            </a:br>
            <a:endParaRPr b="1">
              <a:solidFill>
                <a:schemeClr val="lt1"/>
              </a:solidFill>
            </a:endParaRPr>
          </a:p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AutoNum type="arabicPeriod"/>
            </a:pPr>
            <a:r>
              <a:rPr b="1" lang="en">
                <a:solidFill>
                  <a:schemeClr val="lt1"/>
                </a:solidFill>
              </a:rPr>
              <a:t>Define each element clearly.</a:t>
            </a:r>
            <a:br>
              <a:rPr b="1" lang="en">
                <a:solidFill>
                  <a:schemeClr val="lt1"/>
                </a:solidFill>
              </a:rPr>
            </a:br>
            <a:endParaRPr b="1">
              <a:solidFill>
                <a:schemeClr val="lt1"/>
              </a:solidFill>
            </a:endParaRPr>
          </a:p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AutoNum type="arabicPeriod"/>
            </a:pPr>
            <a:r>
              <a:rPr b="1" lang="en">
                <a:solidFill>
                  <a:schemeClr val="lt1"/>
                </a:solidFill>
              </a:rPr>
              <a:t>Give examples of each story element.</a:t>
            </a:r>
            <a:br>
              <a:rPr b="1" lang="en">
                <a:solidFill>
                  <a:schemeClr val="lt1"/>
                </a:solidFill>
              </a:rPr>
            </a:br>
            <a:endParaRPr b="1">
              <a:solidFill>
                <a:schemeClr val="lt1"/>
              </a:solidFill>
            </a:endParaRPr>
          </a:p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AutoNum type="arabicPeriod"/>
            </a:pPr>
            <a:r>
              <a:rPr b="1" lang="en">
                <a:solidFill>
                  <a:schemeClr val="lt1"/>
                </a:solidFill>
              </a:rPr>
              <a:t>Analyze a short story using its elements.</a:t>
            </a:r>
            <a:endParaRPr b="1">
              <a:solidFill>
                <a:schemeClr val="lt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5"/>
          <p:cNvSpPr txBox="1"/>
          <p:nvPr>
            <p:ph type="title"/>
          </p:nvPr>
        </p:nvSpPr>
        <p:spPr>
          <a:xfrm>
            <a:off x="189250" y="219675"/>
            <a:ext cx="8643000" cy="1119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6500">
                <a:solidFill>
                  <a:srgbClr val="FF00FF"/>
                </a:solidFill>
                <a:latin typeface="Permanent Marker"/>
                <a:ea typeface="Permanent Marker"/>
                <a:cs typeface="Permanent Marker"/>
                <a:sym typeface="Permanent Marker"/>
              </a:rPr>
              <a:t>Introduction</a:t>
            </a:r>
            <a:endParaRPr b="1" sz="6500">
              <a:solidFill>
                <a:srgbClr val="FF00FF"/>
              </a:solidFill>
              <a:latin typeface="Permanent Marker"/>
              <a:ea typeface="Permanent Marker"/>
              <a:cs typeface="Permanent Marker"/>
              <a:sym typeface="Permanent Marker"/>
            </a:endParaRPr>
          </a:p>
        </p:txBody>
      </p:sp>
      <p:sp>
        <p:nvSpPr>
          <p:cNvPr id="67" name="Google Shape;67;p15"/>
          <p:cNvSpPr txBox="1"/>
          <p:nvPr>
            <p:ph idx="1" type="body"/>
          </p:nvPr>
        </p:nvSpPr>
        <p:spPr>
          <a:xfrm>
            <a:off x="189300" y="1540350"/>
            <a:ext cx="8550900" cy="3144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500">
                <a:solidFill>
                  <a:srgbClr val="FF0000"/>
                </a:solidFill>
                <a:latin typeface="Finger Paint"/>
                <a:ea typeface="Finger Paint"/>
                <a:cs typeface="Finger Paint"/>
                <a:sym typeface="Finger Paint"/>
              </a:rPr>
              <a:t>Let us analyze:</a:t>
            </a:r>
            <a:endParaRPr b="1" sz="1500">
              <a:solidFill>
                <a:srgbClr val="FF0000"/>
              </a:solidFill>
              <a:latin typeface="Finger Paint"/>
              <a:ea typeface="Finger Paint"/>
              <a:cs typeface="Finger Paint"/>
              <a:sym typeface="Finger Paint"/>
            </a:endParaRPr>
          </a:p>
          <a:p>
            <a:pPr indent="-323850" lvl="0" marL="457200" rtl="0" algn="l">
              <a:spcBef>
                <a:spcPts val="1200"/>
              </a:spcBef>
              <a:spcAft>
                <a:spcPts val="0"/>
              </a:spcAft>
              <a:buClr>
                <a:schemeClr val="lt1"/>
              </a:buClr>
              <a:buSzPts val="1500"/>
              <a:buChar char="●"/>
            </a:pPr>
            <a:r>
              <a:rPr b="1" lang="en" sz="1500">
                <a:solidFill>
                  <a:schemeClr val="lt1"/>
                </a:solidFill>
              </a:rPr>
              <a:t>Do you enjoy reading stories?</a:t>
            </a:r>
            <a:br>
              <a:rPr b="1" lang="en" sz="1500">
                <a:solidFill>
                  <a:schemeClr val="lt1"/>
                </a:solidFill>
              </a:rPr>
            </a:br>
            <a:endParaRPr b="1" sz="1500">
              <a:solidFill>
                <a:schemeClr val="lt1"/>
              </a:solidFill>
            </a:endParaRPr>
          </a:p>
          <a:p>
            <a:pPr indent="-323850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500"/>
              <a:buChar char="●"/>
            </a:pPr>
            <a:r>
              <a:rPr b="1" lang="en" sz="1500">
                <a:solidFill>
                  <a:schemeClr val="lt1"/>
                </a:solidFill>
              </a:rPr>
              <a:t>What makes a story interesting?</a:t>
            </a:r>
            <a:br>
              <a:rPr b="1" lang="en" sz="1500">
                <a:solidFill>
                  <a:schemeClr val="lt1"/>
                </a:solidFill>
              </a:rPr>
            </a:br>
            <a:endParaRPr b="1" sz="1500">
              <a:solidFill>
                <a:schemeClr val="lt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500">
                <a:solidFill>
                  <a:srgbClr val="FF0000"/>
                </a:solidFill>
                <a:latin typeface="Finger Paint"/>
                <a:ea typeface="Finger Paint"/>
                <a:cs typeface="Finger Paint"/>
                <a:sym typeface="Finger Paint"/>
              </a:rPr>
              <a:t>Take Note!!!</a:t>
            </a:r>
            <a:br>
              <a:rPr b="1" lang="en" sz="1500">
                <a:solidFill>
                  <a:schemeClr val="lt1"/>
                </a:solidFill>
              </a:rPr>
            </a:br>
            <a:r>
              <a:rPr b="1" lang="en" sz="1500">
                <a:solidFill>
                  <a:schemeClr val="lt1"/>
                </a:solidFill>
              </a:rPr>
              <a:t> 👉 Every story is made up of important parts called elements. Understanding these elements helps us understand and enjoy stories better.</a:t>
            </a:r>
            <a:endParaRPr b="1" sz="1500">
              <a:solidFill>
                <a:schemeClr val="lt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 b="1" sz="1500">
              <a:solidFill>
                <a:schemeClr val="lt1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6"/>
          <p:cNvSpPr txBox="1"/>
          <p:nvPr>
            <p:ph type="title"/>
          </p:nvPr>
        </p:nvSpPr>
        <p:spPr>
          <a:xfrm>
            <a:off x="178050" y="247675"/>
            <a:ext cx="8721300" cy="2137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6200">
                <a:solidFill>
                  <a:srgbClr val="FFFF00"/>
                </a:solidFill>
                <a:latin typeface="Permanent Marker"/>
                <a:ea typeface="Permanent Marker"/>
                <a:cs typeface="Permanent Marker"/>
                <a:sym typeface="Permanent Marker"/>
              </a:rPr>
              <a:t>What Is a Short Story?</a:t>
            </a:r>
            <a:endParaRPr b="1" sz="6200">
              <a:solidFill>
                <a:srgbClr val="FFFF00"/>
              </a:solidFill>
              <a:latin typeface="Permanent Marker"/>
              <a:ea typeface="Permanent Marker"/>
              <a:cs typeface="Permanent Marker"/>
              <a:sym typeface="Permanent Marker"/>
            </a:endParaRPr>
          </a:p>
        </p:txBody>
      </p:sp>
      <p:sp>
        <p:nvSpPr>
          <p:cNvPr id="73" name="Google Shape;73;p16"/>
          <p:cNvSpPr txBox="1"/>
          <p:nvPr>
            <p:ph idx="1" type="body"/>
          </p:nvPr>
        </p:nvSpPr>
        <p:spPr>
          <a:xfrm>
            <a:off x="133275" y="2514075"/>
            <a:ext cx="8609400" cy="2249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rPr b="1" lang="en" sz="2300">
                <a:solidFill>
                  <a:schemeClr val="lt1"/>
                </a:solidFill>
              </a:rPr>
              <a:t>A short story is a brief work of fiction that usually focuses on one main plot, a small number of characters, and a single main conflict, which is resolved by the end of the story.</a:t>
            </a:r>
            <a:endParaRPr b="1" sz="3000">
              <a:solidFill>
                <a:schemeClr val="lt1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7"/>
          <p:cNvSpPr txBox="1"/>
          <p:nvPr>
            <p:ph type="title"/>
          </p:nvPr>
        </p:nvSpPr>
        <p:spPr>
          <a:xfrm>
            <a:off x="144475" y="445025"/>
            <a:ext cx="8687700" cy="2332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6600">
                <a:solidFill>
                  <a:srgbClr val="00FFFF"/>
                </a:solidFill>
                <a:latin typeface="Permanent Marker"/>
                <a:ea typeface="Permanent Marker"/>
                <a:cs typeface="Permanent Marker"/>
                <a:sym typeface="Permanent Marker"/>
              </a:rPr>
              <a:t>Basic Elements of a Short Story</a:t>
            </a:r>
            <a:endParaRPr b="1" sz="6600">
              <a:solidFill>
                <a:srgbClr val="00FFFF"/>
              </a:solidFill>
              <a:latin typeface="Permanent Marker"/>
              <a:ea typeface="Permanent Marker"/>
              <a:cs typeface="Permanent Marker"/>
              <a:sym typeface="Permanent Marker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18"/>
          <p:cNvSpPr txBox="1"/>
          <p:nvPr>
            <p:ph type="title"/>
          </p:nvPr>
        </p:nvSpPr>
        <p:spPr>
          <a:xfrm>
            <a:off x="189300" y="174925"/>
            <a:ext cx="8545200" cy="84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4300">
                <a:solidFill>
                  <a:srgbClr val="0000FF"/>
                </a:solidFill>
                <a:latin typeface="Permanent Marker"/>
                <a:ea typeface="Permanent Marker"/>
                <a:cs typeface="Permanent Marker"/>
                <a:sym typeface="Permanent Marker"/>
              </a:rPr>
              <a:t>1. Characters</a:t>
            </a:r>
            <a:endParaRPr b="1" sz="4300">
              <a:solidFill>
                <a:srgbClr val="0000FF"/>
              </a:solidFill>
              <a:latin typeface="Permanent Marker"/>
              <a:ea typeface="Permanent Marker"/>
              <a:cs typeface="Permanent Marker"/>
              <a:sym typeface="Permanent Marker"/>
            </a:endParaRPr>
          </a:p>
        </p:txBody>
      </p:sp>
      <p:sp>
        <p:nvSpPr>
          <p:cNvPr id="84" name="Google Shape;84;p18"/>
          <p:cNvSpPr txBox="1"/>
          <p:nvPr>
            <p:ph idx="1" type="body"/>
          </p:nvPr>
        </p:nvSpPr>
        <p:spPr>
          <a:xfrm>
            <a:off x="189300" y="1152475"/>
            <a:ext cx="86430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25000" lnSpcReduction="20000"/>
          </a:bodyPr>
          <a:lstStyle/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ct val="28925"/>
              <a:buFont typeface="Arial"/>
              <a:buNone/>
            </a:pPr>
            <a:r>
              <a:rPr b="1" lang="en" sz="3803">
                <a:solidFill>
                  <a:schemeClr val="lt1"/>
                </a:solidFill>
              </a:rPr>
              <a:t>Characters are the people, animals, or beings in the story.</a:t>
            </a:r>
            <a:endParaRPr b="1" sz="3803">
              <a:solidFill>
                <a:schemeClr val="lt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ct val="28925"/>
              <a:buFont typeface="Arial"/>
              <a:buNone/>
            </a:pPr>
            <a:r>
              <a:rPr b="1" lang="en" sz="3803">
                <a:solidFill>
                  <a:schemeClr val="lt1"/>
                </a:solidFill>
              </a:rPr>
              <a:t>Types of Characters:</a:t>
            </a:r>
            <a:endParaRPr b="1" sz="3803">
              <a:solidFill>
                <a:schemeClr val="lt1"/>
              </a:solidFill>
            </a:endParaRPr>
          </a:p>
          <a:p>
            <a:pPr indent="-288971" lvl="0" marL="457200" rtl="0" algn="l">
              <a:spcBef>
                <a:spcPts val="1200"/>
              </a:spcBef>
              <a:spcAft>
                <a:spcPts val="0"/>
              </a:spcAft>
              <a:buClr>
                <a:schemeClr val="lt1"/>
              </a:buClr>
              <a:buSzPct val="100000"/>
              <a:buChar char="●"/>
            </a:pPr>
            <a:r>
              <a:rPr b="1" lang="en" sz="3803">
                <a:solidFill>
                  <a:schemeClr val="dk1"/>
                </a:solidFill>
              </a:rPr>
              <a:t>Main Character (Protagonist):</a:t>
            </a:r>
            <a:r>
              <a:rPr b="1" lang="en" sz="3803">
                <a:solidFill>
                  <a:schemeClr val="lt1"/>
                </a:solidFill>
              </a:rPr>
              <a:t> The central figure of the story.</a:t>
            </a:r>
            <a:br>
              <a:rPr b="1" lang="en" sz="3803">
                <a:solidFill>
                  <a:schemeClr val="lt1"/>
                </a:solidFill>
              </a:rPr>
            </a:br>
            <a:endParaRPr b="1" sz="3803">
              <a:solidFill>
                <a:schemeClr val="lt1"/>
              </a:solidFill>
            </a:endParaRPr>
          </a:p>
          <a:p>
            <a:pPr indent="-288971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Char char="●"/>
            </a:pPr>
            <a:r>
              <a:rPr b="1" lang="en" sz="3803">
                <a:solidFill>
                  <a:schemeClr val="dk1"/>
                </a:solidFill>
              </a:rPr>
              <a:t>Antagonist: </a:t>
            </a:r>
            <a:r>
              <a:rPr b="1" lang="en" sz="3803">
                <a:solidFill>
                  <a:schemeClr val="lt1"/>
                </a:solidFill>
              </a:rPr>
              <a:t>The character or force that opposes the main character.</a:t>
            </a:r>
            <a:br>
              <a:rPr b="1" lang="en" sz="3803">
                <a:solidFill>
                  <a:schemeClr val="lt1"/>
                </a:solidFill>
              </a:rPr>
            </a:br>
            <a:endParaRPr b="1" sz="3803">
              <a:solidFill>
                <a:schemeClr val="lt1"/>
              </a:solidFill>
            </a:endParaRPr>
          </a:p>
          <a:p>
            <a:pPr indent="-288971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Char char="●"/>
            </a:pPr>
            <a:r>
              <a:rPr b="1" lang="en" sz="3803">
                <a:solidFill>
                  <a:schemeClr val="dk1"/>
                </a:solidFill>
              </a:rPr>
              <a:t>Supporting Characters: </a:t>
            </a:r>
            <a:r>
              <a:rPr b="1" lang="en" sz="3803">
                <a:solidFill>
                  <a:schemeClr val="lt1"/>
                </a:solidFill>
              </a:rPr>
              <a:t>Characters who help move the story forward.</a:t>
            </a:r>
            <a:br>
              <a:rPr b="1" lang="en" sz="3803">
                <a:solidFill>
                  <a:schemeClr val="lt1"/>
                </a:solidFill>
              </a:rPr>
            </a:br>
            <a:endParaRPr b="1" sz="3803">
              <a:solidFill>
                <a:schemeClr val="lt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ct val="28925"/>
              <a:buFont typeface="Arial"/>
              <a:buNone/>
            </a:pPr>
            <a:r>
              <a:rPr b="1" lang="en" sz="3803">
                <a:solidFill>
                  <a:srgbClr val="FF0000"/>
                </a:solidFill>
                <a:latin typeface="Finger Paint"/>
                <a:ea typeface="Finger Paint"/>
                <a:cs typeface="Finger Paint"/>
                <a:sym typeface="Finger Paint"/>
              </a:rPr>
              <a:t>Examples:</a:t>
            </a:r>
            <a:endParaRPr b="1" sz="3803">
              <a:solidFill>
                <a:srgbClr val="FF0000"/>
              </a:solidFill>
              <a:latin typeface="Finger Paint"/>
              <a:ea typeface="Finger Paint"/>
              <a:cs typeface="Finger Paint"/>
              <a:sym typeface="Finger Paint"/>
            </a:endParaRPr>
          </a:p>
          <a:p>
            <a:pPr indent="-288971" lvl="0" marL="457200" rtl="0" algn="l">
              <a:spcBef>
                <a:spcPts val="1200"/>
              </a:spcBef>
              <a:spcAft>
                <a:spcPts val="0"/>
              </a:spcAft>
              <a:buClr>
                <a:schemeClr val="lt1"/>
              </a:buClr>
              <a:buSzPct val="100000"/>
              <a:buChar char="●"/>
            </a:pPr>
            <a:r>
              <a:rPr b="1" lang="en" sz="3803">
                <a:solidFill>
                  <a:schemeClr val="lt1"/>
                </a:solidFill>
              </a:rPr>
              <a:t>In </a:t>
            </a:r>
            <a:r>
              <a:rPr b="1" i="1" lang="en" sz="3803">
                <a:solidFill>
                  <a:schemeClr val="lt1"/>
                </a:solidFill>
              </a:rPr>
              <a:t>Cinderella</a:t>
            </a:r>
            <a:r>
              <a:rPr b="1" lang="en" sz="3803">
                <a:solidFill>
                  <a:schemeClr val="lt1"/>
                </a:solidFill>
              </a:rPr>
              <a:t>, Cinderella is the protagonist.</a:t>
            </a:r>
            <a:br>
              <a:rPr b="1" lang="en" sz="3803">
                <a:solidFill>
                  <a:schemeClr val="lt1"/>
                </a:solidFill>
              </a:rPr>
            </a:br>
            <a:endParaRPr b="1" sz="3803">
              <a:solidFill>
                <a:schemeClr val="lt1"/>
              </a:solidFill>
            </a:endParaRPr>
          </a:p>
          <a:p>
            <a:pPr indent="-288971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Char char="●"/>
            </a:pPr>
            <a:r>
              <a:rPr b="1" lang="en" sz="3803">
                <a:solidFill>
                  <a:schemeClr val="lt1"/>
                </a:solidFill>
              </a:rPr>
              <a:t>The stepmother is the antagonist.</a:t>
            </a:r>
            <a:br>
              <a:rPr b="1" lang="en" sz="3803">
                <a:solidFill>
                  <a:schemeClr val="lt1"/>
                </a:solidFill>
              </a:rPr>
            </a:br>
            <a:endParaRPr b="1" sz="3803">
              <a:solidFill>
                <a:srgbClr val="FF0000"/>
              </a:solidFill>
              <a:latin typeface="Finger Paint"/>
              <a:ea typeface="Finger Paint"/>
              <a:cs typeface="Finger Paint"/>
              <a:sym typeface="Finger Paint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ct val="28925"/>
              <a:buFont typeface="Arial"/>
              <a:buNone/>
            </a:pPr>
            <a:r>
              <a:rPr b="1" lang="en" sz="3803">
                <a:solidFill>
                  <a:srgbClr val="FF0000"/>
                </a:solidFill>
                <a:latin typeface="Finger Paint"/>
                <a:ea typeface="Finger Paint"/>
                <a:cs typeface="Finger Paint"/>
                <a:sym typeface="Finger Paint"/>
              </a:rPr>
              <a:t>Sample Sentences:</a:t>
            </a:r>
            <a:endParaRPr b="1" sz="3803">
              <a:solidFill>
                <a:srgbClr val="FF0000"/>
              </a:solidFill>
              <a:latin typeface="Finger Paint"/>
              <a:ea typeface="Finger Paint"/>
              <a:cs typeface="Finger Paint"/>
              <a:sym typeface="Finger Paint"/>
            </a:endParaRPr>
          </a:p>
          <a:p>
            <a:pPr indent="-288971" lvl="0" marL="457200" rtl="0" algn="l">
              <a:spcBef>
                <a:spcPts val="1200"/>
              </a:spcBef>
              <a:spcAft>
                <a:spcPts val="0"/>
              </a:spcAft>
              <a:buClr>
                <a:schemeClr val="lt1"/>
              </a:buClr>
              <a:buSzPct val="100000"/>
              <a:buAutoNum type="arabicPeriod"/>
            </a:pPr>
            <a:r>
              <a:rPr b="1" lang="en" sz="3803">
                <a:solidFill>
                  <a:schemeClr val="lt1"/>
                </a:solidFill>
              </a:rPr>
              <a:t>The main character learns an important lesson.</a:t>
            </a:r>
            <a:br>
              <a:rPr b="1" lang="en" sz="3803">
                <a:solidFill>
                  <a:schemeClr val="lt1"/>
                </a:solidFill>
              </a:rPr>
            </a:br>
            <a:endParaRPr b="1" sz="3803">
              <a:solidFill>
                <a:schemeClr val="lt1"/>
              </a:solidFill>
            </a:endParaRPr>
          </a:p>
          <a:p>
            <a:pPr indent="-288971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AutoNum type="arabicPeriod"/>
            </a:pPr>
            <a:r>
              <a:rPr b="1" lang="en" sz="3803">
                <a:solidFill>
                  <a:schemeClr val="lt1"/>
                </a:solidFill>
              </a:rPr>
              <a:t>Supporting characters help the hero succeed.</a:t>
            </a:r>
            <a:endParaRPr b="1" sz="3803">
              <a:solidFill>
                <a:schemeClr val="lt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 b="1">
              <a:solidFill>
                <a:schemeClr val="lt1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9"/>
          <p:cNvSpPr txBox="1"/>
          <p:nvPr>
            <p:ph type="title"/>
          </p:nvPr>
        </p:nvSpPr>
        <p:spPr>
          <a:xfrm>
            <a:off x="200450" y="141325"/>
            <a:ext cx="8631900" cy="876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4300">
                <a:solidFill>
                  <a:srgbClr val="FF9900"/>
                </a:solidFill>
                <a:latin typeface="Permanent Marker"/>
                <a:ea typeface="Permanent Marker"/>
                <a:cs typeface="Permanent Marker"/>
                <a:sym typeface="Permanent Marker"/>
              </a:rPr>
              <a:t>2. Setting</a:t>
            </a:r>
            <a:endParaRPr b="1" sz="4300">
              <a:solidFill>
                <a:srgbClr val="FF9900"/>
              </a:solidFill>
              <a:latin typeface="Permanent Marker"/>
              <a:ea typeface="Permanent Marker"/>
              <a:cs typeface="Permanent Marker"/>
              <a:sym typeface="Permanent Marker"/>
            </a:endParaRPr>
          </a:p>
        </p:txBody>
      </p:sp>
      <p:sp>
        <p:nvSpPr>
          <p:cNvPr id="90" name="Google Shape;90;p19"/>
          <p:cNvSpPr txBox="1"/>
          <p:nvPr>
            <p:ph idx="1" type="body"/>
          </p:nvPr>
        </p:nvSpPr>
        <p:spPr>
          <a:xfrm>
            <a:off x="178050" y="990175"/>
            <a:ext cx="8520600" cy="3678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770"/>
              <a:buFont typeface="Arial"/>
              <a:buNone/>
            </a:pPr>
            <a:r>
              <a:rPr b="1" lang="en" sz="1000">
                <a:solidFill>
                  <a:schemeClr val="lt1"/>
                </a:solidFill>
              </a:rPr>
              <a:t>The setting tells where and when the story takes place.</a:t>
            </a:r>
            <a:endParaRPr b="1" sz="1000">
              <a:solidFill>
                <a:schemeClr val="lt1"/>
              </a:solidFill>
            </a:endParaRPr>
          </a:p>
          <a:p>
            <a:pPr indent="0" lvl="0" marL="0" rtl="0" algn="l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770"/>
              <a:buFont typeface="Arial"/>
              <a:buNone/>
            </a:pPr>
            <a:r>
              <a:rPr b="1" lang="en" sz="1000">
                <a:solidFill>
                  <a:schemeClr val="lt1"/>
                </a:solidFill>
              </a:rPr>
              <a:t>It includes:</a:t>
            </a:r>
            <a:endParaRPr b="1" sz="1000">
              <a:solidFill>
                <a:schemeClr val="lt1"/>
              </a:solidFill>
            </a:endParaRPr>
          </a:p>
          <a:p>
            <a:pPr indent="-292100" lvl="0" marL="457200" rtl="0" algn="l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Clr>
                <a:schemeClr val="lt1"/>
              </a:buClr>
              <a:buSzPts val="1000"/>
              <a:buChar char="●"/>
            </a:pPr>
            <a:r>
              <a:rPr b="1" lang="en" sz="1000">
                <a:solidFill>
                  <a:schemeClr val="lt1"/>
                </a:solidFill>
              </a:rPr>
              <a:t>Place (school, village, forest)</a:t>
            </a:r>
            <a:br>
              <a:rPr b="1" lang="en" sz="1000">
                <a:solidFill>
                  <a:schemeClr val="lt1"/>
                </a:solidFill>
              </a:rPr>
            </a:br>
            <a:endParaRPr b="1" sz="1000">
              <a:solidFill>
                <a:schemeClr val="lt1"/>
              </a:solidFill>
            </a:endParaRPr>
          </a:p>
          <a:p>
            <a:pPr indent="-292100" lvl="0" marL="457200" rt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Char char="●"/>
            </a:pPr>
            <a:r>
              <a:rPr b="1" lang="en" sz="1000">
                <a:solidFill>
                  <a:schemeClr val="lt1"/>
                </a:solidFill>
              </a:rPr>
              <a:t>Time (past, present, future, morning, night)</a:t>
            </a:r>
            <a:br>
              <a:rPr b="1" lang="en" sz="1000">
                <a:solidFill>
                  <a:schemeClr val="lt1"/>
                </a:solidFill>
              </a:rPr>
            </a:br>
            <a:endParaRPr b="1" sz="1000">
              <a:solidFill>
                <a:schemeClr val="lt1"/>
              </a:solidFill>
            </a:endParaRPr>
          </a:p>
          <a:p>
            <a:pPr indent="0" lvl="0" marL="0" rtl="0" algn="l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770"/>
              <a:buFont typeface="Arial"/>
              <a:buNone/>
            </a:pPr>
            <a:r>
              <a:rPr b="1" lang="en" sz="1000">
                <a:solidFill>
                  <a:srgbClr val="FF0000"/>
                </a:solidFill>
                <a:latin typeface="Finger Paint"/>
                <a:ea typeface="Finger Paint"/>
                <a:cs typeface="Finger Paint"/>
                <a:sym typeface="Finger Paint"/>
              </a:rPr>
              <a:t>Examples:</a:t>
            </a:r>
            <a:endParaRPr b="1" sz="1000">
              <a:solidFill>
                <a:srgbClr val="FF0000"/>
              </a:solidFill>
              <a:latin typeface="Finger Paint"/>
              <a:ea typeface="Finger Paint"/>
              <a:cs typeface="Finger Paint"/>
              <a:sym typeface="Finger Paint"/>
            </a:endParaRPr>
          </a:p>
          <a:p>
            <a:pPr indent="-292100" lvl="0" marL="457200" rtl="0" algn="l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Clr>
                <a:schemeClr val="lt1"/>
              </a:buClr>
              <a:buSzPts val="1000"/>
              <a:buChar char="●"/>
            </a:pPr>
            <a:r>
              <a:rPr b="1" lang="en" sz="1000">
                <a:solidFill>
                  <a:schemeClr val="lt1"/>
                </a:solidFill>
              </a:rPr>
              <a:t>A small town</a:t>
            </a:r>
            <a:br>
              <a:rPr b="1" lang="en" sz="1000">
                <a:solidFill>
                  <a:schemeClr val="lt1"/>
                </a:solidFill>
              </a:rPr>
            </a:br>
            <a:endParaRPr b="1" sz="1000">
              <a:solidFill>
                <a:schemeClr val="lt1"/>
              </a:solidFill>
            </a:endParaRPr>
          </a:p>
          <a:p>
            <a:pPr indent="-292100" lvl="0" marL="457200" rt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Char char="●"/>
            </a:pPr>
            <a:r>
              <a:rPr b="1" lang="en" sz="1000">
                <a:solidFill>
                  <a:schemeClr val="lt1"/>
                </a:solidFill>
              </a:rPr>
              <a:t>A school classroom</a:t>
            </a:r>
            <a:br>
              <a:rPr b="1" lang="en" sz="1000">
                <a:solidFill>
                  <a:schemeClr val="lt1"/>
                </a:solidFill>
              </a:rPr>
            </a:br>
            <a:endParaRPr b="1" sz="1000">
              <a:solidFill>
                <a:schemeClr val="lt1"/>
              </a:solidFill>
            </a:endParaRPr>
          </a:p>
          <a:p>
            <a:pPr indent="-292100" lvl="0" marL="457200" rt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Char char="●"/>
            </a:pPr>
            <a:r>
              <a:rPr b="1" lang="en" sz="1000">
                <a:solidFill>
                  <a:schemeClr val="lt1"/>
                </a:solidFill>
              </a:rPr>
              <a:t>During World War II</a:t>
            </a:r>
            <a:br>
              <a:rPr b="1" lang="en" sz="1000">
                <a:solidFill>
                  <a:schemeClr val="lt1"/>
                </a:solidFill>
              </a:rPr>
            </a:br>
            <a:endParaRPr b="1" sz="1000">
              <a:solidFill>
                <a:schemeClr val="lt1"/>
              </a:solidFill>
            </a:endParaRPr>
          </a:p>
          <a:p>
            <a:pPr indent="0" lvl="0" marL="0" rtl="0" algn="l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770"/>
              <a:buFont typeface="Arial"/>
              <a:buNone/>
            </a:pPr>
            <a:r>
              <a:rPr b="1" lang="en" sz="1000">
                <a:solidFill>
                  <a:srgbClr val="FF0000"/>
                </a:solidFill>
                <a:latin typeface="Finger Paint"/>
                <a:ea typeface="Finger Paint"/>
                <a:cs typeface="Finger Paint"/>
                <a:sym typeface="Finger Paint"/>
              </a:rPr>
              <a:t>Sample Sentences:</a:t>
            </a:r>
            <a:endParaRPr b="1" sz="1000">
              <a:solidFill>
                <a:srgbClr val="FF0000"/>
              </a:solidFill>
              <a:latin typeface="Finger Paint"/>
              <a:ea typeface="Finger Paint"/>
              <a:cs typeface="Finger Paint"/>
              <a:sym typeface="Finger Paint"/>
            </a:endParaRPr>
          </a:p>
          <a:p>
            <a:pPr indent="-292100" lvl="0" marL="457200" rtl="0" algn="l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Clr>
                <a:schemeClr val="lt1"/>
              </a:buClr>
              <a:buSzPts val="1000"/>
              <a:buAutoNum type="arabicPeriod"/>
            </a:pPr>
            <a:r>
              <a:rPr b="1" lang="en" sz="1000">
                <a:solidFill>
                  <a:schemeClr val="lt1"/>
                </a:solidFill>
              </a:rPr>
              <a:t>The story is set in a quiet village.</a:t>
            </a:r>
            <a:br>
              <a:rPr b="1" lang="en" sz="1000">
                <a:solidFill>
                  <a:schemeClr val="lt1"/>
                </a:solidFill>
              </a:rPr>
            </a:br>
            <a:endParaRPr b="1" sz="1000">
              <a:solidFill>
                <a:schemeClr val="lt1"/>
              </a:solidFill>
            </a:endParaRPr>
          </a:p>
          <a:p>
            <a:pPr indent="-292100" lvl="0" marL="457200" rt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AutoNum type="arabicPeriod"/>
            </a:pPr>
            <a:r>
              <a:rPr b="1" lang="en" sz="1000">
                <a:solidFill>
                  <a:schemeClr val="lt1"/>
                </a:solidFill>
              </a:rPr>
              <a:t>The events happen at night in the city.</a:t>
            </a:r>
            <a:endParaRPr b="1" sz="1000">
              <a:solidFill>
                <a:schemeClr val="lt1"/>
              </a:solidFill>
            </a:endParaRPr>
          </a:p>
          <a:p>
            <a:pPr indent="0" lvl="0" marL="0" rtl="0" algn="l">
              <a:lnSpc>
                <a:spcPct val="95000"/>
              </a:lnSpc>
              <a:spcBef>
                <a:spcPts val="1200"/>
              </a:spcBef>
              <a:spcAft>
                <a:spcPts val="1200"/>
              </a:spcAft>
              <a:buSzPts val="770"/>
              <a:buNone/>
            </a:pPr>
            <a:r>
              <a:t/>
            </a:r>
            <a:endParaRPr sz="100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20"/>
          <p:cNvSpPr txBox="1"/>
          <p:nvPr>
            <p:ph type="title"/>
          </p:nvPr>
        </p:nvSpPr>
        <p:spPr>
          <a:xfrm>
            <a:off x="200450" y="275650"/>
            <a:ext cx="8631900" cy="742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4300">
                <a:solidFill>
                  <a:srgbClr val="FFFF00"/>
                </a:solidFill>
                <a:latin typeface="Permanent Marker"/>
                <a:ea typeface="Permanent Marker"/>
                <a:cs typeface="Permanent Marker"/>
                <a:sym typeface="Permanent Marker"/>
              </a:rPr>
              <a:t>3. Plot</a:t>
            </a:r>
            <a:endParaRPr b="1" sz="4300">
              <a:solidFill>
                <a:srgbClr val="FFFF00"/>
              </a:solidFill>
              <a:latin typeface="Permanent Marker"/>
              <a:ea typeface="Permanent Marker"/>
              <a:cs typeface="Permanent Marker"/>
              <a:sym typeface="Permanent Marker"/>
            </a:endParaRPr>
          </a:p>
        </p:txBody>
      </p:sp>
      <p:sp>
        <p:nvSpPr>
          <p:cNvPr id="96" name="Google Shape;96;p20"/>
          <p:cNvSpPr txBox="1"/>
          <p:nvPr>
            <p:ph idx="1" type="body"/>
          </p:nvPr>
        </p:nvSpPr>
        <p:spPr>
          <a:xfrm>
            <a:off x="217250" y="1017850"/>
            <a:ext cx="8598300" cy="3572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018"/>
              <a:buFont typeface="Arial"/>
              <a:buNone/>
            </a:pPr>
            <a:r>
              <a:rPr b="1" lang="en" sz="1118">
                <a:solidFill>
                  <a:schemeClr val="lt1"/>
                </a:solidFill>
              </a:rPr>
              <a:t>The plot is the sequence of events in the story. It shows what happens from beginning to end.</a:t>
            </a:r>
            <a:endParaRPr b="1" sz="1118">
              <a:solidFill>
                <a:schemeClr val="lt1"/>
              </a:solidFill>
            </a:endParaRPr>
          </a:p>
          <a:p>
            <a:pPr indent="0" lvl="0" marL="0" rtl="0" algn="l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018"/>
              <a:buFont typeface="Arial"/>
              <a:buNone/>
            </a:pPr>
            <a:r>
              <a:rPr b="1" lang="en" sz="1118">
                <a:solidFill>
                  <a:schemeClr val="lt1"/>
                </a:solidFill>
              </a:rPr>
              <a:t>Parts of the Plot:</a:t>
            </a:r>
            <a:endParaRPr b="1" sz="1118">
              <a:solidFill>
                <a:schemeClr val="lt1"/>
              </a:solidFill>
            </a:endParaRPr>
          </a:p>
          <a:p>
            <a:pPr indent="-299561" lvl="0" marL="457200" rtl="0" algn="l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Clr>
                <a:schemeClr val="lt1"/>
              </a:buClr>
              <a:buSzPts val="1118"/>
              <a:buChar char="●"/>
            </a:pPr>
            <a:r>
              <a:rPr b="1" lang="en" sz="1118">
                <a:solidFill>
                  <a:srgbClr val="000000"/>
                </a:solidFill>
              </a:rPr>
              <a:t>Exposition:</a:t>
            </a:r>
            <a:r>
              <a:rPr b="1" lang="en" sz="1118">
                <a:solidFill>
                  <a:schemeClr val="lt1"/>
                </a:solidFill>
              </a:rPr>
              <a:t> Introduction of characters and setting</a:t>
            </a:r>
            <a:br>
              <a:rPr b="1" lang="en" sz="1118">
                <a:solidFill>
                  <a:schemeClr val="lt1"/>
                </a:solidFill>
              </a:rPr>
            </a:br>
            <a:endParaRPr b="1" sz="1118">
              <a:solidFill>
                <a:schemeClr val="lt1"/>
              </a:solidFill>
            </a:endParaRPr>
          </a:p>
          <a:p>
            <a:pPr indent="-299561" lvl="0" marL="457200" rt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18"/>
              <a:buChar char="●"/>
            </a:pPr>
            <a:r>
              <a:rPr b="1" lang="en" sz="1118">
                <a:solidFill>
                  <a:srgbClr val="00FF00"/>
                </a:solidFill>
              </a:rPr>
              <a:t>Rising Action:</a:t>
            </a:r>
            <a:r>
              <a:rPr b="1" lang="en" sz="1118">
                <a:solidFill>
                  <a:schemeClr val="lt1"/>
                </a:solidFill>
              </a:rPr>
              <a:t> Events that build suspense</a:t>
            </a:r>
            <a:br>
              <a:rPr b="1" lang="en" sz="1118">
                <a:solidFill>
                  <a:schemeClr val="lt1"/>
                </a:solidFill>
              </a:rPr>
            </a:br>
            <a:endParaRPr b="1" sz="1118">
              <a:solidFill>
                <a:schemeClr val="lt1"/>
              </a:solidFill>
            </a:endParaRPr>
          </a:p>
          <a:p>
            <a:pPr indent="-299561" lvl="0" marL="457200" rt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18"/>
              <a:buChar char="●"/>
            </a:pPr>
            <a:r>
              <a:rPr b="1" lang="en" sz="1118">
                <a:solidFill>
                  <a:schemeClr val="dk1"/>
                </a:solidFill>
              </a:rPr>
              <a:t>Climax:</a:t>
            </a:r>
            <a:r>
              <a:rPr b="1" lang="en" sz="1118">
                <a:solidFill>
                  <a:schemeClr val="lt1"/>
                </a:solidFill>
              </a:rPr>
              <a:t> The most exciting or important part</a:t>
            </a:r>
            <a:br>
              <a:rPr b="1" lang="en" sz="1118">
                <a:solidFill>
                  <a:schemeClr val="lt1"/>
                </a:solidFill>
              </a:rPr>
            </a:br>
            <a:endParaRPr b="1" sz="1118">
              <a:solidFill>
                <a:schemeClr val="lt1"/>
              </a:solidFill>
            </a:endParaRPr>
          </a:p>
          <a:p>
            <a:pPr indent="-299561" lvl="0" marL="457200" rt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18"/>
              <a:buChar char="●"/>
            </a:pPr>
            <a:r>
              <a:rPr b="1" lang="en" sz="1118">
                <a:solidFill>
                  <a:srgbClr val="00FF00"/>
                </a:solidFill>
              </a:rPr>
              <a:t>Falling Action: </a:t>
            </a:r>
            <a:r>
              <a:rPr b="1" lang="en" sz="1118">
                <a:solidFill>
                  <a:schemeClr val="lt1"/>
                </a:solidFill>
              </a:rPr>
              <a:t>Events after the climax</a:t>
            </a:r>
            <a:br>
              <a:rPr b="1" lang="en" sz="1118">
                <a:solidFill>
                  <a:schemeClr val="lt1"/>
                </a:solidFill>
              </a:rPr>
            </a:br>
            <a:endParaRPr b="1" sz="1118">
              <a:solidFill>
                <a:schemeClr val="lt1"/>
              </a:solidFill>
            </a:endParaRPr>
          </a:p>
          <a:p>
            <a:pPr indent="-299561" lvl="0" marL="457200" rt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18"/>
              <a:buChar char="●"/>
            </a:pPr>
            <a:r>
              <a:rPr b="1" lang="en" sz="1118">
                <a:solidFill>
                  <a:schemeClr val="dk1"/>
                </a:solidFill>
              </a:rPr>
              <a:t>Resolution: </a:t>
            </a:r>
            <a:r>
              <a:rPr b="1" lang="en" sz="1118">
                <a:solidFill>
                  <a:schemeClr val="lt1"/>
                </a:solidFill>
              </a:rPr>
              <a:t>The ending where the conflict is solved</a:t>
            </a:r>
            <a:br>
              <a:rPr b="1" lang="en" sz="1118">
                <a:solidFill>
                  <a:schemeClr val="lt1"/>
                </a:solidFill>
              </a:rPr>
            </a:br>
            <a:endParaRPr b="1" sz="1118">
              <a:solidFill>
                <a:schemeClr val="lt1"/>
              </a:solidFill>
            </a:endParaRPr>
          </a:p>
          <a:p>
            <a:pPr indent="0" lvl="0" marL="0" rtl="0" algn="l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018"/>
              <a:buFont typeface="Arial"/>
              <a:buNone/>
            </a:pPr>
            <a:r>
              <a:rPr b="1" lang="en" sz="1118">
                <a:solidFill>
                  <a:srgbClr val="FF0000"/>
                </a:solidFill>
                <a:latin typeface="Finger Paint"/>
                <a:ea typeface="Finger Paint"/>
                <a:cs typeface="Finger Paint"/>
                <a:sym typeface="Finger Paint"/>
              </a:rPr>
              <a:t>Sample Sentences:</a:t>
            </a:r>
            <a:endParaRPr b="1" sz="1118">
              <a:solidFill>
                <a:srgbClr val="FF0000"/>
              </a:solidFill>
              <a:latin typeface="Finger Paint"/>
              <a:ea typeface="Finger Paint"/>
              <a:cs typeface="Finger Paint"/>
              <a:sym typeface="Finger Paint"/>
            </a:endParaRPr>
          </a:p>
          <a:p>
            <a:pPr indent="-299561" lvl="0" marL="457200" rtl="0" algn="l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Clr>
                <a:schemeClr val="lt1"/>
              </a:buClr>
              <a:buSzPts val="1118"/>
              <a:buAutoNum type="arabicPeriod"/>
            </a:pPr>
            <a:r>
              <a:rPr b="1" lang="en" sz="1118">
                <a:solidFill>
                  <a:schemeClr val="lt1"/>
                </a:solidFill>
              </a:rPr>
              <a:t>The plot begins with the introduction of the hero.</a:t>
            </a:r>
            <a:br>
              <a:rPr b="1" lang="en" sz="1118">
                <a:solidFill>
                  <a:schemeClr val="lt1"/>
                </a:solidFill>
              </a:rPr>
            </a:br>
            <a:endParaRPr b="1" sz="1118">
              <a:solidFill>
                <a:schemeClr val="lt1"/>
              </a:solidFill>
            </a:endParaRPr>
          </a:p>
          <a:p>
            <a:pPr indent="-299561" lvl="0" marL="457200" rt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18"/>
              <a:buAutoNum type="arabicPeriod"/>
            </a:pPr>
            <a:r>
              <a:rPr b="1" lang="en" sz="1118">
                <a:solidFill>
                  <a:schemeClr val="lt1"/>
                </a:solidFill>
              </a:rPr>
              <a:t>The climax is the turning point of the story.</a:t>
            </a:r>
            <a:endParaRPr b="1" sz="1118">
              <a:solidFill>
                <a:schemeClr val="lt1"/>
              </a:solidFill>
            </a:endParaRPr>
          </a:p>
          <a:p>
            <a:pPr indent="0" lvl="0" marL="0" rtl="0" algn="l">
              <a:lnSpc>
                <a:spcPct val="95000"/>
              </a:lnSpc>
              <a:spcBef>
                <a:spcPts val="1200"/>
              </a:spcBef>
              <a:spcAft>
                <a:spcPts val="1200"/>
              </a:spcAft>
              <a:buSzPts val="1018"/>
              <a:buNone/>
            </a:pPr>
            <a:r>
              <a:t/>
            </a:r>
            <a:endParaRPr sz="1665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21"/>
          <p:cNvSpPr txBox="1"/>
          <p:nvPr>
            <p:ph type="title"/>
          </p:nvPr>
        </p:nvSpPr>
        <p:spPr>
          <a:xfrm>
            <a:off x="150075" y="124550"/>
            <a:ext cx="8682300" cy="893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4300">
                <a:solidFill>
                  <a:srgbClr val="FF00FF"/>
                </a:solidFill>
                <a:latin typeface="Permanent Marker"/>
                <a:ea typeface="Permanent Marker"/>
                <a:cs typeface="Permanent Marker"/>
                <a:sym typeface="Permanent Marker"/>
              </a:rPr>
              <a:t>4. Conflict</a:t>
            </a:r>
            <a:endParaRPr b="1" sz="4300">
              <a:solidFill>
                <a:srgbClr val="FF00FF"/>
              </a:solidFill>
              <a:latin typeface="Permanent Marker"/>
              <a:ea typeface="Permanent Marker"/>
              <a:cs typeface="Permanent Marker"/>
              <a:sym typeface="Permanent Marker"/>
            </a:endParaRPr>
          </a:p>
        </p:txBody>
      </p:sp>
      <p:sp>
        <p:nvSpPr>
          <p:cNvPr id="102" name="Google Shape;102;p21"/>
          <p:cNvSpPr txBox="1"/>
          <p:nvPr>
            <p:ph idx="1" type="body"/>
          </p:nvPr>
        </p:nvSpPr>
        <p:spPr>
          <a:xfrm>
            <a:off x="172475" y="958375"/>
            <a:ext cx="8659800" cy="383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853"/>
              <a:buFont typeface="Arial"/>
              <a:buNone/>
            </a:pPr>
            <a:r>
              <a:rPr b="1" lang="en" sz="953">
                <a:solidFill>
                  <a:schemeClr val="lt1"/>
                </a:solidFill>
              </a:rPr>
              <a:t>The conflict is the problem or struggle faced by the main character. It makes the story interesting.</a:t>
            </a:r>
            <a:endParaRPr b="1" sz="953">
              <a:solidFill>
                <a:schemeClr val="lt1"/>
              </a:solidFill>
            </a:endParaRPr>
          </a:p>
          <a:p>
            <a:pPr indent="0" lvl="0" marL="0" rtl="0" algn="l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853"/>
              <a:buFont typeface="Arial"/>
              <a:buNone/>
            </a:pPr>
            <a:r>
              <a:rPr b="1" lang="en" sz="953">
                <a:solidFill>
                  <a:schemeClr val="lt1"/>
                </a:solidFill>
              </a:rPr>
              <a:t>Types of Conflict:</a:t>
            </a:r>
            <a:endParaRPr b="1" sz="953">
              <a:solidFill>
                <a:schemeClr val="lt1"/>
              </a:solidFill>
            </a:endParaRPr>
          </a:p>
          <a:p>
            <a:pPr indent="-289084" lvl="0" marL="457200" rtl="0" algn="l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Clr>
                <a:schemeClr val="lt1"/>
              </a:buClr>
              <a:buSzPts val="953"/>
              <a:buChar char="●"/>
            </a:pPr>
            <a:r>
              <a:rPr b="1" lang="en" sz="953">
                <a:solidFill>
                  <a:schemeClr val="lt1"/>
                </a:solidFill>
              </a:rPr>
              <a:t>Character vs. Character</a:t>
            </a:r>
            <a:br>
              <a:rPr b="1" lang="en" sz="953">
                <a:solidFill>
                  <a:schemeClr val="lt1"/>
                </a:solidFill>
              </a:rPr>
            </a:br>
            <a:endParaRPr b="1" sz="953">
              <a:solidFill>
                <a:schemeClr val="lt1"/>
              </a:solidFill>
            </a:endParaRPr>
          </a:p>
          <a:p>
            <a:pPr indent="-289084" lvl="0" marL="457200" rt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53"/>
              <a:buChar char="●"/>
            </a:pPr>
            <a:r>
              <a:rPr b="1" lang="en" sz="953">
                <a:solidFill>
                  <a:schemeClr val="lt1"/>
                </a:solidFill>
              </a:rPr>
              <a:t>Character vs. Nature</a:t>
            </a:r>
            <a:br>
              <a:rPr b="1" lang="en" sz="953">
                <a:solidFill>
                  <a:schemeClr val="lt1"/>
                </a:solidFill>
              </a:rPr>
            </a:br>
            <a:endParaRPr b="1" sz="953">
              <a:solidFill>
                <a:schemeClr val="lt1"/>
              </a:solidFill>
            </a:endParaRPr>
          </a:p>
          <a:p>
            <a:pPr indent="-289084" lvl="0" marL="457200" rt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53"/>
              <a:buChar char="●"/>
            </a:pPr>
            <a:r>
              <a:rPr b="1" lang="en" sz="953">
                <a:solidFill>
                  <a:schemeClr val="lt1"/>
                </a:solidFill>
              </a:rPr>
              <a:t>Character vs. Society</a:t>
            </a:r>
            <a:br>
              <a:rPr b="1" lang="en" sz="953">
                <a:solidFill>
                  <a:schemeClr val="lt1"/>
                </a:solidFill>
              </a:rPr>
            </a:br>
            <a:endParaRPr b="1" sz="953">
              <a:solidFill>
                <a:schemeClr val="lt1"/>
              </a:solidFill>
            </a:endParaRPr>
          </a:p>
          <a:p>
            <a:pPr indent="-289084" lvl="0" marL="457200" rt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53"/>
              <a:buChar char="●"/>
            </a:pPr>
            <a:r>
              <a:rPr b="1" lang="en" sz="953">
                <a:solidFill>
                  <a:schemeClr val="lt1"/>
                </a:solidFill>
              </a:rPr>
              <a:t>Character vs. Self</a:t>
            </a:r>
            <a:br>
              <a:rPr b="1" lang="en" sz="953">
                <a:solidFill>
                  <a:schemeClr val="lt1"/>
                </a:solidFill>
              </a:rPr>
            </a:br>
            <a:endParaRPr b="1" sz="953">
              <a:solidFill>
                <a:schemeClr val="lt1"/>
              </a:solidFill>
            </a:endParaRPr>
          </a:p>
          <a:p>
            <a:pPr indent="0" lvl="0" marL="0" rtl="0" algn="l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853"/>
              <a:buFont typeface="Arial"/>
              <a:buNone/>
            </a:pPr>
            <a:r>
              <a:rPr b="1" lang="en" sz="953">
                <a:solidFill>
                  <a:srgbClr val="FF0000"/>
                </a:solidFill>
                <a:latin typeface="Finger Paint"/>
                <a:ea typeface="Finger Paint"/>
                <a:cs typeface="Finger Paint"/>
                <a:sym typeface="Finger Paint"/>
              </a:rPr>
              <a:t>Examples:</a:t>
            </a:r>
            <a:endParaRPr b="1" sz="953">
              <a:solidFill>
                <a:srgbClr val="FF0000"/>
              </a:solidFill>
              <a:latin typeface="Finger Paint"/>
              <a:ea typeface="Finger Paint"/>
              <a:cs typeface="Finger Paint"/>
              <a:sym typeface="Finger Paint"/>
            </a:endParaRPr>
          </a:p>
          <a:p>
            <a:pPr indent="-289084" lvl="0" marL="457200" rtl="0" algn="l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Clr>
                <a:schemeClr val="lt1"/>
              </a:buClr>
              <a:buSzPts val="953"/>
              <a:buChar char="●"/>
            </a:pPr>
            <a:r>
              <a:rPr b="1" lang="en" sz="953">
                <a:solidFill>
                  <a:schemeClr val="lt1"/>
                </a:solidFill>
              </a:rPr>
              <a:t>A boy fighting his fear</a:t>
            </a:r>
            <a:br>
              <a:rPr b="1" lang="en" sz="953">
                <a:solidFill>
                  <a:schemeClr val="lt1"/>
                </a:solidFill>
              </a:rPr>
            </a:br>
            <a:endParaRPr b="1" sz="953">
              <a:solidFill>
                <a:schemeClr val="lt1"/>
              </a:solidFill>
            </a:endParaRPr>
          </a:p>
          <a:p>
            <a:pPr indent="-289084" lvl="0" marL="457200" rt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53"/>
              <a:buChar char="●"/>
            </a:pPr>
            <a:r>
              <a:rPr b="1" lang="en" sz="953">
                <a:solidFill>
                  <a:schemeClr val="lt1"/>
                </a:solidFill>
              </a:rPr>
              <a:t>A girl facing a strict rule</a:t>
            </a:r>
            <a:br>
              <a:rPr b="1" lang="en" sz="953">
                <a:solidFill>
                  <a:schemeClr val="lt1"/>
                </a:solidFill>
              </a:rPr>
            </a:br>
            <a:endParaRPr b="1" sz="953">
              <a:solidFill>
                <a:schemeClr val="lt1"/>
              </a:solidFill>
              <a:latin typeface="Finger Paint"/>
              <a:ea typeface="Finger Paint"/>
              <a:cs typeface="Finger Paint"/>
              <a:sym typeface="Finger Paint"/>
            </a:endParaRPr>
          </a:p>
          <a:p>
            <a:pPr indent="0" lvl="0" marL="0" rtl="0" algn="l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853"/>
              <a:buFont typeface="Arial"/>
              <a:buNone/>
            </a:pPr>
            <a:r>
              <a:rPr b="1" lang="en" sz="953">
                <a:solidFill>
                  <a:srgbClr val="FF0000"/>
                </a:solidFill>
                <a:latin typeface="Finger Paint"/>
                <a:ea typeface="Finger Paint"/>
                <a:cs typeface="Finger Paint"/>
                <a:sym typeface="Finger Paint"/>
              </a:rPr>
              <a:t>Sample Sentences:</a:t>
            </a:r>
            <a:endParaRPr b="1" sz="953">
              <a:solidFill>
                <a:srgbClr val="FF0000"/>
              </a:solidFill>
              <a:latin typeface="Finger Paint"/>
              <a:ea typeface="Finger Paint"/>
              <a:cs typeface="Finger Paint"/>
              <a:sym typeface="Finger Paint"/>
            </a:endParaRPr>
          </a:p>
          <a:p>
            <a:pPr indent="-289084" lvl="0" marL="457200" rtl="0" algn="l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Clr>
                <a:schemeClr val="lt1"/>
              </a:buClr>
              <a:buSzPts val="953"/>
              <a:buAutoNum type="arabicPeriod"/>
            </a:pPr>
            <a:r>
              <a:rPr b="1" lang="en" sz="953">
                <a:solidFill>
                  <a:schemeClr val="lt1"/>
                </a:solidFill>
              </a:rPr>
              <a:t>The story’s conflict is between the hero and the villain.</a:t>
            </a:r>
            <a:br>
              <a:rPr b="1" lang="en" sz="953">
                <a:solidFill>
                  <a:schemeClr val="lt1"/>
                </a:solidFill>
              </a:rPr>
            </a:br>
            <a:endParaRPr b="1" sz="953">
              <a:solidFill>
                <a:schemeClr val="lt1"/>
              </a:solidFill>
            </a:endParaRPr>
          </a:p>
          <a:p>
            <a:pPr indent="-289084" lvl="0" marL="457200" rt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53"/>
              <a:buAutoNum type="arabicPeriod"/>
            </a:pPr>
            <a:r>
              <a:rPr b="1" lang="en" sz="953">
                <a:solidFill>
                  <a:schemeClr val="lt1"/>
                </a:solidFill>
              </a:rPr>
              <a:t>The character struggles with his own emotions.</a:t>
            </a:r>
            <a:endParaRPr b="1" sz="953">
              <a:solidFill>
                <a:schemeClr val="lt1"/>
              </a:solidFill>
            </a:endParaRPr>
          </a:p>
          <a:p>
            <a:pPr indent="0" lvl="0" marL="0" rtl="0" algn="l">
              <a:lnSpc>
                <a:spcPct val="95000"/>
              </a:lnSpc>
              <a:spcBef>
                <a:spcPts val="1200"/>
              </a:spcBef>
              <a:spcAft>
                <a:spcPts val="1200"/>
              </a:spcAft>
              <a:buSzPts val="853"/>
              <a:buNone/>
            </a:pPr>
            <a:r>
              <a:t/>
            </a:r>
            <a:endParaRPr sz="1395">
              <a:solidFill>
                <a:schemeClr val="lt1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