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Finger Paint"/>
      <p:regular r:id="rId18"/>
    </p:embeddedFont>
    <p:embeddedFont>
      <p:font typeface="Lobster"/>
      <p:regular r:id="rId19"/>
    </p:embeddedFont>
    <p:embeddedFont>
      <p:font typeface="Permanent Marker"/>
      <p:regular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ermanentMarker-regular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Lobster-regular.fntdata"/><Relationship Id="rId6" Type="http://schemas.openxmlformats.org/officeDocument/2006/relationships/slide" Target="slides/slide1.xml"/><Relationship Id="rId18" Type="http://schemas.openxmlformats.org/officeDocument/2006/relationships/font" Target="fonts/FingerPaint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8687a8a349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8687a8a349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8687a8a349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8687a8a349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8687a8a349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8687a8a349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8687a8a34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8687a8a34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8687a8a349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8687a8a349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8687a8a349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8687a8a349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8687a8a349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8687a8a349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8687a8a349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8687a8a349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8687a8a349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8687a8a349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8687a8a349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8687a8a349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8687a8a349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8687a8a349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34100" y="1003125"/>
            <a:ext cx="8520600" cy="2051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2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Affixes and Suffixes</a:t>
            </a:r>
            <a:endParaRPr b="1" sz="72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34100" y="339935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300">
                <a:solidFill>
                  <a:schemeClr val="lt1"/>
                </a:solidFill>
                <a:latin typeface="Lobster"/>
                <a:ea typeface="Lobster"/>
                <a:cs typeface="Lobster"/>
                <a:sym typeface="Lobster"/>
              </a:rPr>
              <a:t>Advanced English Topic</a:t>
            </a:r>
            <a:endParaRPr b="1" sz="4300">
              <a:solidFill>
                <a:schemeClr val="lt1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2"/>
          <p:cNvSpPr txBox="1"/>
          <p:nvPr>
            <p:ph type="title"/>
          </p:nvPr>
        </p:nvSpPr>
        <p:spPr>
          <a:xfrm>
            <a:off x="311700" y="154025"/>
            <a:ext cx="8520600" cy="86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402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Activity 1: Identify the Affix</a:t>
            </a:r>
            <a:endParaRPr b="1" sz="402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7" name="Google Shape;107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Directions: Identify the affix and write whether it is a prefix or suffix.</a:t>
            </a:r>
            <a:endParaRPr b="1" sz="15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unhappy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joyful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rewrite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kindness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careless</a:t>
            </a:r>
            <a:endParaRPr b="1" sz="1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/>
          <p:nvPr>
            <p:ph type="title"/>
          </p:nvPr>
        </p:nvSpPr>
        <p:spPr>
          <a:xfrm>
            <a:off x="278125" y="109250"/>
            <a:ext cx="8520600" cy="95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700">
                <a:solidFill>
                  <a:srgbClr val="99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Activity 2: Choose the Correct Word</a:t>
            </a:r>
            <a:endParaRPr b="1" sz="4700">
              <a:solidFill>
                <a:srgbClr val="99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13" name="Google Shape;113;p23"/>
          <p:cNvSpPr txBox="1"/>
          <p:nvPr>
            <p:ph idx="1" type="body"/>
          </p:nvPr>
        </p:nvSpPr>
        <p:spPr>
          <a:xfrm>
            <a:off x="311700" y="1685850"/>
            <a:ext cx="8520600" cy="258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Directions: Choose the correct word to complete each sentence.</a:t>
            </a:r>
            <a:endParaRPr b="1" sz="11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 sz="1100">
                <a:solidFill>
                  <a:schemeClr val="lt1"/>
                </a:solidFill>
              </a:rPr>
              <a:t>Please ___ the instructions.</a:t>
            </a:r>
            <a:br>
              <a:rPr b="1" lang="en" sz="1100">
                <a:solidFill>
                  <a:schemeClr val="lt1"/>
                </a:solidFill>
              </a:rPr>
            </a:br>
            <a:r>
              <a:rPr b="1" lang="en" sz="1100">
                <a:solidFill>
                  <a:schemeClr val="lt1"/>
                </a:solidFill>
              </a:rPr>
              <a:t> (rewrite / writer)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 sz="1100">
                <a:solidFill>
                  <a:schemeClr val="lt1"/>
                </a:solidFill>
              </a:rPr>
              <a:t>She showed great ___ to others.</a:t>
            </a:r>
            <a:br>
              <a:rPr b="1" lang="en" sz="1100">
                <a:solidFill>
                  <a:schemeClr val="lt1"/>
                </a:solidFill>
              </a:rPr>
            </a:br>
            <a:r>
              <a:rPr b="1" lang="en" sz="1100">
                <a:solidFill>
                  <a:schemeClr val="lt1"/>
                </a:solidFill>
              </a:rPr>
              <a:t> (kind / kindness)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 sz="1100">
                <a:solidFill>
                  <a:schemeClr val="lt1"/>
                </a:solidFill>
              </a:rPr>
              <a:t>The room looks ___ today.</a:t>
            </a:r>
            <a:br>
              <a:rPr b="1" lang="en" sz="1100">
                <a:solidFill>
                  <a:schemeClr val="lt1"/>
                </a:solidFill>
              </a:rPr>
            </a:br>
            <a:r>
              <a:rPr b="1" lang="en" sz="1100">
                <a:solidFill>
                  <a:schemeClr val="lt1"/>
                </a:solidFill>
              </a:rPr>
              <a:t> (clean / unclean)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 sz="1100">
                <a:solidFill>
                  <a:schemeClr val="lt1"/>
                </a:solidFill>
              </a:rPr>
              <a:t>He answered the question ___.</a:t>
            </a:r>
            <a:br>
              <a:rPr b="1" lang="en" sz="1100">
                <a:solidFill>
                  <a:schemeClr val="lt1"/>
                </a:solidFill>
              </a:rPr>
            </a:br>
            <a:r>
              <a:rPr b="1" lang="en" sz="1100">
                <a:solidFill>
                  <a:schemeClr val="lt1"/>
                </a:solidFill>
              </a:rPr>
              <a:t> (quick / quickly)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b="1" lang="en" sz="1100">
                <a:solidFill>
                  <a:schemeClr val="lt1"/>
                </a:solidFill>
              </a:rPr>
              <a:t>The child was very ___.</a:t>
            </a:r>
            <a:br>
              <a:rPr b="1" lang="en" sz="1100">
                <a:solidFill>
                  <a:schemeClr val="lt1"/>
                </a:solidFill>
              </a:rPr>
            </a:br>
            <a:r>
              <a:rPr b="1" lang="en" sz="1300">
                <a:solidFill>
                  <a:schemeClr val="lt1"/>
                </a:solidFill>
              </a:rPr>
              <a:t> (help / helpful)</a:t>
            </a:r>
            <a:endParaRPr b="1" sz="13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4"/>
          <p:cNvSpPr txBox="1"/>
          <p:nvPr>
            <p:ph type="title"/>
          </p:nvPr>
        </p:nvSpPr>
        <p:spPr>
          <a:xfrm>
            <a:off x="311700" y="107750"/>
            <a:ext cx="8520600" cy="90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Activity 3: Create Your Own</a:t>
            </a:r>
            <a:endParaRPr b="1" sz="480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19" name="Google Shape;119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chemeClr val="lt1"/>
                </a:solidFill>
              </a:rPr>
              <a:t>Directions: Add a prefix or suffix to the base word and use it in a sentence.</a:t>
            </a: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happy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teach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care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view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use</a:t>
            </a:r>
            <a:endParaRPr b="1" sz="1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58900"/>
            <a:ext cx="8520600" cy="130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200">
                <a:solidFill>
                  <a:srgbClr val="98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Objectives</a:t>
            </a:r>
            <a:endParaRPr b="1" sz="8200">
              <a:solidFill>
                <a:srgbClr val="98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478800"/>
            <a:ext cx="8520600" cy="357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At the end of the lesson, students should be able to:</a:t>
            </a: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Define what affixes are.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Differentiate between prefixes and suffixes.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Identify prefixes and suffixes in words.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Use words with prefixes and suffixes correctly in sentences.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92475"/>
            <a:ext cx="8520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702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Introduction</a:t>
            </a:r>
            <a:r>
              <a:rPr b="1" lang="en" sz="4120">
                <a:latin typeface="Permanent Marker"/>
                <a:ea typeface="Permanent Marker"/>
                <a:cs typeface="Permanent Marker"/>
                <a:sym typeface="Permanent Marker"/>
              </a:rPr>
              <a:t> </a:t>
            </a:r>
            <a:endParaRPr b="1" sz="412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286800"/>
            <a:ext cx="8520600" cy="376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Let us analyze:</a:t>
            </a:r>
            <a:endParaRPr b="1" sz="1300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381000" marR="3810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lt1"/>
                </a:solidFill>
              </a:rPr>
              <a:t>happy → unhappy</a:t>
            </a:r>
            <a:br>
              <a:rPr b="1" lang="en" sz="1300">
                <a:solidFill>
                  <a:schemeClr val="lt1"/>
                </a:solidFill>
              </a:rPr>
            </a:br>
            <a:r>
              <a:rPr b="1" lang="en" sz="1300">
                <a:solidFill>
                  <a:schemeClr val="lt1"/>
                </a:solidFill>
              </a:rPr>
              <a:t> kind → kindness</a:t>
            </a:r>
            <a:endParaRPr b="1" sz="13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Think about it:</a:t>
            </a:r>
            <a:endParaRPr b="1" sz="13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</a:pPr>
            <a:r>
              <a:rPr b="1" lang="en" sz="1300">
                <a:solidFill>
                  <a:schemeClr val="lt1"/>
                </a:solidFill>
              </a:rPr>
              <a:t>What changes did you notice in the words?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</a:pPr>
            <a:r>
              <a:rPr b="1" lang="en" sz="1300">
                <a:solidFill>
                  <a:schemeClr val="lt1"/>
                </a:solidFill>
              </a:rPr>
              <a:t>Did the meaning of the word change?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Take</a:t>
            </a:r>
            <a:r>
              <a:rPr b="1" lang="en" sz="13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 Note!!!</a:t>
            </a:r>
            <a:br>
              <a:rPr b="1" lang="en" sz="1300">
                <a:solidFill>
                  <a:schemeClr val="lt1"/>
                </a:solidFill>
              </a:rPr>
            </a:br>
            <a:r>
              <a:rPr b="1" lang="en" sz="1300">
                <a:solidFill>
                  <a:schemeClr val="lt1"/>
                </a:solidFill>
              </a:rPr>
              <a:t> 👉 The added parts (un-, -ness) are called affixes.</a:t>
            </a:r>
            <a:endParaRPr b="1" sz="13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120475"/>
            <a:ext cx="8520600" cy="173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1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What Are Affixes?</a:t>
            </a:r>
            <a:endParaRPr b="1" sz="710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506775"/>
            <a:ext cx="8520600" cy="232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>
                <a:solidFill>
                  <a:schemeClr val="lt1"/>
                </a:solidFill>
              </a:rPr>
              <a:t>Affixes are letters or groups of letters added to a base word to change its meaning or form.</a:t>
            </a:r>
            <a:endParaRPr b="1" sz="16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>
                <a:solidFill>
                  <a:schemeClr val="lt1"/>
                </a:solidFill>
              </a:rPr>
              <a:t>There are two main types of affixes:</a:t>
            </a:r>
            <a:endParaRPr b="1" sz="1600">
              <a:solidFill>
                <a:schemeClr val="lt1"/>
              </a:solidFill>
            </a:endParaRPr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600"/>
              <a:buAutoNum type="arabicPeriod"/>
            </a:pPr>
            <a:r>
              <a:rPr b="1" lang="en" sz="1600">
                <a:solidFill>
                  <a:schemeClr val="lt1"/>
                </a:solidFill>
              </a:rPr>
              <a:t>Prefixes</a:t>
            </a:r>
            <a:br>
              <a:rPr b="1" lang="en" sz="1600">
                <a:solidFill>
                  <a:schemeClr val="lt1"/>
                </a:solidFill>
              </a:rPr>
            </a:br>
            <a:endParaRPr b="1" sz="1600">
              <a:solidFill>
                <a:schemeClr val="lt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AutoNum type="arabicPeriod"/>
            </a:pPr>
            <a:r>
              <a:rPr b="1" lang="en" sz="1600">
                <a:solidFill>
                  <a:schemeClr val="lt1"/>
                </a:solidFill>
              </a:rPr>
              <a:t>Suffixes</a:t>
            </a:r>
            <a:endParaRPr b="1" sz="16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23825"/>
            <a:ext cx="8520600" cy="99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565150" lvl="0" marL="457200" rtl="0" algn="l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5300"/>
              <a:buFont typeface="Permanent Marker"/>
              <a:buAutoNum type="arabicPeriod"/>
            </a:pPr>
            <a:r>
              <a:rPr b="1" lang="en" sz="530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Prefixes</a:t>
            </a:r>
            <a:endParaRPr b="1" sz="530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99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lt1"/>
                </a:solidFill>
              </a:rPr>
              <a:t>Definition</a:t>
            </a:r>
            <a:endParaRPr b="1" sz="13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lt1"/>
                </a:solidFill>
              </a:rPr>
              <a:t>A prefix is an affix added at the beginning of a word. It changes the meaning of the base word.</a:t>
            </a: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Common Prefixes and Meanings</a:t>
            </a:r>
            <a:endParaRPr b="1" sz="13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rgbClr val="0000FF"/>
                </a:solidFill>
                <a:highlight>
                  <a:schemeClr val="lt1"/>
                </a:highlight>
              </a:rPr>
              <a:t>Prefix                                                                     Meaning                                                              Example</a:t>
            </a:r>
            <a:endParaRPr b="1" sz="1300">
              <a:solidFill>
                <a:srgbClr val="0000FF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  <a:highlight>
                  <a:schemeClr val="lt1"/>
                </a:highlight>
              </a:rPr>
              <a:t>Un-                                                              not                                                             unhappy</a:t>
            </a:r>
            <a:endParaRPr b="1" sz="15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  <a:highlight>
                  <a:schemeClr val="lt1"/>
                </a:highlight>
              </a:rPr>
              <a:t>Re-                                                             again                                                           rewrite</a:t>
            </a:r>
            <a:endParaRPr b="1" sz="15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  <a:highlight>
                  <a:schemeClr val="lt1"/>
                </a:highlight>
              </a:rPr>
              <a:t>Pre-                                                            before                                                         preview</a:t>
            </a:r>
            <a:endParaRPr b="1" sz="15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  <a:highlight>
                  <a:schemeClr val="lt1"/>
                </a:highlight>
              </a:rPr>
              <a:t>Dis-                                                            opposite                                                     disagree</a:t>
            </a:r>
            <a:endParaRPr b="1" sz="15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1500">
                <a:solidFill>
                  <a:schemeClr val="dk1"/>
                </a:solidFill>
                <a:highlight>
                  <a:schemeClr val="lt1"/>
                </a:highlight>
              </a:rPr>
              <a:t>Mis-                                                           wrong                                                      misunderstand</a:t>
            </a:r>
            <a:endParaRPr b="1" sz="1500">
              <a:solidFill>
                <a:schemeClr val="dk1"/>
              </a:solidFill>
              <a:highlight>
                <a:schemeClr val="lt1"/>
              </a:highligh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57400"/>
            <a:ext cx="8520600" cy="96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3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2. Suffixes</a:t>
            </a:r>
            <a:endParaRPr b="1" sz="53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88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lt1"/>
                </a:solidFill>
              </a:rPr>
              <a:t>Definition</a:t>
            </a:r>
            <a:endParaRPr b="1" sz="13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lt1"/>
                </a:solidFill>
              </a:rPr>
              <a:t>A suffix is an affix added at the end of a word. It often changes the word form or function (noun, adjective, verb).</a:t>
            </a: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Common Prefixes and Meanings</a:t>
            </a:r>
            <a:endParaRPr b="1" sz="13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rgbClr val="0000FF"/>
                </a:solidFill>
                <a:highlight>
                  <a:schemeClr val="lt1"/>
                </a:highlight>
              </a:rPr>
              <a:t>Prefix                                     Meaning                                                                 Example</a:t>
            </a:r>
            <a:endParaRPr b="1" sz="1500">
              <a:solidFill>
                <a:srgbClr val="0000FF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chemeClr val="dk1"/>
                </a:solidFill>
                <a:highlight>
                  <a:schemeClr val="lt1"/>
                </a:highlight>
              </a:rPr>
              <a:t>-full                                          full of                                                                    helpful</a:t>
            </a:r>
            <a:endParaRPr b="1" sz="15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chemeClr val="dk1"/>
                </a:solidFill>
                <a:highlight>
                  <a:schemeClr val="lt1"/>
                </a:highlight>
              </a:rPr>
              <a:t>-less                                        without                                                                 careless</a:t>
            </a:r>
            <a:endParaRPr b="1" sz="15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chemeClr val="dk1"/>
                </a:solidFill>
                <a:highlight>
                  <a:schemeClr val="lt1"/>
                </a:highlight>
              </a:rPr>
              <a:t>-ness                                       state or quality                                                    kindness</a:t>
            </a:r>
            <a:endParaRPr b="1" sz="15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chemeClr val="dk1"/>
                </a:solidFill>
                <a:highlight>
                  <a:schemeClr val="lt1"/>
                </a:highlight>
              </a:rPr>
              <a:t>-ly                                            how something is done                                      quickly</a:t>
            </a:r>
            <a:endParaRPr b="1" sz="15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chemeClr val="dk1"/>
                </a:solidFill>
                <a:highlight>
                  <a:schemeClr val="lt1"/>
                </a:highlight>
              </a:rPr>
              <a:t>-er                                           one who does                                                       teacher</a:t>
            </a:r>
            <a:endParaRPr b="1" sz="15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  <a:highlight>
                <a:schemeClr val="lt1"/>
              </a:highligh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idx="1" type="body"/>
          </p:nvPr>
        </p:nvSpPr>
        <p:spPr>
          <a:xfrm>
            <a:off x="311700" y="68575"/>
            <a:ext cx="8520600" cy="45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Sample Sentences (Suffixes)</a:t>
            </a:r>
            <a:endParaRPr b="1" sz="48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b="1" lang="en" sz="1300">
                <a:solidFill>
                  <a:schemeClr val="lt1"/>
                </a:solidFill>
              </a:rPr>
              <a:t>She is very helpful to her classmates.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b="1" lang="en" sz="1300">
                <a:solidFill>
                  <a:schemeClr val="lt1"/>
                </a:solidFill>
              </a:rPr>
              <a:t>The boy was careless with his things.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b="1" lang="en" sz="1300">
                <a:solidFill>
                  <a:schemeClr val="lt1"/>
                </a:solidFill>
              </a:rPr>
              <a:t>Kindness makes the world better.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b="1" lang="en" sz="1300">
                <a:solidFill>
                  <a:schemeClr val="lt1"/>
                </a:solidFill>
              </a:rPr>
              <a:t>He answered the question quickly.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b="1" lang="en" sz="1300">
                <a:solidFill>
                  <a:schemeClr val="lt1"/>
                </a:solidFill>
              </a:rPr>
              <a:t>My mother is a teacher.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b="1" lang="en" sz="1300">
                <a:solidFill>
                  <a:schemeClr val="lt1"/>
                </a:solidFill>
              </a:rPr>
              <a:t>The child spoke softly.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b="1" lang="en" sz="1300">
                <a:solidFill>
                  <a:schemeClr val="lt1"/>
                </a:solidFill>
              </a:rPr>
              <a:t>Her happiness was obvious.</a:t>
            </a:r>
            <a:endParaRPr b="1" sz="13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311700" y="58900"/>
            <a:ext cx="8520600" cy="94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412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Difference between Affixes, Prefixes, and Suffixes</a:t>
            </a:r>
            <a:endParaRPr b="1" sz="412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96" name="Google Shape;96;p20"/>
          <p:cNvSpPr txBox="1"/>
          <p:nvPr>
            <p:ph idx="1" type="body"/>
          </p:nvPr>
        </p:nvSpPr>
        <p:spPr>
          <a:xfrm>
            <a:off x="367675" y="1484400"/>
            <a:ext cx="8520600" cy="326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rgbClr val="FF0000"/>
                </a:solidFill>
                <a:highlight>
                  <a:srgbClr val="000000"/>
                </a:highlight>
              </a:rPr>
              <a:t>Term</a:t>
            </a:r>
            <a:r>
              <a:rPr b="1" lang="en" sz="1500">
                <a:solidFill>
                  <a:srgbClr val="FF0000"/>
                </a:solidFill>
                <a:highlight>
                  <a:srgbClr val="000000"/>
                </a:highlight>
              </a:rPr>
              <a:t>                                       Description                                                              Example</a:t>
            </a:r>
            <a:endParaRPr b="1" sz="1500">
              <a:solidFill>
                <a:srgbClr val="FF0000"/>
              </a:solidFill>
              <a:highlight>
                <a:srgbClr val="000000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>
                <a:solidFill>
                  <a:schemeClr val="dk1"/>
                </a:solidFill>
                <a:highlight>
                  <a:schemeClr val="lt1"/>
                </a:highlight>
              </a:rPr>
              <a:t>Affix                            Added part of a word                                               un-, -ful</a:t>
            </a:r>
            <a:endParaRPr b="1" sz="16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>
                <a:solidFill>
                  <a:schemeClr val="dk1"/>
                </a:solidFill>
                <a:highlight>
                  <a:schemeClr val="lt1"/>
                </a:highlight>
              </a:rPr>
              <a:t>Prefix                         Added at the beginning                                            unhappy</a:t>
            </a:r>
            <a:endParaRPr b="1" sz="16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>
                <a:solidFill>
                  <a:schemeClr val="dk1"/>
                </a:solidFill>
                <a:highlight>
                  <a:schemeClr val="lt1"/>
                </a:highlight>
              </a:rPr>
              <a:t>Suffix                         Added at the end                                                       happiness</a:t>
            </a:r>
            <a:endParaRPr b="1" sz="16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lt1"/>
                </a:solidFill>
              </a:rPr>
              <a:t>👉 All prefixes and suffixes are affixes, but not all affixes are prefixes or suffixes.</a:t>
            </a:r>
            <a:endParaRPr b="1" sz="1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/>
          <p:nvPr>
            <p:ph type="title"/>
          </p:nvPr>
        </p:nvSpPr>
        <p:spPr>
          <a:xfrm>
            <a:off x="255750" y="1428425"/>
            <a:ext cx="8520600" cy="228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612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Comprehension Check</a:t>
            </a:r>
            <a:endParaRPr b="1" sz="612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