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9" d="100"/>
          <a:sy n="79" d="100"/>
        </p:scale>
        <p:origin x="43" y="41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B1566E3-A2D2-41A1-BDEA-1AF9714F2B86}" type="datetimeFigureOut">
              <a:rPr lang="en-US" smtClean="0"/>
              <a:t>08-Dec-17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BFA9A4-8DFC-4969-A048-56A60861079C}" type="slidenum">
              <a:rPr lang="en-US" smtClean="0"/>
              <a:t>‹#›</a:t>
            </a:fld>
            <a:endParaRPr lang="en-US"/>
          </a:p>
        </p:txBody>
      </p:sp>
    </p:spTree>
    <p:extLst>
      <p:ext uri="{BB962C8B-B14F-4D97-AF65-F5344CB8AC3E}">
        <p14:creationId xmlns:p14="http://schemas.microsoft.com/office/powerpoint/2010/main" val="2593338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1566E3-A2D2-41A1-BDEA-1AF9714F2B86}" type="datetimeFigureOut">
              <a:rPr lang="en-US" smtClean="0"/>
              <a:t>08-Dec-17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BFA9A4-8DFC-4969-A048-56A60861079C}" type="slidenum">
              <a:rPr lang="en-US" smtClean="0"/>
              <a:t>‹#›</a:t>
            </a:fld>
            <a:endParaRPr lang="en-US"/>
          </a:p>
        </p:txBody>
      </p:sp>
    </p:spTree>
    <p:extLst>
      <p:ext uri="{BB962C8B-B14F-4D97-AF65-F5344CB8AC3E}">
        <p14:creationId xmlns:p14="http://schemas.microsoft.com/office/powerpoint/2010/main" val="2092772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1566E3-A2D2-41A1-BDEA-1AF9714F2B86}" type="datetimeFigureOut">
              <a:rPr lang="en-US" smtClean="0"/>
              <a:t>08-Dec-17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BFA9A4-8DFC-4969-A048-56A60861079C}" type="slidenum">
              <a:rPr lang="en-US" smtClean="0"/>
              <a:t>‹#›</a:t>
            </a:fld>
            <a:endParaRPr lang="en-US"/>
          </a:p>
        </p:txBody>
      </p:sp>
    </p:spTree>
    <p:extLst>
      <p:ext uri="{BB962C8B-B14F-4D97-AF65-F5344CB8AC3E}">
        <p14:creationId xmlns:p14="http://schemas.microsoft.com/office/powerpoint/2010/main" val="260552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1566E3-A2D2-41A1-BDEA-1AF9714F2B86}" type="datetimeFigureOut">
              <a:rPr lang="en-US" smtClean="0"/>
              <a:t>08-Dec-17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BFA9A4-8DFC-4969-A048-56A60861079C}" type="slidenum">
              <a:rPr lang="en-US" smtClean="0"/>
              <a:t>‹#›</a:t>
            </a:fld>
            <a:endParaRPr lang="en-US"/>
          </a:p>
        </p:txBody>
      </p:sp>
    </p:spTree>
    <p:extLst>
      <p:ext uri="{BB962C8B-B14F-4D97-AF65-F5344CB8AC3E}">
        <p14:creationId xmlns:p14="http://schemas.microsoft.com/office/powerpoint/2010/main" val="1829557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1566E3-A2D2-41A1-BDEA-1AF9714F2B86}" type="datetimeFigureOut">
              <a:rPr lang="en-US" smtClean="0"/>
              <a:t>08-Dec-17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BFA9A4-8DFC-4969-A048-56A60861079C}" type="slidenum">
              <a:rPr lang="en-US" smtClean="0"/>
              <a:t>‹#›</a:t>
            </a:fld>
            <a:endParaRPr lang="en-US"/>
          </a:p>
        </p:txBody>
      </p:sp>
    </p:spTree>
    <p:extLst>
      <p:ext uri="{BB962C8B-B14F-4D97-AF65-F5344CB8AC3E}">
        <p14:creationId xmlns:p14="http://schemas.microsoft.com/office/powerpoint/2010/main" val="3871831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B1566E3-A2D2-41A1-BDEA-1AF9714F2B86}" type="datetimeFigureOut">
              <a:rPr lang="en-US" smtClean="0"/>
              <a:t>08-Dec-17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BFA9A4-8DFC-4969-A048-56A60861079C}" type="slidenum">
              <a:rPr lang="en-US" smtClean="0"/>
              <a:t>‹#›</a:t>
            </a:fld>
            <a:endParaRPr lang="en-US"/>
          </a:p>
        </p:txBody>
      </p:sp>
    </p:spTree>
    <p:extLst>
      <p:ext uri="{BB962C8B-B14F-4D97-AF65-F5344CB8AC3E}">
        <p14:creationId xmlns:p14="http://schemas.microsoft.com/office/powerpoint/2010/main" val="2143583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1566E3-A2D2-41A1-BDEA-1AF9714F2B86}" type="datetimeFigureOut">
              <a:rPr lang="en-US" smtClean="0"/>
              <a:t>08-Dec-17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BFA9A4-8DFC-4969-A048-56A60861079C}" type="slidenum">
              <a:rPr lang="en-US" smtClean="0"/>
              <a:t>‹#›</a:t>
            </a:fld>
            <a:endParaRPr lang="en-US"/>
          </a:p>
        </p:txBody>
      </p:sp>
    </p:spTree>
    <p:extLst>
      <p:ext uri="{BB962C8B-B14F-4D97-AF65-F5344CB8AC3E}">
        <p14:creationId xmlns:p14="http://schemas.microsoft.com/office/powerpoint/2010/main" val="3472424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1566E3-A2D2-41A1-BDEA-1AF9714F2B86}" type="datetimeFigureOut">
              <a:rPr lang="en-US" smtClean="0"/>
              <a:t>08-Dec-17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BFA9A4-8DFC-4969-A048-56A60861079C}" type="slidenum">
              <a:rPr lang="en-US" smtClean="0"/>
              <a:t>‹#›</a:t>
            </a:fld>
            <a:endParaRPr lang="en-US"/>
          </a:p>
        </p:txBody>
      </p:sp>
    </p:spTree>
    <p:extLst>
      <p:ext uri="{BB962C8B-B14F-4D97-AF65-F5344CB8AC3E}">
        <p14:creationId xmlns:p14="http://schemas.microsoft.com/office/powerpoint/2010/main" val="196505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1566E3-A2D2-41A1-BDEA-1AF9714F2B86}" type="datetimeFigureOut">
              <a:rPr lang="en-US" smtClean="0"/>
              <a:t>08-Dec-17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BFA9A4-8DFC-4969-A048-56A60861079C}" type="slidenum">
              <a:rPr lang="en-US" smtClean="0"/>
              <a:t>‹#›</a:t>
            </a:fld>
            <a:endParaRPr lang="en-US"/>
          </a:p>
        </p:txBody>
      </p:sp>
    </p:spTree>
    <p:extLst>
      <p:ext uri="{BB962C8B-B14F-4D97-AF65-F5344CB8AC3E}">
        <p14:creationId xmlns:p14="http://schemas.microsoft.com/office/powerpoint/2010/main" val="1141513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1566E3-A2D2-41A1-BDEA-1AF9714F2B86}" type="datetimeFigureOut">
              <a:rPr lang="en-US" smtClean="0"/>
              <a:t>08-Dec-17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BFA9A4-8DFC-4969-A048-56A60861079C}" type="slidenum">
              <a:rPr lang="en-US" smtClean="0"/>
              <a:t>‹#›</a:t>
            </a:fld>
            <a:endParaRPr lang="en-US"/>
          </a:p>
        </p:txBody>
      </p:sp>
    </p:spTree>
    <p:extLst>
      <p:ext uri="{BB962C8B-B14F-4D97-AF65-F5344CB8AC3E}">
        <p14:creationId xmlns:p14="http://schemas.microsoft.com/office/powerpoint/2010/main" val="4047312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1566E3-A2D2-41A1-BDEA-1AF9714F2B86}" type="datetimeFigureOut">
              <a:rPr lang="en-US" smtClean="0"/>
              <a:t>08-Dec-17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BFA9A4-8DFC-4969-A048-56A60861079C}" type="slidenum">
              <a:rPr lang="en-US" smtClean="0"/>
              <a:t>‹#›</a:t>
            </a:fld>
            <a:endParaRPr lang="en-US"/>
          </a:p>
        </p:txBody>
      </p:sp>
    </p:spTree>
    <p:extLst>
      <p:ext uri="{BB962C8B-B14F-4D97-AF65-F5344CB8AC3E}">
        <p14:creationId xmlns:p14="http://schemas.microsoft.com/office/powerpoint/2010/main" val="501588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1566E3-A2D2-41A1-BDEA-1AF9714F2B86}" type="datetimeFigureOut">
              <a:rPr lang="en-US" smtClean="0"/>
              <a:t>08-Dec-17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BFA9A4-8DFC-4969-A048-56A60861079C}" type="slidenum">
              <a:rPr lang="en-US" smtClean="0"/>
              <a:t>‹#›</a:t>
            </a:fld>
            <a:endParaRPr lang="en-US"/>
          </a:p>
        </p:txBody>
      </p:sp>
    </p:spTree>
    <p:extLst>
      <p:ext uri="{BB962C8B-B14F-4D97-AF65-F5344CB8AC3E}">
        <p14:creationId xmlns:p14="http://schemas.microsoft.com/office/powerpoint/2010/main" val="2802206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u="sng" dirty="0" smtClean="0">
                <a:latin typeface="Arial Black" panose="020B0A04020102020204" pitchFamily="34" charset="0"/>
              </a:rPr>
              <a:t>ORAL COMMUNICATION</a:t>
            </a:r>
            <a:endParaRPr lang="en-US" sz="4000" b="1" u="sng" dirty="0">
              <a:latin typeface="Arial Black" panose="020B0A04020102020204" pitchFamily="34" charset="0"/>
            </a:endParaRPr>
          </a:p>
        </p:txBody>
      </p:sp>
      <p:sp>
        <p:nvSpPr>
          <p:cNvPr id="3" name="TextBox 2"/>
          <p:cNvSpPr txBox="1"/>
          <p:nvPr/>
        </p:nvSpPr>
        <p:spPr>
          <a:xfrm>
            <a:off x="639271" y="1448474"/>
            <a:ext cx="11094180" cy="1631216"/>
          </a:xfrm>
          <a:prstGeom prst="rect">
            <a:avLst/>
          </a:prstGeom>
          <a:noFill/>
        </p:spPr>
        <p:txBody>
          <a:bodyPr wrap="square" rtlCol="0">
            <a:spAutoFit/>
          </a:bodyPr>
          <a:lstStyle/>
          <a:p>
            <a:r>
              <a:rPr lang="en-US" dirty="0" smtClean="0"/>
              <a:t>   </a:t>
            </a:r>
            <a:r>
              <a:rPr lang="en-US" sz="2000" b="1" u="sng" dirty="0" smtClean="0">
                <a:latin typeface="Arial" panose="020B0604020202020204" pitchFamily="34" charset="0"/>
                <a:cs typeface="Arial" panose="020B0604020202020204" pitchFamily="34" charset="0"/>
              </a:rPr>
              <a:t>Meaning:-</a:t>
            </a:r>
          </a:p>
          <a:p>
            <a:r>
              <a:rPr lang="en-US" sz="2000" dirty="0" smtClean="0"/>
              <a:t>Oral communication is the interchange of verbal messages between sender and receiver . In oral communication , the sender &amp; receiver exchange their thoughts or ideas verbally either face to face discussion or through any mechanical or electrical device like telephone ,etc. In business oral communication is used more than written communication . It is more natural and informal. </a:t>
            </a:r>
            <a:endParaRPr lang="en-US" sz="2000" dirty="0"/>
          </a:p>
        </p:txBody>
      </p:sp>
      <p:sp>
        <p:nvSpPr>
          <p:cNvPr id="4" name="TextBox 3"/>
          <p:cNvSpPr txBox="1"/>
          <p:nvPr/>
        </p:nvSpPr>
        <p:spPr>
          <a:xfrm>
            <a:off x="760651" y="3220630"/>
            <a:ext cx="10827144" cy="1323439"/>
          </a:xfrm>
          <a:prstGeom prst="rect">
            <a:avLst/>
          </a:prstGeom>
          <a:noFill/>
        </p:spPr>
        <p:txBody>
          <a:bodyPr wrap="square" rtlCol="0">
            <a:spAutoFit/>
          </a:bodyPr>
          <a:lstStyle/>
          <a:p>
            <a:r>
              <a:rPr lang="en-US" sz="2000" b="1" u="sng" dirty="0" smtClean="0"/>
              <a:t>Definition:-</a:t>
            </a:r>
          </a:p>
          <a:p>
            <a:r>
              <a:rPr lang="en-US" sz="2000" dirty="0" smtClean="0"/>
              <a:t>According to university of Virginia , Oral communication Competency report ,”Oral communication is defined as the effective interpretation , composition, and presentation of information , ideas and values to a specific audience.”</a:t>
            </a:r>
            <a:endParaRPr lang="en-US" sz="20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87433" y="4356695"/>
            <a:ext cx="3555735" cy="2214038"/>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43482" y="137251"/>
            <a:ext cx="2824122" cy="1676898"/>
          </a:xfrm>
          <a:prstGeom prst="rect">
            <a:avLst/>
          </a:prstGeom>
        </p:spPr>
      </p:pic>
    </p:spTree>
    <p:extLst>
      <p:ext uri="{BB962C8B-B14F-4D97-AF65-F5344CB8AC3E}">
        <p14:creationId xmlns:p14="http://schemas.microsoft.com/office/powerpoint/2010/main" val="1802651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u="sng" dirty="0" smtClean="0">
                <a:latin typeface="Arial Black" panose="020B0A04020102020204" pitchFamily="34" charset="0"/>
              </a:rPr>
              <a:t>PRINCIPLES OF SUCCESSFUL ORAL COMMUNICATION</a:t>
            </a:r>
            <a:endParaRPr lang="en-US" sz="3600" b="1" u="sng" dirty="0">
              <a:latin typeface="Arial Black" panose="020B0A04020102020204" pitchFamily="34" charset="0"/>
            </a:endParaRPr>
          </a:p>
        </p:txBody>
      </p:sp>
      <p:sp>
        <p:nvSpPr>
          <p:cNvPr id="3" name="TextBox 2"/>
          <p:cNvSpPr txBox="1"/>
          <p:nvPr/>
        </p:nvSpPr>
        <p:spPr>
          <a:xfrm>
            <a:off x="838200" y="1690688"/>
            <a:ext cx="9791363" cy="4401205"/>
          </a:xfrm>
          <a:prstGeom prst="rect">
            <a:avLst/>
          </a:prstGeom>
          <a:noFill/>
        </p:spPr>
        <p:txBody>
          <a:bodyPr wrap="square" rtlCol="0">
            <a:spAutoFit/>
          </a:bodyPr>
          <a:lstStyle/>
          <a:p>
            <a:pPr marL="285750" indent="-285750">
              <a:buFont typeface="Wingdings" panose="05000000000000000000" pitchFamily="2" charset="2"/>
              <a:buChar char="Ø"/>
            </a:pPr>
            <a:r>
              <a:rPr lang="en-US" sz="2800" dirty="0" smtClean="0">
                <a:latin typeface="Arial" panose="020B0604020202020204" pitchFamily="34" charset="0"/>
                <a:cs typeface="Arial" panose="020B0604020202020204" pitchFamily="34" charset="0"/>
              </a:rPr>
              <a:t>Well Planned</a:t>
            </a:r>
          </a:p>
          <a:p>
            <a:pPr marL="285750" indent="-285750">
              <a:buFont typeface="Wingdings" panose="05000000000000000000" pitchFamily="2" charset="2"/>
              <a:buChar char="Ø"/>
            </a:pPr>
            <a:r>
              <a:rPr lang="en-US" sz="2800" dirty="0" smtClean="0">
                <a:latin typeface="Arial" panose="020B0604020202020204" pitchFamily="34" charset="0"/>
                <a:cs typeface="Arial" panose="020B0604020202020204" pitchFamily="34" charset="0"/>
              </a:rPr>
              <a:t>Clear Pronunciation</a:t>
            </a:r>
          </a:p>
          <a:p>
            <a:pPr marL="285750" indent="-285750">
              <a:buFont typeface="Wingdings" panose="05000000000000000000" pitchFamily="2" charset="2"/>
              <a:buChar char="Ø"/>
            </a:pPr>
            <a:r>
              <a:rPr lang="en-US" sz="2800" dirty="0" smtClean="0">
                <a:latin typeface="Arial" panose="020B0604020202020204" pitchFamily="34" charset="0"/>
                <a:cs typeface="Arial" panose="020B0604020202020204" pitchFamily="34" charset="0"/>
              </a:rPr>
              <a:t>Brevity</a:t>
            </a:r>
          </a:p>
          <a:p>
            <a:pPr marL="285750" indent="-285750">
              <a:buFont typeface="Wingdings" panose="05000000000000000000" pitchFamily="2" charset="2"/>
              <a:buChar char="Ø"/>
            </a:pPr>
            <a:r>
              <a:rPr lang="en-US" sz="2800" dirty="0" smtClean="0">
                <a:latin typeface="Arial" panose="020B0604020202020204" pitchFamily="34" charset="0"/>
                <a:cs typeface="Arial" panose="020B0604020202020204" pitchFamily="34" charset="0"/>
              </a:rPr>
              <a:t>Precision </a:t>
            </a:r>
          </a:p>
          <a:p>
            <a:pPr marL="285750" indent="-285750">
              <a:buFont typeface="Wingdings" panose="05000000000000000000" pitchFamily="2" charset="2"/>
              <a:buChar char="Ø"/>
            </a:pPr>
            <a:r>
              <a:rPr lang="en-US" sz="2800" dirty="0" smtClean="0">
                <a:latin typeface="Arial" panose="020B0604020202020204" pitchFamily="34" charset="0"/>
                <a:cs typeface="Arial" panose="020B0604020202020204" pitchFamily="34" charset="0"/>
              </a:rPr>
              <a:t>Natural voice</a:t>
            </a:r>
          </a:p>
          <a:p>
            <a:pPr marL="285750" indent="-285750">
              <a:buFont typeface="Wingdings" panose="05000000000000000000" pitchFamily="2" charset="2"/>
              <a:buChar char="Ø"/>
            </a:pPr>
            <a:r>
              <a:rPr lang="en-US" sz="2800" dirty="0" smtClean="0">
                <a:latin typeface="Arial" panose="020B0604020202020204" pitchFamily="34" charset="0"/>
                <a:cs typeface="Arial" panose="020B0604020202020204" pitchFamily="34" charset="0"/>
              </a:rPr>
              <a:t>Logical sequence</a:t>
            </a:r>
          </a:p>
          <a:p>
            <a:pPr marL="285750" indent="-285750">
              <a:buFont typeface="Wingdings" panose="05000000000000000000" pitchFamily="2" charset="2"/>
              <a:buChar char="Ø"/>
            </a:pPr>
            <a:r>
              <a:rPr lang="en-US" sz="2800" dirty="0" smtClean="0">
                <a:latin typeface="Arial" panose="020B0604020202020204" pitchFamily="34" charset="0"/>
                <a:cs typeface="Arial" panose="020B0604020202020204" pitchFamily="34" charset="0"/>
              </a:rPr>
              <a:t>Suitable words</a:t>
            </a:r>
          </a:p>
          <a:p>
            <a:pPr marL="285750" indent="-285750">
              <a:buFont typeface="Wingdings" panose="05000000000000000000" pitchFamily="2" charset="2"/>
              <a:buChar char="Ø"/>
            </a:pPr>
            <a:r>
              <a:rPr lang="en-US" sz="2800" dirty="0" smtClean="0">
                <a:latin typeface="Arial" panose="020B0604020202020204" pitchFamily="34" charset="0"/>
                <a:cs typeface="Arial" panose="020B0604020202020204" pitchFamily="34" charset="0"/>
              </a:rPr>
              <a:t>Attractive presentation</a:t>
            </a:r>
          </a:p>
          <a:p>
            <a:pPr marL="285750" indent="-285750">
              <a:buFont typeface="Wingdings" panose="05000000000000000000" pitchFamily="2" charset="2"/>
              <a:buChar char="Ø"/>
            </a:pPr>
            <a:r>
              <a:rPr lang="en-US" sz="2800" dirty="0" smtClean="0">
                <a:latin typeface="Arial" panose="020B0604020202020204" pitchFamily="34" charset="0"/>
                <a:cs typeface="Arial" panose="020B0604020202020204" pitchFamily="34" charset="0"/>
              </a:rPr>
              <a:t>Avoiding emotions</a:t>
            </a:r>
          </a:p>
          <a:p>
            <a:pPr marL="285750" indent="-285750">
              <a:buFont typeface="Wingdings" panose="05000000000000000000" pitchFamily="2" charset="2"/>
              <a:buChar char="Ø"/>
            </a:pPr>
            <a:r>
              <a:rPr lang="en-US" sz="2800" dirty="0" smtClean="0">
                <a:latin typeface="Arial" panose="020B0604020202020204" pitchFamily="34" charset="0"/>
                <a:cs typeface="Arial" panose="020B0604020202020204" pitchFamily="34" charset="0"/>
              </a:rPr>
              <a:t>Emphasis</a:t>
            </a:r>
            <a:endParaRPr lang="en-US" sz="28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7952" y="1440382"/>
            <a:ext cx="4095848" cy="2721858"/>
          </a:xfrm>
          <a:prstGeom prst="rect">
            <a:avLst/>
          </a:prstGeom>
        </p:spPr>
      </p:pic>
    </p:spTree>
    <p:extLst>
      <p:ext uri="{BB962C8B-B14F-4D97-AF65-F5344CB8AC3E}">
        <p14:creationId xmlns:p14="http://schemas.microsoft.com/office/powerpoint/2010/main" val="2445823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4669" y="226577"/>
            <a:ext cx="11765819" cy="4524315"/>
          </a:xfrm>
          <a:prstGeom prst="rect">
            <a:avLst/>
          </a:prstGeom>
          <a:noFill/>
        </p:spPr>
        <p:txBody>
          <a:bodyPr wrap="square" rtlCol="0">
            <a:spAutoFit/>
          </a:bodyPr>
          <a:lstStyle/>
          <a:p>
            <a:pPr marL="285750" indent="-285750">
              <a:buFont typeface="Wingdings" panose="05000000000000000000" pitchFamily="2" charset="2"/>
              <a:buChar char="Ø"/>
            </a:pPr>
            <a:r>
              <a:rPr lang="en-US" sz="2400" b="1" u="sng" dirty="0" smtClean="0"/>
              <a:t>Well Planned:- </a:t>
            </a:r>
            <a:r>
              <a:rPr lang="en-US" sz="2400" dirty="0" smtClean="0"/>
              <a:t>Before presenting something, there should be proper planning regarding the audience, topics to be delivered , timing &amp; other factors . So person must be well-prepared to deliver his/her speech. </a:t>
            </a:r>
          </a:p>
          <a:p>
            <a:pPr marL="285750" indent="-285750">
              <a:buFont typeface="Wingdings" panose="05000000000000000000" pitchFamily="2" charset="2"/>
              <a:buChar char="Ø"/>
            </a:pPr>
            <a:r>
              <a:rPr lang="en-US" sz="2400" b="1" u="sng" dirty="0" smtClean="0"/>
              <a:t>Clear pronunciation:- </a:t>
            </a:r>
            <a:r>
              <a:rPr lang="en-US" sz="2400" dirty="0" smtClean="0"/>
              <a:t>Words should be clearly &amp; correctly pronounced . There should not be any lack of clarity , otherwise the communication would be confusing one.</a:t>
            </a:r>
          </a:p>
          <a:p>
            <a:pPr marL="285750" indent="-285750">
              <a:buFont typeface="Wingdings" panose="05000000000000000000" pitchFamily="2" charset="2"/>
              <a:buChar char="Ø"/>
            </a:pPr>
            <a:r>
              <a:rPr lang="en-US" sz="2400" b="1" u="sng" dirty="0" smtClean="0"/>
              <a:t>Brevity:- </a:t>
            </a:r>
            <a:r>
              <a:rPr lang="en-US" sz="2400" dirty="0" smtClean="0"/>
              <a:t>The messages should be brief . If the sender take’s  a long time for talking ,his message may not get the attention of the receiver.</a:t>
            </a:r>
          </a:p>
          <a:p>
            <a:pPr marL="285750" indent="-285750">
              <a:buFont typeface="Wingdings" panose="05000000000000000000" pitchFamily="2" charset="2"/>
              <a:buChar char="Ø"/>
            </a:pPr>
            <a:r>
              <a:rPr lang="en-US" sz="2400" b="1" u="sng" dirty="0" smtClean="0"/>
              <a:t>Precision:- </a:t>
            </a:r>
            <a:r>
              <a:rPr lang="en-US" sz="2400" dirty="0" smtClean="0"/>
              <a:t>It is needed to make oral communication effective. There should not be any confusing words rather message to be delivered should be specific so that there is no misunderstanding.</a:t>
            </a:r>
          </a:p>
          <a:p>
            <a:pPr marL="285750" indent="-285750">
              <a:buFont typeface="Wingdings" panose="05000000000000000000" pitchFamily="2" charset="2"/>
              <a:buChar char="Ø"/>
            </a:pPr>
            <a:r>
              <a:rPr lang="en-US" sz="2400" b="1" u="sng" dirty="0" smtClean="0"/>
              <a:t>Natural voice:-  </a:t>
            </a:r>
            <a:r>
              <a:rPr lang="en-US" sz="2400" dirty="0" smtClean="0"/>
              <a:t>Any sort of unnatural voice may distort the message. Natural voice can do a lot to make oral communication effective.</a:t>
            </a:r>
          </a:p>
        </p:txBody>
      </p:sp>
    </p:spTree>
    <p:extLst>
      <p:ext uri="{BB962C8B-B14F-4D97-AF65-F5344CB8AC3E}">
        <p14:creationId xmlns:p14="http://schemas.microsoft.com/office/powerpoint/2010/main" val="3007002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9436" y="670654"/>
            <a:ext cx="10408118" cy="5632311"/>
          </a:xfrm>
          <a:prstGeom prst="rect">
            <a:avLst/>
          </a:prstGeom>
        </p:spPr>
        <p:txBody>
          <a:bodyPr wrap="square">
            <a:spAutoFit/>
          </a:bodyPr>
          <a:lstStyle/>
          <a:p>
            <a:pPr marL="285750" indent="-285750">
              <a:buFont typeface="Wingdings" panose="05000000000000000000" pitchFamily="2" charset="2"/>
              <a:buChar char="Ø"/>
            </a:pPr>
            <a:r>
              <a:rPr lang="en-US" sz="2400" b="1" u="sng" dirty="0"/>
              <a:t>Logical sequence:- </a:t>
            </a:r>
            <a:r>
              <a:rPr lang="en-US" sz="2400" dirty="0"/>
              <a:t>Ideas should be organized in a sequential way to make the message communicative &amp; attractive .</a:t>
            </a:r>
          </a:p>
          <a:p>
            <a:pPr marL="285750" indent="-285750">
              <a:buFont typeface="Wingdings" panose="05000000000000000000" pitchFamily="2" charset="2"/>
              <a:buChar char="Ø"/>
            </a:pPr>
            <a:r>
              <a:rPr lang="en-US" sz="2400" b="1" u="sng" dirty="0"/>
              <a:t>Suitable words:- </a:t>
            </a:r>
            <a:r>
              <a:rPr lang="en-US" sz="2400" dirty="0"/>
              <a:t>Words have different meanings to different people in different situations in oral communication, a speaker should use the common , simple &amp; familiar words so that receiver can react to the message without any problem.</a:t>
            </a:r>
          </a:p>
          <a:p>
            <a:pPr marL="285750" indent="-285750">
              <a:buFont typeface="Wingdings" panose="05000000000000000000" pitchFamily="2" charset="2"/>
              <a:buChar char="Ø"/>
            </a:pPr>
            <a:r>
              <a:rPr lang="en-US" sz="2400" b="1" u="sng" dirty="0"/>
              <a:t>Attractive presentation:- </a:t>
            </a:r>
            <a:r>
              <a:rPr lang="en-US" sz="2400" dirty="0"/>
              <a:t>It is another principle to make oral communication effective . A speaker should deliver his / her speech in a very nice &amp; sweet language so that receiver is attracted to take part in the communication.</a:t>
            </a:r>
          </a:p>
          <a:p>
            <a:pPr marL="285750" indent="-285750">
              <a:buFont typeface="Wingdings" panose="05000000000000000000" pitchFamily="2" charset="2"/>
              <a:buChar char="Ø"/>
            </a:pPr>
            <a:r>
              <a:rPr lang="en-US" sz="2400" b="1" u="sng" dirty="0"/>
              <a:t>Avoiding emotions:- </a:t>
            </a:r>
            <a:r>
              <a:rPr lang="en-US" sz="2400" dirty="0"/>
              <a:t>Speaker must control his emotions to make oral communication effective . Too much emotion will take the speaker away from the main subject.</a:t>
            </a:r>
          </a:p>
          <a:p>
            <a:pPr marL="285750" indent="-285750">
              <a:buFont typeface="Wingdings" panose="05000000000000000000" pitchFamily="2" charset="2"/>
              <a:buChar char="Ø"/>
            </a:pPr>
            <a:r>
              <a:rPr lang="en-US" sz="2400" b="1" u="sng" dirty="0"/>
              <a:t>Emphasis :- </a:t>
            </a:r>
            <a:r>
              <a:rPr lang="en-US" sz="2400" dirty="0"/>
              <a:t>The speaker must be knowledgeable regarding the portion of the speech where he/she should give emphasis. Giving emphasis on respective points will help draw the attention of the audience.</a:t>
            </a:r>
          </a:p>
          <a:p>
            <a:r>
              <a:rPr lang="en-US" sz="2400" dirty="0"/>
              <a:t>	</a:t>
            </a:r>
          </a:p>
        </p:txBody>
      </p:sp>
    </p:spTree>
    <p:extLst>
      <p:ext uri="{BB962C8B-B14F-4D97-AF65-F5344CB8AC3E}">
        <p14:creationId xmlns:p14="http://schemas.microsoft.com/office/powerpoint/2010/main" val="5300326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TotalTime>
  <Words>436</Words>
  <Application>Microsoft Office PowerPoint</Application>
  <PresentationFormat>Widescreen</PresentationFormat>
  <Paragraphs>27</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Arial Black</vt:lpstr>
      <vt:lpstr>Calibri</vt:lpstr>
      <vt:lpstr>Calibri Light</vt:lpstr>
      <vt:lpstr>Wingdings</vt:lpstr>
      <vt:lpstr>Office Theme</vt:lpstr>
      <vt:lpstr>ORAL COMMUNICATION</vt:lpstr>
      <vt:lpstr>PRINCIPLES OF SUCCESSFUL ORAL COMMUNICATION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ORAL COMMUNICATION</dc:title>
  <dc:creator>user</dc:creator>
  <cp:lastModifiedBy>user</cp:lastModifiedBy>
  <cp:revision>12</cp:revision>
  <dcterms:created xsi:type="dcterms:W3CDTF">2017-12-08T06:39:38Z</dcterms:created>
  <dcterms:modified xsi:type="dcterms:W3CDTF">2017-12-09T02:55:44Z</dcterms:modified>
</cp:coreProperties>
</file>