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3CBF11-EDAB-4A79-96B8-D04A346A8490}">
  <a:tblStyle styleId="{003CBF11-EDAB-4A79-96B8-D04A346A849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ssonsthatrock.com/blog/cell-size-lab-examining-surface-area-to-volume-ratios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0628a2a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https://www.sciencelessonsthatrock.com/blog/cell-size-lab-examining-surface-area-to-volume-ratios</a:t>
            </a:r>
            <a:endParaRPr/>
          </a:p>
        </p:txBody>
      </p:sp>
      <p:sp>
        <p:nvSpPr>
          <p:cNvPr id="171" name="Google Shape;171;g40628a2aa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of sphere = 4(pi)r squared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of sphere = (4/3)(pi)(r cubed)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they must be in the same units!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80nm/0.8nM = 100x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they must be in the same units!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= 80nm/0.8nM = 100x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ac65c1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3ac65c1a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b="0" i="0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learn.genetics.utah.edu/content/cells/scale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lideshare.net/tregreer/magnification-question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1187624" y="29962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Topic 1: Cells biology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617440" y="4654877"/>
            <a:ext cx="73448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1.1 Introduction to cells</a:t>
            </a:r>
            <a:endParaRPr b="0" i="0" sz="3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008" y="620688"/>
            <a:ext cx="3737992" cy="275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Practice problems</a:t>
            </a:r>
            <a:endParaRPr b="0" i="0" sz="4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Complete section B of handout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144016" y="188640"/>
            <a:ext cx="896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Investigation: Is bigger better?</a:t>
            </a:r>
            <a:endParaRPr b="0" i="0" sz="40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230832" y="1412777"/>
            <a:ext cx="8229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Which cube will be the most efficient at absorbing a solvent? Why?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230832" y="3429000"/>
            <a:ext cx="8229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3779912" y="4509120"/>
            <a:ext cx="792000" cy="6480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2323A8"/>
              </a:gs>
              <a:gs pos="100000">
                <a:srgbClr val="A1A1EE"/>
              </a:gs>
            </a:gsLst>
            <a:lin ang="16200038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4788024" y="3933056"/>
            <a:ext cx="1296000" cy="12240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2323A8"/>
              </a:gs>
              <a:gs pos="100000">
                <a:srgbClr val="A1A1EE"/>
              </a:gs>
            </a:gsLst>
            <a:lin ang="16200038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6372200" y="3717032"/>
            <a:ext cx="1584300" cy="14403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2323A8"/>
              </a:gs>
              <a:gs pos="100000">
                <a:srgbClr val="A1A1EE"/>
              </a:gs>
            </a:gsLst>
            <a:lin ang="16200038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144016" y="188640"/>
            <a:ext cx="896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Investigation: Is bigger better?</a:t>
            </a:r>
            <a:endParaRPr b="0" i="0" sz="40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230832" y="1412777"/>
            <a:ext cx="8229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 question: How will the SA/V ratio of agar cubes affect the % diffusion of sodium hydroxide (0.1M NaOH) into them?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230832" y="3429000"/>
            <a:ext cx="8229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Hypothesis: ??</a:t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3779912" y="4509120"/>
            <a:ext cx="792000" cy="6480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2323A8"/>
              </a:gs>
              <a:gs pos="100000">
                <a:srgbClr val="A1A1EE"/>
              </a:gs>
            </a:gsLst>
            <a:lin ang="16200038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4788024" y="3933056"/>
            <a:ext cx="1296000" cy="12240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2323A8"/>
              </a:gs>
              <a:gs pos="100000">
                <a:srgbClr val="A1A1EE"/>
              </a:gs>
            </a:gsLst>
            <a:lin ang="16200038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6372200" y="3717032"/>
            <a:ext cx="1584300" cy="14403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2323A8"/>
              </a:gs>
              <a:gs pos="100000">
                <a:srgbClr val="A1A1EE"/>
              </a:gs>
            </a:gsLst>
            <a:lin ang="16200038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0" y="1164719"/>
            <a:ext cx="9144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importance of the surface area to volume ratio as a factor </a:t>
            </a:r>
            <a:r>
              <a:rPr b="0" i="1" lang="en-US" sz="3200" u="sng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limiting cell size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6599" l="28887" r="12039" t="5995"/>
          <a:stretch/>
        </p:blipFill>
        <p:spPr>
          <a:xfrm>
            <a:off x="395536" y="2230849"/>
            <a:ext cx="1670296" cy="154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6599" l="28887" r="12039" t="5995"/>
          <a:stretch/>
        </p:blipFill>
        <p:spPr>
          <a:xfrm>
            <a:off x="3059833" y="1857917"/>
            <a:ext cx="2088230" cy="193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3">
            <a:alphaModFix/>
          </a:blip>
          <a:srcRect b="6599" l="28887" r="12039" t="5995"/>
          <a:stretch/>
        </p:blipFill>
        <p:spPr>
          <a:xfrm>
            <a:off x="6084168" y="1438761"/>
            <a:ext cx="2520281" cy="233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/>
          <p:nvPr/>
        </p:nvSpPr>
        <p:spPr>
          <a:xfrm>
            <a:off x="0" y="4636293"/>
            <a:ext cx="9144000" cy="138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These cats are really hot in Hong Kong. If we brought these cats to the North Pole, which cat would cool down the fastest? Why? 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idx="2" type="body"/>
          </p:nvPr>
        </p:nvSpPr>
        <p:spPr>
          <a:xfrm>
            <a:off x="150275" y="260648"/>
            <a:ext cx="4421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Imagine the cats as cubes…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b="6599" l="28887" r="12039" t="5995"/>
          <a:stretch/>
        </p:blipFill>
        <p:spPr>
          <a:xfrm>
            <a:off x="539552" y="980728"/>
            <a:ext cx="896216" cy="82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6599" l="28887" r="12039" t="5995"/>
          <a:stretch/>
        </p:blipFill>
        <p:spPr>
          <a:xfrm>
            <a:off x="395536" y="2276872"/>
            <a:ext cx="1120468" cy="103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6599" l="28887" r="12039" t="5995"/>
          <a:stretch/>
        </p:blipFill>
        <p:spPr>
          <a:xfrm>
            <a:off x="323528" y="3789040"/>
            <a:ext cx="1352286" cy="1250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27"/>
          <p:cNvGrpSpPr/>
          <p:nvPr/>
        </p:nvGrpSpPr>
        <p:grpSpPr>
          <a:xfrm>
            <a:off x="323528" y="1151373"/>
            <a:ext cx="1584300" cy="3861815"/>
            <a:chOff x="539750" y="2232610"/>
            <a:chExt cx="1584300" cy="3861815"/>
          </a:xfrm>
        </p:grpSpPr>
        <p:sp>
          <p:nvSpPr>
            <p:cNvPr id="209" name="Google Shape;209;p27"/>
            <p:cNvSpPr/>
            <p:nvPr/>
          </p:nvSpPr>
          <p:spPr>
            <a:xfrm>
              <a:off x="900113" y="2420938"/>
              <a:ext cx="504900" cy="503100"/>
            </a:xfrm>
            <a:prstGeom prst="cube">
              <a:avLst>
                <a:gd fmla="val 25000" name="adj"/>
              </a:avLst>
            </a:prstGeom>
            <a:solidFill>
              <a:srgbClr val="99009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539750" y="4581525"/>
              <a:ext cx="1584300" cy="1512900"/>
            </a:xfrm>
            <a:prstGeom prst="cube">
              <a:avLst>
                <a:gd fmla="val 25000" name="adj"/>
              </a:avLst>
            </a:prstGeom>
            <a:solidFill>
              <a:srgbClr val="99009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755650" y="3429000"/>
              <a:ext cx="863700" cy="863700"/>
            </a:xfrm>
            <a:prstGeom prst="cube">
              <a:avLst>
                <a:gd fmla="val 25000" name="adj"/>
              </a:avLst>
            </a:prstGeom>
            <a:solidFill>
              <a:srgbClr val="99009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1258888" y="2239963"/>
              <a:ext cx="312737" cy="396875"/>
            </a:xfrm>
            <a:custGeom>
              <a:rect b="b" l="l" r="r" t="t"/>
              <a:pathLst>
                <a:path extrusionOk="0" h="250" w="197">
                  <a:moveTo>
                    <a:pt x="0" y="114"/>
                  </a:moveTo>
                  <a:cubicBezTo>
                    <a:pt x="83" y="57"/>
                    <a:pt x="167" y="0"/>
                    <a:pt x="182" y="23"/>
                  </a:cubicBezTo>
                  <a:cubicBezTo>
                    <a:pt x="197" y="46"/>
                    <a:pt x="98" y="212"/>
                    <a:pt x="91" y="25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 rot="-4457193">
              <a:off x="761207" y="2342356"/>
              <a:ext cx="528638" cy="396875"/>
            </a:xfrm>
            <a:custGeom>
              <a:rect b="b" l="l" r="r" t="t"/>
              <a:pathLst>
                <a:path extrusionOk="0" h="250" w="197">
                  <a:moveTo>
                    <a:pt x="0" y="114"/>
                  </a:moveTo>
                  <a:cubicBezTo>
                    <a:pt x="83" y="57"/>
                    <a:pt x="167" y="0"/>
                    <a:pt x="182" y="23"/>
                  </a:cubicBezTo>
                  <a:cubicBezTo>
                    <a:pt x="197" y="46"/>
                    <a:pt x="98" y="212"/>
                    <a:pt x="91" y="25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660400" y="2887663"/>
              <a:ext cx="311150" cy="290512"/>
            </a:xfrm>
            <a:custGeom>
              <a:rect b="b" l="l" r="r" t="t"/>
              <a:pathLst>
                <a:path extrusionOk="0" h="183" w="196">
                  <a:moveTo>
                    <a:pt x="151" y="23"/>
                  </a:moveTo>
                  <a:cubicBezTo>
                    <a:pt x="90" y="11"/>
                    <a:pt x="30" y="0"/>
                    <a:pt x="15" y="23"/>
                  </a:cubicBezTo>
                  <a:cubicBezTo>
                    <a:pt x="0" y="46"/>
                    <a:pt x="30" y="137"/>
                    <a:pt x="60" y="160"/>
                  </a:cubicBezTo>
                  <a:cubicBezTo>
                    <a:pt x="90" y="183"/>
                    <a:pt x="143" y="171"/>
                    <a:pt x="196" y="16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1116013" y="2565400"/>
              <a:ext cx="71400" cy="714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1258888" y="2565400"/>
              <a:ext cx="71400" cy="714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 flipH="1" rot="10800000">
              <a:off x="1116013" y="3644800"/>
              <a:ext cx="214200" cy="2160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 flipH="1" rot="10800000">
              <a:off x="1403350" y="3573363"/>
              <a:ext cx="214200" cy="2160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 flipH="1" rot="10800000">
              <a:off x="539750" y="4941813"/>
              <a:ext cx="430200" cy="5049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 flipH="1" rot="10800000">
              <a:off x="1331913" y="4941813"/>
              <a:ext cx="430200" cy="5049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aphicFrame>
        <p:nvGraphicFramePr>
          <p:cNvPr id="221" name="Google Shape;221;p27"/>
          <p:cNvGraphicFramePr/>
          <p:nvPr/>
        </p:nvGraphicFramePr>
        <p:xfrm>
          <a:off x="2483768" y="98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{003CBF11-EDAB-4A79-96B8-D04A346A8490}</a:tableStyleId>
              </a:tblPr>
              <a:tblGrid>
                <a:gridCol w="2448275"/>
                <a:gridCol w="2232250"/>
                <a:gridCol w="1584175"/>
              </a:tblGrid>
              <a:tr h="1080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 (cm</a:t>
                      </a:r>
                      <a:r>
                        <a:rPr b="0" baseline="3000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 x w x 6 sides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 (cm</a:t>
                      </a:r>
                      <a:r>
                        <a:rPr b="0" baseline="3000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 x w x d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SA: V ratio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x 1 x 6 = 6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x 1 x 1 = 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6:1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x 2 x 6 = 24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x 2 x 2 =8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24:8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3:1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3x3x6 = 54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x 3 x3 = 27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54:27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mbri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2:1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27"/>
          <p:cNvSpPr txBox="1"/>
          <p:nvPr/>
        </p:nvSpPr>
        <p:spPr>
          <a:xfrm>
            <a:off x="251520" y="5570076"/>
            <a:ext cx="813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As cell size increases, the SA:V decreases</a:t>
            </a:r>
            <a:endParaRPr sz="2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0" y="634678"/>
            <a:ext cx="9144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he surface area to volume ratio </a:t>
            </a:r>
            <a:r>
              <a:rPr lang="en-US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 factor that limit</a:t>
            </a:r>
            <a:r>
              <a:rPr lang="en-US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cell size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0048l" id="229" name="Google Shape;229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0" l="1107" r="15635" t="14088"/>
          <a:stretch/>
        </p:blipFill>
        <p:spPr>
          <a:xfrm>
            <a:off x="3420120" y="1268760"/>
            <a:ext cx="57150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4">
            <a:alphaModFix/>
          </a:blip>
          <a:srcRect b="72667" l="25763" r="23351" t="15903"/>
          <a:stretch/>
        </p:blipFill>
        <p:spPr>
          <a:xfrm>
            <a:off x="4475991" y="5877272"/>
            <a:ext cx="1896209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4">
            <a:alphaModFix/>
          </a:blip>
          <a:srcRect b="-1240" l="23834" r="25279" t="89811"/>
          <a:stretch/>
        </p:blipFill>
        <p:spPr>
          <a:xfrm>
            <a:off x="6660232" y="5805264"/>
            <a:ext cx="1896209" cy="72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28"/>
          <p:cNvGrpSpPr/>
          <p:nvPr/>
        </p:nvGrpSpPr>
        <p:grpSpPr>
          <a:xfrm>
            <a:off x="35499" y="1274975"/>
            <a:ext cx="3384600" cy="4951655"/>
            <a:chOff x="35499" y="970175"/>
            <a:chExt cx="3384600" cy="4951655"/>
          </a:xfrm>
        </p:grpSpPr>
        <p:grpSp>
          <p:nvGrpSpPr>
            <p:cNvPr id="233" name="Google Shape;233;p28"/>
            <p:cNvGrpSpPr/>
            <p:nvPr/>
          </p:nvGrpSpPr>
          <p:grpSpPr>
            <a:xfrm>
              <a:off x="536835" y="4737682"/>
              <a:ext cx="2594953" cy="1184148"/>
              <a:chOff x="1905000" y="4354286"/>
              <a:chExt cx="5562600" cy="2819400"/>
            </a:xfrm>
          </p:grpSpPr>
          <p:sp>
            <p:nvSpPr>
              <p:cNvPr id="234" name="Google Shape;234;p28"/>
              <p:cNvSpPr/>
              <p:nvPr/>
            </p:nvSpPr>
            <p:spPr>
              <a:xfrm>
                <a:off x="1905000" y="5479143"/>
                <a:ext cx="990600" cy="990600"/>
              </a:xfrm>
              <a:prstGeom prst="ellipse">
                <a:avLst/>
              </a:prstGeom>
              <a:solidFill>
                <a:srgbClr val="CC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4343400" y="4354286"/>
                <a:ext cx="3124200" cy="2819400"/>
              </a:xfrm>
              <a:prstGeom prst="ellipse">
                <a:avLst/>
              </a:prstGeom>
              <a:solidFill>
                <a:srgbClr val="CC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36" name="Google Shape;236;p28"/>
              <p:cNvSpPr/>
              <p:nvPr/>
            </p:nvSpPr>
            <p:spPr>
              <a:xfrm>
                <a:off x="2362200" y="5936343"/>
                <a:ext cx="92100" cy="92100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37" name="Google Shape;237;p28"/>
              <p:cNvSpPr/>
              <p:nvPr/>
            </p:nvSpPr>
            <p:spPr>
              <a:xfrm>
                <a:off x="5867400" y="5831114"/>
                <a:ext cx="92100" cy="92100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238" name="Google Shape;238;p28"/>
            <p:cNvSpPr/>
            <p:nvPr/>
          </p:nvSpPr>
          <p:spPr>
            <a:xfrm>
              <a:off x="35499" y="970175"/>
              <a:ext cx="3384600" cy="2419200"/>
            </a:xfrm>
            <a:prstGeom prst="rect">
              <a:avLst/>
            </a:prstGeom>
            <a:noFill/>
            <a:ln cap="flat" cmpd="sng" w="9525">
              <a:solidFill>
                <a:srgbClr val="6868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Conclusion:</a:t>
              </a:r>
              <a:endParaRPr/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volume of a cell increases at a much faster rate than does the cell surface. 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Therefore, it is more efficient to have a high SA:V (smaller cell) and limits cell size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Multicellular organisms</a:t>
            </a:r>
            <a:endParaRPr b="0" i="0" sz="4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9"/>
          <p:cNvSpPr txBox="1"/>
          <p:nvPr>
            <p:ph idx="1" type="body"/>
          </p:nvPr>
        </p:nvSpPr>
        <p:spPr>
          <a:xfrm>
            <a:off x="63450" y="1600200"/>
            <a:ext cx="8895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rate at which substances enter/leave the cell depend on SA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rate at which substances are used/produced depends on V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Therefore, large cells will not be able to take in nutrients or excrete wastes fast enough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problem is solved by making large organisms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multicellular</a:t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-76200" y="400472"/>
            <a:ext cx="9144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How do we know the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sizes of these organisms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0" i="0" sz="28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0" y="4725144"/>
            <a:ext cx="9144000" cy="138499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largest to smallest: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Cell &gt;&gt; organelles &gt;&gt; bacteria&gt;&gt;virus&gt;&gt;membranes&gt;&gt;molecules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1772816"/>
            <a:ext cx="763097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Skills</a:t>
            </a:r>
            <a:endParaRPr b="0" i="0" sz="4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 of a light microscope to investigate the structure of cells and tissues, with drawing of cells. 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Calculation of the magnification of drawings and the actual size of structures and ultrastructures shown in drawings or micrographs. (</a:t>
            </a:r>
            <a:r>
              <a:rPr b="0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Prescribed Practical 1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iologycorner.com/resources/MICRO-labeled.gif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-12576"/>
            <a:ext cx="6552728" cy="687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6516216" y="-27384"/>
            <a:ext cx="1944216" cy="6165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395536" y="44624"/>
            <a:ext cx="1944216" cy="6165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Drawing in DP Biology</a:t>
            </a:r>
            <a:endParaRPr b="0" i="0" sz="4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126700" y="1309500"/>
            <a:ext cx="8907900" cy="5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en-US" u="sng">
                <a:latin typeface="Cambria"/>
                <a:ea typeface="Cambria"/>
                <a:cs typeface="Cambria"/>
                <a:sym typeface="Cambria"/>
              </a:rPr>
              <a:t>Dark pen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clean and crisp lines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No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shading, cross hatching, or colour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 a straight line to label in pen (no arrows)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Lines should NEVER cross each other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Include a diagram title and magnification at the bottom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Paramecium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carries out all the life functions within its single cell (x323)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5496" y="260648"/>
            <a:ext cx="91440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do we calculate magnification?</a:t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1" name="Google Shape;13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492896"/>
            <a:ext cx="5519936" cy="4139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9"/>
          <p:cNvGrpSpPr/>
          <p:nvPr/>
        </p:nvGrpSpPr>
        <p:grpSpPr>
          <a:xfrm>
            <a:off x="0" y="1124744"/>
            <a:ext cx="9144000" cy="4526100"/>
            <a:chOff x="0" y="1312168"/>
            <a:chExt cx="9144000" cy="4526100"/>
          </a:xfrm>
        </p:grpSpPr>
        <p:sp>
          <p:nvSpPr>
            <p:cNvPr id="133" name="Google Shape;133;p19"/>
            <p:cNvSpPr txBox="1"/>
            <p:nvPr/>
          </p:nvSpPr>
          <p:spPr>
            <a:xfrm>
              <a:off x="0" y="1312168"/>
              <a:ext cx="9144000" cy="45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mbria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Magnification = </a:t>
              </a:r>
              <a:r>
                <a:rPr b="0" i="0" lang="en-US" sz="3200" u="sng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image size</a:t>
              </a:r>
              <a:endParaRPr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2843585" y="2132856"/>
              <a:ext cx="2376487" cy="579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actual size</a:t>
              </a:r>
              <a:endParaRPr/>
            </a:p>
          </p:txBody>
        </p:sp>
      </p:grpSp>
      <p:sp>
        <p:nvSpPr>
          <p:cNvPr id="135" name="Google Shape;135;p19"/>
          <p:cNvSpPr txBox="1"/>
          <p:nvPr/>
        </p:nvSpPr>
        <p:spPr>
          <a:xfrm>
            <a:off x="4644008" y="4293096"/>
            <a:ext cx="4258816" cy="2016224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What is the magnification if the actual size of the amoeba is 800μm?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971600" y="6453336"/>
            <a:ext cx="75608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*Make sure all measurements are in the SAME units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35496" y="260648"/>
            <a:ext cx="91440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What is the scale bar?</a:t>
            </a:r>
            <a:endParaRPr b="0" i="0" sz="28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3" name="Google Shape;14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569096"/>
            <a:ext cx="5520000" cy="41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20"/>
          <p:cNvGrpSpPr/>
          <p:nvPr/>
        </p:nvGrpSpPr>
        <p:grpSpPr>
          <a:xfrm>
            <a:off x="0" y="1066800"/>
            <a:ext cx="9144000" cy="4526100"/>
            <a:chOff x="0" y="1066800"/>
            <a:chExt cx="9144000" cy="4526100"/>
          </a:xfrm>
        </p:grpSpPr>
        <p:sp>
          <p:nvSpPr>
            <p:cNvPr id="145" name="Google Shape;145;p20"/>
            <p:cNvSpPr txBox="1"/>
            <p:nvPr/>
          </p:nvSpPr>
          <p:spPr>
            <a:xfrm>
              <a:off x="0" y="1066800"/>
              <a:ext cx="9144000" cy="45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mbria"/>
                <a:buNone/>
              </a:pPr>
              <a:r>
                <a:rPr lang="en-US" sz="3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Magnification = </a:t>
              </a:r>
              <a:r>
                <a:rPr lang="en-US" sz="3200" u="sng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image size</a:t>
              </a:r>
              <a:endParaRPr/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2843585" y="1523256"/>
              <a:ext cx="23766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actual size</a:t>
              </a:r>
              <a:endParaRPr/>
            </a:p>
          </p:txBody>
        </p:sp>
      </p:grpSp>
      <p:sp>
        <p:nvSpPr>
          <p:cNvPr id="147" name="Google Shape;147;p20"/>
          <p:cNvSpPr txBox="1"/>
          <p:nvPr/>
        </p:nvSpPr>
        <p:spPr>
          <a:xfrm>
            <a:off x="5667500" y="3050850"/>
            <a:ext cx="3311400" cy="32502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US" sz="32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What is the magnification if the actual size of the amoeba is 800μm?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Practice problems</a:t>
            </a:r>
            <a:endParaRPr b="0" i="0" sz="4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0" y="1495325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Complete and SHOW ALL WORK in section A of handout:</a:t>
            </a:r>
            <a:endParaRPr/>
          </a:p>
          <a:p>
            <a:pPr indent="-5143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width of a human hair is 0.1mm. What is the width in micrometers?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diameter of the drawing of the an amoeba is 100mm. The actual diameter of the amoeba is 100 micrometers. What is the magnification of the drawing?</a:t>
            </a:r>
            <a:endParaRPr/>
          </a:p>
          <a:p>
            <a:pPr indent="-5143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b="0" i="1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E. coli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has a diameter of 10 micrometers. The drawing is 200cm. What is the power of magnification?</a:t>
            </a:r>
            <a:endParaRPr/>
          </a:p>
          <a:p>
            <a:pPr indent="-5143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drawing of a virus has a length of 35 millimeters. The actual length is 1 nanometer. What is the magnification of the drawing?</a:t>
            </a:r>
            <a:endParaRPr/>
          </a:p>
          <a:p>
            <a:pPr indent="-5143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width of the plasma membrane of a cell is 9nm. In the drawing, it is 15mm. What is the magnification?</a:t>
            </a:r>
            <a:endParaRPr/>
          </a:p>
          <a:p>
            <a:pPr indent="-3619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179512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How do we use a scale bar?</a:t>
            </a:r>
            <a:endParaRPr b="0" i="0" sz="4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creen Shot 2014-08-24 at 9.16.09 AM.png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399" y="1772816"/>
            <a:ext cx="3366097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144016" y="908721"/>
            <a:ext cx="8964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Measure the length of scale bar. In this example, it is 1cm = 3.33μm</a:t>
            </a:r>
            <a:endParaRPr/>
          </a:p>
          <a:p>
            <a:pPr indent="-361950" lvl="0" marL="5143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79512" y="1844824"/>
            <a:ext cx="5508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What is the magnification of the human cheek cell?</a:t>
            </a:r>
            <a:endParaRPr b="1"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79512" y="2636912"/>
            <a:ext cx="5508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1cm = 10mm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3.33μm = 0.0033mm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Magnification = 10mm/0.0033mm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 3003x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The magnification of the human cheek cell is 3003x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