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37"/>
    <p:restoredTop sz="94580"/>
  </p:normalViewPr>
  <p:slideViewPr>
    <p:cSldViewPr snapToGrid="0" snapToObjects="1">
      <p:cViewPr varScale="1">
        <p:scale>
          <a:sx n="121" d="100"/>
          <a:sy n="121" d="100"/>
        </p:scale>
        <p:origin x="296" y="1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10/7/18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57CC2-0FC8-4686-B024-99790E0F5162}" type="datetimeFigureOut">
              <a:rPr lang="en-US" smtClean="0"/>
              <a:t>10/7/18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10/7/18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10/7/18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10/7/18</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10/7/18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10/7/18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10/7/18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10/7/18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10/7/18</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10/7/18</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4" Type="http://schemas.microsoft.com/office/2007/relationships/hdphoto" Target="../media/hdphoto1.wdp"/><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10/7/18</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Toeic</a:t>
            </a:r>
            <a:r>
              <a:rPr lang="en-US" dirty="0" smtClean="0"/>
              <a:t>-listening</a:t>
            </a:r>
            <a:endParaRPr lang="en-US" dirty="0"/>
          </a:p>
        </p:txBody>
      </p:sp>
      <p:sp>
        <p:nvSpPr>
          <p:cNvPr id="3" name="Subtitle 2"/>
          <p:cNvSpPr>
            <a:spLocks noGrp="1"/>
          </p:cNvSpPr>
          <p:nvPr>
            <p:ph type="subTitle" idx="1"/>
          </p:nvPr>
        </p:nvSpPr>
        <p:spPr/>
        <p:txBody>
          <a:bodyPr/>
          <a:lstStyle/>
          <a:p>
            <a:r>
              <a:rPr lang="en-US" dirty="0" smtClean="0"/>
              <a:t>Items 41-100</a:t>
            </a:r>
            <a:endParaRPr lang="en-US" dirty="0"/>
          </a:p>
        </p:txBody>
      </p:sp>
    </p:spTree>
    <p:extLst>
      <p:ext uri="{BB962C8B-B14F-4D97-AF65-F5344CB8AC3E}">
        <p14:creationId xmlns:p14="http://schemas.microsoft.com/office/powerpoint/2010/main" val="3060421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61" y="200427"/>
            <a:ext cx="1438574" cy="540979"/>
          </a:xfrm>
        </p:spPr>
        <p:txBody>
          <a:bodyPr>
            <a:normAutofit/>
          </a:bodyPr>
          <a:lstStyle/>
          <a:p>
            <a:r>
              <a:rPr lang="en-US" sz="2400" dirty="0" smtClean="0"/>
              <a:t>Items 92-94</a:t>
            </a:r>
            <a:endParaRPr lang="en-US" sz="2400" dirty="0"/>
          </a:p>
        </p:txBody>
      </p:sp>
      <p:sp>
        <p:nvSpPr>
          <p:cNvPr id="3" name="Content Placeholder 2"/>
          <p:cNvSpPr>
            <a:spLocks noGrp="1"/>
          </p:cNvSpPr>
          <p:nvPr>
            <p:ph idx="1"/>
          </p:nvPr>
        </p:nvSpPr>
        <p:spPr>
          <a:xfrm>
            <a:off x="350561" y="1009299"/>
            <a:ext cx="11388358" cy="5564495"/>
          </a:xfrm>
        </p:spPr>
        <p:txBody>
          <a:bodyPr>
            <a:normAutofit/>
          </a:bodyPr>
          <a:lstStyle/>
          <a:p>
            <a:pPr marL="0" marR="0" lvl="0" indent="0" defTabSz="914400" eaLnBrk="1" fontAlgn="auto" latinLnBrk="0" hangingPunct="1">
              <a:lnSpc>
                <a:spcPct val="200000"/>
              </a:lnSpc>
              <a:spcBef>
                <a:spcPts val="0"/>
              </a:spcBef>
              <a:spcAft>
                <a:spcPts val="0"/>
              </a:spcAft>
              <a:buClrTx/>
              <a:buSzTx/>
              <a:buFontTx/>
              <a:buNone/>
              <a:tabLst/>
              <a:defRPr/>
            </a:pPr>
            <a:r>
              <a:rPr lang="en-US" dirty="0" smtClean="0"/>
              <a:t>Good afternoon everyone and welcome to the Chinatown historic district. My name is George and I’ll be your guide today. The district was first ____________ by Cantonese immigrants around 1920. Later, however, it received _______________ from many other countries looking for work. During the tour, you’re allowed to take pictures. We will see many ___________ examples of Chinese ________________, and many Chinese restaurants and grocery stores. We will also see a Greek church and a Turkish ___________. Please be quiet inside the church and mosque, and please do not take food or beverages inside. Now, let’s start our tour.</a:t>
            </a:r>
            <a:endParaRPr lang="en-US" dirty="0"/>
          </a:p>
        </p:txBody>
      </p:sp>
      <p:sp>
        <p:nvSpPr>
          <p:cNvPr id="4" name="TextBox 3"/>
          <p:cNvSpPr txBox="1"/>
          <p:nvPr/>
        </p:nvSpPr>
        <p:spPr>
          <a:xfrm>
            <a:off x="6202505" y="1793699"/>
            <a:ext cx="2236572" cy="400110"/>
          </a:xfrm>
          <a:prstGeom prst="rect">
            <a:avLst/>
          </a:prstGeom>
          <a:noFill/>
        </p:spPr>
        <p:txBody>
          <a:bodyPr wrap="square" rtlCol="0">
            <a:spAutoFit/>
          </a:bodyPr>
          <a:lstStyle/>
          <a:p>
            <a:r>
              <a:rPr lang="en-US" sz="2000" dirty="0" smtClean="0">
                <a:solidFill>
                  <a:srgbClr val="FF0000"/>
                </a:solidFill>
              </a:rPr>
              <a:t>founded</a:t>
            </a:r>
            <a:endParaRPr lang="en-US" sz="2000" dirty="0">
              <a:solidFill>
                <a:srgbClr val="FF0000"/>
              </a:solidFill>
            </a:endParaRPr>
          </a:p>
        </p:txBody>
      </p:sp>
      <p:sp>
        <p:nvSpPr>
          <p:cNvPr id="5" name="TextBox 4"/>
          <p:cNvSpPr txBox="1"/>
          <p:nvPr/>
        </p:nvSpPr>
        <p:spPr>
          <a:xfrm>
            <a:off x="4404036" y="2402516"/>
            <a:ext cx="1964724" cy="400110"/>
          </a:xfrm>
          <a:prstGeom prst="rect">
            <a:avLst/>
          </a:prstGeom>
          <a:noFill/>
        </p:spPr>
        <p:txBody>
          <a:bodyPr wrap="square" rtlCol="0">
            <a:spAutoFit/>
          </a:bodyPr>
          <a:lstStyle/>
          <a:p>
            <a:r>
              <a:rPr lang="en-US" sz="2000" dirty="0" smtClean="0">
                <a:solidFill>
                  <a:srgbClr val="FF0000"/>
                </a:solidFill>
              </a:rPr>
              <a:t>immigrants</a:t>
            </a:r>
            <a:endParaRPr lang="en-US" sz="2000" dirty="0">
              <a:solidFill>
                <a:srgbClr val="FF0000"/>
              </a:solidFill>
            </a:endParaRPr>
          </a:p>
        </p:txBody>
      </p:sp>
      <p:sp>
        <p:nvSpPr>
          <p:cNvPr id="6" name="TextBox 5"/>
          <p:cNvSpPr txBox="1"/>
          <p:nvPr/>
        </p:nvSpPr>
        <p:spPr>
          <a:xfrm>
            <a:off x="8258531" y="2978209"/>
            <a:ext cx="1927654" cy="400110"/>
          </a:xfrm>
          <a:prstGeom prst="rect">
            <a:avLst/>
          </a:prstGeom>
          <a:noFill/>
        </p:spPr>
        <p:txBody>
          <a:bodyPr wrap="square" rtlCol="0">
            <a:spAutoFit/>
          </a:bodyPr>
          <a:lstStyle/>
          <a:p>
            <a:r>
              <a:rPr lang="en-US" sz="2000" smtClean="0">
                <a:solidFill>
                  <a:srgbClr val="FF0000"/>
                </a:solidFill>
              </a:rPr>
              <a:t>fine</a:t>
            </a:r>
            <a:endParaRPr lang="en-US" sz="2000" dirty="0">
              <a:solidFill>
                <a:srgbClr val="FF0000"/>
              </a:solidFill>
            </a:endParaRPr>
          </a:p>
        </p:txBody>
      </p:sp>
      <p:sp>
        <p:nvSpPr>
          <p:cNvPr id="7" name="TextBox 6"/>
          <p:cNvSpPr txBox="1"/>
          <p:nvPr/>
        </p:nvSpPr>
        <p:spPr>
          <a:xfrm>
            <a:off x="1620982" y="3591491"/>
            <a:ext cx="2105891" cy="400110"/>
          </a:xfrm>
          <a:prstGeom prst="rect">
            <a:avLst/>
          </a:prstGeom>
          <a:noFill/>
        </p:spPr>
        <p:txBody>
          <a:bodyPr wrap="square" rtlCol="0">
            <a:spAutoFit/>
          </a:bodyPr>
          <a:lstStyle/>
          <a:p>
            <a:r>
              <a:rPr lang="en-US" sz="2000" dirty="0" smtClean="0">
                <a:solidFill>
                  <a:srgbClr val="FF0000"/>
                </a:solidFill>
              </a:rPr>
              <a:t>architecture</a:t>
            </a:r>
            <a:endParaRPr lang="en-US" sz="2000" dirty="0">
              <a:solidFill>
                <a:srgbClr val="FF0000"/>
              </a:solidFill>
            </a:endParaRPr>
          </a:p>
        </p:txBody>
      </p:sp>
      <p:sp>
        <p:nvSpPr>
          <p:cNvPr id="8" name="TextBox 7"/>
          <p:cNvSpPr txBox="1"/>
          <p:nvPr/>
        </p:nvSpPr>
        <p:spPr>
          <a:xfrm>
            <a:off x="3726873" y="4195843"/>
            <a:ext cx="2216727" cy="400110"/>
          </a:xfrm>
          <a:prstGeom prst="rect">
            <a:avLst/>
          </a:prstGeom>
          <a:noFill/>
        </p:spPr>
        <p:txBody>
          <a:bodyPr wrap="square" rtlCol="0">
            <a:spAutoFit/>
          </a:bodyPr>
          <a:lstStyle/>
          <a:p>
            <a:r>
              <a:rPr lang="en-US" sz="2000" dirty="0" smtClean="0">
                <a:solidFill>
                  <a:srgbClr val="FF0000"/>
                </a:solidFill>
              </a:rPr>
              <a:t>mosque</a:t>
            </a:r>
            <a:endParaRPr lang="en-US" sz="2000" dirty="0">
              <a:solidFill>
                <a:srgbClr val="FF0000"/>
              </a:solidFill>
            </a:endParaRPr>
          </a:p>
        </p:txBody>
      </p:sp>
    </p:spTree>
    <p:extLst>
      <p:ext uri="{BB962C8B-B14F-4D97-AF65-F5344CB8AC3E}">
        <p14:creationId xmlns:p14="http://schemas.microsoft.com/office/powerpoint/2010/main" val="856547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61" y="200427"/>
            <a:ext cx="1438574" cy="540979"/>
          </a:xfrm>
        </p:spPr>
        <p:txBody>
          <a:bodyPr>
            <a:normAutofit/>
          </a:bodyPr>
          <a:lstStyle/>
          <a:p>
            <a:r>
              <a:rPr lang="en-US" sz="2400" smtClean="0"/>
              <a:t>Items 44-46</a:t>
            </a:r>
            <a:endParaRPr lang="en-US" sz="2400"/>
          </a:p>
        </p:txBody>
      </p:sp>
      <p:sp>
        <p:nvSpPr>
          <p:cNvPr id="3" name="Content Placeholder 2"/>
          <p:cNvSpPr>
            <a:spLocks noGrp="1"/>
          </p:cNvSpPr>
          <p:nvPr>
            <p:ph idx="1"/>
          </p:nvPr>
        </p:nvSpPr>
        <p:spPr>
          <a:xfrm>
            <a:off x="350561" y="1009299"/>
            <a:ext cx="11388358" cy="5564495"/>
          </a:xfrm>
        </p:spPr>
        <p:txBody>
          <a:bodyPr>
            <a:normAutofit/>
          </a:bodyPr>
          <a:lstStyle/>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Man:</a:t>
            </a:r>
            <a:r>
              <a:rPr lang="en-US" dirty="0" smtClean="0"/>
              <a:t>	    Excuse me, could you tell me how to get to the modern art ___________?</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   </a:t>
            </a:r>
            <a:r>
              <a:rPr lang="en-US" dirty="0" smtClean="0"/>
              <a:t>Sure. Walk straight, and then take the ___________ to the third floor. Have you </a:t>
            </a:r>
            <a:br>
              <a:rPr lang="en-US" dirty="0" smtClean="0"/>
            </a:br>
            <a:r>
              <a:rPr lang="en-US" dirty="0" smtClean="0"/>
              <a:t>	    been to this gallery before? </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Man:</a:t>
            </a:r>
            <a:r>
              <a:rPr lang="en-US" dirty="0" smtClean="0"/>
              <a:t>	    No, I’ve never been to New York before. I came to ___________ my sister. She’s working</a:t>
            </a:r>
            <a:br>
              <a:rPr lang="en-US" dirty="0" smtClean="0"/>
            </a:br>
            <a:r>
              <a:rPr lang="en-US" dirty="0" smtClean="0"/>
              <a:t>  	    here.</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    </a:t>
            </a:r>
            <a:r>
              <a:rPr lang="en-US" dirty="0" smtClean="0"/>
              <a:t>Well, I hope you enjoy your time in New York. Why don’t you visit the Empire State </a:t>
            </a:r>
            <a:br>
              <a:rPr lang="en-US" dirty="0" smtClean="0"/>
            </a:br>
            <a:r>
              <a:rPr lang="en-US" dirty="0" smtClean="0"/>
              <a:t>	    Building near ______________? It’s one of the city’s best _________________.</a:t>
            </a:r>
            <a:endParaRPr lang="en-US" dirty="0"/>
          </a:p>
        </p:txBody>
      </p:sp>
      <p:sp>
        <p:nvSpPr>
          <p:cNvPr id="4" name="TextBox 3"/>
          <p:cNvSpPr txBox="1"/>
          <p:nvPr/>
        </p:nvSpPr>
        <p:spPr>
          <a:xfrm>
            <a:off x="8513806" y="1186248"/>
            <a:ext cx="2236572" cy="400110"/>
          </a:xfrm>
          <a:prstGeom prst="rect">
            <a:avLst/>
          </a:prstGeom>
          <a:noFill/>
        </p:spPr>
        <p:txBody>
          <a:bodyPr wrap="square" rtlCol="0">
            <a:spAutoFit/>
          </a:bodyPr>
          <a:lstStyle/>
          <a:p>
            <a:r>
              <a:rPr lang="en-US" sz="2000" dirty="0" smtClean="0">
                <a:solidFill>
                  <a:srgbClr val="FF0000"/>
                </a:solidFill>
              </a:rPr>
              <a:t>exhibit</a:t>
            </a:r>
            <a:endParaRPr lang="en-US" sz="2000" dirty="0">
              <a:solidFill>
                <a:srgbClr val="FF0000"/>
              </a:solidFill>
            </a:endParaRPr>
          </a:p>
        </p:txBody>
      </p:sp>
      <p:sp>
        <p:nvSpPr>
          <p:cNvPr id="5" name="TextBox 4"/>
          <p:cNvSpPr txBox="1"/>
          <p:nvPr/>
        </p:nvSpPr>
        <p:spPr>
          <a:xfrm>
            <a:off x="6044740" y="1806806"/>
            <a:ext cx="1964724" cy="400110"/>
          </a:xfrm>
          <a:prstGeom prst="rect">
            <a:avLst/>
          </a:prstGeom>
          <a:noFill/>
        </p:spPr>
        <p:txBody>
          <a:bodyPr wrap="square" rtlCol="0">
            <a:spAutoFit/>
          </a:bodyPr>
          <a:lstStyle/>
          <a:p>
            <a:r>
              <a:rPr lang="en-US" sz="2000" smtClean="0">
                <a:solidFill>
                  <a:srgbClr val="FF0000"/>
                </a:solidFill>
              </a:rPr>
              <a:t>elevator</a:t>
            </a:r>
            <a:endParaRPr lang="en-US" sz="2000">
              <a:solidFill>
                <a:srgbClr val="FF0000"/>
              </a:solidFill>
            </a:endParaRPr>
          </a:p>
        </p:txBody>
      </p:sp>
      <p:sp>
        <p:nvSpPr>
          <p:cNvPr id="6" name="TextBox 5"/>
          <p:cNvSpPr txBox="1"/>
          <p:nvPr/>
        </p:nvSpPr>
        <p:spPr>
          <a:xfrm>
            <a:off x="7704438" y="3004423"/>
            <a:ext cx="1927654" cy="400110"/>
          </a:xfrm>
          <a:prstGeom prst="rect">
            <a:avLst/>
          </a:prstGeom>
          <a:noFill/>
        </p:spPr>
        <p:txBody>
          <a:bodyPr wrap="square" rtlCol="0">
            <a:spAutoFit/>
          </a:bodyPr>
          <a:lstStyle/>
          <a:p>
            <a:r>
              <a:rPr lang="en-US" sz="2000" smtClean="0">
                <a:solidFill>
                  <a:srgbClr val="FF0000"/>
                </a:solidFill>
              </a:rPr>
              <a:t>visit</a:t>
            </a:r>
            <a:endParaRPr lang="en-US" sz="2000">
              <a:solidFill>
                <a:srgbClr val="FF0000"/>
              </a:solidFill>
            </a:endParaRPr>
          </a:p>
        </p:txBody>
      </p:sp>
      <p:sp>
        <p:nvSpPr>
          <p:cNvPr id="7" name="TextBox 6"/>
          <p:cNvSpPr txBox="1"/>
          <p:nvPr/>
        </p:nvSpPr>
        <p:spPr>
          <a:xfrm>
            <a:off x="3435178" y="4846568"/>
            <a:ext cx="1754660" cy="400110"/>
          </a:xfrm>
          <a:prstGeom prst="rect">
            <a:avLst/>
          </a:prstGeom>
          <a:noFill/>
        </p:spPr>
        <p:txBody>
          <a:bodyPr wrap="square" rtlCol="0">
            <a:spAutoFit/>
          </a:bodyPr>
          <a:lstStyle/>
          <a:p>
            <a:r>
              <a:rPr lang="en-US" sz="2000" smtClean="0">
                <a:solidFill>
                  <a:srgbClr val="FF0000"/>
                </a:solidFill>
              </a:rPr>
              <a:t>downtown</a:t>
            </a:r>
            <a:endParaRPr lang="en-US" sz="2000">
              <a:solidFill>
                <a:srgbClr val="FF0000"/>
              </a:solidFill>
            </a:endParaRPr>
          </a:p>
        </p:txBody>
      </p:sp>
      <p:sp>
        <p:nvSpPr>
          <p:cNvPr id="8" name="TextBox 7"/>
          <p:cNvSpPr txBox="1"/>
          <p:nvPr/>
        </p:nvSpPr>
        <p:spPr>
          <a:xfrm>
            <a:off x="8274455" y="4789108"/>
            <a:ext cx="3052120" cy="400110"/>
          </a:xfrm>
          <a:prstGeom prst="rect">
            <a:avLst/>
          </a:prstGeom>
          <a:noFill/>
        </p:spPr>
        <p:txBody>
          <a:bodyPr wrap="square" rtlCol="0">
            <a:spAutoFit/>
          </a:bodyPr>
          <a:lstStyle/>
          <a:p>
            <a:r>
              <a:rPr lang="en-US" sz="2000" dirty="0" smtClean="0">
                <a:solidFill>
                  <a:srgbClr val="FF0000"/>
                </a:solidFill>
              </a:rPr>
              <a:t>attractions</a:t>
            </a:r>
            <a:endParaRPr lang="en-US" sz="2000" dirty="0">
              <a:solidFill>
                <a:srgbClr val="FF0000"/>
              </a:solidFill>
            </a:endParaRPr>
          </a:p>
        </p:txBody>
      </p:sp>
    </p:spTree>
    <p:extLst>
      <p:ext uri="{BB962C8B-B14F-4D97-AF65-F5344CB8AC3E}">
        <p14:creationId xmlns:p14="http://schemas.microsoft.com/office/powerpoint/2010/main" val="1512427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61" y="200427"/>
            <a:ext cx="1438574" cy="540979"/>
          </a:xfrm>
        </p:spPr>
        <p:txBody>
          <a:bodyPr>
            <a:normAutofit/>
          </a:bodyPr>
          <a:lstStyle/>
          <a:p>
            <a:r>
              <a:rPr lang="en-US" sz="2400" dirty="0" smtClean="0"/>
              <a:t>Items 47-49</a:t>
            </a:r>
            <a:endParaRPr lang="en-US" sz="2400" dirty="0"/>
          </a:p>
        </p:txBody>
      </p:sp>
      <p:sp>
        <p:nvSpPr>
          <p:cNvPr id="3" name="Content Placeholder 2"/>
          <p:cNvSpPr>
            <a:spLocks noGrp="1"/>
          </p:cNvSpPr>
          <p:nvPr>
            <p:ph idx="1"/>
          </p:nvPr>
        </p:nvSpPr>
        <p:spPr>
          <a:xfrm>
            <a:off x="350561" y="1009299"/>
            <a:ext cx="11388358" cy="5564495"/>
          </a:xfrm>
        </p:spPr>
        <p:txBody>
          <a:bodyPr>
            <a:normAutofit/>
          </a:bodyPr>
          <a:lstStyle/>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Man:</a:t>
            </a:r>
            <a:r>
              <a:rPr lang="en-US" dirty="0" smtClean="0"/>
              <a:t>	    You’ve reached Robert at </a:t>
            </a:r>
            <a:r>
              <a:rPr lang="en-US" dirty="0" err="1" smtClean="0"/>
              <a:t>Stonefield</a:t>
            </a:r>
            <a:r>
              <a:rPr lang="en-US" dirty="0" smtClean="0"/>
              <a:t> Post Office. How may I help you?</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   </a:t>
            </a:r>
            <a:r>
              <a:rPr lang="en-US" dirty="0" smtClean="0"/>
              <a:t>Hello, I was expecting to receive a ______________ from Italy last week but it didn’t</a:t>
            </a:r>
            <a:br>
              <a:rPr lang="en-US" dirty="0" smtClean="0"/>
            </a:br>
            <a:r>
              <a:rPr lang="en-US" dirty="0" smtClean="0"/>
              <a:t>             	    arrive yet.</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Man:</a:t>
            </a:r>
            <a:r>
              <a:rPr lang="en-US" dirty="0" smtClean="0"/>
              <a:t>	    _____________, there have been some problems at our ____________ parcel sorting </a:t>
            </a:r>
            <a:br>
              <a:rPr lang="en-US" dirty="0" smtClean="0"/>
            </a:br>
            <a:r>
              <a:rPr lang="en-US" dirty="0" smtClean="0"/>
              <a:t>	   center. We’re experiencing delays for 3 to 5 days. Do you have the __________________ </a:t>
            </a:r>
            <a:br>
              <a:rPr lang="en-US" dirty="0" smtClean="0"/>
            </a:br>
            <a:r>
              <a:rPr lang="en-US" dirty="0" smtClean="0"/>
              <a:t>	   for your parcel? You can also track online.</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  </a:t>
            </a:r>
            <a:r>
              <a:rPr lang="en-US" dirty="0" smtClean="0"/>
              <a:t>Thank you. I’ll ask my friend for it and check the _____________ delivery date.</a:t>
            </a:r>
            <a:endParaRPr lang="en-US" dirty="0"/>
          </a:p>
        </p:txBody>
      </p:sp>
      <p:sp>
        <p:nvSpPr>
          <p:cNvPr id="4" name="TextBox 3"/>
          <p:cNvSpPr txBox="1"/>
          <p:nvPr/>
        </p:nvSpPr>
        <p:spPr>
          <a:xfrm>
            <a:off x="5912748" y="1782168"/>
            <a:ext cx="2236572" cy="400110"/>
          </a:xfrm>
          <a:prstGeom prst="rect">
            <a:avLst/>
          </a:prstGeom>
          <a:noFill/>
        </p:spPr>
        <p:txBody>
          <a:bodyPr wrap="square" rtlCol="0">
            <a:spAutoFit/>
          </a:bodyPr>
          <a:lstStyle/>
          <a:p>
            <a:r>
              <a:rPr lang="en-US" sz="2000" dirty="0" smtClean="0">
                <a:solidFill>
                  <a:srgbClr val="FF0000"/>
                </a:solidFill>
              </a:rPr>
              <a:t>parcel</a:t>
            </a:r>
            <a:endParaRPr lang="en-US" sz="2000" dirty="0">
              <a:solidFill>
                <a:srgbClr val="FF0000"/>
              </a:solidFill>
            </a:endParaRPr>
          </a:p>
        </p:txBody>
      </p:sp>
      <p:sp>
        <p:nvSpPr>
          <p:cNvPr id="5" name="TextBox 4"/>
          <p:cNvSpPr txBox="1"/>
          <p:nvPr/>
        </p:nvSpPr>
        <p:spPr>
          <a:xfrm>
            <a:off x="1789135" y="2987515"/>
            <a:ext cx="1964724" cy="400110"/>
          </a:xfrm>
          <a:prstGeom prst="rect">
            <a:avLst/>
          </a:prstGeom>
          <a:noFill/>
        </p:spPr>
        <p:txBody>
          <a:bodyPr wrap="square" rtlCol="0">
            <a:spAutoFit/>
          </a:bodyPr>
          <a:lstStyle/>
          <a:p>
            <a:r>
              <a:rPr lang="en-US" sz="2000" dirty="0" smtClean="0">
                <a:solidFill>
                  <a:srgbClr val="FF0000"/>
                </a:solidFill>
              </a:rPr>
              <a:t>Actually</a:t>
            </a:r>
            <a:endParaRPr lang="en-US" sz="2000" dirty="0">
              <a:solidFill>
                <a:srgbClr val="FF0000"/>
              </a:solidFill>
            </a:endParaRPr>
          </a:p>
        </p:txBody>
      </p:sp>
      <p:sp>
        <p:nvSpPr>
          <p:cNvPr id="6" name="TextBox 5"/>
          <p:cNvSpPr txBox="1"/>
          <p:nvPr/>
        </p:nvSpPr>
        <p:spPr>
          <a:xfrm>
            <a:off x="8149320" y="2987515"/>
            <a:ext cx="1927654" cy="400110"/>
          </a:xfrm>
          <a:prstGeom prst="rect">
            <a:avLst/>
          </a:prstGeom>
          <a:noFill/>
        </p:spPr>
        <p:txBody>
          <a:bodyPr wrap="square" rtlCol="0">
            <a:spAutoFit/>
          </a:bodyPr>
          <a:lstStyle/>
          <a:p>
            <a:r>
              <a:rPr lang="en-US" sz="2000" dirty="0" smtClean="0">
                <a:solidFill>
                  <a:srgbClr val="FF0000"/>
                </a:solidFill>
              </a:rPr>
              <a:t>domestic</a:t>
            </a:r>
            <a:endParaRPr lang="en-US" sz="2000" dirty="0">
              <a:solidFill>
                <a:srgbClr val="FF0000"/>
              </a:solidFill>
            </a:endParaRPr>
          </a:p>
        </p:txBody>
      </p:sp>
      <p:sp>
        <p:nvSpPr>
          <p:cNvPr id="7" name="TextBox 6"/>
          <p:cNvSpPr txBox="1"/>
          <p:nvPr/>
        </p:nvSpPr>
        <p:spPr>
          <a:xfrm>
            <a:off x="9345129" y="3591491"/>
            <a:ext cx="2514361" cy="400110"/>
          </a:xfrm>
          <a:prstGeom prst="rect">
            <a:avLst/>
          </a:prstGeom>
          <a:noFill/>
        </p:spPr>
        <p:txBody>
          <a:bodyPr wrap="square" rtlCol="0">
            <a:spAutoFit/>
          </a:bodyPr>
          <a:lstStyle/>
          <a:p>
            <a:r>
              <a:rPr lang="en-US" sz="2000" dirty="0">
                <a:solidFill>
                  <a:srgbClr val="FF0000"/>
                </a:solidFill>
              </a:rPr>
              <a:t>t</a:t>
            </a:r>
            <a:r>
              <a:rPr lang="en-US" sz="2000" dirty="0" smtClean="0">
                <a:solidFill>
                  <a:srgbClr val="FF0000"/>
                </a:solidFill>
              </a:rPr>
              <a:t>racking number</a:t>
            </a:r>
            <a:endParaRPr lang="en-US" sz="2000" dirty="0">
              <a:solidFill>
                <a:srgbClr val="FF0000"/>
              </a:solidFill>
            </a:endParaRPr>
          </a:p>
        </p:txBody>
      </p:sp>
      <p:sp>
        <p:nvSpPr>
          <p:cNvPr id="8" name="TextBox 7"/>
          <p:cNvSpPr txBox="1"/>
          <p:nvPr/>
        </p:nvSpPr>
        <p:spPr>
          <a:xfrm>
            <a:off x="7373910" y="4780654"/>
            <a:ext cx="3052120" cy="400110"/>
          </a:xfrm>
          <a:prstGeom prst="rect">
            <a:avLst/>
          </a:prstGeom>
          <a:noFill/>
        </p:spPr>
        <p:txBody>
          <a:bodyPr wrap="square" rtlCol="0">
            <a:spAutoFit/>
          </a:bodyPr>
          <a:lstStyle/>
          <a:p>
            <a:r>
              <a:rPr lang="en-US" sz="2000" smtClean="0">
                <a:solidFill>
                  <a:srgbClr val="FF0000"/>
                </a:solidFill>
              </a:rPr>
              <a:t>expected</a:t>
            </a:r>
            <a:endParaRPr lang="en-US" sz="2000" dirty="0">
              <a:solidFill>
                <a:srgbClr val="FF0000"/>
              </a:solidFill>
            </a:endParaRPr>
          </a:p>
        </p:txBody>
      </p:sp>
    </p:spTree>
    <p:extLst>
      <p:ext uri="{BB962C8B-B14F-4D97-AF65-F5344CB8AC3E}">
        <p14:creationId xmlns:p14="http://schemas.microsoft.com/office/powerpoint/2010/main" val="71179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61" y="200427"/>
            <a:ext cx="1438574" cy="540979"/>
          </a:xfrm>
        </p:spPr>
        <p:txBody>
          <a:bodyPr>
            <a:normAutofit/>
          </a:bodyPr>
          <a:lstStyle/>
          <a:p>
            <a:r>
              <a:rPr lang="en-US" sz="2400" dirty="0" smtClean="0"/>
              <a:t>Items 56-58</a:t>
            </a:r>
            <a:endParaRPr lang="en-US" sz="2400" dirty="0"/>
          </a:p>
        </p:txBody>
      </p:sp>
      <p:sp>
        <p:nvSpPr>
          <p:cNvPr id="3" name="Content Placeholder 2"/>
          <p:cNvSpPr>
            <a:spLocks noGrp="1"/>
          </p:cNvSpPr>
          <p:nvPr>
            <p:ph idx="1"/>
          </p:nvPr>
        </p:nvSpPr>
        <p:spPr>
          <a:xfrm>
            <a:off x="350561" y="1009299"/>
            <a:ext cx="11388358" cy="5564495"/>
          </a:xfrm>
        </p:spPr>
        <p:txBody>
          <a:bodyPr>
            <a:normAutofit/>
          </a:bodyPr>
          <a:lstStyle/>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Man:</a:t>
            </a:r>
            <a:r>
              <a:rPr lang="en-US" dirty="0" smtClean="0"/>
              <a:t>	    Anna, could you _______________ with the IT Department? I’m having problems with</a:t>
            </a:r>
            <a:br>
              <a:rPr lang="en-US" dirty="0" smtClean="0"/>
            </a:br>
            <a:r>
              <a:rPr lang="en-US" dirty="0" smtClean="0"/>
              <a:t>	   my company cell phone. It’s _____________ turned off. I have important numbers on it </a:t>
            </a:r>
            <a:br>
              <a:rPr lang="en-US" dirty="0" smtClean="0"/>
            </a:br>
            <a:r>
              <a:rPr lang="en-US" dirty="0" smtClean="0"/>
              <a:t>	   that I need for a meeting this afternoon.</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  </a:t>
            </a:r>
            <a:r>
              <a:rPr lang="en-US" dirty="0" smtClean="0"/>
              <a:t>OK, I’ll call them _________________. I’ll also tell them that this is important.</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Man:</a:t>
            </a:r>
            <a:r>
              <a:rPr lang="en-US" dirty="0" smtClean="0"/>
              <a:t>	   Thanks. I hope it can be up and running again by the meeting</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a:t>
            </a:r>
            <a:r>
              <a:rPr lang="en-US" dirty="0" smtClean="0"/>
              <a:t>  It should be fine. I have the same ______________ with my phone last week and they </a:t>
            </a:r>
            <a:br>
              <a:rPr lang="en-US" dirty="0" smtClean="0"/>
            </a:br>
            <a:r>
              <a:rPr lang="en-US" dirty="0" smtClean="0"/>
              <a:t>	    were able to ____________ all the numbers.</a:t>
            </a:r>
            <a:endParaRPr lang="en-US" dirty="0"/>
          </a:p>
        </p:txBody>
      </p:sp>
      <p:sp>
        <p:nvSpPr>
          <p:cNvPr id="4" name="TextBox 3"/>
          <p:cNvSpPr txBox="1"/>
          <p:nvPr/>
        </p:nvSpPr>
        <p:spPr>
          <a:xfrm>
            <a:off x="3573388" y="1186424"/>
            <a:ext cx="2236572" cy="400110"/>
          </a:xfrm>
          <a:prstGeom prst="rect">
            <a:avLst/>
          </a:prstGeom>
          <a:noFill/>
        </p:spPr>
        <p:txBody>
          <a:bodyPr wrap="square" rtlCol="0">
            <a:spAutoFit/>
          </a:bodyPr>
          <a:lstStyle/>
          <a:p>
            <a:r>
              <a:rPr lang="en-US" sz="2000" dirty="0">
                <a:solidFill>
                  <a:srgbClr val="FF0000"/>
                </a:solidFill>
              </a:rPr>
              <a:t>g</a:t>
            </a:r>
            <a:r>
              <a:rPr lang="en-US" sz="2000" dirty="0" smtClean="0">
                <a:solidFill>
                  <a:srgbClr val="FF0000"/>
                </a:solidFill>
              </a:rPr>
              <a:t>et in touch</a:t>
            </a:r>
            <a:endParaRPr lang="en-US" sz="2000" dirty="0">
              <a:solidFill>
                <a:srgbClr val="FF0000"/>
              </a:solidFill>
            </a:endParaRPr>
          </a:p>
        </p:txBody>
      </p:sp>
      <p:sp>
        <p:nvSpPr>
          <p:cNvPr id="5" name="TextBox 4"/>
          <p:cNvSpPr txBox="1"/>
          <p:nvPr/>
        </p:nvSpPr>
        <p:spPr>
          <a:xfrm>
            <a:off x="5062378" y="1763659"/>
            <a:ext cx="1964724" cy="400110"/>
          </a:xfrm>
          <a:prstGeom prst="rect">
            <a:avLst/>
          </a:prstGeom>
          <a:noFill/>
        </p:spPr>
        <p:txBody>
          <a:bodyPr wrap="square" rtlCol="0">
            <a:spAutoFit/>
          </a:bodyPr>
          <a:lstStyle/>
          <a:p>
            <a:r>
              <a:rPr lang="en-US" sz="2000" dirty="0" smtClean="0">
                <a:solidFill>
                  <a:srgbClr val="FF0000"/>
                </a:solidFill>
              </a:rPr>
              <a:t>suddenly</a:t>
            </a:r>
            <a:endParaRPr lang="en-US" sz="2000" dirty="0">
              <a:solidFill>
                <a:srgbClr val="FF0000"/>
              </a:solidFill>
            </a:endParaRPr>
          </a:p>
        </p:txBody>
      </p:sp>
      <p:sp>
        <p:nvSpPr>
          <p:cNvPr id="6" name="TextBox 5"/>
          <p:cNvSpPr txBox="1"/>
          <p:nvPr/>
        </p:nvSpPr>
        <p:spPr>
          <a:xfrm>
            <a:off x="3727847" y="2976957"/>
            <a:ext cx="1927654" cy="400110"/>
          </a:xfrm>
          <a:prstGeom prst="rect">
            <a:avLst/>
          </a:prstGeom>
          <a:noFill/>
        </p:spPr>
        <p:txBody>
          <a:bodyPr wrap="square" rtlCol="0">
            <a:spAutoFit/>
          </a:bodyPr>
          <a:lstStyle/>
          <a:p>
            <a:r>
              <a:rPr lang="en-US" sz="2000" dirty="0" smtClean="0">
                <a:solidFill>
                  <a:srgbClr val="FF0000"/>
                </a:solidFill>
              </a:rPr>
              <a:t>immediately</a:t>
            </a:r>
            <a:endParaRPr lang="en-US" sz="2000" dirty="0">
              <a:solidFill>
                <a:srgbClr val="FF0000"/>
              </a:solidFill>
            </a:endParaRPr>
          </a:p>
        </p:txBody>
      </p:sp>
      <p:sp>
        <p:nvSpPr>
          <p:cNvPr id="7" name="TextBox 6"/>
          <p:cNvSpPr txBox="1"/>
          <p:nvPr/>
        </p:nvSpPr>
        <p:spPr>
          <a:xfrm>
            <a:off x="5769921" y="4174908"/>
            <a:ext cx="2514361" cy="400110"/>
          </a:xfrm>
          <a:prstGeom prst="rect">
            <a:avLst/>
          </a:prstGeom>
          <a:noFill/>
        </p:spPr>
        <p:txBody>
          <a:bodyPr wrap="square" rtlCol="0">
            <a:spAutoFit/>
          </a:bodyPr>
          <a:lstStyle/>
          <a:p>
            <a:r>
              <a:rPr lang="en-US" sz="2000" smtClean="0">
                <a:solidFill>
                  <a:srgbClr val="FF0000"/>
                </a:solidFill>
              </a:rPr>
              <a:t>issue</a:t>
            </a:r>
            <a:endParaRPr lang="en-US" sz="2000" dirty="0">
              <a:solidFill>
                <a:srgbClr val="FF0000"/>
              </a:solidFill>
            </a:endParaRPr>
          </a:p>
        </p:txBody>
      </p:sp>
      <p:sp>
        <p:nvSpPr>
          <p:cNvPr id="8" name="TextBox 7"/>
          <p:cNvSpPr txBox="1"/>
          <p:nvPr/>
        </p:nvSpPr>
        <p:spPr>
          <a:xfrm>
            <a:off x="3165614" y="4850586"/>
            <a:ext cx="3052120" cy="400110"/>
          </a:xfrm>
          <a:prstGeom prst="rect">
            <a:avLst/>
          </a:prstGeom>
          <a:noFill/>
        </p:spPr>
        <p:txBody>
          <a:bodyPr wrap="square" rtlCol="0">
            <a:spAutoFit/>
          </a:bodyPr>
          <a:lstStyle/>
          <a:p>
            <a:r>
              <a:rPr lang="en-US" sz="2000" dirty="0" smtClean="0">
                <a:solidFill>
                  <a:srgbClr val="FF0000"/>
                </a:solidFill>
              </a:rPr>
              <a:t>recover</a:t>
            </a:r>
            <a:endParaRPr lang="en-US" sz="2000" dirty="0">
              <a:solidFill>
                <a:srgbClr val="FF0000"/>
              </a:solidFill>
            </a:endParaRPr>
          </a:p>
        </p:txBody>
      </p:sp>
    </p:spTree>
    <p:extLst>
      <p:ext uri="{BB962C8B-B14F-4D97-AF65-F5344CB8AC3E}">
        <p14:creationId xmlns:p14="http://schemas.microsoft.com/office/powerpoint/2010/main" val="1401809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61" y="200427"/>
            <a:ext cx="1438574" cy="540979"/>
          </a:xfrm>
        </p:spPr>
        <p:txBody>
          <a:bodyPr>
            <a:normAutofit/>
          </a:bodyPr>
          <a:lstStyle/>
          <a:p>
            <a:r>
              <a:rPr lang="en-US" sz="2400" dirty="0" smtClean="0"/>
              <a:t>Items 59-61</a:t>
            </a:r>
            <a:endParaRPr lang="en-US" sz="2400" dirty="0"/>
          </a:p>
        </p:txBody>
      </p:sp>
      <p:sp>
        <p:nvSpPr>
          <p:cNvPr id="3" name="Content Placeholder 2"/>
          <p:cNvSpPr>
            <a:spLocks noGrp="1"/>
          </p:cNvSpPr>
          <p:nvPr>
            <p:ph idx="1"/>
          </p:nvPr>
        </p:nvSpPr>
        <p:spPr>
          <a:xfrm>
            <a:off x="350561" y="1009299"/>
            <a:ext cx="11388358" cy="5564495"/>
          </a:xfrm>
        </p:spPr>
        <p:txBody>
          <a:bodyPr>
            <a:normAutofit/>
          </a:bodyPr>
          <a:lstStyle/>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  </a:t>
            </a:r>
            <a:r>
              <a:rPr lang="en-US" dirty="0" smtClean="0"/>
              <a:t>I’m really busy until next Monday _____________ a contract with the Alaskan Wood </a:t>
            </a:r>
            <a:br>
              <a:rPr lang="en-US" dirty="0" smtClean="0"/>
            </a:br>
            <a:r>
              <a:rPr lang="en-US" dirty="0" smtClean="0"/>
              <a:t>	   Company. Would you mind writing the ______________ for me? They are due on Friday.</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Man:</a:t>
            </a:r>
            <a:r>
              <a:rPr lang="en-US" dirty="0" smtClean="0"/>
              <a:t>	   ________________. I’ll finish them by the end of Thursday. Are they in your folder?</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a:t>
            </a:r>
            <a:r>
              <a:rPr lang="en-US" dirty="0" smtClean="0"/>
              <a:t>  Yes, but Samantha has the updated versions. Could you ask her for them? Sorry, I am </a:t>
            </a:r>
            <a:br>
              <a:rPr lang="en-US" dirty="0" smtClean="0"/>
            </a:br>
            <a:r>
              <a:rPr lang="en-US" dirty="0" smtClean="0"/>
              <a:t>	  __________________ to ____________ a taxi.</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Man:</a:t>
            </a:r>
            <a:r>
              <a:rPr lang="en-US" dirty="0" smtClean="0"/>
              <a:t>	   Yes, I will. The traffic is very busy today. You’d better go now or you’ll miss your flight.</a:t>
            </a:r>
            <a:endParaRPr lang="en-US" dirty="0"/>
          </a:p>
        </p:txBody>
      </p:sp>
      <p:sp>
        <p:nvSpPr>
          <p:cNvPr id="4" name="TextBox 3"/>
          <p:cNvSpPr txBox="1"/>
          <p:nvPr/>
        </p:nvSpPr>
        <p:spPr>
          <a:xfrm>
            <a:off x="5499170" y="1171407"/>
            <a:ext cx="2236572" cy="400110"/>
          </a:xfrm>
          <a:prstGeom prst="rect">
            <a:avLst/>
          </a:prstGeom>
          <a:noFill/>
        </p:spPr>
        <p:txBody>
          <a:bodyPr wrap="square" rtlCol="0">
            <a:spAutoFit/>
          </a:bodyPr>
          <a:lstStyle/>
          <a:p>
            <a:r>
              <a:rPr lang="en-US" sz="2000" smtClean="0">
                <a:solidFill>
                  <a:srgbClr val="FF0000"/>
                </a:solidFill>
              </a:rPr>
              <a:t>negotiating</a:t>
            </a:r>
            <a:endParaRPr lang="en-US" sz="2000" dirty="0">
              <a:solidFill>
                <a:srgbClr val="FF0000"/>
              </a:solidFill>
            </a:endParaRPr>
          </a:p>
        </p:txBody>
      </p:sp>
      <p:sp>
        <p:nvSpPr>
          <p:cNvPr id="5" name="TextBox 4"/>
          <p:cNvSpPr txBox="1"/>
          <p:nvPr/>
        </p:nvSpPr>
        <p:spPr>
          <a:xfrm>
            <a:off x="6083347" y="1733625"/>
            <a:ext cx="1964724" cy="400110"/>
          </a:xfrm>
          <a:prstGeom prst="rect">
            <a:avLst/>
          </a:prstGeom>
          <a:noFill/>
        </p:spPr>
        <p:txBody>
          <a:bodyPr wrap="square" rtlCol="0">
            <a:spAutoFit/>
          </a:bodyPr>
          <a:lstStyle/>
          <a:p>
            <a:r>
              <a:rPr lang="en-US" sz="2000" dirty="0">
                <a:solidFill>
                  <a:srgbClr val="FF0000"/>
                </a:solidFill>
              </a:rPr>
              <a:t>s</a:t>
            </a:r>
            <a:r>
              <a:rPr lang="en-US" sz="2000" dirty="0" smtClean="0">
                <a:solidFill>
                  <a:srgbClr val="FF0000"/>
                </a:solidFill>
              </a:rPr>
              <a:t>ales reports</a:t>
            </a:r>
            <a:endParaRPr lang="en-US" sz="2000" dirty="0">
              <a:solidFill>
                <a:srgbClr val="FF0000"/>
              </a:solidFill>
            </a:endParaRPr>
          </a:p>
        </p:txBody>
      </p:sp>
      <p:sp>
        <p:nvSpPr>
          <p:cNvPr id="6" name="TextBox 5"/>
          <p:cNvSpPr txBox="1"/>
          <p:nvPr/>
        </p:nvSpPr>
        <p:spPr>
          <a:xfrm>
            <a:off x="1552684" y="2351697"/>
            <a:ext cx="1927654" cy="400110"/>
          </a:xfrm>
          <a:prstGeom prst="rect">
            <a:avLst/>
          </a:prstGeom>
          <a:noFill/>
        </p:spPr>
        <p:txBody>
          <a:bodyPr wrap="square" rtlCol="0">
            <a:spAutoFit/>
          </a:bodyPr>
          <a:lstStyle/>
          <a:p>
            <a:r>
              <a:rPr lang="en-US" sz="2000" dirty="0" smtClean="0">
                <a:solidFill>
                  <a:srgbClr val="FF0000"/>
                </a:solidFill>
              </a:rPr>
              <a:t>By all means</a:t>
            </a:r>
            <a:endParaRPr lang="en-US" sz="2000" dirty="0">
              <a:solidFill>
                <a:srgbClr val="FF0000"/>
              </a:solidFill>
            </a:endParaRPr>
          </a:p>
        </p:txBody>
      </p:sp>
      <p:sp>
        <p:nvSpPr>
          <p:cNvPr id="7" name="TextBox 6"/>
          <p:cNvSpPr txBox="1"/>
          <p:nvPr/>
        </p:nvSpPr>
        <p:spPr>
          <a:xfrm>
            <a:off x="2121002" y="3591491"/>
            <a:ext cx="2718672" cy="400110"/>
          </a:xfrm>
          <a:prstGeom prst="rect">
            <a:avLst/>
          </a:prstGeom>
          <a:noFill/>
        </p:spPr>
        <p:txBody>
          <a:bodyPr wrap="square" rtlCol="0">
            <a:spAutoFit/>
          </a:bodyPr>
          <a:lstStyle/>
          <a:p>
            <a:r>
              <a:rPr lang="en-US" sz="2000" dirty="0" smtClean="0">
                <a:solidFill>
                  <a:srgbClr val="FF0000"/>
                </a:solidFill>
              </a:rPr>
              <a:t>rushing</a:t>
            </a:r>
            <a:endParaRPr lang="en-US" sz="2000" dirty="0">
              <a:solidFill>
                <a:srgbClr val="FF0000"/>
              </a:solidFill>
            </a:endParaRPr>
          </a:p>
        </p:txBody>
      </p:sp>
      <p:sp>
        <p:nvSpPr>
          <p:cNvPr id="8" name="TextBox 7"/>
          <p:cNvSpPr txBox="1"/>
          <p:nvPr/>
        </p:nvSpPr>
        <p:spPr>
          <a:xfrm>
            <a:off x="4518680" y="3608509"/>
            <a:ext cx="3052120" cy="400110"/>
          </a:xfrm>
          <a:prstGeom prst="rect">
            <a:avLst/>
          </a:prstGeom>
          <a:noFill/>
        </p:spPr>
        <p:txBody>
          <a:bodyPr wrap="square" rtlCol="0">
            <a:spAutoFit/>
          </a:bodyPr>
          <a:lstStyle/>
          <a:p>
            <a:r>
              <a:rPr lang="en-US" sz="2000" smtClean="0">
                <a:solidFill>
                  <a:srgbClr val="FF0000"/>
                </a:solidFill>
              </a:rPr>
              <a:t>catch</a:t>
            </a:r>
            <a:endParaRPr lang="en-US" sz="2000" dirty="0">
              <a:solidFill>
                <a:srgbClr val="FF0000"/>
              </a:solidFill>
            </a:endParaRPr>
          </a:p>
        </p:txBody>
      </p:sp>
    </p:spTree>
    <p:extLst>
      <p:ext uri="{BB962C8B-B14F-4D97-AF65-F5344CB8AC3E}">
        <p14:creationId xmlns:p14="http://schemas.microsoft.com/office/powerpoint/2010/main" val="850173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61" y="200427"/>
            <a:ext cx="1438574" cy="540979"/>
          </a:xfrm>
        </p:spPr>
        <p:txBody>
          <a:bodyPr>
            <a:normAutofit/>
          </a:bodyPr>
          <a:lstStyle/>
          <a:p>
            <a:r>
              <a:rPr lang="en-US" sz="2400" dirty="0" smtClean="0"/>
              <a:t>Items 68-70</a:t>
            </a:r>
            <a:endParaRPr lang="en-US" sz="2400" dirty="0"/>
          </a:p>
        </p:txBody>
      </p:sp>
      <p:sp>
        <p:nvSpPr>
          <p:cNvPr id="3" name="Content Placeholder 2"/>
          <p:cNvSpPr>
            <a:spLocks noGrp="1"/>
          </p:cNvSpPr>
          <p:nvPr>
            <p:ph idx="1"/>
          </p:nvPr>
        </p:nvSpPr>
        <p:spPr>
          <a:xfrm>
            <a:off x="350561" y="1009299"/>
            <a:ext cx="11388358" cy="5564495"/>
          </a:xfrm>
        </p:spPr>
        <p:txBody>
          <a:bodyPr>
            <a:normAutofit/>
          </a:bodyPr>
          <a:lstStyle/>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  </a:t>
            </a:r>
            <a:r>
              <a:rPr lang="en-US" dirty="0" smtClean="0"/>
              <a:t>Hi, Michael. How many people have applied for the two _____________ positions?</a:t>
            </a:r>
            <a:r>
              <a:rPr lang="en-US" b="1" dirty="0" smtClean="0"/>
              <a:t/>
            </a:r>
            <a:br>
              <a:rPr lang="en-US" b="1" dirty="0" smtClean="0"/>
            </a:br>
            <a:r>
              <a:rPr lang="en-US" b="1" dirty="0" smtClean="0"/>
              <a:t>Man:</a:t>
            </a:r>
            <a:r>
              <a:rPr lang="en-US" dirty="0" smtClean="0"/>
              <a:t>	   More than 20 people applied, so we’re interviewing the best five. Do you have any time</a:t>
            </a:r>
            <a:br>
              <a:rPr lang="en-US" dirty="0" smtClean="0"/>
            </a:br>
            <a:r>
              <a:rPr lang="en-US" dirty="0" smtClean="0"/>
              <a:t>	   this week to look at the _________________?</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Woman:</a:t>
            </a:r>
            <a:r>
              <a:rPr lang="en-US" dirty="0" smtClean="0"/>
              <a:t>  I think I’m free on Wednesday afternoon. We can review the applications, and </a:t>
            </a:r>
            <a:br>
              <a:rPr lang="en-US" dirty="0" smtClean="0"/>
            </a:br>
            <a:r>
              <a:rPr lang="en-US" dirty="0" smtClean="0"/>
              <a:t>	   _______________ those who don’t have a ______________ or other _____________ in </a:t>
            </a:r>
            <a:br>
              <a:rPr lang="en-US" dirty="0" smtClean="0"/>
            </a:br>
            <a:r>
              <a:rPr lang="en-US" dirty="0" smtClean="0"/>
              <a:t>	   management.</a:t>
            </a:r>
          </a:p>
          <a:p>
            <a:pPr marL="0" marR="0" lvl="0" indent="0" defTabSz="914400" eaLnBrk="1" fontAlgn="auto" latinLnBrk="0" hangingPunct="1">
              <a:lnSpc>
                <a:spcPct val="200000"/>
              </a:lnSpc>
              <a:spcBef>
                <a:spcPts val="0"/>
              </a:spcBef>
              <a:spcAft>
                <a:spcPts val="0"/>
              </a:spcAft>
              <a:buClrTx/>
              <a:buSzTx/>
              <a:buFontTx/>
              <a:buNone/>
              <a:tabLst/>
              <a:defRPr/>
            </a:pPr>
            <a:r>
              <a:rPr lang="en-US" b="1" dirty="0" smtClean="0"/>
              <a:t>Man:</a:t>
            </a:r>
            <a:r>
              <a:rPr lang="en-US" dirty="0" smtClean="0"/>
              <a:t>	   Sure, but remember we should also see if they have ______________ skills gained from</a:t>
            </a:r>
            <a:br>
              <a:rPr lang="en-US" dirty="0" smtClean="0"/>
            </a:br>
            <a:r>
              <a:rPr lang="en-US" dirty="0" smtClean="0"/>
              <a:t>	   hands-on experience.</a:t>
            </a:r>
            <a:endParaRPr lang="en-US" dirty="0"/>
          </a:p>
        </p:txBody>
      </p:sp>
      <p:sp>
        <p:nvSpPr>
          <p:cNvPr id="4" name="TextBox 3"/>
          <p:cNvSpPr txBox="1"/>
          <p:nvPr/>
        </p:nvSpPr>
        <p:spPr>
          <a:xfrm>
            <a:off x="8102362" y="1184099"/>
            <a:ext cx="2236572" cy="400110"/>
          </a:xfrm>
          <a:prstGeom prst="rect">
            <a:avLst/>
          </a:prstGeom>
          <a:noFill/>
        </p:spPr>
        <p:txBody>
          <a:bodyPr wrap="square" rtlCol="0">
            <a:spAutoFit/>
          </a:bodyPr>
          <a:lstStyle/>
          <a:p>
            <a:r>
              <a:rPr lang="en-US" sz="2000" dirty="0" smtClean="0">
                <a:solidFill>
                  <a:srgbClr val="FF0000"/>
                </a:solidFill>
              </a:rPr>
              <a:t>managerial</a:t>
            </a:r>
            <a:endParaRPr lang="en-US" sz="2000" dirty="0">
              <a:solidFill>
                <a:srgbClr val="FF0000"/>
              </a:solidFill>
            </a:endParaRPr>
          </a:p>
        </p:txBody>
      </p:sp>
      <p:sp>
        <p:nvSpPr>
          <p:cNvPr id="5" name="TextBox 4"/>
          <p:cNvSpPr txBox="1"/>
          <p:nvPr/>
        </p:nvSpPr>
        <p:spPr>
          <a:xfrm>
            <a:off x="4397640" y="2375590"/>
            <a:ext cx="1964724" cy="400110"/>
          </a:xfrm>
          <a:prstGeom prst="rect">
            <a:avLst/>
          </a:prstGeom>
          <a:noFill/>
        </p:spPr>
        <p:txBody>
          <a:bodyPr wrap="square" rtlCol="0">
            <a:spAutoFit/>
          </a:bodyPr>
          <a:lstStyle/>
          <a:p>
            <a:r>
              <a:rPr lang="en-US" sz="2000" dirty="0" smtClean="0">
                <a:solidFill>
                  <a:srgbClr val="FF0000"/>
                </a:solidFill>
              </a:rPr>
              <a:t>applications</a:t>
            </a:r>
            <a:endParaRPr lang="en-US" sz="2000" dirty="0">
              <a:solidFill>
                <a:srgbClr val="FF0000"/>
              </a:solidFill>
            </a:endParaRPr>
          </a:p>
        </p:txBody>
      </p:sp>
      <p:sp>
        <p:nvSpPr>
          <p:cNvPr id="6" name="TextBox 5"/>
          <p:cNvSpPr txBox="1"/>
          <p:nvPr/>
        </p:nvSpPr>
        <p:spPr>
          <a:xfrm>
            <a:off x="1736844" y="3591491"/>
            <a:ext cx="1927654" cy="400110"/>
          </a:xfrm>
          <a:prstGeom prst="rect">
            <a:avLst/>
          </a:prstGeom>
          <a:noFill/>
        </p:spPr>
        <p:txBody>
          <a:bodyPr wrap="square" rtlCol="0">
            <a:spAutoFit/>
          </a:bodyPr>
          <a:lstStyle/>
          <a:p>
            <a:r>
              <a:rPr lang="en-US" sz="2000" dirty="0">
                <a:solidFill>
                  <a:srgbClr val="FF0000"/>
                </a:solidFill>
              </a:rPr>
              <a:t>l</a:t>
            </a:r>
            <a:r>
              <a:rPr lang="en-US" sz="2000" dirty="0" smtClean="0">
                <a:solidFill>
                  <a:srgbClr val="FF0000"/>
                </a:solidFill>
              </a:rPr>
              <a:t>eave out</a:t>
            </a:r>
            <a:endParaRPr lang="en-US" sz="2000" dirty="0">
              <a:solidFill>
                <a:srgbClr val="FF0000"/>
              </a:solidFill>
            </a:endParaRPr>
          </a:p>
        </p:txBody>
      </p:sp>
      <p:sp>
        <p:nvSpPr>
          <p:cNvPr id="7" name="TextBox 6"/>
          <p:cNvSpPr txBox="1"/>
          <p:nvPr/>
        </p:nvSpPr>
        <p:spPr>
          <a:xfrm>
            <a:off x="6307171" y="3591491"/>
            <a:ext cx="2718672" cy="400110"/>
          </a:xfrm>
          <a:prstGeom prst="rect">
            <a:avLst/>
          </a:prstGeom>
          <a:noFill/>
        </p:spPr>
        <p:txBody>
          <a:bodyPr wrap="square" rtlCol="0">
            <a:spAutoFit/>
          </a:bodyPr>
          <a:lstStyle/>
          <a:p>
            <a:r>
              <a:rPr lang="en-US" sz="2000" dirty="0" smtClean="0">
                <a:solidFill>
                  <a:srgbClr val="FF0000"/>
                </a:solidFill>
              </a:rPr>
              <a:t>certificate</a:t>
            </a:r>
            <a:endParaRPr lang="en-US" sz="2000" dirty="0">
              <a:solidFill>
                <a:srgbClr val="FF0000"/>
              </a:solidFill>
            </a:endParaRPr>
          </a:p>
        </p:txBody>
      </p:sp>
      <p:sp>
        <p:nvSpPr>
          <p:cNvPr id="8" name="TextBox 7"/>
          <p:cNvSpPr txBox="1"/>
          <p:nvPr/>
        </p:nvSpPr>
        <p:spPr>
          <a:xfrm>
            <a:off x="9025843" y="3591491"/>
            <a:ext cx="3052120" cy="400110"/>
          </a:xfrm>
          <a:prstGeom prst="rect">
            <a:avLst/>
          </a:prstGeom>
          <a:noFill/>
        </p:spPr>
        <p:txBody>
          <a:bodyPr wrap="square" rtlCol="0">
            <a:spAutoFit/>
          </a:bodyPr>
          <a:lstStyle/>
          <a:p>
            <a:r>
              <a:rPr lang="en-US" sz="2000" dirty="0" smtClean="0">
                <a:solidFill>
                  <a:srgbClr val="FF0000"/>
                </a:solidFill>
              </a:rPr>
              <a:t>qualification</a:t>
            </a:r>
            <a:endParaRPr lang="en-US" sz="2000" dirty="0">
              <a:solidFill>
                <a:srgbClr val="FF0000"/>
              </a:solidFill>
            </a:endParaRPr>
          </a:p>
        </p:txBody>
      </p:sp>
      <p:sp>
        <p:nvSpPr>
          <p:cNvPr id="9" name="TextBox 8"/>
          <p:cNvSpPr txBox="1"/>
          <p:nvPr/>
        </p:nvSpPr>
        <p:spPr>
          <a:xfrm>
            <a:off x="7763489" y="4807392"/>
            <a:ext cx="2272145" cy="400110"/>
          </a:xfrm>
          <a:prstGeom prst="rect">
            <a:avLst/>
          </a:prstGeom>
          <a:noFill/>
        </p:spPr>
        <p:txBody>
          <a:bodyPr wrap="square" rtlCol="0">
            <a:spAutoFit/>
          </a:bodyPr>
          <a:lstStyle/>
          <a:p>
            <a:r>
              <a:rPr lang="en-US" sz="2000" dirty="0" smtClean="0">
                <a:solidFill>
                  <a:srgbClr val="FF0000"/>
                </a:solidFill>
              </a:rPr>
              <a:t>practical</a:t>
            </a:r>
            <a:endParaRPr lang="en-US" sz="2000" dirty="0">
              <a:solidFill>
                <a:srgbClr val="FF0000"/>
              </a:solidFill>
            </a:endParaRPr>
          </a:p>
        </p:txBody>
      </p:sp>
    </p:spTree>
    <p:extLst>
      <p:ext uri="{BB962C8B-B14F-4D97-AF65-F5344CB8AC3E}">
        <p14:creationId xmlns:p14="http://schemas.microsoft.com/office/powerpoint/2010/main" val="742354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61" y="200427"/>
            <a:ext cx="1438574" cy="540979"/>
          </a:xfrm>
        </p:spPr>
        <p:txBody>
          <a:bodyPr>
            <a:normAutofit/>
          </a:bodyPr>
          <a:lstStyle/>
          <a:p>
            <a:r>
              <a:rPr lang="en-US" sz="2400" dirty="0" smtClean="0"/>
              <a:t>Items 71-73</a:t>
            </a:r>
            <a:endParaRPr lang="en-US" sz="2400" dirty="0"/>
          </a:p>
        </p:txBody>
      </p:sp>
      <p:sp>
        <p:nvSpPr>
          <p:cNvPr id="3" name="Content Placeholder 2"/>
          <p:cNvSpPr>
            <a:spLocks noGrp="1"/>
          </p:cNvSpPr>
          <p:nvPr>
            <p:ph idx="1"/>
          </p:nvPr>
        </p:nvSpPr>
        <p:spPr>
          <a:xfrm>
            <a:off x="350561" y="1009299"/>
            <a:ext cx="11388358" cy="5564495"/>
          </a:xfrm>
        </p:spPr>
        <p:txBody>
          <a:bodyPr>
            <a:normAutofit/>
          </a:bodyPr>
          <a:lstStyle/>
          <a:p>
            <a:pPr marL="0" marR="0" lvl="0" indent="0" defTabSz="914400" eaLnBrk="1" fontAlgn="auto" latinLnBrk="0" hangingPunct="1">
              <a:lnSpc>
                <a:spcPct val="200000"/>
              </a:lnSpc>
              <a:spcBef>
                <a:spcPts val="0"/>
              </a:spcBef>
              <a:spcAft>
                <a:spcPts val="0"/>
              </a:spcAft>
              <a:buClrTx/>
              <a:buSzTx/>
              <a:buFontTx/>
              <a:buNone/>
              <a:tabLst/>
              <a:defRPr/>
            </a:pPr>
            <a:r>
              <a:rPr lang="en-US" dirty="0" smtClean="0"/>
              <a:t>Let’s look at the weather. Temperatures have gone down lower than we expect at this time of year, and today it’ll snow in most places. Eastern areas will see _______________ heavy snow. Many schools and offices have ____________ closing due to the bad weather and public transportation is _______________ cancellations. </a:t>
            </a:r>
          </a:p>
          <a:p>
            <a:pPr marL="0" marR="0" lvl="0" indent="0" defTabSz="914400" eaLnBrk="1" fontAlgn="auto" latinLnBrk="0" hangingPunct="1">
              <a:lnSpc>
                <a:spcPct val="200000"/>
              </a:lnSpc>
              <a:spcBef>
                <a:spcPts val="0"/>
              </a:spcBef>
              <a:spcAft>
                <a:spcPts val="0"/>
              </a:spcAft>
              <a:buClrTx/>
              <a:buSzTx/>
              <a:buFontTx/>
              <a:buNone/>
              <a:tabLst/>
              <a:defRPr/>
            </a:pPr>
            <a:r>
              <a:rPr lang="en-US" dirty="0" smtClean="0"/>
              <a:t>Government officials recommend that ______________ should not travel far away from home. The weather problems will continue until Sunday morning, but I expect the situation to improve late Sunday in time for the beginning of the week. Keep yourself updated by listening for more __________________ throughout the day.</a:t>
            </a:r>
            <a:endParaRPr lang="en-US" dirty="0"/>
          </a:p>
        </p:txBody>
      </p:sp>
      <p:sp>
        <p:nvSpPr>
          <p:cNvPr id="4" name="TextBox 3"/>
          <p:cNvSpPr txBox="1"/>
          <p:nvPr/>
        </p:nvSpPr>
        <p:spPr>
          <a:xfrm>
            <a:off x="7849555" y="1752136"/>
            <a:ext cx="2236572" cy="400110"/>
          </a:xfrm>
          <a:prstGeom prst="rect">
            <a:avLst/>
          </a:prstGeom>
          <a:noFill/>
        </p:spPr>
        <p:txBody>
          <a:bodyPr wrap="square" rtlCol="0">
            <a:spAutoFit/>
          </a:bodyPr>
          <a:lstStyle/>
          <a:p>
            <a:r>
              <a:rPr lang="en-US" sz="2000" dirty="0" smtClean="0">
                <a:solidFill>
                  <a:srgbClr val="FF0000"/>
                </a:solidFill>
              </a:rPr>
              <a:t>particularly</a:t>
            </a:r>
            <a:endParaRPr lang="en-US" sz="2000" dirty="0">
              <a:solidFill>
                <a:srgbClr val="FF0000"/>
              </a:solidFill>
            </a:endParaRPr>
          </a:p>
        </p:txBody>
      </p:sp>
      <p:sp>
        <p:nvSpPr>
          <p:cNvPr id="5" name="TextBox 4"/>
          <p:cNvSpPr txBox="1"/>
          <p:nvPr/>
        </p:nvSpPr>
        <p:spPr>
          <a:xfrm>
            <a:off x="4080016" y="2375591"/>
            <a:ext cx="1964724" cy="400110"/>
          </a:xfrm>
          <a:prstGeom prst="rect">
            <a:avLst/>
          </a:prstGeom>
          <a:noFill/>
        </p:spPr>
        <p:txBody>
          <a:bodyPr wrap="square" rtlCol="0">
            <a:spAutoFit/>
          </a:bodyPr>
          <a:lstStyle/>
          <a:p>
            <a:r>
              <a:rPr lang="en-US" sz="2000" dirty="0" smtClean="0">
                <a:solidFill>
                  <a:srgbClr val="FF0000"/>
                </a:solidFill>
              </a:rPr>
              <a:t>announced</a:t>
            </a:r>
            <a:endParaRPr lang="en-US" sz="2000" dirty="0">
              <a:solidFill>
                <a:srgbClr val="FF0000"/>
              </a:solidFill>
            </a:endParaRPr>
          </a:p>
        </p:txBody>
      </p:sp>
      <p:sp>
        <p:nvSpPr>
          <p:cNvPr id="6" name="TextBox 5"/>
          <p:cNvSpPr txBox="1"/>
          <p:nvPr/>
        </p:nvSpPr>
        <p:spPr>
          <a:xfrm>
            <a:off x="2574704" y="3043594"/>
            <a:ext cx="1927654" cy="400110"/>
          </a:xfrm>
          <a:prstGeom prst="rect">
            <a:avLst/>
          </a:prstGeom>
          <a:noFill/>
        </p:spPr>
        <p:txBody>
          <a:bodyPr wrap="square" rtlCol="0">
            <a:spAutoFit/>
          </a:bodyPr>
          <a:lstStyle/>
          <a:p>
            <a:r>
              <a:rPr lang="en-US" sz="2000" dirty="0" smtClean="0">
                <a:solidFill>
                  <a:srgbClr val="FF0000"/>
                </a:solidFill>
              </a:rPr>
              <a:t>experiencing</a:t>
            </a:r>
            <a:endParaRPr lang="en-US" sz="2000" dirty="0">
              <a:solidFill>
                <a:srgbClr val="FF0000"/>
              </a:solidFill>
            </a:endParaRPr>
          </a:p>
        </p:txBody>
      </p:sp>
      <p:sp>
        <p:nvSpPr>
          <p:cNvPr id="7" name="TextBox 6"/>
          <p:cNvSpPr txBox="1"/>
          <p:nvPr/>
        </p:nvSpPr>
        <p:spPr>
          <a:xfrm>
            <a:off x="5062378" y="3591491"/>
            <a:ext cx="2718672" cy="400110"/>
          </a:xfrm>
          <a:prstGeom prst="rect">
            <a:avLst/>
          </a:prstGeom>
          <a:noFill/>
        </p:spPr>
        <p:txBody>
          <a:bodyPr wrap="square" rtlCol="0">
            <a:spAutoFit/>
          </a:bodyPr>
          <a:lstStyle/>
          <a:p>
            <a:r>
              <a:rPr lang="en-US" sz="2000" dirty="0" smtClean="0">
                <a:solidFill>
                  <a:srgbClr val="FF0000"/>
                </a:solidFill>
              </a:rPr>
              <a:t>residents</a:t>
            </a:r>
            <a:endParaRPr lang="en-US" sz="2000" dirty="0">
              <a:solidFill>
                <a:srgbClr val="FF0000"/>
              </a:solidFill>
            </a:endParaRPr>
          </a:p>
        </p:txBody>
      </p:sp>
      <p:sp>
        <p:nvSpPr>
          <p:cNvPr id="8" name="TextBox 7"/>
          <p:cNvSpPr txBox="1"/>
          <p:nvPr/>
        </p:nvSpPr>
        <p:spPr>
          <a:xfrm>
            <a:off x="729447" y="5477999"/>
            <a:ext cx="3052120" cy="400110"/>
          </a:xfrm>
          <a:prstGeom prst="rect">
            <a:avLst/>
          </a:prstGeom>
          <a:noFill/>
        </p:spPr>
        <p:txBody>
          <a:bodyPr wrap="square" rtlCol="0">
            <a:spAutoFit/>
          </a:bodyPr>
          <a:lstStyle/>
          <a:p>
            <a:r>
              <a:rPr lang="en-US" sz="2000" dirty="0" smtClean="0">
                <a:solidFill>
                  <a:srgbClr val="FF0000"/>
                </a:solidFill>
              </a:rPr>
              <a:t>announcements</a:t>
            </a:r>
            <a:endParaRPr lang="en-US" sz="2000" dirty="0">
              <a:solidFill>
                <a:srgbClr val="FF0000"/>
              </a:solidFill>
            </a:endParaRPr>
          </a:p>
        </p:txBody>
      </p:sp>
    </p:spTree>
    <p:extLst>
      <p:ext uri="{BB962C8B-B14F-4D97-AF65-F5344CB8AC3E}">
        <p14:creationId xmlns:p14="http://schemas.microsoft.com/office/powerpoint/2010/main" val="1707941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61" y="200427"/>
            <a:ext cx="1438574" cy="540979"/>
          </a:xfrm>
        </p:spPr>
        <p:txBody>
          <a:bodyPr>
            <a:normAutofit/>
          </a:bodyPr>
          <a:lstStyle/>
          <a:p>
            <a:r>
              <a:rPr lang="en-US" sz="2400" dirty="0" smtClean="0"/>
              <a:t>Items 80-82</a:t>
            </a:r>
            <a:endParaRPr lang="en-US" sz="2400" dirty="0"/>
          </a:p>
        </p:txBody>
      </p:sp>
      <p:sp>
        <p:nvSpPr>
          <p:cNvPr id="3" name="Content Placeholder 2"/>
          <p:cNvSpPr>
            <a:spLocks noGrp="1"/>
          </p:cNvSpPr>
          <p:nvPr>
            <p:ph idx="1"/>
          </p:nvPr>
        </p:nvSpPr>
        <p:spPr>
          <a:xfrm>
            <a:off x="350561" y="1009299"/>
            <a:ext cx="11388358" cy="5564495"/>
          </a:xfrm>
        </p:spPr>
        <p:txBody>
          <a:bodyPr>
            <a:normAutofit/>
          </a:bodyPr>
          <a:lstStyle/>
          <a:p>
            <a:pPr marL="0" marR="0" lvl="0" indent="0" defTabSz="914400" eaLnBrk="1" fontAlgn="auto" latinLnBrk="0" hangingPunct="1">
              <a:lnSpc>
                <a:spcPct val="200000"/>
              </a:lnSpc>
              <a:spcBef>
                <a:spcPts val="0"/>
              </a:spcBef>
              <a:spcAft>
                <a:spcPts val="0"/>
              </a:spcAft>
              <a:buClrTx/>
              <a:buSzTx/>
              <a:buFontTx/>
              <a:buNone/>
              <a:tabLst/>
              <a:defRPr/>
            </a:pPr>
            <a:r>
              <a:rPr lang="en-US" dirty="0" smtClean="0"/>
              <a:t>Good evening, ladies and gentlemen. We are all here to thank one of our most ____________ employees, Mike Smith, our Regional Marketing Manager in Hong Kong, who is retiring next month. As you may all know, Mike was our first Regional Marketing Rep. After working at the New York headquarters for seven years, Mike was sent to  Hong Kong to ____________ the branch by himself. Thanks to Mike, we have had excellent sales in Hong Kong, and ___________ our wide network of reginal sales offices around East Asia. And now we want to ____________ thank Mike for his 35 years of service and for all his ______________ to overseas sales, which have become a central part of our business today.</a:t>
            </a:r>
            <a:endParaRPr lang="en-US" dirty="0"/>
          </a:p>
        </p:txBody>
      </p:sp>
      <p:sp>
        <p:nvSpPr>
          <p:cNvPr id="4" name="TextBox 3"/>
          <p:cNvSpPr txBox="1"/>
          <p:nvPr/>
        </p:nvSpPr>
        <p:spPr>
          <a:xfrm>
            <a:off x="9502347" y="1180332"/>
            <a:ext cx="2236572" cy="400110"/>
          </a:xfrm>
          <a:prstGeom prst="rect">
            <a:avLst/>
          </a:prstGeom>
          <a:noFill/>
        </p:spPr>
        <p:txBody>
          <a:bodyPr wrap="square" rtlCol="0">
            <a:spAutoFit/>
          </a:bodyPr>
          <a:lstStyle/>
          <a:p>
            <a:r>
              <a:rPr lang="en-US" sz="2000" dirty="0" smtClean="0">
                <a:solidFill>
                  <a:srgbClr val="FF0000"/>
                </a:solidFill>
              </a:rPr>
              <a:t>valued</a:t>
            </a:r>
            <a:endParaRPr lang="en-US" sz="2000" dirty="0">
              <a:solidFill>
                <a:srgbClr val="FF0000"/>
              </a:solidFill>
            </a:endParaRPr>
          </a:p>
        </p:txBody>
      </p:sp>
      <p:sp>
        <p:nvSpPr>
          <p:cNvPr id="5" name="TextBox 4"/>
          <p:cNvSpPr txBox="1"/>
          <p:nvPr/>
        </p:nvSpPr>
        <p:spPr>
          <a:xfrm>
            <a:off x="9063847" y="3029196"/>
            <a:ext cx="1964724" cy="400110"/>
          </a:xfrm>
          <a:prstGeom prst="rect">
            <a:avLst/>
          </a:prstGeom>
          <a:noFill/>
        </p:spPr>
        <p:txBody>
          <a:bodyPr wrap="square" rtlCol="0">
            <a:spAutoFit/>
          </a:bodyPr>
          <a:lstStyle/>
          <a:p>
            <a:r>
              <a:rPr lang="en-US" sz="2000">
                <a:solidFill>
                  <a:srgbClr val="FF0000"/>
                </a:solidFill>
              </a:rPr>
              <a:t>s</a:t>
            </a:r>
            <a:r>
              <a:rPr lang="en-US" sz="2000" smtClean="0">
                <a:solidFill>
                  <a:srgbClr val="FF0000"/>
                </a:solidFill>
              </a:rPr>
              <a:t>et up</a:t>
            </a:r>
            <a:endParaRPr lang="en-US" sz="2000" dirty="0">
              <a:solidFill>
                <a:srgbClr val="FF0000"/>
              </a:solidFill>
            </a:endParaRPr>
          </a:p>
        </p:txBody>
      </p:sp>
      <p:sp>
        <p:nvSpPr>
          <p:cNvPr id="6" name="TextBox 5"/>
          <p:cNvSpPr txBox="1"/>
          <p:nvPr/>
        </p:nvSpPr>
        <p:spPr>
          <a:xfrm>
            <a:off x="10064744" y="3603035"/>
            <a:ext cx="1927654" cy="400110"/>
          </a:xfrm>
          <a:prstGeom prst="rect">
            <a:avLst/>
          </a:prstGeom>
          <a:noFill/>
        </p:spPr>
        <p:txBody>
          <a:bodyPr wrap="square" rtlCol="0">
            <a:spAutoFit/>
          </a:bodyPr>
          <a:lstStyle/>
          <a:p>
            <a:r>
              <a:rPr lang="en-US" sz="2000" dirty="0" smtClean="0">
                <a:solidFill>
                  <a:srgbClr val="FF0000"/>
                </a:solidFill>
              </a:rPr>
              <a:t>extended</a:t>
            </a:r>
            <a:endParaRPr lang="en-US" sz="2000" dirty="0">
              <a:solidFill>
                <a:srgbClr val="FF0000"/>
              </a:solidFill>
            </a:endParaRPr>
          </a:p>
        </p:txBody>
      </p:sp>
      <p:sp>
        <p:nvSpPr>
          <p:cNvPr id="7" name="TextBox 6"/>
          <p:cNvSpPr txBox="1"/>
          <p:nvPr/>
        </p:nvSpPr>
        <p:spPr>
          <a:xfrm>
            <a:off x="9669235" y="4190728"/>
            <a:ext cx="2718672" cy="400110"/>
          </a:xfrm>
          <a:prstGeom prst="rect">
            <a:avLst/>
          </a:prstGeom>
          <a:noFill/>
        </p:spPr>
        <p:txBody>
          <a:bodyPr wrap="square" rtlCol="0">
            <a:spAutoFit/>
          </a:bodyPr>
          <a:lstStyle/>
          <a:p>
            <a:r>
              <a:rPr lang="en-US" sz="2000" dirty="0" smtClean="0">
                <a:solidFill>
                  <a:srgbClr val="FF0000"/>
                </a:solidFill>
              </a:rPr>
              <a:t>sincerely</a:t>
            </a:r>
            <a:endParaRPr lang="en-US" sz="2000" dirty="0">
              <a:solidFill>
                <a:srgbClr val="FF0000"/>
              </a:solidFill>
            </a:endParaRPr>
          </a:p>
        </p:txBody>
      </p:sp>
      <p:sp>
        <p:nvSpPr>
          <p:cNvPr id="8" name="TextBox 7"/>
          <p:cNvSpPr txBox="1"/>
          <p:nvPr/>
        </p:nvSpPr>
        <p:spPr>
          <a:xfrm>
            <a:off x="6450227" y="4801495"/>
            <a:ext cx="3052120" cy="400110"/>
          </a:xfrm>
          <a:prstGeom prst="rect">
            <a:avLst/>
          </a:prstGeom>
          <a:noFill/>
        </p:spPr>
        <p:txBody>
          <a:bodyPr wrap="square" rtlCol="0">
            <a:spAutoFit/>
          </a:bodyPr>
          <a:lstStyle/>
          <a:p>
            <a:r>
              <a:rPr lang="en-US" sz="2000" dirty="0" smtClean="0">
                <a:solidFill>
                  <a:srgbClr val="FF0000"/>
                </a:solidFill>
              </a:rPr>
              <a:t>contribution</a:t>
            </a:r>
            <a:endParaRPr lang="en-US" sz="2000" dirty="0">
              <a:solidFill>
                <a:srgbClr val="FF0000"/>
              </a:solidFill>
            </a:endParaRPr>
          </a:p>
        </p:txBody>
      </p:sp>
    </p:spTree>
    <p:extLst>
      <p:ext uri="{BB962C8B-B14F-4D97-AF65-F5344CB8AC3E}">
        <p14:creationId xmlns:p14="http://schemas.microsoft.com/office/powerpoint/2010/main" val="80139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61" y="200427"/>
            <a:ext cx="1438574" cy="540979"/>
          </a:xfrm>
        </p:spPr>
        <p:txBody>
          <a:bodyPr>
            <a:normAutofit/>
          </a:bodyPr>
          <a:lstStyle/>
          <a:p>
            <a:r>
              <a:rPr lang="en-US" sz="2400" dirty="0" smtClean="0"/>
              <a:t>Items 83-85</a:t>
            </a:r>
            <a:endParaRPr lang="en-US" sz="2400" dirty="0"/>
          </a:p>
        </p:txBody>
      </p:sp>
      <p:sp>
        <p:nvSpPr>
          <p:cNvPr id="3" name="Content Placeholder 2"/>
          <p:cNvSpPr>
            <a:spLocks noGrp="1"/>
          </p:cNvSpPr>
          <p:nvPr>
            <p:ph idx="1"/>
          </p:nvPr>
        </p:nvSpPr>
        <p:spPr>
          <a:xfrm>
            <a:off x="350561" y="1009299"/>
            <a:ext cx="11388358" cy="5564495"/>
          </a:xfrm>
        </p:spPr>
        <p:txBody>
          <a:bodyPr>
            <a:normAutofit/>
          </a:bodyPr>
          <a:lstStyle/>
          <a:p>
            <a:pPr marL="0" marR="0" lvl="0" indent="0" defTabSz="914400" eaLnBrk="1" fontAlgn="auto" latinLnBrk="0" hangingPunct="1">
              <a:lnSpc>
                <a:spcPct val="200000"/>
              </a:lnSpc>
              <a:spcBef>
                <a:spcPts val="0"/>
              </a:spcBef>
              <a:spcAft>
                <a:spcPts val="0"/>
              </a:spcAft>
              <a:buClrTx/>
              <a:buSzTx/>
              <a:buFontTx/>
              <a:buNone/>
              <a:tabLst/>
              <a:defRPr/>
            </a:pPr>
            <a:r>
              <a:rPr lang="en-US" dirty="0" smtClean="0"/>
              <a:t>Welcome to Green Enterprises. My name is Joyce Linn, from the Human Resources Department. We expect you all to _____________ into your new jobs as quickly as possible, so please ask me if you have any questions. Today, I’ll take you to the ___________________ factory and show you around the building. First, we’ll go to the production unit where all of your solar panels are _________________. Please keep your helmet on at all times in the factory. Then I’ll take you to the Finishing Department, where you will all be working. Let’s start our tour. Please follow me. </a:t>
            </a:r>
            <a:endParaRPr lang="en-US" dirty="0"/>
          </a:p>
        </p:txBody>
      </p:sp>
      <p:sp>
        <p:nvSpPr>
          <p:cNvPr id="4" name="TextBox 3"/>
          <p:cNvSpPr txBox="1"/>
          <p:nvPr/>
        </p:nvSpPr>
        <p:spPr>
          <a:xfrm>
            <a:off x="2961730" y="1765991"/>
            <a:ext cx="2236572" cy="400110"/>
          </a:xfrm>
          <a:prstGeom prst="rect">
            <a:avLst/>
          </a:prstGeom>
          <a:noFill/>
        </p:spPr>
        <p:txBody>
          <a:bodyPr wrap="square" rtlCol="0">
            <a:spAutoFit/>
          </a:bodyPr>
          <a:lstStyle/>
          <a:p>
            <a:r>
              <a:rPr lang="en-US" sz="2000" dirty="0">
                <a:solidFill>
                  <a:srgbClr val="FF0000"/>
                </a:solidFill>
              </a:rPr>
              <a:t>g</a:t>
            </a:r>
            <a:r>
              <a:rPr lang="en-US" sz="2000" dirty="0" smtClean="0">
                <a:solidFill>
                  <a:srgbClr val="FF0000"/>
                </a:solidFill>
              </a:rPr>
              <a:t>et settled</a:t>
            </a:r>
            <a:endParaRPr lang="en-US" sz="2000" dirty="0">
              <a:solidFill>
                <a:srgbClr val="FF0000"/>
              </a:solidFill>
            </a:endParaRPr>
          </a:p>
        </p:txBody>
      </p:sp>
      <p:sp>
        <p:nvSpPr>
          <p:cNvPr id="5" name="TextBox 4"/>
          <p:cNvSpPr txBox="1"/>
          <p:nvPr/>
        </p:nvSpPr>
        <p:spPr>
          <a:xfrm>
            <a:off x="6256614" y="2403299"/>
            <a:ext cx="1964724" cy="400110"/>
          </a:xfrm>
          <a:prstGeom prst="rect">
            <a:avLst/>
          </a:prstGeom>
          <a:noFill/>
        </p:spPr>
        <p:txBody>
          <a:bodyPr wrap="square" rtlCol="0">
            <a:spAutoFit/>
          </a:bodyPr>
          <a:lstStyle/>
          <a:p>
            <a:r>
              <a:rPr lang="en-US" sz="2000" dirty="0" smtClean="0">
                <a:solidFill>
                  <a:srgbClr val="FF0000"/>
                </a:solidFill>
              </a:rPr>
              <a:t>manufacturing</a:t>
            </a:r>
            <a:endParaRPr lang="en-US" sz="2000" dirty="0">
              <a:solidFill>
                <a:srgbClr val="FF0000"/>
              </a:solidFill>
            </a:endParaRPr>
          </a:p>
        </p:txBody>
      </p:sp>
      <p:sp>
        <p:nvSpPr>
          <p:cNvPr id="6" name="TextBox 5"/>
          <p:cNvSpPr txBox="1"/>
          <p:nvPr/>
        </p:nvSpPr>
        <p:spPr>
          <a:xfrm>
            <a:off x="637660" y="3591491"/>
            <a:ext cx="1927654" cy="400110"/>
          </a:xfrm>
          <a:prstGeom prst="rect">
            <a:avLst/>
          </a:prstGeom>
          <a:noFill/>
        </p:spPr>
        <p:txBody>
          <a:bodyPr wrap="square" rtlCol="0">
            <a:spAutoFit/>
          </a:bodyPr>
          <a:lstStyle/>
          <a:p>
            <a:r>
              <a:rPr lang="en-US" sz="2000" dirty="0" smtClean="0">
                <a:solidFill>
                  <a:srgbClr val="FF0000"/>
                </a:solidFill>
              </a:rPr>
              <a:t>assembled</a:t>
            </a:r>
            <a:endParaRPr lang="en-US" sz="2000" dirty="0">
              <a:solidFill>
                <a:srgbClr val="FF0000"/>
              </a:solidFill>
            </a:endParaRPr>
          </a:p>
        </p:txBody>
      </p:sp>
    </p:spTree>
    <p:extLst>
      <p:ext uri="{BB962C8B-B14F-4D97-AF65-F5344CB8AC3E}">
        <p14:creationId xmlns:p14="http://schemas.microsoft.com/office/powerpoint/2010/main" val="619784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72</TotalTime>
  <Words>577</Words>
  <Application>Microsoft Macintosh PowerPoint</Application>
  <PresentationFormat>Widescreen</PresentationFormat>
  <Paragraphs>79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Calibri</vt:lpstr>
      <vt:lpstr>Rockwell</vt:lpstr>
      <vt:lpstr>Rockwell Condensed</vt:lpstr>
      <vt:lpstr>Rockwell Extra Bold</vt:lpstr>
      <vt:lpstr>Wingdings</vt:lpstr>
      <vt:lpstr>Wood Type</vt:lpstr>
      <vt:lpstr>Toeic-listening</vt:lpstr>
      <vt:lpstr>Items 44-46</vt:lpstr>
      <vt:lpstr>Items 47-49</vt:lpstr>
      <vt:lpstr>Items 56-58</vt:lpstr>
      <vt:lpstr>Items 59-61</vt:lpstr>
      <vt:lpstr>Items 68-70</vt:lpstr>
      <vt:lpstr>Items 71-73</vt:lpstr>
      <vt:lpstr>Items 80-82</vt:lpstr>
      <vt:lpstr>Items 83-85</vt:lpstr>
      <vt:lpstr>Items 92-94</vt:lpstr>
    </vt:vector>
  </TitlesOfParts>
  <Company/>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Toeic-listening</dc:title>
  <dc:creator>Ritthirat,Karanrat</dc:creator>
  <cp:lastModifiedBy>Ritthirat,Karanrat</cp:lastModifiedBy>
  <cp:revision>10</cp:revision>
  <dcterms:created xsi:type="dcterms:W3CDTF">2018-10-07T03:00:45Z</dcterms:created>
  <dcterms:modified xsi:type="dcterms:W3CDTF">2018-10-07T04:12:50Z</dcterms:modified>
</cp:coreProperties>
</file>