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0.jpeg" ContentType="image/jpeg"/>
  <Override PartName="/ppt/media/image5.png" ContentType="image/png"/>
  <Override PartName="/ppt/media/image9.jpeg" ContentType="image/jpeg"/>
  <Override PartName="/ppt/media/image13.png" ContentType="image/png"/>
  <Override PartName="/ppt/media/image8.png" ContentType="image/png"/>
  <Override PartName="/ppt/media/image12.png" ContentType="image/png"/>
  <Override PartName="/ppt/media/image7.png" ContentType="image/png"/>
  <Override PartName="/ppt/media/image1.jpeg" ContentType="image/jpeg"/>
  <Override PartName="/ppt/media/image22.jpeg" ContentType="image/jpeg"/>
  <Override PartName="/ppt/media/image11.png" ContentType="image/png"/>
  <Override PartName="/ppt/media/image6.png" ContentType="image/png"/>
  <Override PartName="/ppt/media/image4.png" ContentType="image/png"/>
  <Override PartName="/ppt/media/image3.png" ContentType="image/png"/>
  <Override PartName="/ppt/media/image17.jpeg" ContentType="image/jpeg"/>
  <Override PartName="/ppt/media/image27.jpeg" ContentType="image/jpeg"/>
  <Override PartName="/ppt/media/image26.jpeg" ContentType="image/jpeg"/>
  <Override PartName="/ppt/media/image25.jpeg" ContentType="image/jpeg"/>
  <Override PartName="/ppt/media/image20.png" ContentType="image/png"/>
  <Override PartName="/ppt/media/image2.jpeg" ContentType="image/jpeg"/>
  <Override PartName="/ppt/media/image24.png" ContentType="image/png"/>
  <Override PartName="/ppt/media/image18.jpeg" ContentType="image/jpeg"/>
  <Override PartName="/ppt/media/image23.png" ContentType="image/png"/>
  <Override PartName="/ppt/media/image19.png" ContentType="image/png"/>
  <Override PartName="/ppt/media/image21.png" ContentType="image/png"/>
  <Override PartName="/ppt/media/image16.png" ContentType="image/png"/>
  <Override PartName="/ppt/media/image15.png" ContentType="image/png"/>
  <Override PartName="/ppt/media/image14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00FF3F-4898-443A-BC29-FEEF98958F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A8ED87-8146-4DF5-AD12-C295AA1D3E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B946CB-B4B1-4FA2-A3E5-B7AC1ADAF6E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584CD0-9889-4769-BFC9-AA3AEA57AB2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FC91FA2-EF03-4782-85F6-6C5F1B7026A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E2C1942-12E8-47DE-8F68-766B9C2BD2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FD6A86C-DE69-4A8C-A9C0-BCBDB1AD0A9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AC1FC92-D57B-476D-AD71-6650996A55F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5A72D47-9F8E-45AB-9C3B-01B8D1F9322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20920" y="1419840"/>
            <a:ext cx="6400440" cy="612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B164399-CD72-4B4F-8B51-2A76172EE25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60EF53F-63E5-495C-AD69-E82E9D4E24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CC9473-07BA-4AD7-ADA1-B81DFF5836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90AC627-C40C-4C91-A761-D0767238F69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14B4B7C-7466-4B68-8EA1-1E9B5B6FBD7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876DA41-306E-4344-B07D-65FDEDC80B9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C2AC840-1634-4D72-BADA-8641145B438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B5F961A-9983-47B3-97AE-7DE428CBBD7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D65F56D-B546-4699-8212-4F6DCF8CBB1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98B1C93-9C99-477E-8E66-0F8177EF46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331B8C0-6ACE-41AD-BD4F-CC2A60FA03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1518651-3814-4536-BA24-2554643A1DF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999E22F-7689-4B11-BB82-9E398CE4B93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E464B1-881A-43CA-AAEB-0A2C95F957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1420920" y="1419840"/>
            <a:ext cx="6400440" cy="612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C4A1005-F75A-4BB2-B5CA-B557622B28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E0AD6FC-EE80-4334-8BCD-1F9887BA24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732EA76-87CD-41F1-877C-25DD1E15037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5A95514-6647-461B-BAF2-17911706D39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642E731-6DED-4C05-A3CE-35DD5B9B0EE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586DF41-91C2-4609-AB6D-90354162059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4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0BD4D5B-E9FC-4724-AA66-C8CC8BE7AF1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FD9A8B-CCF4-44D9-84AD-FAD4C7E9404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0A02E6-A323-4A84-91E0-23791367D9C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20920" y="1419840"/>
            <a:ext cx="6400440" cy="612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DD6437-0263-4F2F-844E-A15AD92F50A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2DD73F-B81C-4072-912C-B44FD83653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20BCA8-8E29-4B5B-ADDF-ED3164D464D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AEFA42-859F-445B-A9A0-102FCE8FF1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90E4F7B-D0F4-4EF2-BC86-C9E41B6FD908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12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100" spc="-1" strike="noStrike">
                <a:latin typeface="Calibri"/>
              </a:rPr>
              <a:t>Click to edit the title text format</a:t>
            </a:r>
            <a:endParaRPr b="0" lang="en-IN" sz="51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Fifth Outline Level</a:t>
            </a:r>
            <a:endParaRPr b="0" lang="en-IN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Sixth Outline Level</a:t>
            </a:r>
            <a:endParaRPr b="0" lang="en-IN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Seventh Outline Level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2A09ADF-CF5B-42E3-A9BC-87126C7789D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g object 16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100" spc="-1" strike="noStrike">
                <a:latin typeface="Calibri"/>
              </a:rPr>
              <a:t>Click to edit the title text format</a:t>
            </a:r>
            <a:endParaRPr b="0" lang="en-IN" sz="5100" spc="-1" strike="noStrike"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7DCE378-3498-4BC3-B1FD-274AF4AC8C2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png"/><Relationship Id="rId3" Type="http://schemas.openxmlformats.org/officeDocument/2006/relationships/image" Target="../media/image25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bject 2"/>
          <p:cNvSpPr/>
          <p:nvPr/>
        </p:nvSpPr>
        <p:spPr>
          <a:xfrm>
            <a:off x="8299080" y="1253160"/>
            <a:ext cx="9548280" cy="91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1400" bIns="0" anchor="t">
            <a:spAutoFit/>
          </a:bodyPr>
          <a:p>
            <a:pPr marL="12240" algn="ctr">
              <a:lnSpc>
                <a:spcPts val="11920"/>
              </a:lnSpc>
              <a:spcBef>
                <a:spcPts val="326"/>
              </a:spcBef>
              <a:buNone/>
            </a:pPr>
            <a:r>
              <a:rPr b="1" lang="en-IN" sz="9950" spc="-1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9950" spc="34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9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950" spc="-12" strike="noStrike">
                <a:solidFill>
                  <a:srgbClr val="ffffff"/>
                </a:solidFill>
                <a:latin typeface="Cambria"/>
              </a:rPr>
              <a:t>Triangle: Understanding </a:t>
            </a:r>
            <a:r>
              <a:rPr b="1" lang="en-IN" sz="995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9950" spc="-1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950" spc="-32" strike="noStrike">
                <a:solidFill>
                  <a:srgbClr val="ffffff"/>
                </a:solidFill>
                <a:latin typeface="Cambria"/>
              </a:rPr>
              <a:t>Pythagorean </a:t>
            </a:r>
            <a:r>
              <a:rPr b="1" lang="en-IN" sz="9950" spc="-12" strike="noStrike">
                <a:solidFill>
                  <a:srgbClr val="ffffff"/>
                </a:solidFill>
                <a:latin typeface="Cambria"/>
              </a:rPr>
              <a:t>Theorem</a:t>
            </a:r>
            <a:endParaRPr b="0" lang="en-IN" sz="9950" spc="-1" strike="noStrike">
              <a:latin typeface="Arial"/>
            </a:endParaRPr>
          </a:p>
        </p:txBody>
      </p:sp>
      <p:pic>
        <p:nvPicPr>
          <p:cNvPr id="126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0664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650" spc="-12" strike="noStrike">
                <a:solidFill>
                  <a:srgbClr val="ffffff"/>
                </a:solidFill>
                <a:latin typeface="Cambria"/>
              </a:rPr>
              <a:t>Interactive</a:t>
            </a:r>
            <a:r>
              <a:rPr b="1" lang="en-IN" sz="4650" spc="-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650" spc="-12" strike="noStrike">
                <a:solidFill>
                  <a:srgbClr val="ffffff"/>
                </a:solidFill>
                <a:latin typeface="Cambria"/>
              </a:rPr>
              <a:t>Learning</a:t>
            </a:r>
            <a:endParaRPr b="0" lang="en-IN" sz="4650" spc="-1" strike="noStrike">
              <a:latin typeface="Calibri"/>
            </a:endParaRPr>
          </a:p>
        </p:txBody>
      </p:sp>
      <p:sp>
        <p:nvSpPr>
          <p:cNvPr id="179" name="object 4"/>
          <p:cNvSpPr/>
          <p:nvPr/>
        </p:nvSpPr>
        <p:spPr>
          <a:xfrm>
            <a:off x="11062080" y="3135240"/>
            <a:ext cx="5632200" cy="342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840" bIns="0" anchor="t">
            <a:spAutoFit/>
          </a:bodyPr>
          <a:p>
            <a:pPr marL="12600">
              <a:lnSpc>
                <a:spcPct val="102000"/>
              </a:lnSpc>
              <a:spcBef>
                <a:spcPts val="54"/>
              </a:spcBef>
              <a:buNone/>
            </a:pP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Engaging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interactive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activities,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such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using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geometry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software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or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solving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real-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world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problems,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can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solidify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your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Pythagorean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theorem.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These activities</a:t>
            </a:r>
            <a:r>
              <a:rPr b="0" lang="en-IN" sz="2450" spc="1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encourage</a:t>
            </a:r>
            <a:r>
              <a:rPr b="0" lang="en-IN" sz="2450" spc="2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critical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thinking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application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theorem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contexts,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learning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more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enjoyable.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80" name="object 5" descr=""/>
          <p:cNvPicPr/>
          <p:nvPr/>
        </p:nvPicPr>
        <p:blipFill>
          <a:blip r:embed="rId1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182400" y="2378160"/>
            <a:ext cx="11913480" cy="456372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60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Pythagorean </a:t>
            </a:r>
            <a:r>
              <a:rPr b="1" lang="en-IN" sz="6850" spc="43" strike="noStrike">
                <a:solidFill>
                  <a:srgbClr val="000000"/>
                </a:solidFill>
                <a:latin typeface="Cambria"/>
              </a:rPr>
              <a:t>Legacy</a:t>
            </a:r>
            <a:endParaRPr b="0" lang="en-IN" sz="6850" spc="-1" strike="noStrike">
              <a:latin typeface="Calibri"/>
            </a:endParaRPr>
          </a:p>
          <a:p>
            <a:pPr marL="1092960" algn="ctr">
              <a:lnSpc>
                <a:spcPct val="102000"/>
              </a:lnSpc>
              <a:spcBef>
                <a:spcPts val="1426"/>
              </a:spcBef>
              <a:buNone/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Pythagorean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theorem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not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just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mathematical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formula;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it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represents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legacy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knowledge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spans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centuries.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Its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applications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various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ﬁelds</a:t>
            </a:r>
            <a:r>
              <a:rPr b="0" lang="en-IN" sz="2450" spc="-6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highlight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its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importance,</a:t>
            </a:r>
            <a:r>
              <a:rPr b="0" lang="en-IN" sz="2450" spc="-6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making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it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cornerstone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geometry.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theorem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opens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doors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further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exploration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mathematics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science.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900000" y="4140000"/>
            <a:ext cx="10374840" cy="241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28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9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5191920" cy="18298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3950" spc="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Pythagorean</a:t>
            </a:r>
            <a:r>
              <a:rPr b="1" lang="en-IN" sz="3950" spc="-13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Theorem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31" name="object 6" descr=""/>
          <p:cNvPicPr/>
          <p:nvPr/>
        </p:nvPicPr>
        <p:blipFill>
          <a:blip r:embed="rId2"/>
          <a:stretch/>
        </p:blipFill>
        <p:spPr>
          <a:xfrm>
            <a:off x="11266920" y="2869200"/>
            <a:ext cx="3495960" cy="308520"/>
          </a:xfrm>
          <a:prstGeom prst="rect">
            <a:avLst/>
          </a:prstGeom>
          <a:ln w="0">
            <a:noFill/>
          </a:ln>
        </p:spPr>
      </p:pic>
      <p:pic>
        <p:nvPicPr>
          <p:cNvPr id="132" name="object 7" descr=""/>
          <p:cNvPicPr/>
          <p:nvPr/>
        </p:nvPicPr>
        <p:blipFill>
          <a:blip r:embed="rId3"/>
          <a:stretch/>
        </p:blipFill>
        <p:spPr>
          <a:xfrm>
            <a:off x="12933720" y="4010760"/>
            <a:ext cx="2066040" cy="30852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8" descr=""/>
          <p:cNvPicPr/>
          <p:nvPr/>
        </p:nvPicPr>
        <p:blipFill>
          <a:blip r:embed="rId4"/>
          <a:stretch/>
        </p:blipFill>
        <p:spPr>
          <a:xfrm>
            <a:off x="10596960" y="4393440"/>
            <a:ext cx="1836360" cy="308520"/>
          </a:xfrm>
          <a:prstGeom prst="rect">
            <a:avLst/>
          </a:prstGeom>
          <a:ln w="0">
            <a:noFill/>
          </a:ln>
        </p:spPr>
      </p:pic>
      <p:sp>
        <p:nvSpPr>
          <p:cNvPr id="134" name="object 9"/>
          <p:cNvSpPr/>
          <p:nvPr/>
        </p:nvSpPr>
        <p:spPr>
          <a:xfrm>
            <a:off x="10553040" y="2788560"/>
            <a:ext cx="5988960" cy="343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430848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308480"/>
              </a:tabLst>
            </a:pPr>
            <a:r>
              <a:rPr b="0" lang="en-IN" sz="2450" spc="58" strike="noStrike">
                <a:latin typeface="Verdana"/>
              </a:rPr>
              <a:t>fundamental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principle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geometry, </a:t>
            </a:r>
            <a:r>
              <a:rPr b="0" lang="en-IN" sz="2450" spc="-1" strike="noStrike">
                <a:latin typeface="Verdana"/>
              </a:rPr>
              <a:t>relating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right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triangle.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It </a:t>
            </a:r>
            <a:r>
              <a:rPr b="0" lang="en-IN" sz="2450" spc="-26" strike="noStrike">
                <a:latin typeface="Verdana"/>
              </a:rPr>
              <a:t>states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9508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equal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sum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squares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other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sides.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real-</a:t>
            </a:r>
            <a:endParaRPr b="0" lang="en-IN" sz="2450" spc="-1" strike="noStrike">
              <a:latin typeface="Arial"/>
            </a:endParaRPr>
          </a:p>
          <a:p>
            <a:pPr marL="12600" indent="195084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life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scenarios.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25752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History of</a:t>
            </a:r>
            <a:r>
              <a:rPr b="1" lang="en-IN" sz="3950" spc="7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3950" spc="12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Pythagorean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Theorem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36" name="object 3" descr=""/>
          <p:cNvPicPr/>
          <p:nvPr/>
        </p:nvPicPr>
        <p:blipFill>
          <a:blip r:embed="rId1"/>
          <a:stretch/>
        </p:blipFill>
        <p:spPr>
          <a:xfrm>
            <a:off x="2135520" y="3826440"/>
            <a:ext cx="1753560" cy="308520"/>
          </a:xfrm>
          <a:prstGeom prst="rect">
            <a:avLst/>
          </a:prstGeom>
          <a:ln w="0">
            <a:noFill/>
          </a:ln>
        </p:spPr>
      </p:pic>
      <p:pic>
        <p:nvPicPr>
          <p:cNvPr id="137" name="object 4" descr=""/>
          <p:cNvPicPr/>
          <p:nvPr/>
        </p:nvPicPr>
        <p:blipFill>
          <a:blip r:embed="rId2"/>
          <a:stretch/>
        </p:blipFill>
        <p:spPr>
          <a:xfrm>
            <a:off x="1948320" y="5150160"/>
            <a:ext cx="1898280" cy="308520"/>
          </a:xfrm>
          <a:prstGeom prst="rect">
            <a:avLst/>
          </a:prstGeom>
          <a:ln w="0">
            <a:noFill/>
          </a:ln>
        </p:spPr>
      </p:pic>
      <p:pic>
        <p:nvPicPr>
          <p:cNvPr id="138" name="object 5" descr=""/>
          <p:cNvPicPr/>
          <p:nvPr/>
        </p:nvPicPr>
        <p:blipFill>
          <a:blip r:embed="rId3"/>
          <a:stretch/>
        </p:blipFill>
        <p:spPr>
          <a:xfrm>
            <a:off x="4655520" y="5150160"/>
            <a:ext cx="1123560" cy="247320"/>
          </a:xfrm>
          <a:prstGeom prst="rect">
            <a:avLst/>
          </a:prstGeom>
          <a:ln w="0">
            <a:noFill/>
          </a:ln>
        </p:spPr>
      </p:pic>
      <p:sp>
        <p:nvSpPr>
          <p:cNvPr id="139" name="object 6"/>
          <p:cNvSpPr/>
          <p:nvPr/>
        </p:nvSpPr>
        <p:spPr>
          <a:xfrm>
            <a:off x="1584000" y="2808360"/>
            <a:ext cx="6094440" cy="56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359360" indent="-27684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named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after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49" strike="noStrike">
                <a:latin typeface="Verdana"/>
              </a:rPr>
              <a:t>ancient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Greek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mathematician</a:t>
            </a:r>
            <a:endParaRPr b="0" lang="en-IN" sz="2450" spc="-1" strike="noStrike">
              <a:latin typeface="Arial"/>
            </a:endParaRPr>
          </a:p>
          <a:p>
            <a:pPr marL="1359360" indent="-27684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103" strike="noStrike">
                <a:latin typeface="Verdana"/>
              </a:rPr>
              <a:t>who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credited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endParaRPr b="0" lang="en-IN" sz="2450" spc="-1" strike="noStrike">
              <a:latin typeface="Arial"/>
            </a:endParaRPr>
          </a:p>
          <a:p>
            <a:pPr marL="562680" indent="-5504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60" strike="noStrike">
                <a:latin typeface="Verdana"/>
              </a:rPr>
              <a:t>discovery.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However,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evidence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suggests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was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known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303560" indent="1037520" algn="just">
              <a:lnSpc>
                <a:spcPct val="117000"/>
              </a:lnSpc>
              <a:spcBef>
                <a:spcPts val="6"/>
              </a:spcBef>
              <a:buNone/>
              <a:tabLst>
                <a:tab algn="l" pos="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77" strike="noStrike">
                <a:latin typeface="Verdana"/>
              </a:rPr>
              <a:t>long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before Pythagoras.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 </a:t>
            </a:r>
            <a:r>
              <a:rPr b="0" lang="en-IN" sz="2450" spc="-1" strike="noStrike">
                <a:latin typeface="Verdana"/>
              </a:rPr>
              <a:t>historical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context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enriches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</a:t>
            </a:r>
            <a:endParaRPr b="0" lang="en-IN" sz="2450" spc="-1" strike="noStrike">
              <a:latin typeface="Arial"/>
            </a:endParaRPr>
          </a:p>
          <a:p>
            <a:pPr marL="1303560" indent="103752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appreciation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</a:t>
            </a:r>
            <a:endParaRPr b="0" lang="en-IN" sz="2450" spc="-1" strike="noStrike">
              <a:latin typeface="Arial"/>
            </a:endParaRPr>
          </a:p>
          <a:p>
            <a:pPr marL="1303560" indent="103752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concept.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0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42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3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488232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Understanding</a:t>
            </a:r>
            <a:r>
              <a:rPr b="1" lang="en-IN" sz="3950" spc="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Right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Triangles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45" name="object 6" descr=""/>
          <p:cNvPicPr/>
          <p:nvPr/>
        </p:nvPicPr>
        <p:blipFill>
          <a:blip r:embed="rId2"/>
          <a:stretch/>
        </p:blipFill>
        <p:spPr>
          <a:xfrm>
            <a:off x="10580400" y="3631320"/>
            <a:ext cx="1261800" cy="308520"/>
          </a:xfrm>
          <a:prstGeom prst="rect">
            <a:avLst/>
          </a:prstGeom>
          <a:ln w="0">
            <a:noFill/>
          </a:ln>
        </p:spPr>
      </p:pic>
      <p:pic>
        <p:nvPicPr>
          <p:cNvPr id="146" name="object 7" descr=""/>
          <p:cNvPicPr/>
          <p:nvPr/>
        </p:nvPicPr>
        <p:blipFill>
          <a:blip r:embed="rId3"/>
          <a:stretch/>
        </p:blipFill>
        <p:spPr>
          <a:xfrm>
            <a:off x="10904760" y="2869200"/>
            <a:ext cx="2037240" cy="308520"/>
          </a:xfrm>
          <a:prstGeom prst="rect">
            <a:avLst/>
          </a:prstGeom>
          <a:ln w="0">
            <a:noFill/>
          </a:ln>
        </p:spPr>
      </p:pic>
      <p:pic>
        <p:nvPicPr>
          <p:cNvPr id="147" name="object 8" descr=""/>
          <p:cNvPicPr/>
          <p:nvPr/>
        </p:nvPicPr>
        <p:blipFill>
          <a:blip r:embed="rId4"/>
          <a:stretch/>
        </p:blipFill>
        <p:spPr>
          <a:xfrm>
            <a:off x="15383520" y="3261600"/>
            <a:ext cx="386640" cy="236520"/>
          </a:xfrm>
          <a:prstGeom prst="rect">
            <a:avLst/>
          </a:prstGeom>
          <a:ln w="0">
            <a:noFill/>
          </a:ln>
        </p:spPr>
      </p:pic>
      <p:pic>
        <p:nvPicPr>
          <p:cNvPr id="148" name="object 9" descr=""/>
          <p:cNvPicPr/>
          <p:nvPr/>
        </p:nvPicPr>
        <p:blipFill>
          <a:blip r:embed="rId5"/>
          <a:stretch/>
        </p:blipFill>
        <p:spPr>
          <a:xfrm>
            <a:off x="13372560" y="4012200"/>
            <a:ext cx="614880" cy="308520"/>
          </a:xfrm>
          <a:prstGeom prst="rect">
            <a:avLst/>
          </a:prstGeom>
          <a:ln w="0">
            <a:noFill/>
          </a:ln>
        </p:spPr>
      </p:pic>
      <p:pic>
        <p:nvPicPr>
          <p:cNvPr id="149" name="object 10" descr=""/>
          <p:cNvPicPr/>
          <p:nvPr/>
        </p:nvPicPr>
        <p:blipFill>
          <a:blip r:embed="rId6"/>
          <a:stretch/>
        </p:blipFill>
        <p:spPr>
          <a:xfrm>
            <a:off x="12882960" y="4393440"/>
            <a:ext cx="1836360" cy="308520"/>
          </a:xfrm>
          <a:prstGeom prst="rect">
            <a:avLst/>
          </a:prstGeom>
          <a:ln w="0">
            <a:noFill/>
          </a:ln>
        </p:spPr>
      </p:pic>
      <p:sp>
        <p:nvSpPr>
          <p:cNvPr id="150" name="object 11"/>
          <p:cNvSpPr/>
          <p:nvPr/>
        </p:nvSpPr>
        <p:spPr>
          <a:xfrm>
            <a:off x="10553040" y="2788560"/>
            <a:ext cx="6048720" cy="342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247212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deﬁned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triangle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angle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measuring</a:t>
            </a:r>
            <a:endParaRPr b="0" lang="en-IN" sz="2450" spc="-1" strike="noStrike">
              <a:latin typeface="Arial"/>
            </a:endParaRPr>
          </a:p>
          <a:p>
            <a:pPr marL="12600" indent="12733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right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triangle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known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" strike="noStrike">
                <a:latin typeface="Verdana"/>
              </a:rPr>
              <a:t>(the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shorter </a:t>
            </a:r>
            <a:r>
              <a:rPr b="0" lang="en-IN" sz="2450" spc="-55" strike="noStrike">
                <a:latin typeface="Verdana"/>
              </a:rPr>
              <a:t>sides)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1" strike="noStrike">
                <a:latin typeface="Verdana"/>
              </a:rPr>
              <a:t>(the </a:t>
            </a:r>
            <a:r>
              <a:rPr b="0" lang="en-IN" sz="2450" spc="-1" strike="noStrike">
                <a:latin typeface="Verdana"/>
              </a:rPr>
              <a:t>longest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opposite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right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angle). </a:t>
            </a:r>
            <a:r>
              <a:rPr b="0" lang="en-IN" sz="2450" spc="-32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conﬁguration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49" strike="noStrike">
                <a:latin typeface="Verdana"/>
              </a:rPr>
              <a:t>applying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Pythagorean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theorem.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698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50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450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00" spc="-1" strike="noStrike">
                <a:solidFill>
                  <a:srgbClr val="000000"/>
                </a:solidFill>
                <a:latin typeface="Cambria"/>
              </a:rPr>
              <a:t>Formula</a:t>
            </a:r>
            <a:r>
              <a:rPr b="1" lang="en-IN" sz="450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500" spc="-12" strike="noStrike">
                <a:solidFill>
                  <a:srgbClr val="000000"/>
                </a:solidFill>
                <a:latin typeface="Cambria"/>
              </a:rPr>
              <a:t>Explained</a:t>
            </a:r>
            <a:endParaRPr b="0" lang="en-IN" sz="4500" spc="-1" strike="noStrike">
              <a:latin typeface="Calibri"/>
            </a:endParaRPr>
          </a:p>
        </p:txBody>
      </p:sp>
      <p:pic>
        <p:nvPicPr>
          <p:cNvPr id="152" name="object 3" descr=""/>
          <p:cNvPicPr/>
          <p:nvPr/>
        </p:nvPicPr>
        <p:blipFill>
          <a:blip r:embed="rId1"/>
          <a:stretch/>
        </p:blipFill>
        <p:spPr>
          <a:xfrm>
            <a:off x="5944680" y="3386880"/>
            <a:ext cx="1650240" cy="248760"/>
          </a:xfrm>
          <a:prstGeom prst="rect">
            <a:avLst/>
          </a:prstGeom>
          <a:ln w="0">
            <a:noFill/>
          </a:ln>
        </p:spPr>
      </p:pic>
      <p:sp>
        <p:nvSpPr>
          <p:cNvPr id="153" name="object 4"/>
          <p:cNvSpPr/>
          <p:nvPr/>
        </p:nvSpPr>
        <p:spPr>
          <a:xfrm>
            <a:off x="1427400" y="2808360"/>
            <a:ext cx="6251040" cy="30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080" bIns="0" anchor="t">
            <a:spAutoFit/>
          </a:bodyPr>
          <a:p>
            <a:pPr marL="12600" indent="1199520" algn="r">
              <a:lnSpc>
                <a:spcPct val="117000"/>
              </a:lnSpc>
              <a:spcBef>
                <a:spcPts val="79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Pythagorean </a:t>
            </a: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80" strike="noStrike">
                <a:latin typeface="Verdana"/>
              </a:rPr>
              <a:t>'c'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hypotenuse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6" strike="noStrike">
                <a:latin typeface="Verdana"/>
              </a:rPr>
              <a:t>'a'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80" strike="noStrike">
                <a:latin typeface="Verdana"/>
              </a:rPr>
              <a:t>'b'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other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two </a:t>
            </a:r>
            <a:r>
              <a:rPr b="0" lang="en-IN" sz="2450" spc="-66" strike="noStrike">
                <a:latin typeface="Verdana"/>
              </a:rPr>
              <a:t>sides.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equation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" strike="noStrike">
                <a:latin typeface="Verdana"/>
              </a:rPr>
              <a:t>calculate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length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any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when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lengths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other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known.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54" name="object 5" descr=""/>
          <p:cNvPicPr/>
          <p:nvPr/>
        </p:nvPicPr>
        <p:blipFill>
          <a:blip r:embed="rId2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5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2244960"/>
          </a:xfrm>
          <a:prstGeom prst="rect">
            <a:avLst/>
          </a:prstGeom>
          <a:noFill/>
          <a:ln w="0">
            <a:noFill/>
          </a:ln>
        </p:spPr>
        <p:txBody>
          <a:bodyPr lIns="0" rIns="0" tIns="525240" bIns="0" anchor="t">
            <a:noAutofit/>
          </a:bodyPr>
          <a:p>
            <a:pPr marL="2916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400" spc="-1" strike="noStrike">
                <a:solidFill>
                  <a:srgbClr val="000000"/>
                </a:solidFill>
                <a:latin typeface="Cambria"/>
              </a:rPr>
              <a:t>Applications</a:t>
            </a:r>
            <a:r>
              <a:rPr b="1" lang="en-IN" sz="4400" spc="12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40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4400" spc="13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400" spc="-1" strike="noStrike">
                <a:solidFill>
                  <a:srgbClr val="000000"/>
                </a:solidFill>
                <a:latin typeface="Cambria"/>
              </a:rPr>
              <a:t>Real</a:t>
            </a:r>
            <a:r>
              <a:rPr b="1" lang="en-IN" sz="4400" spc="12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400" spc="-21" strike="noStrike">
                <a:solidFill>
                  <a:srgbClr val="000000"/>
                </a:solidFill>
                <a:latin typeface="Cambria"/>
              </a:rPr>
              <a:t>Life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59" name="object 6" descr=""/>
          <p:cNvPicPr/>
          <p:nvPr/>
        </p:nvPicPr>
        <p:blipFill>
          <a:blip r:embed="rId2"/>
          <a:stretch/>
        </p:blipFill>
        <p:spPr>
          <a:xfrm>
            <a:off x="1460520" y="5079240"/>
            <a:ext cx="1482480" cy="247320"/>
          </a:xfrm>
          <a:prstGeom prst="rect">
            <a:avLst/>
          </a:prstGeom>
          <a:ln w="0">
            <a:noFill/>
          </a:ln>
        </p:spPr>
      </p:pic>
      <p:pic>
        <p:nvPicPr>
          <p:cNvPr id="160" name="object 7" descr=""/>
          <p:cNvPicPr/>
          <p:nvPr/>
        </p:nvPicPr>
        <p:blipFill>
          <a:blip r:embed="rId3"/>
          <a:stretch/>
        </p:blipFill>
        <p:spPr>
          <a:xfrm>
            <a:off x="4512240" y="5079240"/>
            <a:ext cx="1585080" cy="307080"/>
          </a:xfrm>
          <a:prstGeom prst="rect">
            <a:avLst/>
          </a:prstGeom>
          <a:ln w="0">
            <a:noFill/>
          </a:ln>
        </p:spPr>
      </p:pic>
      <p:pic>
        <p:nvPicPr>
          <p:cNvPr id="161" name="object 8" descr=""/>
          <p:cNvPicPr/>
          <p:nvPr/>
        </p:nvPicPr>
        <p:blipFill>
          <a:blip r:embed="rId4"/>
          <a:stretch/>
        </p:blipFill>
        <p:spPr>
          <a:xfrm>
            <a:off x="3863520" y="5517360"/>
            <a:ext cx="3507840" cy="308520"/>
          </a:xfrm>
          <a:prstGeom prst="rect">
            <a:avLst/>
          </a:prstGeom>
          <a:ln w="0">
            <a:noFill/>
          </a:ln>
        </p:spPr>
      </p:pic>
      <p:sp>
        <p:nvSpPr>
          <p:cNvPr id="162" name="object 9"/>
          <p:cNvSpPr/>
          <p:nvPr/>
        </p:nvSpPr>
        <p:spPr>
          <a:xfrm>
            <a:off x="1433160" y="3175200"/>
            <a:ext cx="6140880" cy="439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2600">
              <a:lnSpc>
                <a:spcPct val="118000"/>
              </a:lnSpc>
              <a:spcBef>
                <a:spcPts val="71"/>
              </a:spcBef>
              <a:buNone/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Pythagorean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 </a:t>
            </a:r>
            <a:r>
              <a:rPr b="0" lang="en-IN" sz="2450" spc="52" strike="noStrike">
                <a:latin typeface="Verdana"/>
              </a:rPr>
              <a:t>numerous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real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life, </a:t>
            </a:r>
            <a:r>
              <a:rPr b="0" lang="en-IN" sz="2450" spc="72" strike="noStrike">
                <a:latin typeface="Verdana"/>
              </a:rPr>
              <a:t>including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architecture,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construction,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navigation.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determining</a:t>
            </a:r>
            <a:endParaRPr b="0" lang="en-IN" sz="2450" spc="-1" strike="noStrike">
              <a:latin typeface="Arial"/>
            </a:endParaRPr>
          </a:p>
          <a:p>
            <a:pPr marL="12600" indent="149364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creating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26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 indent="149364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practical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professionals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many</a:t>
            </a:r>
            <a:endParaRPr b="0" lang="en-IN" sz="2450" spc="-1" strike="noStrike">
              <a:latin typeface="Arial"/>
            </a:endParaRPr>
          </a:p>
          <a:p>
            <a:pPr marL="12600" indent="1493640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540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350" spc="-1" strike="noStrike">
                <a:solidFill>
                  <a:srgbClr val="000000"/>
                </a:solidFill>
                <a:latin typeface="Cambria"/>
              </a:rPr>
              <a:t>Visualizing</a:t>
            </a:r>
            <a:r>
              <a:rPr b="1" lang="en-IN" sz="4350" spc="-7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4350" spc="-11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12" strike="noStrike">
                <a:solidFill>
                  <a:srgbClr val="000000"/>
                </a:solidFill>
                <a:latin typeface="Cambria"/>
              </a:rPr>
              <a:t>Theorem</a:t>
            </a:r>
            <a:endParaRPr b="0" lang="en-IN" sz="4350" spc="-1" strike="noStrike">
              <a:latin typeface="Calibri"/>
            </a:endParaRPr>
          </a:p>
        </p:txBody>
      </p:sp>
      <p:sp>
        <p:nvSpPr>
          <p:cNvPr id="164" name="object 3"/>
          <p:cNvSpPr/>
          <p:nvPr/>
        </p:nvSpPr>
        <p:spPr>
          <a:xfrm>
            <a:off x="1704240" y="2808360"/>
            <a:ext cx="5974200" cy="43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800" bIns="0" anchor="t">
            <a:spAutoFit/>
          </a:bodyPr>
          <a:p>
            <a:pPr marL="12600" indent="1174680" algn="r">
              <a:lnSpc>
                <a:spcPct val="117000"/>
              </a:lnSpc>
              <a:spcBef>
                <a:spcPts val="85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Visual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aids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graphs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diagrams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greatly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Pythagorean </a:t>
            </a:r>
            <a:r>
              <a:rPr b="0" lang="en-IN" sz="2450" spc="-1" strike="noStrike">
                <a:latin typeface="Verdana"/>
              </a:rPr>
              <a:t>theorem.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drawing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squares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each </a:t>
            </a:r>
            <a:r>
              <a:rPr b="0" lang="en-IN" sz="2450" spc="-1" strike="noStrike">
                <a:latin typeface="Verdana"/>
              </a:rPr>
              <a:t>side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right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triangle,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visually </a:t>
            </a:r>
            <a:r>
              <a:rPr b="0" lang="en-IN" sz="2450" spc="-1" strike="noStrike">
                <a:latin typeface="Verdana"/>
              </a:rPr>
              <a:t>demonstrate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area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square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hypotenuse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equals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77" strike="noStrike">
                <a:latin typeface="Verdana"/>
              </a:rPr>
              <a:t>sum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areas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other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two</a:t>
            </a:r>
            <a:endParaRPr b="0" lang="en-IN" sz="2450" spc="-1" strike="noStrike">
              <a:latin typeface="Arial"/>
            </a:endParaRPr>
          </a:p>
          <a:p>
            <a:pPr marL="12600" indent="117468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squares.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65" name="object 4" descr=""/>
          <p:cNvPicPr/>
          <p:nvPr/>
        </p:nvPicPr>
        <p:blipFill>
          <a:blip r:embed="rId1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750" spc="97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1" lang="en-IN" sz="37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2" strike="noStrike">
                <a:solidFill>
                  <a:srgbClr val="ffffff"/>
                </a:solidFill>
                <a:latin typeface="Cambria"/>
              </a:rPr>
              <a:t>Misconceptions</a:t>
            </a:r>
            <a:endParaRPr b="0" lang="en-IN" sz="3750" spc="-1" strike="noStrike">
              <a:latin typeface="Calibri"/>
            </a:endParaRPr>
          </a:p>
        </p:txBody>
      </p:sp>
      <p:pic>
        <p:nvPicPr>
          <p:cNvPr id="168" name="object 4" descr=""/>
          <p:cNvPicPr/>
          <p:nvPr/>
        </p:nvPicPr>
        <p:blipFill>
          <a:blip r:embed="rId1"/>
          <a:stretch/>
        </p:blipFill>
        <p:spPr>
          <a:xfrm>
            <a:off x="11080440" y="5121000"/>
            <a:ext cx="1374480" cy="308520"/>
          </a:xfrm>
          <a:prstGeom prst="rect">
            <a:avLst/>
          </a:prstGeom>
          <a:ln w="0">
            <a:noFill/>
          </a:ln>
        </p:spPr>
      </p:pic>
      <p:pic>
        <p:nvPicPr>
          <p:cNvPr id="169" name="object 5" descr=""/>
          <p:cNvPicPr/>
          <p:nvPr/>
        </p:nvPicPr>
        <p:blipFill>
          <a:blip r:embed="rId2"/>
          <a:stretch/>
        </p:blipFill>
        <p:spPr>
          <a:xfrm>
            <a:off x="14915160" y="4740120"/>
            <a:ext cx="737280" cy="308520"/>
          </a:xfrm>
          <a:prstGeom prst="rect">
            <a:avLst/>
          </a:prstGeom>
          <a:ln w="0">
            <a:noFill/>
          </a:ln>
        </p:spPr>
      </p:pic>
      <p:sp>
        <p:nvSpPr>
          <p:cNvPr id="170" name="object 6"/>
          <p:cNvSpPr/>
          <p:nvPr/>
        </p:nvSpPr>
        <p:spPr>
          <a:xfrm>
            <a:off x="11062080" y="3135240"/>
            <a:ext cx="5585760" cy="38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Many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people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confuse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Pythagorean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theorem's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application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non-right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triangles.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It's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important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remember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this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theorem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only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applies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 indent="13766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Misunderstanding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this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lead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errors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calculations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applications,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emphasizing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137664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need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clarity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its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use.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71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73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4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1420920" y="1419840"/>
            <a:ext cx="6400440" cy="2251080"/>
          </a:xfrm>
          <a:prstGeom prst="rect">
            <a:avLst/>
          </a:prstGeom>
          <a:noFill/>
          <a:ln w="0">
            <a:noFill/>
          </a:ln>
        </p:spPr>
        <p:txBody>
          <a:bodyPr lIns="0" rIns="0" tIns="531360" bIns="0" anchor="t">
            <a:noAutofit/>
          </a:bodyPr>
          <a:p>
            <a:pPr marL="2916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100" spc="-1" strike="noStrike">
                <a:solidFill>
                  <a:srgbClr val="000000"/>
                </a:solidFill>
                <a:latin typeface="Cambria"/>
              </a:rPr>
              <a:t>Proof</a:t>
            </a:r>
            <a:r>
              <a:rPr b="1" lang="en-IN" sz="5100" spc="7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10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5100" spc="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10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5100" spc="-4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100" spc="-12" strike="noStrike">
                <a:solidFill>
                  <a:srgbClr val="000000"/>
                </a:solidFill>
                <a:latin typeface="Cambria"/>
              </a:rPr>
              <a:t>Theorem</a:t>
            </a:r>
            <a:endParaRPr b="0" lang="en-IN" sz="5100" spc="-1" strike="noStrike">
              <a:latin typeface="Calibri"/>
            </a:endParaRPr>
          </a:p>
        </p:txBody>
      </p:sp>
      <p:sp>
        <p:nvSpPr>
          <p:cNvPr id="176" name="object 6"/>
          <p:cNvSpPr/>
          <p:nvPr/>
        </p:nvSpPr>
        <p:spPr>
          <a:xfrm>
            <a:off x="1433160" y="3175200"/>
            <a:ext cx="6259320" cy="39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>
              <a:lnSpc>
                <a:spcPct val="118000"/>
              </a:lnSpc>
              <a:spcBef>
                <a:spcPts val="74"/>
              </a:spcBef>
              <a:buNone/>
            </a:pPr>
            <a:r>
              <a:rPr b="0" lang="en-IN" sz="2450" spc="-80" strike="noStrike">
                <a:latin typeface="Verdana"/>
              </a:rPr>
              <a:t>Several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proofs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exist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Pythagorean </a:t>
            </a:r>
            <a:r>
              <a:rPr b="0" lang="en-IN" sz="2450" spc="-1" strike="noStrike">
                <a:latin typeface="Verdana"/>
              </a:rPr>
              <a:t>theorem,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ranging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from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algebraic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58" strike="noStrike">
                <a:latin typeface="Verdana"/>
              </a:rPr>
              <a:t>geometric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approaches.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One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popular </a:t>
            </a:r>
            <a:r>
              <a:rPr b="0" lang="en-IN" sz="2450" spc="-1" strike="noStrike">
                <a:latin typeface="Verdana"/>
              </a:rPr>
              <a:t>proof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involves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rearranging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squares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49" strike="noStrike">
                <a:latin typeface="Verdana"/>
              </a:rPr>
              <a:t>show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areas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relate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49" strike="noStrike">
                <a:latin typeface="Verdana"/>
              </a:rPr>
              <a:t>theorem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states.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proofs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enhances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comprehension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appreciation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12" strike="noStrike">
                <a:latin typeface="Verdana"/>
              </a:rPr>
              <a:t>principle.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2024-12-18T15:29:45Z</dcterms:created>
  <dc:creator/>
  <dc:description/>
  <dc:language>en-IN</dc:language>
  <cp:lastModifiedBy/>
  <dcterms:modified xsi:type="dcterms:W3CDTF">2025-04-04T11:58:30Z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351095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