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League Spartan"/>
      <p:regular r:id="rId17"/>
      <p:bold r:id="rId18"/>
    </p:embeddedFont>
    <p:embeddedFont>
      <p:font typeface="Signika"/>
      <p:regular r:id="rId19"/>
      <p:bold r:id="rId20"/>
    </p:embeddedFont>
    <p:embeddedFont>
      <p:font typeface="Signika SemiBold"/>
      <p:regular r:id="rId21"/>
      <p:bold r:id="rId22"/>
    </p:embeddedFont>
    <p:embeddedFont>
      <p:font typeface="Signika Light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ignika-bold.fntdata"/><Relationship Id="rId11" Type="http://schemas.openxmlformats.org/officeDocument/2006/relationships/slide" Target="slides/slide7.xml"/><Relationship Id="rId22" Type="http://schemas.openxmlformats.org/officeDocument/2006/relationships/font" Target="fonts/SignikaSemiBold-bold.fntdata"/><Relationship Id="rId10" Type="http://schemas.openxmlformats.org/officeDocument/2006/relationships/slide" Target="slides/slide6.xml"/><Relationship Id="rId21" Type="http://schemas.openxmlformats.org/officeDocument/2006/relationships/font" Target="fonts/SignikaSemiBold-regular.fntdata"/><Relationship Id="rId13" Type="http://schemas.openxmlformats.org/officeDocument/2006/relationships/slide" Target="slides/slide9.xml"/><Relationship Id="rId24" Type="http://schemas.openxmlformats.org/officeDocument/2006/relationships/font" Target="fonts/SignikaLight-bold.fntdata"/><Relationship Id="rId12" Type="http://schemas.openxmlformats.org/officeDocument/2006/relationships/slide" Target="slides/slide8.xml"/><Relationship Id="rId23" Type="http://schemas.openxmlformats.org/officeDocument/2006/relationships/font" Target="fonts/Signika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eagueSpartan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ignika-regular.fntdata"/><Relationship Id="rId6" Type="http://schemas.openxmlformats.org/officeDocument/2006/relationships/slide" Target="slides/slide2.xml"/><Relationship Id="rId18" Type="http://schemas.openxmlformats.org/officeDocument/2006/relationships/font" Target="fonts/LeagueSpartan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5553f1e9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5553f1e9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400">
                <a:solidFill>
                  <a:schemeClr val="dk1"/>
                </a:solidFill>
                <a:highlight>
                  <a:srgbClr val="FFCD00"/>
                </a:highlight>
                <a:latin typeface="Signika"/>
                <a:ea typeface="Signika"/>
                <a:cs typeface="Signika"/>
                <a:sym typeface="Signika"/>
              </a:rPr>
              <a:t>To get an editable version of this presentation:</a:t>
            </a:r>
            <a:endParaRPr b="1" sz="1400">
              <a:solidFill>
                <a:schemeClr val="dk1"/>
              </a:solidFill>
              <a:highlight>
                <a:srgbClr val="FFCD00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chemeClr val="dk1"/>
                </a:solidFill>
                <a:highlight>
                  <a:srgbClr val="FFCD00"/>
                </a:highlight>
                <a:latin typeface="Signika Light"/>
                <a:ea typeface="Signika Light"/>
                <a:cs typeface="Signika Light"/>
                <a:sym typeface="Signika Light"/>
              </a:rPr>
              <a:t>1. Click File &gt; Make a copy &gt; Entire presentation</a:t>
            </a:r>
            <a:endParaRPr sz="1400">
              <a:solidFill>
                <a:schemeClr val="dk1"/>
              </a:solidFill>
              <a:highlight>
                <a:srgbClr val="FFCD00"/>
              </a:highlight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chemeClr val="dk1"/>
                </a:solidFill>
                <a:highlight>
                  <a:srgbClr val="FFCD00"/>
                </a:highlight>
                <a:latin typeface="Signika Light"/>
                <a:ea typeface="Signika Light"/>
                <a:cs typeface="Signika Light"/>
                <a:sym typeface="Signika Light"/>
              </a:rPr>
              <a:t>OR</a:t>
            </a:r>
            <a:endParaRPr sz="1400">
              <a:solidFill>
                <a:schemeClr val="dk1"/>
              </a:solidFill>
              <a:highlight>
                <a:srgbClr val="FFCD00"/>
              </a:highlight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chemeClr val="dk1"/>
                </a:solidFill>
                <a:highlight>
                  <a:srgbClr val="FFCD00"/>
                </a:highlight>
                <a:latin typeface="Signika Light"/>
                <a:ea typeface="Signika Light"/>
                <a:cs typeface="Signika Light"/>
                <a:sym typeface="Signika Light"/>
              </a:rPr>
              <a:t>2. Click File &gt; Download &gt; Microsoft Powerpoint</a:t>
            </a:r>
            <a:endParaRPr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0db4fa7f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30db4fa7f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0db4fa7f5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0db4fa7f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461834e4a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461834e4a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30db4fa7f5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30db4fa7f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30db4fa7f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30db4fa7f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0db4fa7f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0db4fa7f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0db4fa7f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0db4fa7f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0db4fa7f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0db4fa7f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0db4fa7f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30db4fa7f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0db4fa7f5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0db4fa7f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0db4fa7f5_0_1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30db4fa7f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30000" y="2098800"/>
            <a:ext cx="5144400" cy="184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4400" y="4663225"/>
            <a:ext cx="546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sz="1000"/>
          </a:p>
        </p:txBody>
      </p:sp>
      <p:sp>
        <p:nvSpPr>
          <p:cNvPr id="12" name="Google Shape;12;p2"/>
          <p:cNvSpPr txBox="1"/>
          <p:nvPr/>
        </p:nvSpPr>
        <p:spPr>
          <a:xfrm flipH="1">
            <a:off x="222075" y="4743300"/>
            <a:ext cx="189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5C5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rgbClr val="FF5C5C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rgbClr val="FF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rgbClr val="FF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>
            <p:ph idx="2" type="pic"/>
          </p:nvPr>
        </p:nvSpPr>
        <p:spPr>
          <a:xfrm>
            <a:off x="446400" y="1764000"/>
            <a:ext cx="2520000" cy="2520000"/>
          </a:xfrm>
          <a:prstGeom prst="ellipse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ransition" type="secHead">
  <p:cSld name="SECTION_HEADER">
    <p:bg>
      <p:bgPr>
        <a:solidFill>
          <a:srgbClr val="FF5C5C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 flipH="1">
            <a:off x="138200" y="4743300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136800" y="2937600"/>
            <a:ext cx="72108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6800" y="3639600"/>
            <a:ext cx="5393700" cy="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transition">
  <p:cSld name="SECTION_HEADER_1">
    <p:bg>
      <p:bgPr>
        <a:solidFill>
          <a:srgbClr val="FF5C5C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 flipH="1">
            <a:off x="138200" y="4743300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136800" y="2937600"/>
            <a:ext cx="72108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5825" y="136325"/>
            <a:ext cx="884150" cy="8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136800" y="3819600"/>
            <a:ext cx="51624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subTitle"/>
          </p:nvPr>
        </p:nvSpPr>
        <p:spPr>
          <a:xfrm>
            <a:off x="136800" y="2109600"/>
            <a:ext cx="64458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Video">
  <p:cSld name="CUSTOM">
    <p:bg>
      <p:bgPr>
        <a:solidFill>
          <a:srgbClr val="00003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/>
        </p:nvSpPr>
        <p:spPr>
          <a:xfrm flipH="1">
            <a:off x="138150" y="4743300"/>
            <a:ext cx="24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223200" y="205200"/>
            <a:ext cx="7851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ignika Light"/>
                <a:ea typeface="Signika Light"/>
                <a:cs typeface="Signika Light"/>
                <a:sym typeface="Signik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ignika Light"/>
                <a:ea typeface="Signika Light"/>
                <a:cs typeface="Signika Light"/>
                <a:sym typeface="Signik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ignika Light"/>
                <a:ea typeface="Signika Light"/>
                <a:cs typeface="Signika Light"/>
                <a:sym typeface="Signik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ignika Light"/>
                <a:ea typeface="Signika Light"/>
                <a:cs typeface="Signika Light"/>
                <a:sym typeface="Signik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ignika Light"/>
                <a:ea typeface="Signika Light"/>
                <a:cs typeface="Signika Light"/>
                <a:sym typeface="Signik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ignika Light"/>
                <a:ea typeface="Signika Light"/>
                <a:cs typeface="Signika Light"/>
                <a:sym typeface="Signik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ignika Light"/>
                <a:ea typeface="Signika Light"/>
                <a:cs typeface="Signika Light"/>
                <a:sym typeface="Signik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/>
        </p:txBody>
      </p:sp>
      <p:sp>
        <p:nvSpPr>
          <p:cNvPr id="35" name="Google Shape;35;p5"/>
          <p:cNvSpPr/>
          <p:nvPr>
            <p:ph idx="2" type="pic"/>
          </p:nvPr>
        </p:nvSpPr>
        <p:spPr>
          <a:xfrm>
            <a:off x="1843200" y="748800"/>
            <a:ext cx="5457600" cy="409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00725" y="4746600"/>
            <a:ext cx="539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900">
                <a:solidFill>
                  <a:srgbClr val="FF5C5C"/>
                </a:solidFill>
              </a:defRPr>
            </a:lvl1pPr>
            <a:lvl2pPr lvl="1">
              <a:buNone/>
              <a:defRPr sz="900">
                <a:solidFill>
                  <a:srgbClr val="FF5C5C"/>
                </a:solidFill>
              </a:defRPr>
            </a:lvl2pPr>
            <a:lvl3pPr lvl="2">
              <a:buNone/>
              <a:defRPr sz="900">
                <a:solidFill>
                  <a:srgbClr val="FF5C5C"/>
                </a:solidFill>
              </a:defRPr>
            </a:lvl3pPr>
            <a:lvl4pPr lvl="3">
              <a:buNone/>
              <a:defRPr sz="900">
                <a:solidFill>
                  <a:srgbClr val="FF5C5C"/>
                </a:solidFill>
              </a:defRPr>
            </a:lvl4pPr>
            <a:lvl5pPr lvl="4">
              <a:buNone/>
              <a:defRPr sz="900">
                <a:solidFill>
                  <a:srgbClr val="FF5C5C"/>
                </a:solidFill>
              </a:defRPr>
            </a:lvl5pPr>
            <a:lvl6pPr lvl="5">
              <a:buNone/>
              <a:defRPr sz="900">
                <a:solidFill>
                  <a:srgbClr val="FF5C5C"/>
                </a:solidFill>
              </a:defRPr>
            </a:lvl6pPr>
            <a:lvl7pPr lvl="6">
              <a:buNone/>
              <a:defRPr sz="900">
                <a:solidFill>
                  <a:srgbClr val="FF5C5C"/>
                </a:solidFill>
              </a:defRPr>
            </a:lvl7pPr>
            <a:lvl8pPr lvl="7">
              <a:buNone/>
              <a:defRPr sz="900">
                <a:solidFill>
                  <a:srgbClr val="FF5C5C"/>
                </a:solidFill>
              </a:defRPr>
            </a:lvl8pPr>
            <a:lvl9pPr lvl="8">
              <a:buNone/>
              <a:defRPr sz="900">
                <a:solidFill>
                  <a:srgbClr val="FF5C5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rgbClr val="FF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rgbClr val="FF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 txBox="1"/>
          <p:nvPr/>
        </p:nvSpPr>
        <p:spPr>
          <a:xfrm flipH="1">
            <a:off x="221975" y="4743300"/>
            <a:ext cx="102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5C5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rgbClr val="FF5C5C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"/>
              <a:buNone/>
              <a:defRPr sz="2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25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 Light"/>
              <a:buChar char="●"/>
              <a:defRPr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Light"/>
              <a:buChar char="○"/>
              <a:defRPr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Light"/>
              <a:buChar char="■"/>
              <a:defRPr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Light"/>
              <a:buChar char="●"/>
              <a:defRPr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Light"/>
              <a:buChar char="○"/>
              <a:defRPr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Light"/>
              <a:buChar char="■"/>
              <a:defRPr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Light"/>
              <a:buChar char="●"/>
              <a:defRPr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Light"/>
              <a:buChar char="○"/>
              <a:defRPr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Light"/>
              <a:buChar char="■"/>
              <a:defRPr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6050" y="4749900"/>
            <a:ext cx="531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r">
              <a:buNone/>
              <a:defRPr sz="9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algn="r">
              <a:buNone/>
              <a:defRPr sz="9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algn="r">
              <a:buNone/>
              <a:defRPr sz="9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algn="r">
              <a:buNone/>
              <a:defRPr sz="9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algn="r">
              <a:buNone/>
              <a:defRPr sz="9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algn="r">
              <a:buNone/>
              <a:defRPr sz="9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algn="r">
              <a:buNone/>
              <a:defRPr sz="9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algn="r">
              <a:buNone/>
              <a:defRPr sz="9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eslbrains.com/crc033" TargetMode="External"/><Relationship Id="rId5" Type="http://schemas.openxmlformats.org/officeDocument/2006/relationships/hyperlink" Target="https://eslbrains.com/crc033" TargetMode="External"/><Relationship Id="rId6" Type="http://schemas.openxmlformats.org/officeDocument/2006/relationships/hyperlink" Target="https://eslbrains.com/crc033" TargetMode="External"/><Relationship Id="rId7" Type="http://schemas.openxmlformats.org/officeDocument/2006/relationships/hyperlink" Target="https://eslbrains.com/crc033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3276700" y="2099500"/>
            <a:ext cx="5142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rgbClr val="FF5C5C"/>
                </a:solidFill>
                <a:latin typeface="Signika"/>
                <a:ea typeface="Signika"/>
                <a:cs typeface="Signika"/>
                <a:sym typeface="Signika"/>
              </a:rPr>
              <a:t>Biometrics –</a:t>
            </a:r>
            <a:r>
              <a:rPr b="1" lang="pl" sz="3600">
                <a:solidFill>
                  <a:srgbClr val="FF5C5C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1" lang="pl" sz="3600">
                <a:solidFill>
                  <a:srgbClr val="FF5C5C"/>
                </a:solidFill>
                <a:latin typeface="Signika"/>
                <a:ea typeface="Signika"/>
                <a:cs typeface="Signika"/>
                <a:sym typeface="Signika"/>
              </a:rPr>
              <a:t>applications and implications</a:t>
            </a:r>
            <a:endParaRPr b="1" sz="3600">
              <a:solidFill>
                <a:srgbClr val="FF5C5C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 b="0" l="29872" r="13605" t="0"/>
          <a:stretch/>
        </p:blipFill>
        <p:spPr>
          <a:xfrm>
            <a:off x="444700" y="1705450"/>
            <a:ext cx="2576700" cy="2576700"/>
          </a:xfrm>
          <a:prstGeom prst="ellipse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/>
        </p:nvSpPr>
        <p:spPr>
          <a:xfrm flipH="1">
            <a:off x="138000" y="4743300"/>
            <a:ext cx="16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138050" y="2939250"/>
            <a:ext cx="833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Let’s think!</a:t>
            </a:r>
            <a:endParaRPr b="1" sz="360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400" y="137775"/>
            <a:ext cx="886968" cy="88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600" y="72000"/>
            <a:ext cx="899550" cy="8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>
            <p:ph idx="12" type="sldNum"/>
          </p:nvPr>
        </p:nvSpPr>
        <p:spPr>
          <a:xfrm>
            <a:off x="8500725" y="4746600"/>
            <a:ext cx="539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222175" y="277200"/>
            <a:ext cx="75813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Look at the list of biometric technology applications and say which of them (if any) you find intrusive and why.</a:t>
            </a:r>
            <a:endParaRPr b="1" sz="18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1216800" y="1146600"/>
            <a:ext cx="69048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 Light"/>
              <a:buChar char="●"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Taking payments for school lunches by scanning the faces of pupils.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 Light"/>
              <a:buChar char="●"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Using facial recognition in public places for police surveillance.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 Light"/>
              <a:buChar char="●"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Voice recognition for banking, e.g. to check account balances or make payments.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Signika Light"/>
              <a:buChar char="●"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Continual remote monitoring of patient’s biometrics by healthcare professionals.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 flipH="1">
            <a:off x="138150" y="4743300"/>
            <a:ext cx="24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38050" y="3489825"/>
            <a:ext cx="833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THANKS!</a:t>
            </a:r>
            <a:endParaRPr b="1" sz="360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500725" y="4746600"/>
            <a:ext cx="539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267" y="2128260"/>
            <a:ext cx="886968" cy="8869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>
            <a:hlinkClick r:id="rId4"/>
          </p:cNvPr>
          <p:cNvSpPr/>
          <p:nvPr/>
        </p:nvSpPr>
        <p:spPr>
          <a:xfrm>
            <a:off x="3314734" y="2215500"/>
            <a:ext cx="3549000" cy="712500"/>
          </a:xfrm>
          <a:prstGeom prst="roundRect">
            <a:avLst>
              <a:gd fmla="val 16667" name="adj"/>
            </a:avLst>
          </a:prstGeom>
          <a:solidFill>
            <a:srgbClr val="FF5C5C"/>
          </a:solidFill>
          <a:ln cap="flat" cmpd="sng" w="9525">
            <a:solidFill>
              <a:srgbClr val="FF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 u="sng">
                <a:solidFill>
                  <a:schemeClr val="lt1"/>
                </a:solidFill>
                <a:latin typeface="Signika SemiBold"/>
                <a:ea typeface="Signika SemiBold"/>
                <a:cs typeface="Signika SemiBold"/>
                <a:sym typeface="Signika SemiBo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Critical Reading Club </a:t>
            </a:r>
            <a:br>
              <a:rPr lang="pl" sz="1800" u="sng">
                <a:solidFill>
                  <a:schemeClr val="lt1"/>
                </a:solidFill>
                <a:latin typeface="Signika SemiBold"/>
                <a:ea typeface="Signika SemiBold"/>
                <a:cs typeface="Signika SemiBold"/>
                <a:sym typeface="Signika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pl" sz="1800" u="sng">
                <a:solidFill>
                  <a:schemeClr val="lt1"/>
                </a:solidFill>
                <a:latin typeface="Signika SemiBold"/>
                <a:ea typeface="Signika SemiBold"/>
                <a:cs typeface="Signika SemiBold"/>
                <a:sym typeface="Signika Semi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article link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 flipH="1">
            <a:off x="138000" y="4743300"/>
            <a:ext cx="16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138050" y="2939250"/>
            <a:ext cx="833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Let’s get started</a:t>
            </a:r>
            <a:endParaRPr b="1" sz="360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138050" y="3639450"/>
            <a:ext cx="833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lt1"/>
                </a:solidFill>
                <a:latin typeface="Signika Light"/>
                <a:ea typeface="Signika Light"/>
                <a:cs typeface="Signika Light"/>
                <a:sym typeface="Signika Light"/>
              </a:rPr>
              <a:t>with a warm-up </a:t>
            </a:r>
            <a:endParaRPr sz="2400">
              <a:solidFill>
                <a:schemeClr val="lt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pic>
        <p:nvPicPr>
          <p:cNvPr id="63" name="Google Shape;6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400" y="136800"/>
            <a:ext cx="781200" cy="7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/>
        </p:nvSpPr>
        <p:spPr>
          <a:xfrm>
            <a:off x="222175" y="277200"/>
            <a:ext cx="825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Look at the two parts of the term below and say what they might </a:t>
            </a:r>
            <a:r>
              <a:rPr b="1" lang="pl" sz="18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refer</a:t>
            </a:r>
            <a:r>
              <a:rPr b="1" lang="pl" sz="18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 to.</a:t>
            </a:r>
            <a:endParaRPr b="1" sz="18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500725" y="4746600"/>
            <a:ext cx="539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3260875" y="1700050"/>
            <a:ext cx="2172900" cy="844500"/>
          </a:xfrm>
          <a:prstGeom prst="roundRect">
            <a:avLst>
              <a:gd fmla="val 6627" name="adj"/>
            </a:avLst>
          </a:prstGeom>
          <a:noFill/>
          <a:ln cap="flat" cmpd="sng" w="19050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8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BIO</a:t>
            </a:r>
            <a:r>
              <a:rPr b="1" lang="pl" sz="1800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METRICS</a:t>
            </a:r>
            <a:endParaRPr b="1" sz="1800"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600" y="72000"/>
            <a:ext cx="835200" cy="83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 flipH="1">
            <a:off x="138000" y="4743300"/>
            <a:ext cx="16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138050" y="2939250"/>
            <a:ext cx="833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Let’s work with some vocabulary!</a:t>
            </a:r>
            <a:endParaRPr b="1" sz="360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5763" y="135838"/>
            <a:ext cx="781200" cy="7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331925" y="1193175"/>
            <a:ext cx="45801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Biometrics refers to the measurement and analysis of human _____ (DISTINCTION) characteristics. It can be used for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_____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(RECOGNIZE) of individuals. With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_____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(ADVANCE) in computer vision and AI, biometric technology can be applied to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_____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(AUTHENTIC) people based on their unique biometric identifiers. These include, e.g.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______________ 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,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______________ 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,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______________ 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,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______________ 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,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______________  </a:t>
            </a: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.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500725" y="4746600"/>
            <a:ext cx="539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222175" y="277200"/>
            <a:ext cx="825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Read the definition of </a:t>
            </a:r>
            <a:r>
              <a:rPr b="1" i="1" lang="pl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biometrics </a:t>
            </a:r>
            <a:r>
              <a:rPr b="1" lang="pl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and complete the gaps with the correct forms of the words in brackets. Then, look at the icons and complete the examples of biometric identifiers in the final sentence.</a:t>
            </a:r>
            <a:endParaRPr b="1" sz="18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188" y="1724925"/>
            <a:ext cx="1089201" cy="108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7925" y="3007600"/>
            <a:ext cx="1089201" cy="108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8725" y="3007611"/>
            <a:ext cx="1089199" cy="108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9900" y="1724925"/>
            <a:ext cx="1089199" cy="108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9000" y="3007626"/>
            <a:ext cx="1089201" cy="108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/>
        </p:nvSpPr>
        <p:spPr>
          <a:xfrm>
            <a:off x="331925" y="1193175"/>
            <a:ext cx="45801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Biometrics refers to the measurement and analysis of human _____ (DISTINCTION) characteristics. It can be used for _____ (RECOGNIZE) of individuals. With _____ (ADVANCE) in computer vision and AI, biometric technology can be applied to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 _____ (AUTHENTIC) people based on their unique biometric identifiers. These include, e.g. ______________  , ______________  , ______________  , ______________  , ______________  .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8500725" y="4746600"/>
            <a:ext cx="539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222175" y="277200"/>
            <a:ext cx="825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Let’s check the answers.</a:t>
            </a:r>
            <a:endParaRPr b="1" sz="18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188" y="1724925"/>
            <a:ext cx="1089201" cy="108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7925" y="3007600"/>
            <a:ext cx="1089201" cy="108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8725" y="3007611"/>
            <a:ext cx="1089199" cy="108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9900" y="1724925"/>
            <a:ext cx="1089199" cy="108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9000" y="3007626"/>
            <a:ext cx="1089201" cy="108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/>
          <p:nvPr/>
        </p:nvSpPr>
        <p:spPr>
          <a:xfrm>
            <a:off x="1279675" y="1664900"/>
            <a:ext cx="1837200" cy="253200"/>
          </a:xfrm>
          <a:prstGeom prst="rect">
            <a:avLst/>
          </a:prstGeom>
          <a:solidFill>
            <a:srgbClr val="FCD56A"/>
          </a:solidFill>
          <a:ln cap="flat" cmpd="sng" w="9525">
            <a:solidFill>
              <a:srgbClr val="FCD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distinctive </a:t>
            </a:r>
            <a:endParaRPr sz="16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760975" y="2020863"/>
            <a:ext cx="1722000" cy="253200"/>
          </a:xfrm>
          <a:prstGeom prst="rect">
            <a:avLst/>
          </a:prstGeom>
          <a:solidFill>
            <a:srgbClr val="FCD56A"/>
          </a:solidFill>
          <a:ln cap="flat" cmpd="sng" w="9525">
            <a:solidFill>
              <a:srgbClr val="FCD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recognition </a:t>
            </a:r>
            <a:endParaRPr sz="16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868300" y="2376825"/>
            <a:ext cx="1523100" cy="253200"/>
          </a:xfrm>
          <a:prstGeom prst="rect">
            <a:avLst/>
          </a:prstGeom>
          <a:solidFill>
            <a:srgbClr val="FCD56A"/>
          </a:solidFill>
          <a:ln cap="flat" cmpd="sng" w="9525">
            <a:solidFill>
              <a:srgbClr val="FCD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advancements</a:t>
            </a:r>
            <a:endParaRPr sz="16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444025" y="3135275"/>
            <a:ext cx="1722000" cy="253200"/>
          </a:xfrm>
          <a:prstGeom prst="rect">
            <a:avLst/>
          </a:prstGeom>
          <a:solidFill>
            <a:srgbClr val="FCD56A"/>
          </a:solidFill>
          <a:ln cap="flat" cmpd="sng" w="9525">
            <a:solidFill>
              <a:srgbClr val="FCD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authenticate</a:t>
            </a:r>
            <a:endParaRPr sz="16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403250" y="3843600"/>
            <a:ext cx="1523100" cy="253200"/>
          </a:xfrm>
          <a:prstGeom prst="rect">
            <a:avLst/>
          </a:prstGeom>
          <a:solidFill>
            <a:srgbClr val="FCD56A"/>
          </a:solidFill>
          <a:ln cap="flat" cmpd="sng" w="9525">
            <a:solidFill>
              <a:srgbClr val="FCD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palm print</a:t>
            </a:r>
            <a:endParaRPr sz="16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2034525" y="3843600"/>
            <a:ext cx="1523100" cy="253200"/>
          </a:xfrm>
          <a:prstGeom prst="rect">
            <a:avLst/>
          </a:prstGeom>
          <a:solidFill>
            <a:srgbClr val="FCD56A"/>
          </a:solidFill>
          <a:ln cap="flat" cmpd="sng" w="9525">
            <a:solidFill>
              <a:srgbClr val="FCD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iris</a:t>
            </a:r>
            <a:endParaRPr sz="16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403250" y="4209925"/>
            <a:ext cx="1523100" cy="253200"/>
          </a:xfrm>
          <a:prstGeom prst="rect">
            <a:avLst/>
          </a:prstGeom>
          <a:solidFill>
            <a:srgbClr val="FCD56A"/>
          </a:solidFill>
          <a:ln cap="flat" cmpd="sng" w="9525">
            <a:solidFill>
              <a:srgbClr val="FCD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DNA</a:t>
            </a:r>
            <a:endParaRPr sz="16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2034525" y="4209925"/>
            <a:ext cx="1523100" cy="253200"/>
          </a:xfrm>
          <a:prstGeom prst="rect">
            <a:avLst/>
          </a:prstGeom>
          <a:solidFill>
            <a:srgbClr val="FCD56A"/>
          </a:solidFill>
          <a:ln cap="flat" cmpd="sng" w="9525">
            <a:solidFill>
              <a:srgbClr val="FCD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face</a:t>
            </a:r>
            <a:endParaRPr sz="16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03250" y="4576250"/>
            <a:ext cx="1523100" cy="253200"/>
          </a:xfrm>
          <a:prstGeom prst="rect">
            <a:avLst/>
          </a:prstGeom>
          <a:solidFill>
            <a:srgbClr val="FCD56A"/>
          </a:solidFill>
          <a:ln cap="flat" cmpd="sng" w="9525">
            <a:solidFill>
              <a:srgbClr val="FCD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fingerprints</a:t>
            </a:r>
            <a:endParaRPr sz="16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/>
        </p:nvSpPr>
        <p:spPr>
          <a:xfrm flipH="1">
            <a:off x="138000" y="4743300"/>
            <a:ext cx="16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ESL Brains</a:t>
            </a:r>
            <a:endParaRPr b="1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9078300" y="0"/>
            <a:ext cx="6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138050" y="2939250"/>
            <a:ext cx="833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Let’s talk!</a:t>
            </a:r>
            <a:endParaRPr b="1" sz="360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2750" y="135850"/>
            <a:ext cx="781200" cy="7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600" y="72000"/>
            <a:ext cx="899550" cy="8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500725" y="4746600"/>
            <a:ext cx="539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222175" y="277200"/>
            <a:ext cx="75813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000032"/>
                </a:solidFill>
                <a:latin typeface="Signika"/>
                <a:ea typeface="Signika"/>
                <a:cs typeface="Signika"/>
                <a:sym typeface="Signika"/>
              </a:rPr>
              <a:t>Discuss the questions.</a:t>
            </a:r>
            <a:endParaRPr b="1" sz="1800">
              <a:solidFill>
                <a:srgbClr val="00003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1216800" y="918000"/>
            <a:ext cx="6904800" cy="3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 Light"/>
              <a:buChar char="●"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What kind of technology is the article about and what does it allow Mastercard users to do?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 Light"/>
              <a:buChar char="●"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Mastercard says you can pay “with a smile or a wave”. Would you like to be able to authenticate your payments this way?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 Light"/>
              <a:buChar char="●"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What identity, privacy and security concerns with regard to using biometric technology might there be?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ignika Light"/>
              <a:buChar char="●"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Do you think it’s inevitable that biometric technology will become as ubiquitous as cameras in smartphones?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Signika Light"/>
              <a:buChar char="●"/>
            </a:pPr>
            <a:r>
              <a:rPr lang="pl" sz="16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In what other areas of life might this technology be used?</a:t>
            </a:r>
            <a:endParaRPr sz="16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L Brains E-Lesson Plan 2.0.3">
  <a:themeElements>
    <a:clrScheme name="Simple Light">
      <a:dk1>
        <a:srgbClr val="000032"/>
      </a:dk1>
      <a:lt1>
        <a:srgbClr val="FFFFFF"/>
      </a:lt1>
      <a:dk2>
        <a:srgbClr val="595959"/>
      </a:dk2>
      <a:lt2>
        <a:srgbClr val="EEEEEE"/>
      </a:lt2>
      <a:accent1>
        <a:srgbClr val="FF5C5C"/>
      </a:accent1>
      <a:accent2>
        <a:srgbClr val="000032"/>
      </a:accent2>
      <a:accent3>
        <a:srgbClr val="F59A23"/>
      </a:accent3>
      <a:accent4>
        <a:srgbClr val="60AE92"/>
      </a:accent4>
      <a:accent5>
        <a:srgbClr val="AAAAAA"/>
      </a:accent5>
      <a:accent6>
        <a:srgbClr val="FCD56A"/>
      </a:accent6>
      <a:hlink>
        <a:srgbClr val="60AE9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