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89" r:id="rId3"/>
    <p:sldId id="293" r:id="rId4"/>
    <p:sldId id="294" r:id="rId5"/>
    <p:sldId id="299" r:id="rId6"/>
    <p:sldId id="291" r:id="rId7"/>
    <p:sldId id="295" r:id="rId8"/>
    <p:sldId id="290" r:id="rId9"/>
    <p:sldId id="300" r:id="rId10"/>
    <p:sldId id="296" r:id="rId11"/>
    <p:sldId id="292" r:id="rId12"/>
    <p:sldId id="297" r:id="rId13"/>
    <p:sldId id="298" r:id="rId14"/>
    <p:sldId id="301" r:id="rId15"/>
    <p:sldId id="329" r:id="rId16"/>
    <p:sldId id="303" r:id="rId17"/>
    <p:sldId id="287" r:id="rId18"/>
    <p:sldId id="262" r:id="rId19"/>
    <p:sldId id="263" r:id="rId20"/>
    <p:sldId id="264" r:id="rId21"/>
    <p:sldId id="265" r:id="rId22"/>
    <p:sldId id="266" r:id="rId23"/>
    <p:sldId id="271" r:id="rId24"/>
    <p:sldId id="268" r:id="rId25"/>
    <p:sldId id="267" r:id="rId26"/>
    <p:sldId id="269" r:id="rId27"/>
    <p:sldId id="270" r:id="rId28"/>
    <p:sldId id="326" r:id="rId29"/>
    <p:sldId id="355" r:id="rId30"/>
    <p:sldId id="317" r:id="rId31"/>
    <p:sldId id="345" r:id="rId32"/>
    <p:sldId id="346" r:id="rId33"/>
    <p:sldId id="347" r:id="rId34"/>
    <p:sldId id="348" r:id="rId35"/>
    <p:sldId id="350" r:id="rId36"/>
    <p:sldId id="352" r:id="rId37"/>
    <p:sldId id="353" r:id="rId38"/>
    <p:sldId id="354" r:id="rId39"/>
    <p:sldId id="285" r:id="rId40"/>
    <p:sldId id="286" r:id="rId41"/>
    <p:sldId id="322" r:id="rId42"/>
    <p:sldId id="324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1EB2"/>
    <a:srgbClr val="30AB05"/>
    <a:srgbClr val="FF6699"/>
    <a:srgbClr val="0CA41E"/>
    <a:srgbClr val="0000FF"/>
    <a:srgbClr val="F98607"/>
    <a:srgbClr val="FFCC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60"/>
  </p:normalViewPr>
  <p:slideViewPr>
    <p:cSldViewPr>
      <p:cViewPr varScale="1">
        <p:scale>
          <a:sx n="83" d="100"/>
          <a:sy n="83" d="100"/>
        </p:scale>
        <p:origin x="145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F00FF46-86BD-4AEC-A82A-8CB7487AD182}" type="datetimeFigureOut">
              <a:rPr lang="en-GB"/>
              <a:pPr>
                <a:defRPr/>
              </a:pPr>
              <a:t>14/04/2024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C62A80B-9217-4505-BF0E-90101563DC2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423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5BB54AF-967E-462A-98D9-D87359D4FEDD}" type="slidenum">
              <a:rPr lang="en-GB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710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A2ACD3B-0EBF-4BCF-9993-1D4BB6FD2B14}" type="slidenum">
              <a:rPr lang="en-GB" altLang="en-US">
                <a:latin typeface="Calibri" panose="020F0502020204030204" pitchFamily="34" charset="0"/>
              </a:rPr>
              <a:pPr eaLnBrk="1" hangingPunct="1"/>
              <a:t>26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0253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121375C-8B78-49E4-8189-105EB60BB323}" type="slidenum">
              <a:rPr lang="en-GB" altLang="en-US">
                <a:latin typeface="Calibri" panose="020F0502020204030204" pitchFamily="34" charset="0"/>
              </a:rPr>
              <a:pPr eaLnBrk="1" hangingPunct="1"/>
              <a:t>27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381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135D80B-4743-4A5F-9197-667DB17199BC}" type="slidenum">
              <a:rPr lang="en-GB" altLang="en-US">
                <a:latin typeface="Calibri" panose="020F0502020204030204" pitchFamily="34" charset="0"/>
              </a:rPr>
              <a:pPr eaLnBrk="1" hangingPunct="1"/>
              <a:t>18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46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0B2212-72BE-4CD1-B9F8-37504BE3301B}" type="slidenum">
              <a:rPr lang="en-GB" altLang="en-US">
                <a:latin typeface="Calibri" panose="020F0502020204030204" pitchFamily="34" charset="0"/>
              </a:rPr>
              <a:pPr eaLnBrk="1" hangingPunct="1"/>
              <a:t>19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9788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A653E6A-2A72-4380-9B91-1A21E39BC93A}" type="slidenum">
              <a:rPr lang="en-GB" altLang="en-US">
                <a:latin typeface="Calibri" panose="020F0502020204030204" pitchFamily="34" charset="0"/>
              </a:rPr>
              <a:pPr eaLnBrk="1" hangingPunct="1"/>
              <a:t>20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5375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6635448-1978-427E-A3FB-1ABA2050CE76}" type="slidenum">
              <a:rPr lang="en-GB" altLang="en-US">
                <a:latin typeface="Calibri" panose="020F0502020204030204" pitchFamily="34" charset="0"/>
              </a:rPr>
              <a:pPr eaLnBrk="1" hangingPunct="1"/>
              <a:t>21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236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5172336-FB5E-4C8D-9330-A42E5975B683}" type="slidenum">
              <a:rPr lang="en-GB" altLang="en-US">
                <a:latin typeface="Calibri" panose="020F0502020204030204" pitchFamily="34" charset="0"/>
              </a:rPr>
              <a:pPr eaLnBrk="1" hangingPunct="1"/>
              <a:t>22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691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5CFB6EF-7052-4A86-AFAA-98EF1B2E0BCB}" type="slidenum">
              <a:rPr lang="en-GB" altLang="en-US">
                <a:latin typeface="Calibri" panose="020F0502020204030204" pitchFamily="34" charset="0"/>
              </a:rPr>
              <a:pPr eaLnBrk="1" hangingPunct="1"/>
              <a:t>23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323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FF1E16-D171-47E7-A0EF-9EC6F6096EDB}" type="slidenum">
              <a:rPr lang="en-GB" altLang="en-US">
                <a:latin typeface="Calibri" panose="020F0502020204030204" pitchFamily="34" charset="0"/>
              </a:rPr>
              <a:pPr eaLnBrk="1" hangingPunct="1"/>
              <a:t>24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7167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0C731D7-B437-43B3-8F85-0CFD668BF4B1}" type="slidenum">
              <a:rPr lang="en-GB" altLang="en-US">
                <a:latin typeface="Calibri" panose="020F0502020204030204" pitchFamily="34" charset="0"/>
              </a:rPr>
              <a:pPr eaLnBrk="1" hangingPunct="1"/>
              <a:t>25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348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6E475-6E96-49FD-946B-5CD92783477B}" type="datetimeFigureOut">
              <a:rPr lang="en-GB"/>
              <a:pPr>
                <a:defRPr/>
              </a:pPr>
              <a:t>14/04/2024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58799-ACFB-4590-AEF3-142E60DC440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586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D7291-53C0-4F1F-9FC2-820E81D0B980}" type="datetimeFigureOut">
              <a:rPr lang="en-GB"/>
              <a:pPr>
                <a:defRPr/>
              </a:pPr>
              <a:t>14/04/2024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6FD57B-3ADB-4A7F-8829-C9E056D1D1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963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9B351-02F3-4B73-8151-855FB91CB68C}" type="datetimeFigureOut">
              <a:rPr lang="en-GB"/>
              <a:pPr>
                <a:defRPr/>
              </a:pPr>
              <a:t>14/04/2024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6309D-F4F4-4E26-8AE0-836771A229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7453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669699-F4A9-453E-853E-A75250171BB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6046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1F48E-A5D8-4A05-9ADA-BC6EFE2A5FE2}" type="datetimeFigureOut">
              <a:rPr lang="en-GB"/>
              <a:pPr>
                <a:defRPr/>
              </a:pPr>
              <a:t>14/04/2024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43A7C-2212-4FF0-9FFA-0DB6F66F02A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80887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6C922-668D-4680-A4CD-165B9C369746}" type="datetimeFigureOut">
              <a:rPr lang="en-GB"/>
              <a:pPr>
                <a:defRPr/>
              </a:pPr>
              <a:t>14/04/2024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0EB4C-E614-4CFD-82F7-C99419EBE0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542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10AF9-8B94-4A21-BC8D-2CC30949E2AD}" type="datetimeFigureOut">
              <a:rPr lang="en-GB"/>
              <a:pPr>
                <a:defRPr/>
              </a:pPr>
              <a:t>14/04/2024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A323C0-07C6-43C2-9121-371FDE2D2C0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2962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86EC6-7E44-47EF-98E8-12CD1C004FCB}" type="datetimeFigureOut">
              <a:rPr lang="en-GB"/>
              <a:pPr>
                <a:defRPr/>
              </a:pPr>
              <a:t>14/04/2024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C625E-824F-4F41-965F-C0104ECBA0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5523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0C82B-01F6-4AC8-85AD-238124C6E5A8}" type="datetimeFigureOut">
              <a:rPr lang="en-GB"/>
              <a:pPr>
                <a:defRPr/>
              </a:pPr>
              <a:t>14/04/2024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A5A4D-8A99-4DB7-8A9F-3A4D5ADB22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910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317AC-9B73-4CB4-9B40-05939BC745BB}" type="datetimeFigureOut">
              <a:rPr lang="en-GB"/>
              <a:pPr>
                <a:defRPr/>
              </a:pPr>
              <a:t>14/04/2024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3E023-FB55-44DB-964B-06321B1DB70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1534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128D8-6C03-412A-AC58-9E8F0F80082B}" type="datetimeFigureOut">
              <a:rPr lang="en-GB"/>
              <a:pPr>
                <a:defRPr/>
              </a:pPr>
              <a:t>14/04/2024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0D7F6-B92C-41C5-B22D-34F355DB83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1879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17D06-4D19-4FE1-9558-421B4DFE8F9D}" type="datetimeFigureOut">
              <a:rPr lang="en-GB"/>
              <a:pPr>
                <a:defRPr/>
              </a:pPr>
              <a:t>14/04/2024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94E38-F0B8-4D7E-B3D0-2C237D0289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091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78A001-1130-4FF4-B43A-8D01864B3BC3}" type="datetimeFigureOut">
              <a:rPr lang="en-GB"/>
              <a:pPr>
                <a:defRPr/>
              </a:pPr>
              <a:t>14/04/2024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92C7926-221C-4F3A-ABE7-8F1A666BB60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ecocado.com/Files/17602/DCLTYT.jpg" TargetMode="Externa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hyperlink" Target="http://www.decocado.com/Files/17602/DCLTYT.jpg" TargetMode="External"/><Relationship Id="rId7" Type="http://schemas.openxmlformats.org/officeDocument/2006/relationships/image" Target="../media/image14.wmf"/><Relationship Id="rId12" Type="http://schemas.openxmlformats.org/officeDocument/2006/relationships/image" Target="../media/image1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jpeg"/><Relationship Id="rId11" Type="http://schemas.openxmlformats.org/officeDocument/2006/relationships/image" Target="../media/image17.png"/><Relationship Id="rId5" Type="http://schemas.openxmlformats.org/officeDocument/2006/relationships/image" Target="../media/image10.jpeg"/><Relationship Id="rId10" Type="http://schemas.openxmlformats.org/officeDocument/2006/relationships/image" Target="http://t2.ftcdn.net/jpg/00/21/62/97/400_F_21629773_djLHlCbTPeYXOIceUiTe1YVUl961t9YM.jpg" TargetMode="External"/><Relationship Id="rId4" Type="http://schemas.openxmlformats.org/officeDocument/2006/relationships/image" Target="../media/image11.jpeg"/><Relationship Id="rId9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31753" y="2204864"/>
            <a:ext cx="5090945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The </a:t>
            </a:r>
            <a:r>
              <a:rPr lang="en-US" sz="6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colours</a:t>
            </a:r>
            <a:endParaRPr lang="en-US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val 13"/>
          <p:cNvSpPr>
            <a:spLocks noChangeArrowheads="1"/>
          </p:cNvSpPr>
          <p:nvPr/>
        </p:nvSpPr>
        <p:spPr bwMode="auto">
          <a:xfrm>
            <a:off x="2267744" y="980728"/>
            <a:ext cx="4680918" cy="4536256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8"/>
          <p:cNvSpPr>
            <a:spLocks noChangeArrowheads="1"/>
          </p:cNvSpPr>
          <p:nvPr/>
        </p:nvSpPr>
        <p:spPr bwMode="auto">
          <a:xfrm>
            <a:off x="2195736" y="1412776"/>
            <a:ext cx="4968875" cy="4392613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2627784" y="980728"/>
            <a:ext cx="4681066" cy="43915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7"/>
          <p:cNvSpPr>
            <a:spLocks noChangeArrowheads="1"/>
          </p:cNvSpPr>
          <p:nvPr/>
        </p:nvSpPr>
        <p:spPr bwMode="auto">
          <a:xfrm>
            <a:off x="2555776" y="1124744"/>
            <a:ext cx="4751387" cy="4537075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3"/>
          <p:cNvSpPr>
            <a:spLocks noChangeArrowheads="1"/>
          </p:cNvSpPr>
          <p:nvPr/>
        </p:nvSpPr>
        <p:spPr bwMode="auto">
          <a:xfrm>
            <a:off x="1835150" y="692696"/>
            <a:ext cx="2231901" cy="2209696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3" name="Oval 8"/>
          <p:cNvSpPr>
            <a:spLocks noChangeArrowheads="1"/>
          </p:cNvSpPr>
          <p:nvPr/>
        </p:nvSpPr>
        <p:spPr bwMode="auto">
          <a:xfrm>
            <a:off x="5004048" y="692696"/>
            <a:ext cx="2376264" cy="2209696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1835150" y="3714750"/>
            <a:ext cx="2376934" cy="22685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5076056" y="3685014"/>
            <a:ext cx="2376065" cy="2268538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81075"/>
            <a:ext cx="8229600" cy="4752975"/>
          </a:xfrm>
        </p:spPr>
        <p:txBody>
          <a:bodyPr/>
          <a:lstStyle/>
          <a:p>
            <a:br>
              <a:rPr lang="en-GB" altLang="en-US" sz="3200" dirty="0">
                <a:latin typeface="Comic Sans MS" panose="030F0702030302020204" pitchFamily="66" charset="0"/>
              </a:rPr>
            </a:br>
            <a:br>
              <a:rPr lang="en-GB" altLang="en-US" sz="3200" dirty="0">
                <a:latin typeface="Comic Sans MS" panose="030F0702030302020204" pitchFamily="66" charset="0"/>
              </a:rPr>
            </a:br>
            <a:br>
              <a:rPr lang="en-GB" altLang="en-US" sz="3200" dirty="0">
                <a:latin typeface="Comic Sans MS" panose="030F0702030302020204" pitchFamily="66" charset="0"/>
              </a:rPr>
            </a:br>
            <a:r>
              <a:rPr lang="en-GB" altLang="en-US" sz="4800" b="1" dirty="0">
                <a:latin typeface="Comic Sans MS" panose="030F0702030302020204" pitchFamily="66" charset="0"/>
              </a:rPr>
              <a:t>Look at the colours….</a:t>
            </a:r>
            <a:br>
              <a:rPr lang="en-GB" altLang="en-US" sz="3200" dirty="0">
                <a:latin typeface="Comic Sans MS" panose="030F0702030302020204" pitchFamily="66" charset="0"/>
              </a:rPr>
            </a:br>
            <a:br>
              <a:rPr lang="en-GB" altLang="en-US" sz="3200" dirty="0">
                <a:latin typeface="Comic Sans MS" panose="030F0702030302020204" pitchFamily="66" charset="0"/>
              </a:rPr>
            </a:br>
            <a:br>
              <a:rPr lang="en-GB" altLang="en-US" sz="3200" dirty="0">
                <a:latin typeface="Comic Sans MS" panose="030F0702030302020204" pitchFamily="66" charset="0"/>
              </a:rPr>
            </a:br>
            <a:endParaRPr lang="en-GB" altLang="en-US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7702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-828600" y="0"/>
            <a:ext cx="7489204" cy="6863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dirty="0">
                <a:latin typeface="Comic Sans MS" panose="030F0702030302020204" pitchFamily="66" charset="0"/>
              </a:rPr>
              <a:t>					</a:t>
            </a:r>
            <a:r>
              <a:rPr lang="en-GB" altLang="en-US" sz="4400" b="1" dirty="0">
                <a:solidFill>
                  <a:srgbClr val="0000FF"/>
                </a:solidFill>
                <a:latin typeface="Comic Sans MS" panose="030F0702030302020204" pitchFamily="66" charset="0"/>
              </a:rPr>
              <a:t>blue</a:t>
            </a:r>
            <a:r>
              <a:rPr lang="en-GB" altLang="en-US" sz="4400" b="1" dirty="0">
                <a:latin typeface="Comic Sans MS" panose="030F0702030302020204" pitchFamily="66" charset="0"/>
              </a:rPr>
              <a:t>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b="1" dirty="0">
                <a:latin typeface="Comic Sans MS" panose="030F0702030302020204" pitchFamily="66" charset="0"/>
              </a:rPr>
              <a:t>					</a:t>
            </a:r>
            <a:r>
              <a:rPr lang="en-GB" altLang="en-US" sz="44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brown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b="1" dirty="0">
                <a:latin typeface="Comic Sans MS" panose="030F0702030302020204" pitchFamily="66" charset="0"/>
              </a:rPr>
              <a:t>				    </a:t>
            </a:r>
            <a:r>
              <a:rPr lang="en-GB" altLang="en-US" sz="4400" b="1" dirty="0">
                <a:solidFill>
                  <a:srgbClr val="0CA41E"/>
                </a:solidFill>
                <a:latin typeface="Comic Sans MS" panose="030F0702030302020204" pitchFamily="66" charset="0"/>
              </a:rPr>
              <a:t>green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b="1" dirty="0">
                <a:latin typeface="Comic Sans MS" panose="030F0702030302020204" pitchFamily="66" charset="0"/>
              </a:rPr>
              <a:t>				    </a:t>
            </a:r>
            <a:r>
              <a:rPr lang="en-GB" altLang="en-US" sz="4400" b="1" dirty="0">
                <a:solidFill>
                  <a:srgbClr val="FF6699"/>
                </a:solidFill>
                <a:latin typeface="Comic Sans MS" panose="030F0702030302020204" pitchFamily="66" charset="0"/>
              </a:rPr>
              <a:t>pink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b="1" dirty="0">
                <a:latin typeface="Comic Sans MS" panose="030F0702030302020204" pitchFamily="66" charset="0"/>
              </a:rPr>
              <a:t>					</a:t>
            </a:r>
            <a:r>
              <a:rPr lang="en-GB" altLang="en-US" sz="4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red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b="1" dirty="0">
                <a:latin typeface="Comic Sans MS" panose="030F0702030302020204" pitchFamily="66" charset="0"/>
              </a:rPr>
              <a:t>				    </a:t>
            </a:r>
            <a:r>
              <a:rPr lang="en-GB" altLang="en-US" sz="4400" b="1" dirty="0">
                <a:solidFill>
                  <a:schemeClr val="bg1"/>
                </a:solidFill>
                <a:latin typeface="Comic Sans MS" panose="030F0702030302020204" pitchFamily="66" charset="0"/>
              </a:rPr>
              <a:t>white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b="1" dirty="0">
                <a:latin typeface="Comic Sans MS" panose="030F0702030302020204" pitchFamily="66" charset="0"/>
              </a:rPr>
              <a:t>					</a:t>
            </a:r>
            <a:r>
              <a:rPr lang="en-GB" altLang="en-US" sz="4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orange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b="1" dirty="0">
                <a:latin typeface="Comic Sans MS" panose="030F0702030302020204" pitchFamily="66" charset="0"/>
              </a:rPr>
              <a:t>					black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b="1" dirty="0">
                <a:latin typeface="Comic Sans MS" panose="030F0702030302020204" pitchFamily="66" charset="0"/>
              </a:rPr>
              <a:t>					</a:t>
            </a:r>
            <a:r>
              <a:rPr lang="en-GB" altLang="en-US" sz="4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yellow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b="1" dirty="0">
                <a:latin typeface="Comic Sans MS" panose="030F0702030302020204" pitchFamily="66" charset="0"/>
              </a:rPr>
              <a:t>					</a:t>
            </a:r>
            <a:r>
              <a:rPr lang="en-GB" altLang="en-US" sz="4400" b="1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grey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1484784"/>
            <a:ext cx="993710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0" b="1" dirty="0">
                <a:latin typeface="Comic Sans MS" panose="030F0702030302020204" pitchFamily="66" charset="0"/>
              </a:rPr>
              <a:t>What colour is it?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915816" y="4077072"/>
            <a:ext cx="67691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It’s…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59113" y="188913"/>
            <a:ext cx="2881312" cy="273526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71550" y="4581525"/>
            <a:ext cx="4321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 dirty="0">
                <a:latin typeface="Comic Sans MS" panose="030F0702030302020204" pitchFamily="66" charset="0"/>
              </a:rPr>
              <a:t>It’s white.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71550" y="4581525"/>
            <a:ext cx="43211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 dirty="0">
                <a:latin typeface="Comic Sans MS" panose="030F0702030302020204" pitchFamily="66" charset="0"/>
              </a:rPr>
              <a:t>It’s yellow.</a:t>
            </a:r>
          </a:p>
        </p:txBody>
      </p:sp>
      <p:sp>
        <p:nvSpPr>
          <p:cNvPr id="4" name="Oval 3"/>
          <p:cNvSpPr/>
          <p:nvPr/>
        </p:nvSpPr>
        <p:spPr>
          <a:xfrm>
            <a:off x="5580063" y="3644900"/>
            <a:ext cx="3168650" cy="28797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1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" dur="4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14"/>
          <p:cNvSpPr>
            <a:spLocks noChangeArrowheads="1"/>
          </p:cNvSpPr>
          <p:nvPr/>
        </p:nvSpPr>
        <p:spPr bwMode="auto">
          <a:xfrm>
            <a:off x="2051050" y="749300"/>
            <a:ext cx="4914900" cy="42640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71550" y="1052513"/>
            <a:ext cx="3168650" cy="288131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71550" y="4581525"/>
            <a:ext cx="4321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 dirty="0">
                <a:latin typeface="Comic Sans MS" panose="030F0702030302020204" pitchFamily="66" charset="0"/>
              </a:rPr>
              <a:t>It’s blue.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76600" y="3989388"/>
            <a:ext cx="2951163" cy="26797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11188" y="3573463"/>
            <a:ext cx="43211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 dirty="0">
                <a:latin typeface="Comic Sans MS" panose="030F0702030302020204" pitchFamily="66" charset="0"/>
              </a:rPr>
              <a:t>It’s black.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795963" y="260350"/>
            <a:ext cx="3097212" cy="27368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71550" y="4581525"/>
            <a:ext cx="4321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 dirty="0">
                <a:latin typeface="Comic Sans MS" panose="030F0702030302020204" pitchFamily="66" charset="0"/>
              </a:rPr>
              <a:t>It’s 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71550" y="7677150"/>
            <a:ext cx="2232025" cy="201612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71550" y="4581525"/>
            <a:ext cx="4321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 dirty="0">
                <a:latin typeface="Comic Sans MS" panose="030F0702030302020204" pitchFamily="66" charset="0"/>
              </a:rPr>
              <a:t>It’s grey.</a:t>
            </a:r>
          </a:p>
        </p:txBody>
      </p:sp>
      <p:sp>
        <p:nvSpPr>
          <p:cNvPr id="4" name="Oval 3"/>
          <p:cNvSpPr/>
          <p:nvPr/>
        </p:nvSpPr>
        <p:spPr>
          <a:xfrm>
            <a:off x="971550" y="1052513"/>
            <a:ext cx="3095625" cy="2663825"/>
          </a:xfrm>
          <a:prstGeom prst="ellips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226 0.20995 L 0.58663 -1.459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1" y="-8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292725" y="2997200"/>
            <a:ext cx="3851275" cy="3600450"/>
          </a:xfrm>
          <a:prstGeom prst="ellipse">
            <a:avLst/>
          </a:prstGeom>
          <a:solidFill>
            <a:srgbClr val="FF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71550" y="4581525"/>
            <a:ext cx="4321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 dirty="0">
                <a:latin typeface="Comic Sans MS" panose="030F0702030302020204" pitchFamily="66" charset="0"/>
              </a:rPr>
              <a:t>It’s pink.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79388" y="-2259013"/>
            <a:ext cx="2232025" cy="2016125"/>
          </a:xfrm>
          <a:prstGeom prst="ellipse">
            <a:avLst/>
          </a:prstGeom>
          <a:solidFill>
            <a:srgbClr val="F9860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71550" y="4581525"/>
            <a:ext cx="4321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 dirty="0">
                <a:latin typeface="Comic Sans MS" panose="030F0702030302020204" pitchFamily="66" charset="0"/>
              </a:rPr>
              <a:t>It’s orange.</a:t>
            </a:r>
          </a:p>
        </p:txBody>
      </p:sp>
      <p:sp>
        <p:nvSpPr>
          <p:cNvPr id="4" name="Oval 3"/>
          <p:cNvSpPr/>
          <p:nvPr/>
        </p:nvSpPr>
        <p:spPr>
          <a:xfrm>
            <a:off x="5220072" y="3032919"/>
            <a:ext cx="3887788" cy="3097212"/>
          </a:xfrm>
          <a:prstGeom prst="ellipse">
            <a:avLst/>
          </a:prstGeom>
          <a:solidFill>
            <a:srgbClr val="F9860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556 -0.4831 L 0.35069 -0.11759 C 0.52135 -0.04051 0.61718 0.07431 0.61718 0.19352 C 0.61718 0.32986 0.52135 0.43889 0.35069 0.51574 L -0.40556 0.88195 " pathEditMode="relative" rAng="0" ptsTypes="FffFF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128" y="68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/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795963" y="333375"/>
            <a:ext cx="3168650" cy="2808288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71550" y="4581525"/>
            <a:ext cx="4321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 dirty="0">
                <a:latin typeface="Comic Sans MS" panose="030F0702030302020204" pitchFamily="66" charset="0"/>
              </a:rPr>
              <a:t>It’s brown.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850" y="333375"/>
            <a:ext cx="3600450" cy="2879725"/>
          </a:xfrm>
          <a:prstGeom prst="ellipse">
            <a:avLst/>
          </a:prstGeom>
          <a:solidFill>
            <a:srgbClr val="30AB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71550" y="4581525"/>
            <a:ext cx="4321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800" dirty="0">
                <a:latin typeface="Comic Sans MS" panose="030F0702030302020204" pitchFamily="66" charset="0"/>
              </a:rPr>
              <a:t>It’s green.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Box 1"/>
          <p:cNvSpPr txBox="1">
            <a:spLocks noChangeArrowheads="1"/>
          </p:cNvSpPr>
          <p:nvPr/>
        </p:nvSpPr>
        <p:spPr bwMode="auto">
          <a:xfrm>
            <a:off x="755576" y="116632"/>
            <a:ext cx="7777162" cy="661719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b="1" dirty="0">
                <a:latin typeface="Comic Sans MS" panose="030F0702030302020204" pitchFamily="66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b="1" i="1" dirty="0">
                <a:latin typeface="Comic Sans MS" panose="030F0702030302020204" pitchFamily="66" charset="0"/>
              </a:rPr>
              <a:t>Finish the word and write in English.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b="1" dirty="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b="1" dirty="0">
                <a:latin typeface="Comic Sans MS" panose="030F0702030302020204" pitchFamily="66" charset="0"/>
              </a:rPr>
              <a:t>1.	r _ d				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b="1" dirty="0">
                <a:latin typeface="Comic Sans MS" panose="030F0702030302020204" pitchFamily="66" charset="0"/>
              </a:rPr>
              <a:t>2.	g _ e_ n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b="1" dirty="0">
                <a:latin typeface="Comic Sans MS" panose="030F0702030302020204" pitchFamily="66" charset="0"/>
              </a:rPr>
              <a:t>3.	</a:t>
            </a:r>
            <a:r>
              <a:rPr lang="en-GB" altLang="en-US" b="1" dirty="0" err="1">
                <a:latin typeface="Comic Sans MS" panose="030F0702030302020204" pitchFamily="66" charset="0"/>
              </a:rPr>
              <a:t>bl</a:t>
            </a:r>
            <a:r>
              <a:rPr lang="en-GB" altLang="en-US" b="1" dirty="0">
                <a:latin typeface="Comic Sans MS" panose="030F0702030302020204" pitchFamily="66" charset="0"/>
              </a:rPr>
              <a:t> _ _	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b="1" dirty="0">
                <a:latin typeface="Comic Sans MS" panose="030F0702030302020204" pitchFamily="66" charset="0"/>
              </a:rPr>
              <a:t>4.	b _ o _ n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b="1" dirty="0">
                <a:latin typeface="Comic Sans MS" panose="030F0702030302020204" pitchFamily="66" charset="0"/>
              </a:rPr>
              <a:t>5.	y _ </a:t>
            </a:r>
            <a:r>
              <a:rPr lang="en-GB" altLang="en-US" b="1" dirty="0" err="1">
                <a:latin typeface="Comic Sans MS" panose="030F0702030302020204" pitchFamily="66" charset="0"/>
              </a:rPr>
              <a:t>ll</a:t>
            </a:r>
            <a:r>
              <a:rPr lang="en-GB" altLang="en-US" b="1" dirty="0">
                <a:latin typeface="Comic Sans MS" panose="030F0702030302020204" pitchFamily="66" charset="0"/>
              </a:rPr>
              <a:t> _w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b="1" dirty="0">
                <a:latin typeface="Comic Sans MS" panose="030F0702030302020204" pitchFamily="66" charset="0"/>
              </a:rPr>
              <a:t>6.	_ </a:t>
            </a:r>
            <a:r>
              <a:rPr lang="en-GB" altLang="en-US" b="1" dirty="0" err="1">
                <a:latin typeface="Comic Sans MS" panose="030F0702030302020204" pitchFamily="66" charset="0"/>
              </a:rPr>
              <a:t>r_y</a:t>
            </a:r>
            <a:r>
              <a:rPr lang="en-GB" altLang="en-US" b="1" dirty="0">
                <a:latin typeface="Comic Sans MS" panose="030F0702030302020204" pitchFamily="66" charset="0"/>
              </a:rPr>
              <a:t>	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b="1" dirty="0">
                <a:latin typeface="Comic Sans MS" panose="030F0702030302020204" pitchFamily="66" charset="0"/>
              </a:rPr>
              <a:t>7.	w_ </a:t>
            </a:r>
            <a:r>
              <a:rPr lang="en-GB" altLang="en-US" b="1" dirty="0" err="1">
                <a:latin typeface="Comic Sans MS" panose="030F0702030302020204" pitchFamily="66" charset="0"/>
              </a:rPr>
              <a:t>i</a:t>
            </a:r>
            <a:r>
              <a:rPr lang="en-GB" altLang="en-US" b="1" dirty="0">
                <a:latin typeface="Comic Sans MS" panose="030F0702030302020204" pitchFamily="66" charset="0"/>
              </a:rPr>
              <a:t> _ e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b="1" dirty="0">
                <a:latin typeface="Comic Sans MS" panose="030F0702030302020204" pitchFamily="66" charset="0"/>
              </a:rPr>
              <a:t>8.	p _ n _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b="1" dirty="0">
                <a:latin typeface="Comic Sans MS" panose="030F0702030302020204" pitchFamily="66" charset="0"/>
              </a:rPr>
              <a:t>9.	_</a:t>
            </a:r>
            <a:r>
              <a:rPr lang="en-GB" altLang="en-US" b="1" dirty="0" err="1">
                <a:latin typeface="Comic Sans MS" panose="030F0702030302020204" pitchFamily="66" charset="0"/>
              </a:rPr>
              <a:t>la_k</a:t>
            </a:r>
            <a:r>
              <a:rPr lang="en-GB" altLang="en-US" b="1" dirty="0">
                <a:latin typeface="Comic Sans MS" panose="030F0702030302020204" pitchFamily="66" charset="0"/>
              </a:rPr>
              <a:t> 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b="1" dirty="0">
                <a:latin typeface="Comic Sans MS" panose="030F0702030302020204" pitchFamily="66" charset="0"/>
              </a:rPr>
              <a:t>10.	o _ a _ </a:t>
            </a:r>
            <a:r>
              <a:rPr lang="en-GB" altLang="en-US" b="1" dirty="0" err="1">
                <a:latin typeface="Comic Sans MS" panose="030F0702030302020204" pitchFamily="66" charset="0"/>
              </a:rPr>
              <a:t>ge</a:t>
            </a:r>
            <a:r>
              <a:rPr lang="en-GB" altLang="en-US" dirty="0">
                <a:latin typeface="Comic Sans MS" panose="030F0702030302020204" pitchFamily="66" charset="0"/>
              </a:rPr>
              <a:t>	</a:t>
            </a:r>
            <a:r>
              <a:rPr lang="en-GB" altLang="en-US" sz="3600" dirty="0">
                <a:latin typeface="Comic Sans MS" panose="030F0702030302020204" pitchFamily="66" charset="0"/>
              </a:rPr>
              <a:t>	</a:t>
            </a:r>
            <a:r>
              <a:rPr lang="en-GB" altLang="en-US" sz="4000" dirty="0">
                <a:latin typeface="Comic Sans MS" panose="030F0702030302020204" pitchFamily="66" charset="0"/>
              </a:rPr>
              <a:t>			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6096000" cy="43894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63146">
                <a:tc>
                  <a:txBody>
                    <a:bodyPr/>
                    <a:lstStyle/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3146">
                <a:tc>
                  <a:txBody>
                    <a:bodyPr/>
                    <a:lstStyle/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63146">
                <a:tc>
                  <a:txBody>
                    <a:bodyPr/>
                    <a:lstStyle/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8" name="Oval 27">
            <a:extLst>
              <a:ext uri="{FF2B5EF4-FFF2-40B4-BE49-F238E27FC236}">
                <a16:creationId xmlns:a16="http://schemas.microsoft.com/office/drawing/2014/main" id="{E66E5989-7A8A-4A03-AED5-F0E5019965ED}"/>
              </a:ext>
            </a:extLst>
          </p:cNvPr>
          <p:cNvSpPr/>
          <p:nvPr/>
        </p:nvSpPr>
        <p:spPr>
          <a:xfrm>
            <a:off x="3842794" y="1454150"/>
            <a:ext cx="1325496" cy="1382787"/>
          </a:xfrm>
          <a:prstGeom prst="ellipse">
            <a:avLst/>
          </a:prstGeom>
          <a:solidFill>
            <a:srgbClr val="30AB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9" name="Oval 13">
            <a:extLst>
              <a:ext uri="{FF2B5EF4-FFF2-40B4-BE49-F238E27FC236}">
                <a16:creationId xmlns:a16="http://schemas.microsoft.com/office/drawing/2014/main" id="{40B02ECD-D8E2-4991-97FF-5DA340D40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9217" y="1454149"/>
            <a:ext cx="1448526" cy="13827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53FD12CE-1B21-494D-BD37-CEF2EC436102}"/>
              </a:ext>
            </a:extLst>
          </p:cNvPr>
          <p:cNvSpPr/>
          <p:nvPr/>
        </p:nvSpPr>
        <p:spPr>
          <a:xfrm>
            <a:off x="5795963" y="1432031"/>
            <a:ext cx="1528820" cy="1382787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6FE0290-6DD4-495E-A525-29C4BB435943}"/>
              </a:ext>
            </a:extLst>
          </p:cNvPr>
          <p:cNvSpPr/>
          <p:nvPr/>
        </p:nvSpPr>
        <p:spPr>
          <a:xfrm>
            <a:off x="5795963" y="4357254"/>
            <a:ext cx="1528820" cy="1420812"/>
          </a:xfrm>
          <a:prstGeom prst="ellipse">
            <a:avLst/>
          </a:prstGeom>
          <a:solidFill>
            <a:srgbClr val="F9860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B4444E14-35AB-4AB9-82FD-854597A651FC}"/>
              </a:ext>
            </a:extLst>
          </p:cNvPr>
          <p:cNvSpPr/>
          <p:nvPr/>
        </p:nvSpPr>
        <p:spPr>
          <a:xfrm>
            <a:off x="3842794" y="2923598"/>
            <a:ext cx="1439515" cy="1351682"/>
          </a:xfrm>
          <a:prstGeom prst="ellipse">
            <a:avLst/>
          </a:prstGeom>
          <a:solidFill>
            <a:srgbClr val="FF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C73B264-562B-4EE1-918F-C8286C6D99F1}"/>
              </a:ext>
            </a:extLst>
          </p:cNvPr>
          <p:cNvSpPr/>
          <p:nvPr/>
        </p:nvSpPr>
        <p:spPr>
          <a:xfrm>
            <a:off x="5867743" y="2930869"/>
            <a:ext cx="1448526" cy="129644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86D12E2C-3B56-4A04-8FBE-E31A894F0D5D}"/>
              </a:ext>
            </a:extLst>
          </p:cNvPr>
          <p:cNvSpPr/>
          <p:nvPr/>
        </p:nvSpPr>
        <p:spPr>
          <a:xfrm>
            <a:off x="3831675" y="4390147"/>
            <a:ext cx="1439515" cy="133628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25BEB75-CAE4-46C2-A071-56E4DC275109}"/>
              </a:ext>
            </a:extLst>
          </p:cNvPr>
          <p:cNvSpPr/>
          <p:nvPr/>
        </p:nvSpPr>
        <p:spPr>
          <a:xfrm>
            <a:off x="1880732" y="2935359"/>
            <a:ext cx="1325496" cy="128746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85A48AA-CFCB-408B-A28E-1B8EE9474C26}"/>
              </a:ext>
            </a:extLst>
          </p:cNvPr>
          <p:cNvSpPr/>
          <p:nvPr/>
        </p:nvSpPr>
        <p:spPr>
          <a:xfrm>
            <a:off x="1852942" y="4406967"/>
            <a:ext cx="1325496" cy="1287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12" name="Group 33">
            <a:extLst>
              <a:ext uri="{FF2B5EF4-FFF2-40B4-BE49-F238E27FC236}">
                <a16:creationId xmlns:a16="http://schemas.microsoft.com/office/drawing/2014/main" id="{56D8393A-DCCF-4A54-B5EA-EAC9A30D392D}"/>
              </a:ext>
            </a:extLst>
          </p:cNvPr>
          <p:cNvGrpSpPr>
            <a:grpSpLocks/>
          </p:cNvGrpSpPr>
          <p:nvPr/>
        </p:nvGrpSpPr>
        <p:grpSpPr bwMode="auto">
          <a:xfrm>
            <a:off x="460085" y="1471217"/>
            <a:ext cx="857250" cy="800100"/>
            <a:chOff x="381000" y="533400"/>
            <a:chExt cx="1143000" cy="10668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57FF815-DA01-41A8-B4BC-17F073809E99}"/>
                </a:ext>
              </a:extLst>
            </p:cNvPr>
            <p:cNvCxnSpPr/>
            <p:nvPr/>
          </p:nvCxnSpPr>
          <p:spPr>
            <a:xfrm rot="5400000" flipH="1" flipV="1">
              <a:off x="457200" y="533400"/>
              <a:ext cx="1066800" cy="106680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4BA69B2-5E63-4C3D-A139-F3CECC6B761B}"/>
                </a:ext>
              </a:extLst>
            </p:cNvPr>
            <p:cNvCxnSpPr/>
            <p:nvPr/>
          </p:nvCxnSpPr>
          <p:spPr>
            <a:xfrm>
              <a:off x="381000" y="609600"/>
              <a:ext cx="1143000" cy="99060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33">
            <a:extLst>
              <a:ext uri="{FF2B5EF4-FFF2-40B4-BE49-F238E27FC236}">
                <a16:creationId xmlns:a16="http://schemas.microsoft.com/office/drawing/2014/main" id="{C2FAA8E0-2FAD-4078-83D9-526CE42A0C0A}"/>
              </a:ext>
            </a:extLst>
          </p:cNvPr>
          <p:cNvGrpSpPr>
            <a:grpSpLocks/>
          </p:cNvGrpSpPr>
          <p:nvPr/>
        </p:nvGrpSpPr>
        <p:grpSpPr bwMode="auto">
          <a:xfrm>
            <a:off x="460375" y="2484438"/>
            <a:ext cx="857250" cy="800100"/>
            <a:chOff x="381000" y="533400"/>
            <a:chExt cx="1143000" cy="1066800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16CEA79-12D3-490F-B9B0-DF5A46C8BAD9}"/>
                </a:ext>
              </a:extLst>
            </p:cNvPr>
            <p:cNvCxnSpPr/>
            <p:nvPr/>
          </p:nvCxnSpPr>
          <p:spPr>
            <a:xfrm rot="5400000" flipH="1" flipV="1">
              <a:off x="457200" y="533400"/>
              <a:ext cx="1066800" cy="106680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C40FAB2-71DC-4E1D-ADA6-D70BF3630B3E}"/>
                </a:ext>
              </a:extLst>
            </p:cNvPr>
            <p:cNvCxnSpPr/>
            <p:nvPr/>
          </p:nvCxnSpPr>
          <p:spPr>
            <a:xfrm>
              <a:off x="381000" y="609600"/>
              <a:ext cx="1143000" cy="99060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33">
            <a:extLst>
              <a:ext uri="{FF2B5EF4-FFF2-40B4-BE49-F238E27FC236}">
                <a16:creationId xmlns:a16="http://schemas.microsoft.com/office/drawing/2014/main" id="{1035EC77-DDE7-4B8F-BAB6-EE3FB7BD111C}"/>
              </a:ext>
            </a:extLst>
          </p:cNvPr>
          <p:cNvGrpSpPr>
            <a:grpSpLocks/>
          </p:cNvGrpSpPr>
          <p:nvPr/>
        </p:nvGrpSpPr>
        <p:grpSpPr bwMode="auto">
          <a:xfrm>
            <a:off x="495157" y="3653631"/>
            <a:ext cx="857250" cy="800100"/>
            <a:chOff x="381000" y="533400"/>
            <a:chExt cx="1143000" cy="1066800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0F90839-1883-42F6-920C-4399C4923EB0}"/>
                </a:ext>
              </a:extLst>
            </p:cNvPr>
            <p:cNvCxnSpPr/>
            <p:nvPr/>
          </p:nvCxnSpPr>
          <p:spPr>
            <a:xfrm rot="5400000" flipH="1" flipV="1">
              <a:off x="457200" y="533400"/>
              <a:ext cx="1066800" cy="106680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BCB7911-26E5-43F6-BF32-0880B71A0D9B}"/>
                </a:ext>
              </a:extLst>
            </p:cNvPr>
            <p:cNvCxnSpPr/>
            <p:nvPr/>
          </p:nvCxnSpPr>
          <p:spPr>
            <a:xfrm>
              <a:off x="381000" y="609600"/>
              <a:ext cx="1143000" cy="99060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33">
            <a:extLst>
              <a:ext uri="{FF2B5EF4-FFF2-40B4-BE49-F238E27FC236}">
                <a16:creationId xmlns:a16="http://schemas.microsoft.com/office/drawing/2014/main" id="{815B62BB-3173-4626-AB3C-8F43276D1A84}"/>
              </a:ext>
            </a:extLst>
          </p:cNvPr>
          <p:cNvGrpSpPr>
            <a:grpSpLocks/>
          </p:cNvGrpSpPr>
          <p:nvPr/>
        </p:nvGrpSpPr>
        <p:grpSpPr bwMode="auto">
          <a:xfrm>
            <a:off x="523732" y="4722066"/>
            <a:ext cx="857250" cy="800100"/>
            <a:chOff x="381000" y="533400"/>
            <a:chExt cx="1143000" cy="1066800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A2B8376-28F4-47D8-BAEA-0A15D481942F}"/>
                </a:ext>
              </a:extLst>
            </p:cNvPr>
            <p:cNvCxnSpPr/>
            <p:nvPr/>
          </p:nvCxnSpPr>
          <p:spPr>
            <a:xfrm rot="5400000" flipH="1" flipV="1">
              <a:off x="457200" y="533400"/>
              <a:ext cx="1066800" cy="106680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9B5DE77-4179-43E4-8F43-38270AFDE09D}"/>
                </a:ext>
              </a:extLst>
            </p:cNvPr>
            <p:cNvCxnSpPr/>
            <p:nvPr/>
          </p:nvCxnSpPr>
          <p:spPr>
            <a:xfrm>
              <a:off x="381000" y="609600"/>
              <a:ext cx="1143000" cy="99060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C4B361AD-153F-46D2-AD52-BC4C089740B9}"/>
              </a:ext>
            </a:extLst>
          </p:cNvPr>
          <p:cNvSpPr/>
          <p:nvPr/>
        </p:nvSpPr>
        <p:spPr>
          <a:xfrm>
            <a:off x="7799099" y="1254125"/>
            <a:ext cx="1085850" cy="1085850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endParaRPr lang="fr-CA">
              <a:solidFill>
                <a:srgbClr val="FFFFFF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C6BE4AD-5D1F-4897-9D45-905B0E9AC6F2}"/>
              </a:ext>
            </a:extLst>
          </p:cNvPr>
          <p:cNvSpPr/>
          <p:nvPr/>
        </p:nvSpPr>
        <p:spPr>
          <a:xfrm>
            <a:off x="7845426" y="2493240"/>
            <a:ext cx="1085850" cy="1085850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endParaRPr lang="fr-CA">
              <a:solidFill>
                <a:srgbClr val="FFFFFF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FB0235A-6C80-4490-BAA4-B25E9F4FFDE1}"/>
              </a:ext>
            </a:extLst>
          </p:cNvPr>
          <p:cNvSpPr/>
          <p:nvPr/>
        </p:nvSpPr>
        <p:spPr>
          <a:xfrm>
            <a:off x="7826665" y="3732355"/>
            <a:ext cx="1085850" cy="1085850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endParaRPr lang="fr-CA">
              <a:solidFill>
                <a:srgbClr val="FFFFFF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CD8B9A4-C725-47DE-865E-04B3E130BE22}"/>
              </a:ext>
            </a:extLst>
          </p:cNvPr>
          <p:cNvSpPr/>
          <p:nvPr/>
        </p:nvSpPr>
        <p:spPr>
          <a:xfrm>
            <a:off x="7799099" y="4971470"/>
            <a:ext cx="1085850" cy="1085850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endParaRPr lang="fr-C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99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40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4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3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5" dur="1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6" dur="4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8" grpId="2" animBg="1"/>
      <p:bldP spid="29" grpId="0" animBg="1"/>
      <p:bldP spid="30" grpId="0" animBg="1"/>
      <p:bldP spid="30" grpId="1" animBg="1"/>
      <p:bldP spid="30" grpId="2" animBg="1"/>
      <p:bldP spid="31" grpId="0" animBg="1"/>
      <p:bldP spid="32" grpId="0" animBg="1"/>
      <p:bldP spid="32" grpId="1" animBg="1"/>
      <p:bldP spid="32" grpId="2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5"/>
          <p:cNvSpPr>
            <a:spLocks noChangeArrowheads="1"/>
          </p:cNvSpPr>
          <p:nvPr/>
        </p:nvSpPr>
        <p:spPr bwMode="auto">
          <a:xfrm>
            <a:off x="1835150" y="752475"/>
            <a:ext cx="5257800" cy="431958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DE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2483768" y="1196752"/>
            <a:ext cx="4248472" cy="53292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50000"/>
              </a:lnSpc>
              <a:spcBef>
                <a:spcPct val="20000"/>
              </a:spcBef>
              <a:defRPr/>
            </a:pPr>
            <a:r>
              <a:rPr lang="en-GB" sz="3600" b="1" u="sng" dirty="0">
                <a:solidFill>
                  <a:srgbClr val="0000FF"/>
                </a:solidFill>
                <a:latin typeface="Arial" charset="0"/>
                <a:cs typeface="Arial" charset="0"/>
              </a:rPr>
              <a:t>a or an?</a:t>
            </a: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GB" sz="3200" b="1" dirty="0">
                <a:latin typeface="Arial" charset="0"/>
                <a:cs typeface="Arial" charset="0"/>
              </a:rPr>
              <a:t>a</a:t>
            </a:r>
            <a:r>
              <a:rPr lang="en-GB" sz="3200" dirty="0">
                <a:latin typeface="Arial" charset="0"/>
                <a:cs typeface="Arial" charset="0"/>
              </a:rPr>
              <a:t> </a:t>
            </a:r>
            <a:r>
              <a:rPr lang="en-GB" sz="3200" b="1" dirty="0">
                <a:solidFill>
                  <a:srgbClr val="FF0000"/>
                </a:solidFill>
                <a:latin typeface="Arial" charset="0"/>
                <a:cs typeface="Arial" charset="0"/>
              </a:rPr>
              <a:t>red </a:t>
            </a:r>
            <a:r>
              <a:rPr lang="en-GB" sz="3200" b="1" dirty="0">
                <a:solidFill>
                  <a:schemeClr val="tx1"/>
                </a:solidFill>
                <a:latin typeface="Arial" charset="0"/>
                <a:cs typeface="Arial" charset="0"/>
              </a:rPr>
              <a:t>notebook</a:t>
            </a: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GB" sz="3200" b="1" dirty="0">
                <a:latin typeface="Arial" charset="0"/>
                <a:cs typeface="Arial" charset="0"/>
              </a:rPr>
              <a:t>a</a:t>
            </a:r>
            <a:r>
              <a:rPr lang="en-GB" sz="3200" dirty="0">
                <a:latin typeface="Arial" charset="0"/>
                <a:cs typeface="Arial" charset="0"/>
              </a:rPr>
              <a:t> </a:t>
            </a:r>
            <a:r>
              <a:rPr lang="en-GB" sz="3200" b="1" dirty="0">
                <a:solidFill>
                  <a:srgbClr val="FF00FF"/>
                </a:solidFill>
                <a:latin typeface="Arial" charset="0"/>
                <a:cs typeface="Arial" charset="0"/>
              </a:rPr>
              <a:t>pink </a:t>
            </a:r>
            <a:r>
              <a:rPr lang="en-GB" sz="3200" b="1" dirty="0">
                <a:solidFill>
                  <a:schemeClr val="tx1"/>
                </a:solidFill>
                <a:latin typeface="Arial" charset="0"/>
                <a:cs typeface="Arial" charset="0"/>
              </a:rPr>
              <a:t>pencil</a:t>
            </a: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GB" sz="3200" b="1" dirty="0">
                <a:latin typeface="Arial" charset="0"/>
                <a:cs typeface="Arial" charset="0"/>
              </a:rPr>
              <a:t>a</a:t>
            </a:r>
            <a:r>
              <a:rPr lang="en-GB" sz="3200" dirty="0">
                <a:latin typeface="Arial" charset="0"/>
                <a:cs typeface="Arial" charset="0"/>
              </a:rPr>
              <a:t> </a:t>
            </a: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yellow </a:t>
            </a:r>
            <a:r>
              <a:rPr lang="en-GB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book</a:t>
            </a: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GB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</a:t>
            </a: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n-GB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brown</a:t>
            </a: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n-GB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rubber</a:t>
            </a: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GB" sz="32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an</a:t>
            </a:r>
            <a:r>
              <a:rPr lang="en-GB" sz="32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orange </a:t>
            </a:r>
            <a:r>
              <a:rPr lang="en-GB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pen</a:t>
            </a:r>
            <a:endParaRPr lang="en-GB" sz="32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algn="ctr">
              <a:lnSpc>
                <a:spcPct val="150000"/>
              </a:lnSpc>
              <a:spcBef>
                <a:spcPct val="20000"/>
              </a:spcBef>
              <a:defRPr/>
            </a:pPr>
            <a:endParaRPr lang="en-GB" sz="3200" dirty="0">
              <a:latin typeface="Arial" charset="0"/>
              <a:cs typeface="Arial" charset="0"/>
            </a:endParaRPr>
          </a:p>
        </p:txBody>
      </p:sp>
      <p:sp>
        <p:nvSpPr>
          <p:cNvPr id="50181" name="TextBox 4"/>
          <p:cNvSpPr txBox="1">
            <a:spLocks noChangeArrowheads="1"/>
          </p:cNvSpPr>
          <p:nvPr/>
        </p:nvSpPr>
        <p:spPr bwMode="auto">
          <a:xfrm>
            <a:off x="1547813" y="147638"/>
            <a:ext cx="64801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Comic Sans MS" panose="030F0702030302020204" pitchFamily="66" charset="0"/>
              </a:rPr>
              <a:t>What happens here?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/>
          <a:lstStyle/>
          <a:p>
            <a:r>
              <a:rPr lang="en-GB" b="1" dirty="0">
                <a:solidFill>
                  <a:srgbClr val="0000FF"/>
                </a:solidFill>
                <a:latin typeface="Comic Sans MS" pitchFamily="66" charset="0"/>
              </a:rPr>
              <a:t>The correct word order in English</a:t>
            </a: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3331554" y="2852936"/>
            <a:ext cx="2519363" cy="792162"/>
            <a:chOff x="4355976" y="1512243"/>
            <a:chExt cx="2520280" cy="792088"/>
          </a:xfrm>
        </p:grpSpPr>
        <p:sp>
          <p:nvSpPr>
            <p:cNvPr id="5" name="Rectangle 4"/>
            <p:cNvSpPr/>
            <p:nvPr/>
          </p:nvSpPr>
          <p:spPr>
            <a:xfrm>
              <a:off x="4643419" y="1512243"/>
              <a:ext cx="2232837" cy="792088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323" name="TextBox 5"/>
            <p:cNvSpPr txBox="1">
              <a:spLocks noChangeArrowheads="1"/>
            </p:cNvSpPr>
            <p:nvPr/>
          </p:nvSpPr>
          <p:spPr bwMode="auto">
            <a:xfrm>
              <a:off x="4355976" y="1588440"/>
              <a:ext cx="244827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GB" sz="3200" dirty="0">
                  <a:solidFill>
                    <a:schemeClr val="bg1"/>
                  </a:solidFill>
                  <a:latin typeface="Comic Sans MS" pitchFamily="66" charset="0"/>
                </a:rPr>
                <a:t>   adjective</a:t>
              </a:r>
              <a:endParaRPr lang="en-GB" sz="3200" b="1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66652" y="2852936"/>
            <a:ext cx="3712913" cy="792162"/>
            <a:chOff x="1003995" y="1503834"/>
            <a:chExt cx="3712353" cy="792088"/>
          </a:xfrm>
        </p:grpSpPr>
        <p:sp>
          <p:nvSpPr>
            <p:cNvPr id="4" name="Rectangle 3"/>
            <p:cNvSpPr/>
            <p:nvPr/>
          </p:nvSpPr>
          <p:spPr>
            <a:xfrm>
              <a:off x="1003995" y="1503834"/>
              <a:ext cx="2231688" cy="792088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321" name="TextBox 6"/>
            <p:cNvSpPr txBox="1">
              <a:spLocks noChangeArrowheads="1"/>
            </p:cNvSpPr>
            <p:nvPr/>
          </p:nvSpPr>
          <p:spPr bwMode="auto">
            <a:xfrm>
              <a:off x="1043940" y="1580031"/>
              <a:ext cx="3672408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GB" sz="3200" dirty="0">
                  <a:solidFill>
                    <a:schemeClr val="bg1"/>
                  </a:solidFill>
                  <a:latin typeface="Comic Sans MS" pitchFamily="66" charset="0"/>
                </a:rPr>
                <a:t>article  </a:t>
              </a:r>
              <a:r>
                <a:rPr lang="en-GB" sz="3200" dirty="0">
                  <a:latin typeface="Comic Sans MS" pitchFamily="66" charset="0"/>
                </a:rPr>
                <a:t>          </a:t>
              </a:r>
              <a:r>
                <a:rPr lang="en-GB" sz="3200" dirty="0">
                  <a:latin typeface="Comic Sans MS" pitchFamily="66" charset="0"/>
                  <a:sym typeface="Wingdings" pitchFamily="2" charset="2"/>
                </a:rPr>
                <a:t></a:t>
              </a:r>
              <a:r>
                <a:rPr lang="en-GB" sz="3200" dirty="0">
                  <a:latin typeface="Comic Sans MS" pitchFamily="66" charset="0"/>
                </a:rPr>
                <a:t>        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6614803" y="2852936"/>
            <a:ext cx="2519363" cy="792162"/>
            <a:chOff x="4355976" y="1512243"/>
            <a:chExt cx="2520280" cy="792088"/>
          </a:xfrm>
        </p:grpSpPr>
        <p:sp>
          <p:nvSpPr>
            <p:cNvPr id="14" name="Rectangle 13"/>
            <p:cNvSpPr/>
            <p:nvPr/>
          </p:nvSpPr>
          <p:spPr>
            <a:xfrm>
              <a:off x="4643419" y="1512243"/>
              <a:ext cx="2232837" cy="792088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" name="TextBox 5"/>
            <p:cNvSpPr txBox="1">
              <a:spLocks noChangeArrowheads="1"/>
            </p:cNvSpPr>
            <p:nvPr/>
          </p:nvSpPr>
          <p:spPr bwMode="auto">
            <a:xfrm>
              <a:off x="4355976" y="1588440"/>
              <a:ext cx="244827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GB" sz="3200" dirty="0">
                  <a:solidFill>
                    <a:schemeClr val="bg1"/>
                  </a:solidFill>
                  <a:latin typeface="Comic Sans MS" pitchFamily="66" charset="0"/>
                </a:rPr>
                <a:t>   noun</a:t>
              </a:r>
              <a:endParaRPr lang="en-GB" sz="3200" b="1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</p:grpSp>
      <p:sp>
        <p:nvSpPr>
          <p:cNvPr id="16" name="TextBox 6"/>
          <p:cNvSpPr txBox="1">
            <a:spLocks noChangeArrowheads="1"/>
          </p:cNvSpPr>
          <p:nvPr/>
        </p:nvSpPr>
        <p:spPr bwMode="auto">
          <a:xfrm>
            <a:off x="6011998" y="2929140"/>
            <a:ext cx="1205610" cy="5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3200" dirty="0">
                <a:latin typeface="Comic Sans MS" pitchFamily="66" charset="0"/>
              </a:rPr>
              <a:t> </a:t>
            </a:r>
            <a:r>
              <a:rPr lang="en-GB" sz="3200" dirty="0">
                <a:latin typeface="Comic Sans MS" pitchFamily="66" charset="0"/>
                <a:sym typeface="Wingdings" pitchFamily="2" charset="2"/>
              </a:rPr>
              <a:t></a:t>
            </a:r>
            <a:r>
              <a:rPr lang="en-GB" sz="3200" dirty="0">
                <a:latin typeface="Comic Sans MS" pitchFamily="66" charset="0"/>
              </a:rPr>
              <a:t>       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6392" y="3861048"/>
            <a:ext cx="9007774" cy="14465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a</a:t>
            </a:r>
            <a:r>
              <a:rPr lang="en-US" sz="4400" dirty="0"/>
              <a:t>                         </a:t>
            </a:r>
            <a:r>
              <a:rPr lang="en-US" sz="4400" b="1" u="sng" dirty="0">
                <a:solidFill>
                  <a:srgbClr val="0000FF"/>
                </a:solidFill>
              </a:rPr>
              <a:t>b</a:t>
            </a:r>
            <a:r>
              <a:rPr lang="en-US" sz="4400" b="1" dirty="0">
                <a:solidFill>
                  <a:srgbClr val="0000FF"/>
                </a:solidFill>
              </a:rPr>
              <a:t>lue</a:t>
            </a:r>
            <a:r>
              <a:rPr lang="en-US" sz="4400" dirty="0"/>
              <a:t>                  </a:t>
            </a:r>
            <a:r>
              <a:rPr lang="en-US" sz="4400" b="1" dirty="0"/>
              <a:t>pen</a:t>
            </a:r>
            <a:r>
              <a:rPr lang="en-US" sz="4400" dirty="0"/>
              <a:t> </a:t>
            </a:r>
          </a:p>
          <a:p>
            <a:r>
              <a:rPr lang="en-US" sz="4400" b="1" dirty="0">
                <a:solidFill>
                  <a:srgbClr val="FF0000"/>
                </a:solidFill>
              </a:rPr>
              <a:t>an</a:t>
            </a:r>
            <a:r>
              <a:rPr lang="en-US" sz="4400" dirty="0"/>
              <a:t>                       </a:t>
            </a:r>
            <a:r>
              <a:rPr lang="en-US" sz="4400" b="1" u="sng" dirty="0">
                <a:solidFill>
                  <a:srgbClr val="F98607"/>
                </a:solidFill>
              </a:rPr>
              <a:t>o</a:t>
            </a:r>
            <a:r>
              <a:rPr lang="en-US" sz="4400" b="1" dirty="0">
                <a:solidFill>
                  <a:srgbClr val="F98607"/>
                </a:solidFill>
              </a:rPr>
              <a:t>range</a:t>
            </a:r>
            <a:r>
              <a:rPr lang="en-US" sz="4400" dirty="0"/>
              <a:t>             </a:t>
            </a:r>
            <a:r>
              <a:rPr lang="en-US" sz="4400" b="1" dirty="0"/>
              <a:t>pen</a:t>
            </a:r>
          </a:p>
        </p:txBody>
      </p:sp>
    </p:spTree>
    <p:extLst>
      <p:ext uri="{BB962C8B-B14F-4D97-AF65-F5344CB8AC3E}">
        <p14:creationId xmlns:p14="http://schemas.microsoft.com/office/powerpoint/2010/main" val="4132406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solidFill>
                  <a:srgbClr val="0CA41E"/>
                </a:solidFill>
              </a:rPr>
              <a:t>TRUE</a:t>
            </a:r>
            <a:r>
              <a:rPr lang="en-US" dirty="0"/>
              <a:t> OR </a:t>
            </a:r>
            <a:r>
              <a:rPr lang="en-US" dirty="0">
                <a:solidFill>
                  <a:srgbClr val="FF0000"/>
                </a:solidFill>
              </a:rPr>
              <a:t>FALSE</a:t>
            </a:r>
            <a:r>
              <a:rPr lang="en-US" dirty="0"/>
              <a:t>??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543" y="2204864"/>
            <a:ext cx="2866914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339752" y="4869160"/>
            <a:ext cx="4608512" cy="7694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dirty="0"/>
              <a:t>It’s a white pen.</a:t>
            </a:r>
          </a:p>
        </p:txBody>
      </p:sp>
      <p:sp>
        <p:nvSpPr>
          <p:cNvPr id="6" name="Rectangle 5"/>
          <p:cNvSpPr/>
          <p:nvPr/>
        </p:nvSpPr>
        <p:spPr>
          <a:xfrm rot="18660237">
            <a:off x="6294929" y="5402513"/>
            <a:ext cx="21015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</a:rPr>
              <a:t>FALSE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428611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solidFill>
                  <a:srgbClr val="0CA41E"/>
                </a:solidFill>
              </a:rPr>
              <a:t>TRUE</a:t>
            </a:r>
            <a:r>
              <a:rPr lang="en-US" dirty="0"/>
              <a:t> OR </a:t>
            </a:r>
            <a:r>
              <a:rPr lang="en-US" dirty="0">
                <a:solidFill>
                  <a:srgbClr val="FF0000"/>
                </a:solidFill>
              </a:rPr>
              <a:t>FALSE</a:t>
            </a:r>
            <a:r>
              <a:rPr lang="en-US" dirty="0"/>
              <a:t>??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3784" y="4335561"/>
            <a:ext cx="5328592" cy="7694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dirty="0"/>
              <a:t>It’s a green ruler.</a:t>
            </a:r>
          </a:p>
        </p:txBody>
      </p:sp>
      <p:sp>
        <p:nvSpPr>
          <p:cNvPr id="6" name="Rectangle 5"/>
          <p:cNvSpPr/>
          <p:nvPr/>
        </p:nvSpPr>
        <p:spPr>
          <a:xfrm rot="18660237">
            <a:off x="6415796" y="5402513"/>
            <a:ext cx="185980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solidFill>
                  <a:srgbClr val="0CA41E"/>
                </a:solidFill>
              </a:rPr>
              <a:t>TRUE</a:t>
            </a:r>
          </a:p>
        </p:txBody>
      </p:sp>
      <p:pic>
        <p:nvPicPr>
          <p:cNvPr id="8" name="Picture 9" descr="t870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420888"/>
            <a:ext cx="5451822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4056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solidFill>
                  <a:srgbClr val="0CA41E"/>
                </a:solidFill>
              </a:rPr>
              <a:t>TRUE</a:t>
            </a:r>
            <a:r>
              <a:rPr lang="en-US" dirty="0"/>
              <a:t> OR </a:t>
            </a:r>
            <a:r>
              <a:rPr lang="en-US" dirty="0">
                <a:solidFill>
                  <a:srgbClr val="FF0000"/>
                </a:solidFill>
              </a:rPr>
              <a:t>FALSE</a:t>
            </a:r>
            <a:r>
              <a:rPr lang="en-US" dirty="0"/>
              <a:t>??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63688" y="4210484"/>
            <a:ext cx="6194752" cy="14465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dirty="0"/>
              <a:t>It’s a grey, black, white and red pencil case.</a:t>
            </a:r>
          </a:p>
        </p:txBody>
      </p:sp>
      <p:sp>
        <p:nvSpPr>
          <p:cNvPr id="6" name="Rectangle 5"/>
          <p:cNvSpPr/>
          <p:nvPr/>
        </p:nvSpPr>
        <p:spPr>
          <a:xfrm rot="18660237">
            <a:off x="7223728" y="5589071"/>
            <a:ext cx="185980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solidFill>
                  <a:srgbClr val="0CA41E"/>
                </a:solidFill>
              </a:rPr>
              <a:t>TRUE</a:t>
            </a:r>
          </a:p>
        </p:txBody>
      </p:sp>
      <p:pic>
        <p:nvPicPr>
          <p:cNvPr id="7" name="Picture 62" descr="http://t0.gstatic.com/images?q=tbn:ANd9GcQ9LkpZG6VqpDNWjkeVb2XwYGiIWZMUTLqEAgNJWH_8t9DyV7qL7w:www.bagable.co.uk/img/uploads/huge_20121005124250_d5ac34a0b511c619f1082555e4fcf33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772816"/>
            <a:ext cx="2880320" cy="2307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585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solidFill>
                  <a:srgbClr val="0CA41E"/>
                </a:solidFill>
              </a:rPr>
              <a:t>TRUE</a:t>
            </a:r>
            <a:r>
              <a:rPr lang="en-US" dirty="0"/>
              <a:t> OR </a:t>
            </a:r>
            <a:r>
              <a:rPr lang="en-US" dirty="0">
                <a:solidFill>
                  <a:srgbClr val="FF0000"/>
                </a:solidFill>
              </a:rPr>
              <a:t>FALSE</a:t>
            </a:r>
            <a:r>
              <a:rPr lang="en-US" dirty="0"/>
              <a:t>??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39752" y="4381735"/>
            <a:ext cx="4464496" cy="14465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dirty="0"/>
              <a:t>It’s a blue and green rubber.</a:t>
            </a:r>
          </a:p>
        </p:txBody>
      </p:sp>
      <p:sp>
        <p:nvSpPr>
          <p:cNvPr id="6" name="Rectangle 5"/>
          <p:cNvSpPr/>
          <p:nvPr/>
        </p:nvSpPr>
        <p:spPr>
          <a:xfrm rot="18660237">
            <a:off x="6294929" y="5402513"/>
            <a:ext cx="21015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</a:rPr>
              <a:t>FALSE</a:t>
            </a:r>
            <a:endParaRPr lang="en-US" sz="4800" dirty="0"/>
          </a:p>
        </p:txBody>
      </p:sp>
      <p:pic>
        <p:nvPicPr>
          <p:cNvPr id="7" name="Picture 55" descr="MCj0232926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13248" y="1838671"/>
            <a:ext cx="2736304" cy="2609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664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solidFill>
                  <a:srgbClr val="0CA41E"/>
                </a:solidFill>
              </a:rPr>
              <a:t>TRUE</a:t>
            </a:r>
            <a:r>
              <a:rPr lang="en-US" dirty="0"/>
              <a:t> OR </a:t>
            </a:r>
            <a:r>
              <a:rPr lang="en-US" dirty="0">
                <a:solidFill>
                  <a:srgbClr val="FF0000"/>
                </a:solidFill>
              </a:rPr>
              <a:t>FALSE</a:t>
            </a:r>
            <a:r>
              <a:rPr lang="en-US" dirty="0"/>
              <a:t>??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9672" y="4293096"/>
            <a:ext cx="6779096" cy="14465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dirty="0"/>
              <a:t>It’s an orange, white, brown, yellow and blue book. </a:t>
            </a:r>
          </a:p>
        </p:txBody>
      </p:sp>
      <p:sp>
        <p:nvSpPr>
          <p:cNvPr id="6" name="Rectangle 5"/>
          <p:cNvSpPr/>
          <p:nvPr/>
        </p:nvSpPr>
        <p:spPr>
          <a:xfrm rot="18660237">
            <a:off x="7160843" y="5475324"/>
            <a:ext cx="21015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</a:rPr>
              <a:t>FALSE</a:t>
            </a:r>
            <a:endParaRPr lang="en-US" sz="4800" dirty="0"/>
          </a:p>
        </p:txBody>
      </p:sp>
      <p:pic>
        <p:nvPicPr>
          <p:cNvPr id="8" name="Picture 16" descr="MCj043264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472" y="1433642"/>
            <a:ext cx="3025056" cy="3025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159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3408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/>
              <a:t>Put the </a:t>
            </a:r>
            <a:r>
              <a:rPr lang="fr-FR" dirty="0" err="1"/>
              <a:t>words</a:t>
            </a:r>
            <a:r>
              <a:rPr lang="fr-FR" dirty="0"/>
              <a:t> in the correct </a:t>
            </a:r>
            <a:r>
              <a:rPr lang="fr-FR" dirty="0" err="1"/>
              <a:t>order</a:t>
            </a:r>
            <a:r>
              <a:rPr lang="fr-FR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fr-FR" dirty="0" err="1">
                <a:latin typeface="Comic Sans MS" pitchFamily="66" charset="0"/>
              </a:rPr>
              <a:t>It’s</a:t>
            </a:r>
            <a:r>
              <a:rPr lang="fr-FR" dirty="0">
                <a:latin typeface="Comic Sans MS" pitchFamily="66" charset="0"/>
              </a:rPr>
              <a:t>   </a:t>
            </a:r>
            <a:r>
              <a:rPr lang="fr-FR" dirty="0" err="1">
                <a:latin typeface="Comic Sans MS" pitchFamily="66" charset="0"/>
              </a:rPr>
              <a:t>blue</a:t>
            </a:r>
            <a:r>
              <a:rPr lang="fr-FR" dirty="0">
                <a:latin typeface="Comic Sans MS" pitchFamily="66" charset="0"/>
              </a:rPr>
              <a:t>    </a:t>
            </a:r>
            <a:r>
              <a:rPr lang="fr-FR" dirty="0" err="1">
                <a:latin typeface="Comic Sans MS" pitchFamily="66" charset="0"/>
              </a:rPr>
              <a:t>pen</a:t>
            </a:r>
            <a:r>
              <a:rPr lang="fr-FR" dirty="0">
                <a:latin typeface="Comic Sans MS" pitchFamily="66" charset="0"/>
              </a:rPr>
              <a:t>   a</a:t>
            </a:r>
          </a:p>
          <a:p>
            <a:pPr marL="0" indent="0">
              <a:buNone/>
            </a:pPr>
            <a:r>
              <a:rPr lang="fr-FR" dirty="0" err="1">
                <a:solidFill>
                  <a:srgbClr val="0070C0"/>
                </a:solidFill>
                <a:latin typeface="Comic Sans MS" pitchFamily="66" charset="0"/>
              </a:rPr>
              <a:t>It’s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 a </a:t>
            </a:r>
            <a:r>
              <a:rPr lang="fr-FR" dirty="0" err="1">
                <a:solidFill>
                  <a:srgbClr val="0070C0"/>
                </a:solidFill>
                <a:latin typeface="Comic Sans MS" pitchFamily="66" charset="0"/>
              </a:rPr>
              <a:t>blue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fr-FR" dirty="0" err="1">
                <a:solidFill>
                  <a:srgbClr val="0070C0"/>
                </a:solidFill>
                <a:latin typeface="Comic Sans MS" pitchFamily="66" charset="0"/>
              </a:rPr>
              <a:t>pen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.</a:t>
            </a:r>
          </a:p>
          <a:p>
            <a:pPr marL="0" indent="0">
              <a:buNone/>
            </a:pPr>
            <a:r>
              <a:rPr lang="fr-FR" dirty="0">
                <a:latin typeface="Comic Sans MS" pitchFamily="66" charset="0"/>
              </a:rPr>
              <a:t>2. a   </a:t>
            </a:r>
            <a:r>
              <a:rPr lang="fr-FR" dirty="0" err="1">
                <a:latin typeface="Comic Sans MS" pitchFamily="66" charset="0"/>
              </a:rPr>
              <a:t>red</a:t>
            </a:r>
            <a:r>
              <a:rPr lang="fr-FR" dirty="0">
                <a:latin typeface="Comic Sans MS" pitchFamily="66" charset="0"/>
              </a:rPr>
              <a:t>   </a:t>
            </a:r>
            <a:r>
              <a:rPr lang="fr-FR" dirty="0" err="1">
                <a:latin typeface="Comic Sans MS" pitchFamily="66" charset="0"/>
              </a:rPr>
              <a:t>It’s</a:t>
            </a:r>
            <a:r>
              <a:rPr lang="fr-FR" dirty="0">
                <a:latin typeface="Comic Sans MS" pitchFamily="66" charset="0"/>
              </a:rPr>
              <a:t>  </a:t>
            </a:r>
            <a:r>
              <a:rPr lang="fr-FR" dirty="0" err="1">
                <a:latin typeface="Comic Sans MS" pitchFamily="66" charset="0"/>
              </a:rPr>
              <a:t>rubber</a:t>
            </a:r>
            <a:endParaRPr lang="fr-FR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fr-FR" dirty="0" err="1">
                <a:solidFill>
                  <a:srgbClr val="0070C0"/>
                </a:solidFill>
                <a:latin typeface="Comic Sans MS" pitchFamily="66" charset="0"/>
              </a:rPr>
              <a:t>It’s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 a </a:t>
            </a:r>
            <a:r>
              <a:rPr lang="fr-FR" dirty="0" err="1">
                <a:solidFill>
                  <a:srgbClr val="0070C0"/>
                </a:solidFill>
                <a:latin typeface="Comic Sans MS" pitchFamily="66" charset="0"/>
              </a:rPr>
              <a:t>red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fr-FR" dirty="0" err="1">
                <a:solidFill>
                  <a:srgbClr val="0070C0"/>
                </a:solidFill>
                <a:latin typeface="Comic Sans MS" pitchFamily="66" charset="0"/>
              </a:rPr>
              <a:t>rubber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.</a:t>
            </a:r>
          </a:p>
          <a:p>
            <a:pPr marL="0" indent="0">
              <a:buNone/>
            </a:pPr>
            <a:r>
              <a:rPr lang="fr-FR" dirty="0">
                <a:latin typeface="Comic Sans MS" pitchFamily="66" charset="0"/>
              </a:rPr>
              <a:t>3. This   </a:t>
            </a:r>
            <a:r>
              <a:rPr lang="fr-FR" dirty="0" err="1">
                <a:latin typeface="Comic Sans MS" pitchFamily="66" charset="0"/>
              </a:rPr>
              <a:t>board</a:t>
            </a:r>
            <a:r>
              <a:rPr lang="fr-FR" dirty="0">
                <a:latin typeface="Comic Sans MS" pitchFamily="66" charset="0"/>
              </a:rPr>
              <a:t>   </a:t>
            </a:r>
            <a:r>
              <a:rPr lang="fr-FR" dirty="0" err="1">
                <a:latin typeface="Comic Sans MS" pitchFamily="66" charset="0"/>
              </a:rPr>
              <a:t>is</a:t>
            </a:r>
            <a:r>
              <a:rPr lang="fr-FR" dirty="0">
                <a:latin typeface="Comic Sans MS" pitchFamily="66" charset="0"/>
              </a:rPr>
              <a:t>   white   a</a:t>
            </a:r>
          </a:p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This </a:t>
            </a:r>
            <a:r>
              <a:rPr lang="fr-FR" dirty="0" err="1">
                <a:solidFill>
                  <a:srgbClr val="0070C0"/>
                </a:solidFill>
                <a:latin typeface="Comic Sans MS" pitchFamily="66" charset="0"/>
              </a:rPr>
              <a:t>is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 a white </a:t>
            </a:r>
            <a:r>
              <a:rPr lang="fr-FR" dirty="0" err="1">
                <a:solidFill>
                  <a:srgbClr val="0070C0"/>
                </a:solidFill>
                <a:latin typeface="Comic Sans MS" pitchFamily="66" charset="0"/>
              </a:rPr>
              <a:t>board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.</a:t>
            </a:r>
          </a:p>
          <a:p>
            <a:pPr marL="0" indent="0">
              <a:buNone/>
            </a:pPr>
            <a:r>
              <a:rPr lang="fr-FR" dirty="0">
                <a:latin typeface="Comic Sans MS" pitchFamily="66" charset="0"/>
              </a:rPr>
              <a:t>4. </a:t>
            </a:r>
            <a:r>
              <a:rPr lang="fr-FR" dirty="0" err="1">
                <a:latin typeface="Comic Sans MS" pitchFamily="66" charset="0"/>
              </a:rPr>
              <a:t>yellow</a:t>
            </a:r>
            <a:r>
              <a:rPr lang="fr-FR" dirty="0">
                <a:latin typeface="Comic Sans MS" pitchFamily="66" charset="0"/>
              </a:rPr>
              <a:t>   </a:t>
            </a:r>
            <a:r>
              <a:rPr lang="fr-FR" dirty="0" err="1">
                <a:latin typeface="Comic Sans MS" pitchFamily="66" charset="0"/>
              </a:rPr>
              <a:t>It’s</a:t>
            </a:r>
            <a:r>
              <a:rPr lang="fr-FR" dirty="0">
                <a:latin typeface="Comic Sans MS" pitchFamily="66" charset="0"/>
              </a:rPr>
              <a:t>   </a:t>
            </a:r>
            <a:r>
              <a:rPr lang="fr-FR" dirty="0" err="1">
                <a:latin typeface="Comic Sans MS" pitchFamily="66" charset="0"/>
              </a:rPr>
              <a:t>pencil</a:t>
            </a:r>
            <a:r>
              <a:rPr lang="fr-FR" dirty="0">
                <a:latin typeface="Comic Sans MS" pitchFamily="66" charset="0"/>
              </a:rPr>
              <a:t> case   a</a:t>
            </a:r>
          </a:p>
          <a:p>
            <a:pPr marL="0" indent="0">
              <a:buNone/>
            </a:pPr>
            <a:r>
              <a:rPr lang="fr-FR" dirty="0" err="1">
                <a:solidFill>
                  <a:srgbClr val="0070C0"/>
                </a:solidFill>
                <a:latin typeface="Comic Sans MS" pitchFamily="66" charset="0"/>
              </a:rPr>
              <a:t>It’s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 a </a:t>
            </a:r>
            <a:r>
              <a:rPr lang="fr-FR" dirty="0" err="1">
                <a:solidFill>
                  <a:srgbClr val="0070C0"/>
                </a:solidFill>
                <a:latin typeface="Comic Sans MS" pitchFamily="66" charset="0"/>
              </a:rPr>
              <a:t>yellow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fr-FR" dirty="0" err="1">
                <a:solidFill>
                  <a:srgbClr val="0070C0"/>
                </a:solidFill>
                <a:latin typeface="Comic Sans MS" pitchFamily="66" charset="0"/>
              </a:rPr>
              <a:t>pencil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 case.</a:t>
            </a:r>
          </a:p>
          <a:p>
            <a:pPr marL="0" indent="0">
              <a:buNone/>
            </a:pPr>
            <a:r>
              <a:rPr lang="fr-FR" dirty="0">
                <a:latin typeface="Comic Sans MS" pitchFamily="66" charset="0"/>
              </a:rPr>
              <a:t>5. a   There   green   </a:t>
            </a:r>
            <a:r>
              <a:rPr lang="fr-FR" dirty="0" err="1">
                <a:latin typeface="Comic Sans MS" pitchFamily="66" charset="0"/>
              </a:rPr>
              <a:t>is</a:t>
            </a:r>
            <a:r>
              <a:rPr lang="fr-FR" dirty="0">
                <a:latin typeface="Comic Sans MS" pitchFamily="66" charset="0"/>
              </a:rPr>
              <a:t>   </a:t>
            </a:r>
            <a:r>
              <a:rPr lang="fr-FR" dirty="0" err="1">
                <a:latin typeface="Comic Sans MS" pitchFamily="66" charset="0"/>
              </a:rPr>
              <a:t>pencil</a:t>
            </a:r>
            <a:r>
              <a:rPr lang="fr-FR" dirty="0">
                <a:latin typeface="Comic Sans MS" pitchFamily="66" charset="0"/>
              </a:rPr>
              <a:t>   </a:t>
            </a:r>
          </a:p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There </a:t>
            </a:r>
            <a:r>
              <a:rPr lang="fr-FR" dirty="0" err="1">
                <a:solidFill>
                  <a:srgbClr val="0070C0"/>
                </a:solidFill>
                <a:latin typeface="Comic Sans MS" pitchFamily="66" charset="0"/>
              </a:rPr>
              <a:t>is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 a green </a:t>
            </a:r>
            <a:r>
              <a:rPr lang="fr-FR" dirty="0" err="1">
                <a:solidFill>
                  <a:srgbClr val="0070C0"/>
                </a:solidFill>
                <a:latin typeface="Comic Sans MS" pitchFamily="66" charset="0"/>
              </a:rPr>
              <a:t>pencil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.</a:t>
            </a:r>
          </a:p>
          <a:p>
            <a:pPr marL="0" indent="0">
              <a:buNone/>
            </a:pPr>
            <a:r>
              <a:rPr lang="fr-FR" dirty="0">
                <a:latin typeface="Comic Sans MS" pitchFamily="66" charset="0"/>
              </a:rPr>
              <a:t>6. bag   </a:t>
            </a:r>
            <a:r>
              <a:rPr lang="fr-FR" dirty="0" err="1">
                <a:latin typeface="Comic Sans MS" pitchFamily="66" charset="0"/>
              </a:rPr>
              <a:t>is</a:t>
            </a:r>
            <a:r>
              <a:rPr lang="fr-FR" dirty="0">
                <a:latin typeface="Comic Sans MS" pitchFamily="66" charset="0"/>
              </a:rPr>
              <a:t>   a   </a:t>
            </a:r>
            <a:r>
              <a:rPr lang="fr-FR" dirty="0" err="1">
                <a:latin typeface="Comic Sans MS" pitchFamily="66" charset="0"/>
              </a:rPr>
              <a:t>brown</a:t>
            </a:r>
            <a:r>
              <a:rPr lang="fr-FR" dirty="0">
                <a:latin typeface="Comic Sans MS" pitchFamily="66" charset="0"/>
              </a:rPr>
              <a:t>    It</a:t>
            </a:r>
          </a:p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It </a:t>
            </a:r>
            <a:r>
              <a:rPr lang="fr-FR" dirty="0" err="1">
                <a:solidFill>
                  <a:srgbClr val="0070C0"/>
                </a:solidFill>
                <a:latin typeface="Comic Sans MS" pitchFamily="66" charset="0"/>
              </a:rPr>
              <a:t>is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 a </a:t>
            </a:r>
            <a:r>
              <a:rPr lang="fr-FR" dirty="0" err="1">
                <a:solidFill>
                  <a:srgbClr val="0070C0"/>
                </a:solidFill>
                <a:latin typeface="Comic Sans MS" pitchFamily="66" charset="0"/>
              </a:rPr>
              <a:t>brown</a:t>
            </a:r>
            <a:r>
              <a:rPr lang="fr-FR" dirty="0">
                <a:solidFill>
                  <a:srgbClr val="0070C0"/>
                </a:solidFill>
                <a:latin typeface="Comic Sans MS" pitchFamily="66" charset="0"/>
              </a:rPr>
              <a:t> bag.</a:t>
            </a:r>
          </a:p>
        </p:txBody>
      </p:sp>
    </p:spTree>
    <p:extLst>
      <p:ext uri="{BB962C8B-B14F-4D97-AF65-F5344CB8AC3E}">
        <p14:creationId xmlns:p14="http://schemas.microsoft.com/office/powerpoint/2010/main" val="2611480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046" y="-315416"/>
            <a:ext cx="8229600" cy="1143000"/>
          </a:xfrm>
        </p:spPr>
        <p:txBody>
          <a:bodyPr/>
          <a:lstStyle/>
          <a:p>
            <a:r>
              <a:rPr lang="en-US" b="1" dirty="0"/>
              <a:t>PLURAL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046" y="620688"/>
            <a:ext cx="8229600" cy="554461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/>
              <a:t>Add a ‘S’ to the object, the </a:t>
            </a:r>
            <a:r>
              <a:rPr lang="en-US" b="1" dirty="0" err="1"/>
              <a:t>colour</a:t>
            </a:r>
            <a:r>
              <a:rPr lang="en-US" b="1" dirty="0"/>
              <a:t> stays the same.</a:t>
            </a:r>
          </a:p>
          <a:p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a blue pen</a:t>
            </a:r>
          </a:p>
          <a:p>
            <a:r>
              <a:rPr lang="en-US" dirty="0">
                <a:solidFill>
                  <a:srgbClr val="0000FF"/>
                </a:solidFill>
              </a:rPr>
              <a:t>three blue  pen</a:t>
            </a:r>
            <a:r>
              <a:rPr lang="en-US" b="1" dirty="0">
                <a:solidFill>
                  <a:srgbClr val="0000FF"/>
                </a:solidFill>
              </a:rPr>
              <a:t>s</a:t>
            </a:r>
          </a:p>
          <a:p>
            <a:endParaRPr lang="en-US" b="1" dirty="0"/>
          </a:p>
          <a:p>
            <a:r>
              <a:rPr lang="en-US" dirty="0">
                <a:solidFill>
                  <a:srgbClr val="FF0000"/>
                </a:solidFill>
              </a:rPr>
              <a:t>an orange pencil case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four orange pencil case</a:t>
            </a:r>
            <a:r>
              <a:rPr lang="en-US" b="1" dirty="0">
                <a:solidFill>
                  <a:srgbClr val="FF0000"/>
                </a:solidFill>
              </a:rPr>
              <a:t>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5598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A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http://www.otherlandtoys.co.uk/pencil3_800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50" y="1100138"/>
            <a:ext cx="5545138" cy="351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2863" y="711200"/>
            <a:ext cx="65532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2800" b="1" dirty="0">
                <a:latin typeface="Comic Sans MS" pitchFamily="66" charset="0"/>
                <a:cs typeface="Arial" charset="0"/>
              </a:rPr>
              <a:t>It’s a </a:t>
            </a:r>
            <a:r>
              <a:rPr lang="en-GB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Arial" charset="0"/>
              </a:rPr>
              <a:t>blue</a:t>
            </a:r>
            <a:r>
              <a:rPr lang="en-GB" sz="2800" b="1" dirty="0">
                <a:latin typeface="Comic Sans MS" pitchFamily="66" charset="0"/>
                <a:cs typeface="Arial" charset="0"/>
              </a:rPr>
              <a:t> pencil.</a:t>
            </a:r>
            <a:endParaRPr lang="en-GB" sz="2800" dirty="0">
              <a:latin typeface="Arial" charset="0"/>
              <a:cs typeface="Arial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820863" y="1387475"/>
            <a:ext cx="827087" cy="6175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647950" y="4440238"/>
            <a:ext cx="360363" cy="9794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392863" y="622300"/>
            <a:ext cx="341312" cy="4778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6392863" y="3198000"/>
            <a:ext cx="1077913" cy="5762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0813" y="5276850"/>
            <a:ext cx="4117975" cy="52228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latin typeface="Comic Sans MS" panose="030F0702030302020204" pitchFamily="66" charset="0"/>
              </a:rPr>
              <a:t>It’s a yellow pencil.</a:t>
            </a:r>
            <a:endParaRPr lang="en-GB" altLang="en-US" sz="2800" dirty="0">
              <a:latin typeface="Arial" panose="020B0604020202020204" pitchFamily="34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897688" y="146050"/>
            <a:ext cx="2374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latin typeface="Comic Sans MS" panose="030F0702030302020204" pitchFamily="66" charset="0"/>
              </a:rPr>
              <a:t>It’s a </a:t>
            </a:r>
            <a:r>
              <a:rPr lang="en-GB" altLang="en-US" sz="2800" b="1" dirty="0">
                <a:solidFill>
                  <a:srgbClr val="30AB05"/>
                </a:solidFill>
                <a:latin typeface="Comic Sans MS" panose="030F0702030302020204" pitchFamily="66" charset="0"/>
              </a:rPr>
              <a:t>green</a:t>
            </a:r>
            <a:r>
              <a:rPr lang="en-GB" altLang="en-US" sz="2800" b="1" dirty="0">
                <a:latin typeface="Comic Sans MS" panose="030F0702030302020204" pitchFamily="66" charset="0"/>
              </a:rPr>
              <a:t> pencil.</a:t>
            </a:r>
            <a:endParaRPr lang="en-GB" altLang="en-US" sz="2800" dirty="0">
              <a:latin typeface="Arial" panose="020B0604020202020204" pitchFamily="34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7177088" y="3803592"/>
            <a:ext cx="2032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latin typeface="Comic Sans MS" panose="030F0702030302020204" pitchFamily="66" charset="0"/>
              </a:rPr>
              <a:t>It’s a  </a:t>
            </a:r>
            <a:r>
              <a:rPr lang="en-GB" alt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red </a:t>
            </a:r>
            <a:r>
              <a:rPr lang="en-GB" altLang="en-US" sz="2800" b="1" dirty="0">
                <a:latin typeface="Comic Sans MS" panose="030F0702030302020204" pitchFamily="66" charset="0"/>
              </a:rPr>
              <a:t>pencil.</a:t>
            </a:r>
            <a:endParaRPr lang="en-GB" altLang="en-US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 animBg="1"/>
      <p:bldP spid="20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11"/>
          <p:cNvSpPr>
            <a:spLocks noChangeArrowheads="1"/>
          </p:cNvSpPr>
          <p:nvPr/>
        </p:nvSpPr>
        <p:spPr bwMode="auto">
          <a:xfrm>
            <a:off x="1908175" y="836613"/>
            <a:ext cx="5543550" cy="4824412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A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http://www.adgiftdiscounts.biz/images/schools/le5310_nylon_pencil_ca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493713"/>
            <a:ext cx="3671888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2225" y="609600"/>
            <a:ext cx="65532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2800" b="1" dirty="0">
                <a:latin typeface="Comic Sans MS" pitchFamily="66" charset="0"/>
                <a:cs typeface="Arial" charset="0"/>
              </a:rPr>
              <a:t>It’s a </a:t>
            </a:r>
            <a:r>
              <a:rPr lang="en-GB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Arial" charset="0"/>
              </a:rPr>
              <a:t>blue </a:t>
            </a:r>
          </a:p>
          <a:p>
            <a:pPr>
              <a:defRPr/>
            </a:pPr>
            <a:r>
              <a:rPr lang="en-GB" sz="2800" b="1" dirty="0">
                <a:latin typeface="Comic Sans MS" pitchFamily="66" charset="0"/>
                <a:cs typeface="Arial" charset="0"/>
              </a:rPr>
              <a:t>pencil case.</a:t>
            </a:r>
            <a:endParaRPr lang="en-GB" sz="2800" dirty="0">
              <a:latin typeface="Arial" charset="0"/>
              <a:cs typeface="Arial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752600" y="1445613"/>
            <a:ext cx="1498600" cy="14398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2627313" y="3941763"/>
            <a:ext cx="865187" cy="13763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5580063" y="520700"/>
            <a:ext cx="1133475" cy="5667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5580063" y="2006600"/>
            <a:ext cx="1655762" cy="1422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30174" y="5175250"/>
            <a:ext cx="4657849" cy="52322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latin typeface="Comic Sans MS" panose="030F0702030302020204" pitchFamily="66" charset="0"/>
              </a:rPr>
              <a:t>It’s a yellow pencil case.</a:t>
            </a:r>
            <a:endParaRPr lang="en-GB" altLang="en-US" sz="2800" dirty="0">
              <a:latin typeface="Arial" panose="020B0604020202020204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877050" y="44450"/>
            <a:ext cx="2374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latin typeface="Comic Sans MS" panose="030F0702030302020204" pitchFamily="66" charset="0"/>
              </a:rPr>
              <a:t>It’s a black pencil case.</a:t>
            </a:r>
            <a:endParaRPr lang="en-GB" altLang="en-US" sz="2800" dirty="0"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194550" y="3225800"/>
            <a:ext cx="2032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latin typeface="Comic Sans MS" panose="030F0702030302020204" pitchFamily="66" charset="0"/>
              </a:rPr>
              <a:t>It’s a  </a:t>
            </a:r>
            <a:r>
              <a:rPr lang="en-GB" alt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red </a:t>
            </a:r>
            <a:r>
              <a:rPr lang="en-GB" altLang="en-US" sz="2800" b="1" dirty="0">
                <a:latin typeface="Comic Sans MS" panose="030F0702030302020204" pitchFamily="66" charset="0"/>
              </a:rPr>
              <a:t>pencil case.</a:t>
            </a:r>
            <a:endParaRPr lang="en-GB" altLang="en-US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1" grpId="0"/>
      <p:bldP spid="12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4"/>
          <p:cNvSpPr txBox="1">
            <a:spLocks noChangeArrowheads="1"/>
          </p:cNvSpPr>
          <p:nvPr/>
        </p:nvSpPr>
        <p:spPr bwMode="auto">
          <a:xfrm>
            <a:off x="2160588" y="836613"/>
            <a:ext cx="6983412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dirty="0">
                <a:latin typeface="Comic Sans MS" panose="030F0702030302020204" pitchFamily="66" charset="0"/>
              </a:rPr>
              <a:t>Write the colours of these objects.</a:t>
            </a:r>
            <a:endParaRPr lang="en-GB" altLang="en-US" sz="4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9395" name="Picture 16" descr="MCj043264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852738"/>
            <a:ext cx="1512888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2565400"/>
            <a:ext cx="1843087" cy="138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7" name="Picture 9" descr="t870v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5229225"/>
            <a:ext cx="295275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8" name="Picture 11" descr="n310835953662_535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4829175"/>
            <a:ext cx="15843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9" name="Picture 13" descr="See full size image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2565400"/>
            <a:ext cx="20066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00" name="Picture 2" descr="http://home.swbell.net/moonshad/write-us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620713"/>
            <a:ext cx="1393825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6096000" cy="43894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63146">
                <a:tc>
                  <a:txBody>
                    <a:bodyPr/>
                    <a:lstStyle/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3146">
                <a:tc>
                  <a:txBody>
                    <a:bodyPr/>
                    <a:lstStyle/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63146">
                <a:tc>
                  <a:txBody>
                    <a:bodyPr/>
                    <a:lstStyle/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  <a:p>
                      <a:endParaRPr lang="en-GB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0436" name="Picture 16" descr="MCj043264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371600"/>
            <a:ext cx="1512887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37" name="Picture 13" descr="See full size im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8763" y="4508500"/>
            <a:ext cx="1208087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38" name="Picture 11" descr="n310835953662_535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2884488"/>
            <a:ext cx="1223962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39" name="Picture 9" descr="t870v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50" y="4959350"/>
            <a:ext cx="1366838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40" name="Picture 2" descr="MCHH00940_0000[1]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3219450"/>
            <a:ext cx="9144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41" name="il_fi" descr="Description: http://www.frenchblossom.com/212-modProductItem/green-vinyl-pencil-case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3763" y="1557338"/>
            <a:ext cx="1190625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42" name="il_fi" descr="http://t2.ftcdn.net/jpg/00/21/62/97/400_F_21629773_djLHlCbTPeYXOIceUiTe1YVUl961t9YM.jpg"/>
          <p:cNvPicPr>
            <a:picLocks noChangeAspect="1" noChangeArrowheads="1"/>
          </p:cNvPicPr>
          <p:nvPr/>
        </p:nvPicPr>
        <p:blipFill>
          <a:blip r:embed="rId9" r:link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388" y="1728788"/>
            <a:ext cx="1389062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43" name="Picture 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3763" y="4508500"/>
            <a:ext cx="1047750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0444" name="Picture 6" descr="MCj04352370000[1]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100" y="3209925"/>
            <a:ext cx="1444625" cy="88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33">
            <a:extLst>
              <a:ext uri="{FF2B5EF4-FFF2-40B4-BE49-F238E27FC236}">
                <a16:creationId xmlns:a16="http://schemas.microsoft.com/office/drawing/2014/main" id="{56D8393A-DCCF-4A54-B5EA-EAC9A30D392D}"/>
              </a:ext>
            </a:extLst>
          </p:cNvPr>
          <p:cNvGrpSpPr>
            <a:grpSpLocks/>
          </p:cNvGrpSpPr>
          <p:nvPr/>
        </p:nvGrpSpPr>
        <p:grpSpPr bwMode="auto">
          <a:xfrm>
            <a:off x="428625" y="1397000"/>
            <a:ext cx="857250" cy="800100"/>
            <a:chOff x="381000" y="533400"/>
            <a:chExt cx="1143000" cy="10668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57FF815-DA01-41A8-B4BC-17F073809E99}"/>
                </a:ext>
              </a:extLst>
            </p:cNvPr>
            <p:cNvCxnSpPr/>
            <p:nvPr/>
          </p:nvCxnSpPr>
          <p:spPr>
            <a:xfrm rot="5400000" flipH="1" flipV="1">
              <a:off x="457200" y="533400"/>
              <a:ext cx="1066800" cy="106680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4BA69B2-5E63-4C3D-A139-F3CECC6B761B}"/>
                </a:ext>
              </a:extLst>
            </p:cNvPr>
            <p:cNvCxnSpPr/>
            <p:nvPr/>
          </p:nvCxnSpPr>
          <p:spPr>
            <a:xfrm>
              <a:off x="381000" y="609600"/>
              <a:ext cx="1143000" cy="99060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33">
            <a:extLst>
              <a:ext uri="{FF2B5EF4-FFF2-40B4-BE49-F238E27FC236}">
                <a16:creationId xmlns:a16="http://schemas.microsoft.com/office/drawing/2014/main" id="{C2FAA8E0-2FAD-4078-83D9-526CE42A0C0A}"/>
              </a:ext>
            </a:extLst>
          </p:cNvPr>
          <p:cNvGrpSpPr>
            <a:grpSpLocks/>
          </p:cNvGrpSpPr>
          <p:nvPr/>
        </p:nvGrpSpPr>
        <p:grpSpPr bwMode="auto">
          <a:xfrm>
            <a:off x="460375" y="2484438"/>
            <a:ext cx="857250" cy="800100"/>
            <a:chOff x="381000" y="533400"/>
            <a:chExt cx="1143000" cy="1066800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16CEA79-12D3-490F-B9B0-DF5A46C8BAD9}"/>
                </a:ext>
              </a:extLst>
            </p:cNvPr>
            <p:cNvCxnSpPr/>
            <p:nvPr/>
          </p:nvCxnSpPr>
          <p:spPr>
            <a:xfrm rot="5400000" flipH="1" flipV="1">
              <a:off x="457200" y="533400"/>
              <a:ext cx="1066800" cy="106680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C40FAB2-71DC-4E1D-ADA6-D70BF3630B3E}"/>
                </a:ext>
              </a:extLst>
            </p:cNvPr>
            <p:cNvCxnSpPr/>
            <p:nvPr/>
          </p:nvCxnSpPr>
          <p:spPr>
            <a:xfrm>
              <a:off x="381000" y="609600"/>
              <a:ext cx="1143000" cy="99060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33">
            <a:extLst>
              <a:ext uri="{FF2B5EF4-FFF2-40B4-BE49-F238E27FC236}">
                <a16:creationId xmlns:a16="http://schemas.microsoft.com/office/drawing/2014/main" id="{1035EC77-DDE7-4B8F-BAB6-EE3FB7BD111C}"/>
              </a:ext>
            </a:extLst>
          </p:cNvPr>
          <p:cNvGrpSpPr>
            <a:grpSpLocks/>
          </p:cNvGrpSpPr>
          <p:nvPr/>
        </p:nvGrpSpPr>
        <p:grpSpPr bwMode="auto">
          <a:xfrm>
            <a:off x="495157" y="3653631"/>
            <a:ext cx="857250" cy="800100"/>
            <a:chOff x="381000" y="533400"/>
            <a:chExt cx="1143000" cy="1066800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0F90839-1883-42F6-920C-4399C4923EB0}"/>
                </a:ext>
              </a:extLst>
            </p:cNvPr>
            <p:cNvCxnSpPr/>
            <p:nvPr/>
          </p:nvCxnSpPr>
          <p:spPr>
            <a:xfrm rot="5400000" flipH="1" flipV="1">
              <a:off x="457200" y="533400"/>
              <a:ext cx="1066800" cy="106680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BCB7911-26E5-43F6-BF32-0880B71A0D9B}"/>
                </a:ext>
              </a:extLst>
            </p:cNvPr>
            <p:cNvCxnSpPr/>
            <p:nvPr/>
          </p:nvCxnSpPr>
          <p:spPr>
            <a:xfrm>
              <a:off x="381000" y="609600"/>
              <a:ext cx="1143000" cy="99060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33">
            <a:extLst>
              <a:ext uri="{FF2B5EF4-FFF2-40B4-BE49-F238E27FC236}">
                <a16:creationId xmlns:a16="http://schemas.microsoft.com/office/drawing/2014/main" id="{815B62BB-3173-4626-AB3C-8F43276D1A84}"/>
              </a:ext>
            </a:extLst>
          </p:cNvPr>
          <p:cNvGrpSpPr>
            <a:grpSpLocks/>
          </p:cNvGrpSpPr>
          <p:nvPr/>
        </p:nvGrpSpPr>
        <p:grpSpPr bwMode="auto">
          <a:xfrm>
            <a:off x="495157" y="4769427"/>
            <a:ext cx="857250" cy="800100"/>
            <a:chOff x="381000" y="533400"/>
            <a:chExt cx="1143000" cy="1066800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A2B8376-28F4-47D8-BAEA-0A15D481942F}"/>
                </a:ext>
              </a:extLst>
            </p:cNvPr>
            <p:cNvCxnSpPr/>
            <p:nvPr/>
          </p:nvCxnSpPr>
          <p:spPr>
            <a:xfrm rot="5400000" flipH="1" flipV="1">
              <a:off x="457200" y="533400"/>
              <a:ext cx="1066800" cy="106680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9B5DE77-4179-43E4-8F43-38270AFDE09D}"/>
                </a:ext>
              </a:extLst>
            </p:cNvPr>
            <p:cNvCxnSpPr/>
            <p:nvPr/>
          </p:nvCxnSpPr>
          <p:spPr>
            <a:xfrm>
              <a:off x="381000" y="609600"/>
              <a:ext cx="1143000" cy="99060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C4B361AD-153F-46D2-AD52-BC4C089740B9}"/>
              </a:ext>
            </a:extLst>
          </p:cNvPr>
          <p:cNvSpPr/>
          <p:nvPr/>
        </p:nvSpPr>
        <p:spPr>
          <a:xfrm>
            <a:off x="7857951" y="1282700"/>
            <a:ext cx="1085850" cy="1085850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endParaRPr lang="fr-CA">
              <a:solidFill>
                <a:srgbClr val="FFFFFF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C6BE4AD-5D1F-4897-9D45-905B0E9AC6F2}"/>
              </a:ext>
            </a:extLst>
          </p:cNvPr>
          <p:cNvSpPr/>
          <p:nvPr/>
        </p:nvSpPr>
        <p:spPr>
          <a:xfrm>
            <a:off x="7845426" y="2493240"/>
            <a:ext cx="1085850" cy="1085850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endParaRPr lang="fr-CA">
              <a:solidFill>
                <a:srgbClr val="FFFFFF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FB0235A-6C80-4490-BAA4-B25E9F4FFDE1}"/>
              </a:ext>
            </a:extLst>
          </p:cNvPr>
          <p:cNvSpPr/>
          <p:nvPr/>
        </p:nvSpPr>
        <p:spPr>
          <a:xfrm>
            <a:off x="7826665" y="3732355"/>
            <a:ext cx="1085850" cy="1085850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endParaRPr lang="fr-CA">
              <a:solidFill>
                <a:srgbClr val="FFFFFF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CD8B9A4-C725-47DE-865E-04B3E130BE22}"/>
              </a:ext>
            </a:extLst>
          </p:cNvPr>
          <p:cNvSpPr/>
          <p:nvPr/>
        </p:nvSpPr>
        <p:spPr>
          <a:xfrm>
            <a:off x="7799099" y="4968586"/>
            <a:ext cx="1085850" cy="1085850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endParaRPr lang="fr-CA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4"/>
          <p:cNvSpPr>
            <a:spLocks noChangeArrowheads="1"/>
          </p:cNvSpPr>
          <p:nvPr/>
        </p:nvSpPr>
        <p:spPr bwMode="auto">
          <a:xfrm>
            <a:off x="827088" y="476250"/>
            <a:ext cx="2827337" cy="27368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3" name="Oval 5"/>
          <p:cNvSpPr>
            <a:spLocks noChangeArrowheads="1"/>
          </p:cNvSpPr>
          <p:nvPr/>
        </p:nvSpPr>
        <p:spPr bwMode="auto">
          <a:xfrm>
            <a:off x="5003800" y="1125538"/>
            <a:ext cx="2881313" cy="2506662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4" name="Oval 11"/>
          <p:cNvSpPr>
            <a:spLocks noChangeArrowheads="1"/>
          </p:cNvSpPr>
          <p:nvPr/>
        </p:nvSpPr>
        <p:spPr bwMode="auto">
          <a:xfrm>
            <a:off x="2771775" y="3416300"/>
            <a:ext cx="2771775" cy="2665413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10"/>
          <p:cNvSpPr>
            <a:spLocks noChangeArrowheads="1"/>
          </p:cNvSpPr>
          <p:nvPr/>
        </p:nvSpPr>
        <p:spPr bwMode="auto">
          <a:xfrm>
            <a:off x="1979613" y="836613"/>
            <a:ext cx="5113337" cy="432117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4"/>
          <p:cNvSpPr>
            <a:spLocks noChangeArrowheads="1"/>
          </p:cNvSpPr>
          <p:nvPr/>
        </p:nvSpPr>
        <p:spPr bwMode="auto">
          <a:xfrm>
            <a:off x="2555776" y="1340768"/>
            <a:ext cx="4104556" cy="381632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12"/>
          <p:cNvSpPr>
            <a:spLocks noChangeArrowheads="1"/>
          </p:cNvSpPr>
          <p:nvPr/>
        </p:nvSpPr>
        <p:spPr bwMode="auto">
          <a:xfrm>
            <a:off x="2339752" y="1124744"/>
            <a:ext cx="4393084" cy="41053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10"/>
          <p:cNvSpPr>
            <a:spLocks noChangeArrowheads="1"/>
          </p:cNvSpPr>
          <p:nvPr/>
        </p:nvSpPr>
        <p:spPr bwMode="auto">
          <a:xfrm>
            <a:off x="1331913" y="836613"/>
            <a:ext cx="2736850" cy="273685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4787900" y="2636838"/>
            <a:ext cx="2447925" cy="244951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7" name="Oval 12"/>
          <p:cNvSpPr>
            <a:spLocks noChangeArrowheads="1"/>
          </p:cNvSpPr>
          <p:nvPr/>
        </p:nvSpPr>
        <p:spPr bwMode="auto">
          <a:xfrm>
            <a:off x="1908175" y="3825875"/>
            <a:ext cx="2663825" cy="2520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503</Words>
  <Application>Microsoft Office PowerPoint</Application>
  <PresentationFormat>On-screen Show (4:3)</PresentationFormat>
  <Paragraphs>128</Paragraphs>
  <Slides>42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6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Look at the colours….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correct word order in English</vt:lpstr>
      <vt:lpstr>TRUE OR FALSE??</vt:lpstr>
      <vt:lpstr>TRUE OR FALSE??</vt:lpstr>
      <vt:lpstr>TRUE OR FALSE??</vt:lpstr>
      <vt:lpstr>TRUE OR FALSE??</vt:lpstr>
      <vt:lpstr>TRUE OR FALSE??</vt:lpstr>
      <vt:lpstr>Put the words in the correct order.</vt:lpstr>
      <vt:lpstr>PLURAL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Claire</dc:creator>
  <cp:lastModifiedBy>5G</cp:lastModifiedBy>
  <cp:revision>90</cp:revision>
  <dcterms:created xsi:type="dcterms:W3CDTF">2010-10-03T14:37:06Z</dcterms:created>
  <dcterms:modified xsi:type="dcterms:W3CDTF">2024-04-13T23:51:06Z</dcterms:modified>
</cp:coreProperties>
</file>