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4630400" cy="8229600"/>
  <p:notesSz cx="8229600" cy="14630400"/>
  <p:embeddedFontLst>
    <p:embeddedFont>
      <p:font typeface="Poppins Light"/>
      <p:regular r:id="rId17"/>
    </p:embeddedFont>
    <p:embeddedFont>
      <p:font typeface="Poppins Light"/>
      <p:regular r:id="rId18"/>
    </p:embeddedFont>
    <p:embeddedFont>
      <p:font typeface="Poppins Light"/>
      <p:regular r:id="rId19"/>
    </p:embeddedFont>
    <p:embeddedFont>
      <p:font typeface="Poppins Light"/>
      <p:regular r:id="rId20"/>
    </p:embeddedFont>
    <p:embeddedFont>
      <p:font typeface="Roboto Light"/>
      <p:regular r:id="rId21"/>
    </p:embeddedFont>
    <p:embeddedFont>
      <p:font typeface="Roboto Light"/>
      <p:regular r:id="rId22"/>
    </p:embeddedFont>
    <p:embeddedFont>
      <p:font typeface="Roboto Light"/>
      <p:regular r:id="rId23"/>
    </p:embeddedFont>
    <p:embeddedFont>
      <p:font typeface="Roboto Light"/>
      <p:regular r:id="rId24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font" Target="fonts/font1.fntdata"/><Relationship Id="rId18" Type="http://schemas.openxmlformats.org/officeDocument/2006/relationships/font" Target="fonts/font2.fntdata"/><Relationship Id="rId19" Type="http://schemas.openxmlformats.org/officeDocument/2006/relationships/font" Target="fonts/font3.fntdata"/><Relationship Id="rId20" Type="http://schemas.openxmlformats.org/officeDocument/2006/relationships/font" Target="fonts/font4.fntdata"/><Relationship Id="rId21" Type="http://schemas.openxmlformats.org/officeDocument/2006/relationships/font" Target="fonts/font5.fntdata"/><Relationship Id="rId22" Type="http://schemas.openxmlformats.org/officeDocument/2006/relationships/font" Target="fonts/font6.fntdata"/><Relationship Id="rId23" Type="http://schemas.openxmlformats.org/officeDocument/2006/relationships/font" Target="fonts/font7.fntdata"/><Relationship Id="rId2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10-1.png"/><Relationship Id="rId3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11-1.png"/><Relationship Id="rId3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2-1.png"/><Relationship Id="rId3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3-1.png"/><Relationship Id="rId3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4-1.png"/><Relationship Id="rId3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5-1.png"/><Relationship Id="rId3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6-1.png"/><Relationship Id="rId3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7-1.png"/><Relationship Id="rId3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8-1.png"/><Relationship Id="rId3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image" Target="../media/image-1009-1.png"/><Relationship Id="rId3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9191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50505"/>
          </a:solidFill>
          <a:ln/>
        </p:spPr>
      </p:sp>
      <p:pic>
        <p:nvPicPr>
          <p:cNvPr id="4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1.xml"/><Relationship Id="rId7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5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6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0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2719983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Graphing Functions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90" y="3768923"/>
            <a:ext cx="755642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Graphing functions is a fundamental concept in mathematics. This presentation will explore the basics of graphing, various types of functions, and how to analyze their graphs.</a:t>
            </a:r>
            <a:endParaRPr lang="en-US" sz="1750" dirty="0"/>
          </a:p>
        </p:txBody>
      </p:sp>
      <p:sp>
        <p:nvSpPr>
          <p:cNvPr id="5" name="Shape 2"/>
          <p:cNvSpPr/>
          <p:nvPr/>
        </p:nvSpPr>
        <p:spPr>
          <a:xfrm>
            <a:off x="793790" y="5129689"/>
            <a:ext cx="362903" cy="362903"/>
          </a:xfrm>
          <a:prstGeom prst="roundRect">
            <a:avLst>
              <a:gd name="adj" fmla="val 25194296"/>
            </a:avLst>
          </a:prstGeom>
          <a:solidFill>
            <a:srgbClr val="B32162"/>
          </a:solidFill>
          <a:ln w="7620">
            <a:solidFill>
              <a:srgbClr val="FFFFF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927735" y="5262324"/>
            <a:ext cx="94893" cy="9751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750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Roboto Medium" pitchFamily="34" charset="0"/>
                <a:ea typeface="Roboto Medium" pitchFamily="34" charset="-122"/>
                <a:cs typeface="Roboto Medium" pitchFamily="34" charset="-120"/>
              </a:rPr>
              <a:t>oi</a:t>
            </a:r>
            <a:endParaRPr lang="en-US" sz="750" dirty="0"/>
          </a:p>
        </p:txBody>
      </p:sp>
      <p:sp>
        <p:nvSpPr>
          <p:cNvPr id="7" name="Text 4"/>
          <p:cNvSpPr/>
          <p:nvPr/>
        </p:nvSpPr>
        <p:spPr>
          <a:xfrm>
            <a:off x="1270040" y="5112782"/>
            <a:ext cx="1204198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00"/>
              </a:lnSpc>
              <a:buNone/>
            </a:pPr>
            <a:r>
              <a:rPr lang="en-US" sz="2200" b="1" dirty="0">
                <a:solidFill>
                  <a:srgbClr val="E5E0DF"/>
                </a:solidFill>
                <a:latin typeface="Roboto Bold" pitchFamily="34" charset="0"/>
                <a:ea typeface="Roboto Bold" pitchFamily="34" charset="-122"/>
                <a:cs typeface="Roboto Bold" pitchFamily="34" charset="-120"/>
              </a:rPr>
              <a:t>by onyi ik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899410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Analyzing Graphs</a:t>
            </a:r>
            <a:endParaRPr lang="en-US" sz="445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30059" y="4207788"/>
            <a:ext cx="1448872" cy="907256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382" y="4207788"/>
            <a:ext cx="1448872" cy="907256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705" y="4207788"/>
            <a:ext cx="1448872" cy="907256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1028" y="4207788"/>
            <a:ext cx="1448872" cy="907256"/>
          </a:xfrm>
          <a:prstGeom prst="rect">
            <a:avLst/>
          </a:prstGeom>
        </p:spPr>
      </p:pic>
      <p:pic>
        <p:nvPicPr>
          <p:cNvPr id="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51350" y="4207788"/>
            <a:ext cx="1448872" cy="9072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539960"/>
            <a:ext cx="696872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Introduction to Functions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81571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Definition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396859"/>
            <a:ext cx="624470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A function is a rule that assigns each input value to exactly one output value. It's like a machine that takes an input, processes it, and produces an output.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7599521" y="381571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Notation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599521" y="4396859"/>
            <a:ext cx="624470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Functions are often denoted by letters like f, g, or h. The input is represented by a variable like x, and the output is f(x).</a:t>
            </a:r>
            <a:endParaRPr lang="en-US" sz="1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1074539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Cartesian Coordinate System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6280190" y="2832259"/>
            <a:ext cx="3664863" cy="1685092"/>
          </a:xfrm>
          <a:prstGeom prst="roundRect">
            <a:avLst>
              <a:gd name="adj" fmla="val 5654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6514624" y="306669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X-Axis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6514624" y="3557111"/>
            <a:ext cx="319599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The horizontal axis represents the input values.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10171867" y="2832259"/>
            <a:ext cx="3664863" cy="1685092"/>
          </a:xfrm>
          <a:prstGeom prst="roundRect">
            <a:avLst>
              <a:gd name="adj" fmla="val 5654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406301" y="306669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Y-Axis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0406301" y="3557111"/>
            <a:ext cx="319599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The vertical axis represents the output values.</a:t>
            </a:r>
            <a:endParaRPr lang="en-US" sz="1750" dirty="0"/>
          </a:p>
        </p:txBody>
      </p:sp>
      <p:sp>
        <p:nvSpPr>
          <p:cNvPr id="10" name="Shape 7"/>
          <p:cNvSpPr/>
          <p:nvPr/>
        </p:nvSpPr>
        <p:spPr>
          <a:xfrm>
            <a:off x="6280190" y="4744164"/>
            <a:ext cx="3664863" cy="2410897"/>
          </a:xfrm>
          <a:prstGeom prst="roundRect">
            <a:avLst>
              <a:gd name="adj" fmla="val 3952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514624" y="497859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Origin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6514624" y="5469017"/>
            <a:ext cx="3195995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The point where the axes intersect is called the origin (0, 0).</a:t>
            </a:r>
            <a:endParaRPr lang="en-US" sz="1750" dirty="0"/>
          </a:p>
        </p:txBody>
      </p:sp>
      <p:sp>
        <p:nvSpPr>
          <p:cNvPr id="13" name="Shape 10"/>
          <p:cNvSpPr/>
          <p:nvPr/>
        </p:nvSpPr>
        <p:spPr>
          <a:xfrm>
            <a:off x="10171867" y="4744164"/>
            <a:ext cx="3664863" cy="2410897"/>
          </a:xfrm>
          <a:prstGeom prst="roundRect">
            <a:avLst>
              <a:gd name="adj" fmla="val 3952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0406301" y="497859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Quadrants</a:t>
            </a:r>
            <a:endParaRPr lang="en-US" sz="2200" dirty="0"/>
          </a:p>
        </p:txBody>
      </p:sp>
      <p:sp>
        <p:nvSpPr>
          <p:cNvPr id="15" name="Text 12"/>
          <p:cNvSpPr/>
          <p:nvPr/>
        </p:nvSpPr>
        <p:spPr>
          <a:xfrm>
            <a:off x="10406301" y="5469017"/>
            <a:ext cx="3195995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The coordinate plane is divided into four quadrants based on the signs of the x and y coordinates.</a:t>
            </a:r>
            <a:endParaRPr lang="en-US" sz="1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283523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3821430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Plotting Points</a:t>
            </a:r>
            <a:endParaRPr lang="en-US" sz="445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790" y="4870371"/>
            <a:ext cx="566976" cy="56697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93790" y="566416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Ordered Pairs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793790" y="6154579"/>
            <a:ext cx="4120753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Each point on the graph is represented by an ordered pair (x, y), where x is the input and y is the output.</a:t>
            </a:r>
            <a:endParaRPr lang="en-US" sz="1750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4704" y="4870371"/>
            <a:ext cx="566976" cy="56697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5254704" y="566416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X-Coordinate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5254704" y="6154579"/>
            <a:ext cx="4120872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The first number in the ordered pair represents the x-coordinate, which indicates the point's horizontal position.</a:t>
            </a:r>
            <a:endParaRPr lang="en-US" sz="1750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5738" y="4870371"/>
            <a:ext cx="566976" cy="566976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9715738" y="566416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Y-Coordinate</a:t>
            </a:r>
            <a:endParaRPr lang="en-US" sz="2200" dirty="0"/>
          </a:p>
        </p:txBody>
      </p:sp>
      <p:sp>
        <p:nvSpPr>
          <p:cNvPr id="12" name="Text 6"/>
          <p:cNvSpPr/>
          <p:nvPr/>
        </p:nvSpPr>
        <p:spPr>
          <a:xfrm>
            <a:off x="9715738" y="6154579"/>
            <a:ext cx="4120753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The second number in the ordered pair represents the y-coordinate, which indicates the point's vertical position.</a:t>
            </a:r>
            <a:endParaRPr lang="en-US" sz="1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72145"/>
            <a:ext cx="731174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Graphing Linear Functions</a:t>
            </a:r>
            <a:endParaRPr lang="en-US" sz="445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8348" y="2134553"/>
            <a:ext cx="2152055" cy="166985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013002" y="2959179"/>
            <a:ext cx="82748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5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5357217" y="2542818"/>
            <a:ext cx="298108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Slope-Intercept Form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357217" y="3033236"/>
            <a:ext cx="550890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y = mx + b, where m is the slope and b is the y-intercept.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5187077" y="3817501"/>
            <a:ext cx="8592860" cy="15240"/>
          </a:xfrm>
          <a:prstGeom prst="roundRect">
            <a:avLst>
              <a:gd name="adj" fmla="val 625116"/>
            </a:avLst>
          </a:prstGeom>
          <a:solidFill>
            <a:srgbClr val="56565B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2381" y="3861078"/>
            <a:ext cx="4304109" cy="166985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973235" y="4469249"/>
            <a:ext cx="162163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5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6"/>
          <p:cNvSpPr/>
          <p:nvPr/>
        </p:nvSpPr>
        <p:spPr>
          <a:xfrm>
            <a:off x="6433304" y="4087892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Slope</a:t>
            </a:r>
            <a:endParaRPr lang="en-US" sz="2200" dirty="0"/>
          </a:p>
        </p:txBody>
      </p:sp>
      <p:sp>
        <p:nvSpPr>
          <p:cNvPr id="11" name="Text 7"/>
          <p:cNvSpPr/>
          <p:nvPr/>
        </p:nvSpPr>
        <p:spPr>
          <a:xfrm>
            <a:off x="6433304" y="4578310"/>
            <a:ext cx="7176492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Represents the steepness of the line. A positive slope indicates an upward trend, while a negative slope indicates a downward trend.</a:t>
            </a:r>
            <a:endParaRPr lang="en-US" sz="1750" dirty="0"/>
          </a:p>
        </p:txBody>
      </p:sp>
      <p:sp>
        <p:nvSpPr>
          <p:cNvPr id="12" name="Shape 8"/>
          <p:cNvSpPr/>
          <p:nvPr/>
        </p:nvSpPr>
        <p:spPr>
          <a:xfrm>
            <a:off x="6263164" y="5544026"/>
            <a:ext cx="7516773" cy="15240"/>
          </a:xfrm>
          <a:prstGeom prst="roundRect">
            <a:avLst>
              <a:gd name="adj" fmla="val 625116"/>
            </a:avLst>
          </a:prstGeom>
          <a:solidFill>
            <a:srgbClr val="56565B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294" y="5587603"/>
            <a:ext cx="6456164" cy="166985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971330" y="6195774"/>
            <a:ext cx="165854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5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0"/>
          <p:cNvSpPr/>
          <p:nvPr/>
        </p:nvSpPr>
        <p:spPr>
          <a:xfrm>
            <a:off x="7509272" y="581441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Y-Intercept</a:t>
            </a:r>
            <a:endParaRPr lang="en-US" sz="2200" dirty="0"/>
          </a:p>
        </p:txBody>
      </p:sp>
      <p:sp>
        <p:nvSpPr>
          <p:cNvPr id="16" name="Text 11"/>
          <p:cNvSpPr/>
          <p:nvPr/>
        </p:nvSpPr>
        <p:spPr>
          <a:xfrm>
            <a:off x="7509272" y="6304836"/>
            <a:ext cx="6100524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Represents the point where the line intersects the y-axis. It's the value of y when x = 0.</a:t>
            </a:r>
            <a:endParaRPr lang="en-US" sz="1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252424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06755" y="3080147"/>
            <a:ext cx="7552730" cy="6310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4950"/>
              </a:lnSpc>
              <a:buNone/>
            </a:pPr>
            <a:r>
              <a:rPr lang="en-US" sz="395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Graphing Quadratic Functions</a:t>
            </a:r>
            <a:endParaRPr lang="en-US" sz="3950" dirty="0"/>
          </a:p>
        </p:txBody>
      </p:sp>
      <p:sp>
        <p:nvSpPr>
          <p:cNvPr id="4" name="Shape 1"/>
          <p:cNvSpPr/>
          <p:nvPr/>
        </p:nvSpPr>
        <p:spPr>
          <a:xfrm>
            <a:off x="706755" y="6005393"/>
            <a:ext cx="13216890" cy="22860"/>
          </a:xfrm>
          <a:prstGeom prst="roundRect">
            <a:avLst>
              <a:gd name="adj" fmla="val 371025"/>
            </a:avLst>
          </a:prstGeom>
          <a:solidFill>
            <a:srgbClr val="56565B"/>
          </a:solidFill>
          <a:ln/>
        </p:spPr>
      </p:sp>
      <p:sp>
        <p:nvSpPr>
          <p:cNvPr id="5" name="Shape 2"/>
          <p:cNvSpPr/>
          <p:nvPr/>
        </p:nvSpPr>
        <p:spPr>
          <a:xfrm>
            <a:off x="3949065" y="5298638"/>
            <a:ext cx="22860" cy="706755"/>
          </a:xfrm>
          <a:prstGeom prst="roundRect">
            <a:avLst>
              <a:gd name="adj" fmla="val 371025"/>
            </a:avLst>
          </a:prstGeom>
          <a:solidFill>
            <a:srgbClr val="56565B"/>
          </a:solidFill>
          <a:ln/>
        </p:spPr>
      </p:sp>
      <p:sp>
        <p:nvSpPr>
          <p:cNvPr id="6" name="Shape 3"/>
          <p:cNvSpPr/>
          <p:nvPr/>
        </p:nvSpPr>
        <p:spPr>
          <a:xfrm>
            <a:off x="3733324" y="5778222"/>
            <a:ext cx="454343" cy="454343"/>
          </a:xfrm>
          <a:prstGeom prst="roundRect">
            <a:avLst>
              <a:gd name="adj" fmla="val 18668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916204" y="5853946"/>
            <a:ext cx="88463" cy="3028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350"/>
              </a:lnSpc>
              <a:buNone/>
            </a:pPr>
            <a:r>
              <a:rPr lang="en-US" sz="23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1</a:t>
            </a:r>
            <a:endParaRPr lang="en-US" sz="2350" dirty="0"/>
          </a:p>
        </p:txBody>
      </p:sp>
      <p:sp>
        <p:nvSpPr>
          <p:cNvPr id="8" name="Text 5"/>
          <p:cNvSpPr/>
          <p:nvPr/>
        </p:nvSpPr>
        <p:spPr>
          <a:xfrm>
            <a:off x="2698313" y="4337090"/>
            <a:ext cx="2524244" cy="3155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50"/>
              </a:lnSpc>
              <a:buNone/>
            </a:pPr>
            <a:r>
              <a:rPr lang="en-US" sz="19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Standard Form</a:t>
            </a:r>
            <a:endParaRPr lang="en-US" sz="1950" dirty="0"/>
          </a:p>
        </p:txBody>
      </p:sp>
      <p:sp>
        <p:nvSpPr>
          <p:cNvPr id="9" name="Text 6"/>
          <p:cNvSpPr/>
          <p:nvPr/>
        </p:nvSpPr>
        <p:spPr>
          <a:xfrm>
            <a:off x="908685" y="4773692"/>
            <a:ext cx="6103620" cy="323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y = ax^2 + bx + c, where a, b, and c are constants.</a:t>
            </a:r>
            <a:endParaRPr lang="en-US" sz="1550" dirty="0"/>
          </a:p>
        </p:txBody>
      </p:sp>
      <p:sp>
        <p:nvSpPr>
          <p:cNvPr id="10" name="Shape 7"/>
          <p:cNvSpPr/>
          <p:nvPr/>
        </p:nvSpPr>
        <p:spPr>
          <a:xfrm>
            <a:off x="7303770" y="6005393"/>
            <a:ext cx="22860" cy="706755"/>
          </a:xfrm>
          <a:prstGeom prst="roundRect">
            <a:avLst>
              <a:gd name="adj" fmla="val 371025"/>
            </a:avLst>
          </a:prstGeom>
          <a:solidFill>
            <a:srgbClr val="56565B"/>
          </a:solidFill>
          <a:ln/>
        </p:spPr>
      </p:sp>
      <p:sp>
        <p:nvSpPr>
          <p:cNvPr id="11" name="Shape 8"/>
          <p:cNvSpPr/>
          <p:nvPr/>
        </p:nvSpPr>
        <p:spPr>
          <a:xfrm>
            <a:off x="7088029" y="5778222"/>
            <a:ext cx="454343" cy="454343"/>
          </a:xfrm>
          <a:prstGeom prst="roundRect">
            <a:avLst>
              <a:gd name="adj" fmla="val 18668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228523" y="5853946"/>
            <a:ext cx="173355" cy="3028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350"/>
              </a:lnSpc>
              <a:buNone/>
            </a:pPr>
            <a:r>
              <a:rPr lang="en-US" sz="23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2</a:t>
            </a:r>
            <a:endParaRPr lang="en-US" sz="2350" dirty="0"/>
          </a:p>
        </p:txBody>
      </p:sp>
      <p:sp>
        <p:nvSpPr>
          <p:cNvPr id="13" name="Text 10"/>
          <p:cNvSpPr/>
          <p:nvPr/>
        </p:nvSpPr>
        <p:spPr>
          <a:xfrm>
            <a:off x="6053018" y="6914078"/>
            <a:ext cx="2524244" cy="3155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50"/>
              </a:lnSpc>
              <a:buNone/>
            </a:pPr>
            <a:r>
              <a:rPr lang="en-US" sz="19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Vertex</a:t>
            </a:r>
            <a:endParaRPr lang="en-US" sz="1950" dirty="0"/>
          </a:p>
        </p:txBody>
      </p:sp>
      <p:sp>
        <p:nvSpPr>
          <p:cNvPr id="14" name="Text 11"/>
          <p:cNvSpPr/>
          <p:nvPr/>
        </p:nvSpPr>
        <p:spPr>
          <a:xfrm>
            <a:off x="4263390" y="7350681"/>
            <a:ext cx="6103620" cy="323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The turning point of the parabola. The vertex's x-coordinate is -b/2a.</a:t>
            </a:r>
            <a:endParaRPr lang="en-US" sz="1550" dirty="0"/>
          </a:p>
        </p:txBody>
      </p:sp>
      <p:sp>
        <p:nvSpPr>
          <p:cNvPr id="15" name="Shape 12"/>
          <p:cNvSpPr/>
          <p:nvPr/>
        </p:nvSpPr>
        <p:spPr>
          <a:xfrm>
            <a:off x="10658475" y="5298638"/>
            <a:ext cx="22860" cy="706755"/>
          </a:xfrm>
          <a:prstGeom prst="roundRect">
            <a:avLst>
              <a:gd name="adj" fmla="val 371025"/>
            </a:avLst>
          </a:prstGeom>
          <a:solidFill>
            <a:srgbClr val="56565B"/>
          </a:solidFill>
          <a:ln/>
        </p:spPr>
      </p:sp>
      <p:sp>
        <p:nvSpPr>
          <p:cNvPr id="16" name="Shape 13"/>
          <p:cNvSpPr/>
          <p:nvPr/>
        </p:nvSpPr>
        <p:spPr>
          <a:xfrm>
            <a:off x="10442734" y="5778222"/>
            <a:ext cx="454343" cy="454343"/>
          </a:xfrm>
          <a:prstGeom prst="roundRect">
            <a:avLst>
              <a:gd name="adj" fmla="val 18668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0581203" y="5853946"/>
            <a:ext cx="177284" cy="3028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350"/>
              </a:lnSpc>
              <a:buNone/>
            </a:pPr>
            <a:r>
              <a:rPr lang="en-US" sz="23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3</a:t>
            </a:r>
            <a:endParaRPr lang="en-US" sz="2350" dirty="0"/>
          </a:p>
        </p:txBody>
      </p:sp>
      <p:sp>
        <p:nvSpPr>
          <p:cNvPr id="18" name="Text 15"/>
          <p:cNvSpPr/>
          <p:nvPr/>
        </p:nvSpPr>
        <p:spPr>
          <a:xfrm>
            <a:off x="9407723" y="4014073"/>
            <a:ext cx="2524244" cy="3155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50"/>
              </a:lnSpc>
              <a:buNone/>
            </a:pPr>
            <a:r>
              <a:rPr lang="en-US" sz="19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Axis of Symmetry</a:t>
            </a:r>
            <a:endParaRPr lang="en-US" sz="1950" dirty="0"/>
          </a:p>
        </p:txBody>
      </p:sp>
      <p:sp>
        <p:nvSpPr>
          <p:cNvPr id="19" name="Text 16"/>
          <p:cNvSpPr/>
          <p:nvPr/>
        </p:nvSpPr>
        <p:spPr>
          <a:xfrm>
            <a:off x="7618095" y="4450675"/>
            <a:ext cx="6103620" cy="6460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A vertical line that passes through the vertex and divides the parabola into two symmetrical halves.</a:t>
            </a:r>
            <a:endParaRPr lang="en-US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096923"/>
            <a:ext cx="8851106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5550"/>
              </a:lnSpc>
              <a:buNone/>
            </a:pPr>
            <a:r>
              <a:rPr lang="en-US" sz="445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Graphing Exponential Functions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793790" y="2259330"/>
            <a:ext cx="2173724" cy="1306949"/>
          </a:xfrm>
          <a:prstGeom prst="roundRect">
            <a:avLst>
              <a:gd name="adj" fmla="val 7289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028224" y="2686050"/>
            <a:ext cx="82748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5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194328" y="248614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Standard Form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194328" y="2976563"/>
            <a:ext cx="4752737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y = ab^x, where a and b are constants, and b &gt; 0.</a:t>
            </a: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3080861" y="3551039"/>
            <a:ext cx="10642402" cy="15240"/>
          </a:xfrm>
          <a:prstGeom prst="roundRect">
            <a:avLst>
              <a:gd name="adj" fmla="val 625116"/>
            </a:avLst>
          </a:prstGeom>
          <a:solidFill>
            <a:srgbClr val="56565B"/>
          </a:solidFill>
          <a:ln/>
        </p:spPr>
      </p:sp>
      <p:sp>
        <p:nvSpPr>
          <p:cNvPr id="8" name="Shape 6"/>
          <p:cNvSpPr/>
          <p:nvPr/>
        </p:nvSpPr>
        <p:spPr>
          <a:xfrm>
            <a:off x="793790" y="3679627"/>
            <a:ext cx="4347567" cy="1669852"/>
          </a:xfrm>
          <a:prstGeom prst="roundRect">
            <a:avLst>
              <a:gd name="adj" fmla="val 5705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28224" y="4287798"/>
            <a:ext cx="162163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5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368171" y="390644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Growth Factor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368171" y="4396859"/>
            <a:ext cx="824162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The base b determines the rate of growth or decay. If b &gt; 1, the graph represents exponential growth.</a:t>
            </a:r>
            <a:endParaRPr lang="en-US" sz="1750" dirty="0"/>
          </a:p>
        </p:txBody>
      </p:sp>
      <p:sp>
        <p:nvSpPr>
          <p:cNvPr id="12" name="Shape 10"/>
          <p:cNvSpPr/>
          <p:nvPr/>
        </p:nvSpPr>
        <p:spPr>
          <a:xfrm>
            <a:off x="5254704" y="5334238"/>
            <a:ext cx="8468558" cy="15240"/>
          </a:xfrm>
          <a:prstGeom prst="roundRect">
            <a:avLst>
              <a:gd name="adj" fmla="val 625116"/>
            </a:avLst>
          </a:prstGeom>
          <a:solidFill>
            <a:srgbClr val="56565B"/>
          </a:solidFill>
          <a:ln/>
        </p:spPr>
      </p:sp>
      <p:sp>
        <p:nvSpPr>
          <p:cNvPr id="13" name="Shape 11"/>
          <p:cNvSpPr/>
          <p:nvPr/>
        </p:nvSpPr>
        <p:spPr>
          <a:xfrm>
            <a:off x="793790" y="5462826"/>
            <a:ext cx="6521410" cy="1669852"/>
          </a:xfrm>
          <a:prstGeom prst="roundRect">
            <a:avLst>
              <a:gd name="adj" fmla="val 5705"/>
            </a:avLst>
          </a:prstGeom>
          <a:solidFill>
            <a:srgbClr val="3D3D42"/>
          </a:solidFill>
          <a:ln w="7620">
            <a:solidFill>
              <a:srgbClr val="56565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8224" y="6070997"/>
            <a:ext cx="165854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35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7542014" y="5689640"/>
            <a:ext cx="298739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Horizontal Asymptote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542014" y="6180058"/>
            <a:ext cx="6067782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5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The x-axis acts as a horizontal asymptote, which the graph approaches but never touches.</a:t>
            </a:r>
            <a:endParaRPr lang="en-US" sz="1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116955" y="777002"/>
            <a:ext cx="7594521" cy="5629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4400"/>
              </a:lnSpc>
              <a:buNone/>
            </a:pPr>
            <a:r>
              <a:rPr lang="en-US" sz="350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Graphing Trigonometric Functions</a:t>
            </a:r>
            <a:endParaRPr lang="en-US" sz="3500" dirty="0"/>
          </a:p>
        </p:txBody>
      </p:sp>
      <p:sp>
        <p:nvSpPr>
          <p:cNvPr id="4" name="Text 1"/>
          <p:cNvSpPr/>
          <p:nvPr/>
        </p:nvSpPr>
        <p:spPr>
          <a:xfrm>
            <a:off x="6116955" y="1700093"/>
            <a:ext cx="7882890" cy="5944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650"/>
              </a:lnSpc>
              <a:buNone/>
            </a:pPr>
            <a:r>
              <a:rPr lang="en-US" sz="46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1</a:t>
            </a:r>
            <a:endParaRPr lang="en-US" sz="4650" dirty="0"/>
          </a:p>
        </p:txBody>
      </p:sp>
      <p:sp>
        <p:nvSpPr>
          <p:cNvPr id="5" name="Text 2"/>
          <p:cNvSpPr/>
          <p:nvPr/>
        </p:nvSpPr>
        <p:spPr>
          <a:xfrm>
            <a:off x="8932307" y="2519601"/>
            <a:ext cx="2252186" cy="2815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Sine</a:t>
            </a:r>
            <a:endParaRPr lang="en-US" sz="1750" dirty="0"/>
          </a:p>
        </p:txBody>
      </p:sp>
      <p:sp>
        <p:nvSpPr>
          <p:cNvPr id="6" name="Text 3"/>
          <p:cNvSpPr/>
          <p:nvPr/>
        </p:nvSpPr>
        <p:spPr>
          <a:xfrm>
            <a:off x="6116955" y="2909173"/>
            <a:ext cx="7882890" cy="2881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250"/>
              </a:lnSpc>
              <a:buNone/>
            </a:pPr>
            <a:r>
              <a:rPr lang="en-US" sz="140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y = sin(x), periodic function with a period of 2π.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6116955" y="3827740"/>
            <a:ext cx="7882890" cy="5944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650"/>
              </a:lnSpc>
              <a:buNone/>
            </a:pPr>
            <a:r>
              <a:rPr lang="en-US" sz="46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2</a:t>
            </a:r>
            <a:endParaRPr lang="en-US" sz="4650" dirty="0"/>
          </a:p>
        </p:txBody>
      </p:sp>
      <p:sp>
        <p:nvSpPr>
          <p:cNvPr id="8" name="Text 5"/>
          <p:cNvSpPr/>
          <p:nvPr/>
        </p:nvSpPr>
        <p:spPr>
          <a:xfrm>
            <a:off x="8932307" y="4647248"/>
            <a:ext cx="2252186" cy="2815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Cosine</a:t>
            </a:r>
            <a:endParaRPr lang="en-US" sz="1750" dirty="0"/>
          </a:p>
        </p:txBody>
      </p:sp>
      <p:sp>
        <p:nvSpPr>
          <p:cNvPr id="9" name="Text 6"/>
          <p:cNvSpPr/>
          <p:nvPr/>
        </p:nvSpPr>
        <p:spPr>
          <a:xfrm>
            <a:off x="6116955" y="5036820"/>
            <a:ext cx="7882890" cy="2881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250"/>
              </a:lnSpc>
              <a:buNone/>
            </a:pPr>
            <a:r>
              <a:rPr lang="en-US" sz="140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y = cos(x), also periodic with a period of 2π.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116955" y="5955387"/>
            <a:ext cx="7882890" cy="5944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650"/>
              </a:lnSpc>
              <a:buNone/>
            </a:pPr>
            <a:r>
              <a:rPr lang="en-US" sz="46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3</a:t>
            </a:r>
            <a:endParaRPr lang="en-US" sz="4650" dirty="0"/>
          </a:p>
        </p:txBody>
      </p:sp>
      <p:sp>
        <p:nvSpPr>
          <p:cNvPr id="11" name="Text 8"/>
          <p:cNvSpPr/>
          <p:nvPr/>
        </p:nvSpPr>
        <p:spPr>
          <a:xfrm>
            <a:off x="8932307" y="6774894"/>
            <a:ext cx="2252186" cy="2815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Tangent</a:t>
            </a:r>
            <a:endParaRPr lang="en-US" sz="1750" dirty="0"/>
          </a:p>
        </p:txBody>
      </p:sp>
      <p:sp>
        <p:nvSpPr>
          <p:cNvPr id="12" name="Text 9"/>
          <p:cNvSpPr/>
          <p:nvPr/>
        </p:nvSpPr>
        <p:spPr>
          <a:xfrm>
            <a:off x="6116955" y="7164467"/>
            <a:ext cx="7882890" cy="2881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250"/>
              </a:lnSpc>
              <a:buNone/>
            </a:pPr>
            <a:r>
              <a:rPr lang="en-US" sz="140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y = tan(x), periodic with a period of π.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9000" y="447080"/>
            <a:ext cx="5832515" cy="5080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indent="0" marL="0">
              <a:lnSpc>
                <a:spcPts val="4000"/>
              </a:lnSpc>
              <a:buNone/>
            </a:pPr>
            <a:r>
              <a:rPr lang="en-US" sz="3200" dirty="0">
                <a:solidFill>
                  <a:srgbClr val="F2F2F3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Transformations of Functions</a:t>
            </a:r>
            <a:endParaRPr lang="en-US" sz="32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9000" y="1280279"/>
            <a:ext cx="812959" cy="130075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25798" y="1442799"/>
            <a:ext cx="2032516" cy="2539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6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Vertical Shifts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1625798" y="1794272"/>
            <a:ext cx="12435602" cy="2601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Adding a constant to the function shifts the graph vertically up or down.</a:t>
            </a:r>
            <a:endParaRPr lang="en-US" sz="1250" dirty="0"/>
          </a:p>
        </p:txBody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000" y="2581037"/>
            <a:ext cx="812959" cy="1300758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625798" y="2743557"/>
            <a:ext cx="2032516" cy="2539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6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Horizontal Shifts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1625798" y="3095030"/>
            <a:ext cx="12435602" cy="2601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Adding a constant inside the function shifts the graph horizontally left or right.</a:t>
            </a:r>
            <a:endParaRPr lang="en-US" sz="1250" dirty="0"/>
          </a:p>
        </p:txBody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00" y="3881795"/>
            <a:ext cx="812959" cy="130075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625798" y="4044315"/>
            <a:ext cx="3297555" cy="2539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6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Vertical Stretches/Compressions</a:t>
            </a:r>
            <a:endParaRPr lang="en-US" sz="1600" dirty="0"/>
          </a:p>
        </p:txBody>
      </p:sp>
      <p:sp>
        <p:nvSpPr>
          <p:cNvPr id="11" name="Text 6"/>
          <p:cNvSpPr/>
          <p:nvPr/>
        </p:nvSpPr>
        <p:spPr>
          <a:xfrm>
            <a:off x="1625798" y="4395788"/>
            <a:ext cx="12435602" cy="2601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Multiplying the function by a constant stretches or compresses the graph vertically.</a:t>
            </a:r>
            <a:endParaRPr lang="en-US" sz="125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000" y="5182553"/>
            <a:ext cx="812959" cy="130075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625798" y="5345073"/>
            <a:ext cx="3529727" cy="2539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6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Horizontal Stretches/Compressions</a:t>
            </a:r>
            <a:endParaRPr lang="en-US" sz="1600" dirty="0"/>
          </a:p>
        </p:txBody>
      </p:sp>
      <p:sp>
        <p:nvSpPr>
          <p:cNvPr id="14" name="Text 8"/>
          <p:cNvSpPr/>
          <p:nvPr/>
        </p:nvSpPr>
        <p:spPr>
          <a:xfrm>
            <a:off x="1625798" y="5696545"/>
            <a:ext cx="12435602" cy="2601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Multiplying the input by a constant stretches or compresses the graph horizontally.</a:t>
            </a:r>
            <a:endParaRPr lang="en-US" sz="125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9000" y="6483310"/>
            <a:ext cx="812959" cy="130075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625798" y="6645831"/>
            <a:ext cx="2032516" cy="2539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600" dirty="0">
                <a:solidFill>
                  <a:srgbClr val="E5E0DF"/>
                </a:solidFill>
                <a:latin typeface="Poppins Light" pitchFamily="34" charset="0"/>
                <a:ea typeface="Poppins Light" pitchFamily="34" charset="-122"/>
                <a:cs typeface="Poppins Light" pitchFamily="34" charset="-120"/>
              </a:rPr>
              <a:t>Reflections</a:t>
            </a:r>
            <a:endParaRPr lang="en-US" sz="1600" dirty="0"/>
          </a:p>
        </p:txBody>
      </p:sp>
      <p:sp>
        <p:nvSpPr>
          <p:cNvPr id="17" name="Text 10"/>
          <p:cNvSpPr/>
          <p:nvPr/>
        </p:nvSpPr>
        <p:spPr>
          <a:xfrm>
            <a:off x="1625798" y="6997303"/>
            <a:ext cx="12435602" cy="2601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E5E0DF"/>
                </a:solidFill>
                <a:latin typeface="Roboto Light" pitchFamily="34" charset="0"/>
                <a:ea typeface="Roboto Light" pitchFamily="34" charset="-122"/>
                <a:cs typeface="Roboto Light" pitchFamily="34" charset="-120"/>
              </a:rPr>
              <a:t>Negating the function or the input reflects the graph across the y-axis or x-axis, respectively.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2024-12-18T04:38:05Z</dcterms:created>
  <dcterms:modified xsi:type="dcterms:W3CDTF">2024-12-18T04:38:05Z</dcterms:modified>
</cp:coreProperties>
</file>