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9"/>
  </p:notesMasterIdLst>
  <p:sldIdLst>
    <p:sldId id="257" r:id="rId2"/>
    <p:sldId id="259" r:id="rId3"/>
    <p:sldId id="261" r:id="rId4"/>
    <p:sldId id="263" r:id="rId5"/>
    <p:sldId id="266" r:id="rId6"/>
    <p:sldId id="267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1" r:id="rId17"/>
    <p:sldId id="282" r:id="rId18"/>
    <p:sldId id="284" r:id="rId19"/>
    <p:sldId id="285" r:id="rId20"/>
    <p:sldId id="287" r:id="rId21"/>
    <p:sldId id="288" r:id="rId22"/>
    <p:sldId id="290" r:id="rId23"/>
    <p:sldId id="291" r:id="rId24"/>
    <p:sldId id="293" r:id="rId25"/>
    <p:sldId id="294" r:id="rId26"/>
    <p:sldId id="296" r:id="rId27"/>
    <p:sldId id="297" r:id="rId28"/>
  </p:sldIdLst>
  <p:sldSz cx="9144000" cy="5143500" type="screen16x9"/>
  <p:notesSz cx="6858000" cy="9144000"/>
  <p:embeddedFontLst>
    <p:embeddedFont>
      <p:font typeface="EB Garamond" pitchFamily="2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Roboto Condensed Light" panose="020F0302020204030204" pitchFamily="34" charset="0"/>
      <p:regular r:id="rId38"/>
      <p:italic r:id="rId39"/>
    </p:embeddedFont>
    <p:embeddedFont>
      <p:font typeface="Rochester" panose="02000504000000020002" pitchFamily="2" charset="0"/>
      <p:regular r:id="rId40"/>
    </p:embeddedFont>
  </p:embeddedFontLst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0"/>
  </p:normalViewPr>
  <p:slideViewPr>
    <p:cSldViewPr snapToGrid="0">
      <p:cViewPr varScale="1">
        <p:scale>
          <a:sx n="124" d="100"/>
          <a:sy n="124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818a4290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818a4290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f55897b6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f55897b6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f55897b60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f55897b60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f55897b60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f55897b60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f55897b60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f55897b60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f55897b60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f55897b60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f55897b60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f55897b60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f55897b60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f55897b60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f55897b60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f55897b60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f55897b60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f55897b60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f55897b60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f55897b60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818a4290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818a4290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f55897b60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f55897b60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f55897b60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f55897b60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f55897b60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2f55897b60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f55897b60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f55897b60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f55897b60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f55897b60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f55897b60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f55897b60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f55897b60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f55897b60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f55897b60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f55897b60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818a4290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818a4290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818a4290d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818a4290d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f55897b6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f55897b6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88af441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88af441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f55897b6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f55897b60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f55897b60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f55897b60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f55897b60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f55897b60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B5A4-888B-228A-5929-E6042D604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29283-3F3B-991D-7FEE-22D18A1A2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562F-D07F-6E59-82AF-1929311B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ACF8C-6124-A179-3F17-033187B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FD2AD-E1D2-1958-1FD2-F0436715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92847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7B0A1-0DEF-A6AB-8BBB-5483D3FD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BCC54-F044-D56A-0C3C-89F2EBEB8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ADC1B-1738-07E5-320F-7F66B2AC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DB9B4-E38C-1556-E394-E253BA32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5A83-E15A-B196-BCDC-A910D013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605895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5AE90-84F3-A1DA-B80E-A7636D843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72F95-D77C-E18B-0D90-1AC49F9E9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66A2-2212-A5C3-80CC-8E7FF611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55420-B2B2-2C58-CB4E-F37995E2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6918-E3B4-83B2-B9E6-492B66F5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310331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24700" y="1476375"/>
            <a:ext cx="44952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94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100" y="11479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>
                <a:solidFill>
                  <a:schemeClr val="accent3"/>
                </a:solidFill>
              </a:defRPr>
            </a:lvl1pPr>
            <a:lvl2pPr marL="914400" lvl="1" indent="-304800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rabicPeriod"/>
              <a:defRPr sz="1200">
                <a:solidFill>
                  <a:schemeClr val="accent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alphaLcPeriod"/>
              <a:defRPr sz="1200">
                <a:solidFill>
                  <a:schemeClr val="accent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oboto Condensed Light"/>
              <a:buAutoNum type="romanLcPeriod"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03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3A22-3FF9-CF77-16E0-1708F953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4B643-75DF-02EA-528F-B518B64E6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3D2E-3F5B-A528-E3EA-DB7DB602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051FF-1180-6A30-DE90-70235E0C1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DD878-263C-72FE-C195-0C08BCAA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464360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18D1-3513-10FE-0A92-A4EC85CE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9C307-BDDB-9B65-1559-48036610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5E22C-39BE-D2DE-FE1F-D5310C10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C72A4-A153-482F-C5A3-A20DAA71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CC5F-4AED-F45D-BF2F-493C89A9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434537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0356-EC3E-AB32-77D9-A3BD2F5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73E7-7965-043B-E399-6884A81B3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D8F6E-86D3-BCAF-B10E-D33EE29DE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322DE-72A8-86B9-82E6-1D1B09A7D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94DAA-0382-83FF-4CCE-36BA6DE1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6836E-DEF4-FFB3-9691-811BAD83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79027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E1276-E4DE-DABB-C477-6DFE742B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3158F-D08B-651C-290B-6D642AF1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DFF5B-6FC7-EFD7-3062-32760E9DD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4875B-AA39-A26E-1D11-2BB3D49F6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640AE-A252-8CA6-CF08-C6744C836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4CC28-C86B-A1CB-2A12-33CB0006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6F3F2-D6DC-C080-5733-DCF4A565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8ADAD5-9954-A011-5BD3-61628B14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136647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5634-90F9-9AA2-CD3F-90E7EBEC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13CD1-21B6-2FFF-465C-184BD8C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A4438-5A5A-8A64-17E8-CEE5F71A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E4730-DA74-1CD4-8C65-2C7FB7E2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897234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7F7DE-E3D2-8818-AD2C-345842F6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EBFD2-353E-FB96-EC00-E8D55253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5ED34-B9E9-752E-F043-9DF66DCC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3426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6BD0-B01F-F97D-2A33-23F7C925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4E97-62E5-1BE4-4CD9-13B6AA0C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FE8A4-AC54-3CB1-120E-3F378B39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DF40A-DC2F-57D5-425A-C0F46F0F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7D53E-3898-5C9C-75D2-0D77737B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10FEE-1D5E-8922-60FE-1B61E9FA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363506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54F8-5F8C-45DC-CC4B-5CE9F29C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27335-4C8C-B963-F07F-8C31AF6F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A867F-CB22-2A3D-02F3-FAE24910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08DCA-9ECE-76EE-E113-A475A477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34D3B-33F4-26A8-9EF5-EE22A6B6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FAAEA-5893-6761-07C2-553CC3D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755458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42AD-0237-3209-9AE0-FEA95FF3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80396-983B-E70F-AE45-DC266342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AE87-D3E0-C0E1-8F1A-CFA387155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EE3CAF-240F-5D40-9361-CB8AE7EAFE3D}" type="datetimeFigureOut">
              <a:rPr lang="en-TH" smtClean="0"/>
              <a:t>2/9/2024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A4FD1-7DDE-488E-1405-F0732ABB1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F3CFE-4F03-9ECD-79E5-AC163BFF2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048D9-D7BF-7A4C-950D-B98C75F16E4D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262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5"/>
          <p:cNvSpPr txBox="1">
            <a:spLocks noGrp="1"/>
          </p:cNvSpPr>
          <p:nvPr>
            <p:ph type="ctrTitle"/>
          </p:nvPr>
        </p:nvSpPr>
        <p:spPr>
          <a:xfrm>
            <a:off x="2030825" y="925500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use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Comma, colon and semi-colon</a:t>
            </a:r>
            <a:endParaRPr dirty="0"/>
          </a:p>
        </p:txBody>
      </p:sp>
      <p:cxnSp>
        <p:nvCxnSpPr>
          <p:cNvPr id="534" name="Google Shape;534;p45"/>
          <p:cNvCxnSpPr/>
          <p:nvPr/>
        </p:nvCxnSpPr>
        <p:spPr>
          <a:xfrm>
            <a:off x="2087675" y="3444388"/>
            <a:ext cx="242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5" name="Google Shape;535;p45"/>
          <p:cNvSpPr txBox="1"/>
          <p:nvPr/>
        </p:nvSpPr>
        <p:spPr>
          <a:xfrm>
            <a:off x="7289699" y="539375"/>
            <a:ext cx="1140900" cy="36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4th grade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6" name="Google Shape;5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47771">
            <a:off x="5488529" y="3696281"/>
            <a:ext cx="1645944" cy="53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80125">
            <a:off x="8465155" y="2030976"/>
            <a:ext cx="1382593" cy="44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A) I have a dog; it’s very playful.  </a:t>
            </a:r>
            <a:endParaRPr sz="22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have a dog, it’s very playful.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have; a dog it’s very playful.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have a dog: it’s very playful.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29" name="Google Shape;629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Question 2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Which sentence uses a </a:t>
            </a:r>
            <a:r>
              <a:rPr lang="en" sz="2100" u="sng">
                <a:solidFill>
                  <a:srgbClr val="0000FF"/>
                </a:solidFill>
              </a:rPr>
              <a:t>semicolon</a:t>
            </a:r>
            <a:r>
              <a:rPr lang="en" sz="2100">
                <a:solidFill>
                  <a:srgbClr val="000000"/>
                </a:solidFill>
              </a:rPr>
              <a:t> correctly?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2"/>
          <p:cNvSpPr txBox="1">
            <a:spLocks noGrp="1"/>
          </p:cNvSpPr>
          <p:nvPr>
            <p:ph type="body" idx="1"/>
          </p:nvPr>
        </p:nvSpPr>
        <p:spPr>
          <a:xfrm>
            <a:off x="10820675" y="4332750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35" name="Google Shape;635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Question 3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Where should a colon be placed in this sentence?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My favorite fruits are apples bananas and grapes.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After "fruits"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After "are"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"bananas"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"apples"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41" name="Google Shape;641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Question 3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Where should a colon be placed in this sentence?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My favorite fruits are apples bananas and grapes.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My favorite fruits </a:t>
            </a:r>
            <a:r>
              <a:rPr lang="en" sz="2000" strike="sngStrike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are</a:t>
            </a: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 dirty="0">
                <a:solidFill>
                  <a:srgbClr val="0000FF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apples</a:t>
            </a:r>
            <a:r>
              <a:rPr lang="en" sz="2000" dirty="0">
                <a:solidFill>
                  <a:srgbClr val="000000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,</a:t>
            </a: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bananas and grapes.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My favorite fruits</a:t>
            </a:r>
            <a:r>
              <a:rPr lang="en" sz="2000" dirty="0">
                <a:solidFill>
                  <a:srgbClr val="0000FF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apples</a:t>
            </a:r>
            <a:r>
              <a:rPr lang="en" sz="2000" dirty="0">
                <a:solidFill>
                  <a:srgbClr val="0000FF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,</a:t>
            </a: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 bananas</a:t>
            </a:r>
            <a:r>
              <a:rPr lang="en" sz="2000" dirty="0">
                <a:solidFill>
                  <a:srgbClr val="0000FF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 and </a:t>
            </a: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grapes.</a:t>
            </a:r>
            <a:endParaRPr sz="20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A) After "fruits"  </a:t>
            </a:r>
            <a:endParaRPr sz="23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After "are"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"bananas"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"apples"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/>
          </a:p>
        </p:txBody>
      </p:sp>
      <p:sp>
        <p:nvSpPr>
          <p:cNvPr id="647" name="Google Shape;647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Question 3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Where should a </a:t>
            </a:r>
            <a:r>
              <a:rPr lang="en" sz="2000">
                <a:solidFill>
                  <a:srgbClr val="0000FF"/>
                </a:solidFill>
              </a:rPr>
              <a:t>colon</a:t>
            </a:r>
            <a:r>
              <a:rPr lang="en" sz="2000">
                <a:solidFill>
                  <a:srgbClr val="000000"/>
                </a:solidFill>
              </a:rPr>
              <a:t> be placed in this sentence?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like pizza, ice cream, and cake.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like pizza ice cream and cake.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like pizza ice cream, and cake.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like pizza, ice cream and cake.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58" name="Google Shape;658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Question 4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Which sentence correctly uses a comma?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2"/>
                </a:solidFill>
                <a:latin typeface="EB Garamond"/>
                <a:ea typeface="EB Garamond"/>
                <a:cs typeface="EB Garamond"/>
                <a:sym typeface="EB Garamond"/>
              </a:rPr>
              <a:t>A) I like pizza, ice cream, and cake.  </a:t>
            </a:r>
            <a:endParaRPr sz="2000" dirty="0">
              <a:solidFill>
                <a:schemeClr val="bg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1817C2"/>
                </a:solidFill>
                <a:latin typeface="EB Garamond"/>
                <a:ea typeface="EB Garamond"/>
                <a:cs typeface="EB Garamond"/>
                <a:sym typeface="EB Garamond"/>
              </a:rPr>
              <a:t>B) I like pizza ice cream and cake.  </a:t>
            </a:r>
            <a:endParaRPr sz="2000" dirty="0">
              <a:solidFill>
                <a:srgbClr val="1817C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like pizza ice cream, and cake.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like pizza, ice cream and cake.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/>
          </a:p>
        </p:txBody>
      </p:sp>
      <p:sp>
        <p:nvSpPr>
          <p:cNvPr id="664" name="Google Shape;664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Question 4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Which sentence correctly uses a </a:t>
            </a:r>
            <a:r>
              <a:rPr lang="en" sz="1900">
                <a:solidFill>
                  <a:srgbClr val="0000FF"/>
                </a:solidFill>
              </a:rPr>
              <a:t>comma</a:t>
            </a:r>
            <a:r>
              <a:rPr lang="en" sz="1900">
                <a:solidFill>
                  <a:srgbClr val="000000"/>
                </a:solidFill>
              </a:rPr>
              <a:t>?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love to read books; especially mystery novels.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love to read books, especially; mystery novels.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love to read books; I also like to write stories.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love to read books, I also like to write stories.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75" name="Google Shape;675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Question 5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sentence correctly uses a semicolon?</a:t>
            </a:r>
            <a:endParaRPr sz="4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love to read books; especially mystery novels.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love to read books, especially; mystery novels.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C) I love to read books; I also like to write stories.  </a:t>
            </a:r>
            <a:endParaRPr sz="20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love to read books, I also like to write stories.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81" name="Google Shape;681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Question 5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sentence correctly uses a </a:t>
            </a:r>
            <a:r>
              <a:rPr lang="en" sz="1800">
                <a:solidFill>
                  <a:srgbClr val="0000FF"/>
                </a:solidFill>
              </a:rPr>
              <a:t>semicolon</a:t>
            </a:r>
            <a:r>
              <a:rPr lang="en" sz="1800">
                <a:solidFill>
                  <a:srgbClr val="000000"/>
                </a:solidFill>
              </a:rPr>
              <a:t>?</a:t>
            </a:r>
            <a:endParaRPr sz="4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 like playing soccer baseball, and basketball.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After "playing"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After "soccer"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"baseball"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"like"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sz="2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2" name="Google Shape;692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Question 6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Where should the comma be placed in this sentence?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 like playing soccer baseball, and basketball.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After "playing"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B) After "soccer</a:t>
            </a: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" </a:t>
            </a:r>
            <a:r>
              <a:rPr lang="en" sz="2000" dirty="0">
                <a:solidFill>
                  <a:srgbClr val="0070C0"/>
                </a:solidFill>
                <a:latin typeface="EB Garamond"/>
                <a:ea typeface="EB Garamond"/>
                <a:cs typeface="EB Garamond"/>
                <a:sym typeface="EB Garamond"/>
              </a:rPr>
              <a:t>(oxford comma) or no comma is also correct</a:t>
            </a:r>
            <a:endParaRPr sz="2000" dirty="0">
              <a:solidFill>
                <a:srgbClr val="0070C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"baseball"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"like"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8" name="Google Shape;698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Question 6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Where should the </a:t>
            </a:r>
            <a:r>
              <a:rPr lang="en" sz="1800">
                <a:solidFill>
                  <a:srgbClr val="0000FF"/>
                </a:solidFill>
              </a:rPr>
              <a:t>comma</a:t>
            </a:r>
            <a:r>
              <a:rPr lang="en" sz="1800">
                <a:solidFill>
                  <a:srgbClr val="000000"/>
                </a:solidFill>
              </a:rPr>
              <a:t> be placed in this sentence?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Comma (,)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7"/>
          <p:cNvSpPr txBox="1"/>
          <p:nvPr/>
        </p:nvSpPr>
        <p:spPr>
          <a:xfrm>
            <a:off x="1197750" y="1408200"/>
            <a:ext cx="6748500" cy="3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A comma is like a little pause in a sentence. It helps separate things so that everything is clear.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- Example: "I like pizza, ice cream and cookies."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  - Here, the commas separate the food items in the list.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- Example: "After school, I went to the park."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  - The comma separates what you did first (after school) from what you did next (went to the park).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You need to bring: a pencil, a notebook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You need to bring a pencil: a notebook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You need to bring a pencil, a notebook: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You need to bring the following: a pencil, a notebook and a ruler.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9" name="Google Shape;709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Question 7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sentence uses a colon correctly?</a:t>
            </a:r>
            <a:endParaRPr sz="4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You need to bring: a pencil, a notebook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You need to bring a pencil: a notebook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You need to bring a pencil, a notebook: and a ruler.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D) You need to bring </a:t>
            </a:r>
            <a:r>
              <a:rPr lang="en" sz="2000" u="sng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the following</a:t>
            </a: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: a pencil, a notebook and a ruler.</a:t>
            </a:r>
            <a:endParaRPr sz="20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sz="20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5" name="Google Shape;715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Question 7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sentence uses a </a:t>
            </a:r>
            <a:r>
              <a:rPr lang="en" sz="1800">
                <a:solidFill>
                  <a:srgbClr val="0000FF"/>
                </a:solidFill>
              </a:rPr>
              <a:t>colon</a:t>
            </a:r>
            <a:r>
              <a:rPr lang="en" sz="1800">
                <a:solidFill>
                  <a:srgbClr val="000000"/>
                </a:solidFill>
              </a:rPr>
              <a:t> correctly?</a:t>
            </a:r>
            <a:endParaRPr sz="4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My brother likes to swim he also enjoys biking.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My brother likes to swim; he also enjoys biking.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My brother likes to swim; and he also enjoys biking.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My brother likes to swim, he also enjoys biking.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26" name="Google Shape;72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 Question 8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Which sentence correctly uses a semicolon to join two related sentences?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My brother likes to swim he also enjoys biking.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B) My brother likes to swim; he also enjoys biking.</a:t>
            </a: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My brother likes to swim; and he also enjoys biking.</a:t>
            </a:r>
            <a:r>
              <a:rPr lang="en" sz="20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  </a:t>
            </a:r>
            <a:endParaRPr sz="20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My brother likes to swim, he also enjoys biking.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32" name="Google Shape;732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 Question 8</a:t>
            </a:r>
            <a:endParaRPr sz="19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Which sentence correctly uses a </a:t>
            </a:r>
            <a:r>
              <a:rPr lang="en" sz="1900">
                <a:solidFill>
                  <a:srgbClr val="0000FF"/>
                </a:solidFill>
              </a:rPr>
              <a:t>semicolon</a:t>
            </a:r>
            <a:r>
              <a:rPr lang="en" sz="1900">
                <a:solidFill>
                  <a:srgbClr val="000000"/>
                </a:solidFill>
              </a:rPr>
              <a:t> to join two related sentences?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have a cat; a dog; and a bird.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have a cat, a dog and a bird.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have a cat: a dog, and a bird.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have a cat, a dog; and a bird.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/>
          </a:p>
        </p:txBody>
      </p:sp>
      <p:sp>
        <p:nvSpPr>
          <p:cNvPr id="743" name="Google Shape;743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Question 9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of the following is the correct way to list items in a series using commas?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have a cat; a dog; and a bird.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B) I have a cat, a dog and a bird.  </a:t>
            </a:r>
            <a:endParaRPr sz="2000" dirty="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have a cat: a dog, and a bird.  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have a cat, a dog; and a bird.</a:t>
            </a:r>
            <a:endParaRPr sz="2000" dirty="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 dirty="0"/>
          </a:p>
        </p:txBody>
      </p:sp>
      <p:sp>
        <p:nvSpPr>
          <p:cNvPr id="749" name="Google Shape;749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Question 9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Which of the following is the correct way to list items in a series using </a:t>
            </a:r>
            <a:r>
              <a:rPr lang="en" sz="1800">
                <a:solidFill>
                  <a:srgbClr val="0000FF"/>
                </a:solidFill>
              </a:rPr>
              <a:t>commas</a:t>
            </a:r>
            <a:r>
              <a:rPr lang="en" sz="1800">
                <a:solidFill>
                  <a:srgbClr val="000000"/>
                </a:solidFill>
              </a:rPr>
              <a:t>?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 want to go to the park it's raining outside.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After "want"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After "park"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"it's"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"outside"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60" name="Google Shape;760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Question 10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Where should the semicolon be placed in this sentence?</a:t>
            </a:r>
            <a:endParaRPr sz="4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I want to go to the park it's raining outside.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After "want"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B) After "park"  </a:t>
            </a:r>
            <a:endParaRPr sz="20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After "it's"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After "outside"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766" name="Google Shape;766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Question 10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Where should the </a:t>
            </a:r>
            <a:r>
              <a:rPr lang="en" sz="1700">
                <a:solidFill>
                  <a:srgbClr val="0000FF"/>
                </a:solidFill>
              </a:rPr>
              <a:t>semicolon</a:t>
            </a:r>
            <a:r>
              <a:rPr lang="en" sz="1700">
                <a:solidFill>
                  <a:srgbClr val="000000"/>
                </a:solidFill>
              </a:rPr>
              <a:t> be placed in this sentence?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 Semicolon (;)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9"/>
          <p:cNvSpPr txBox="1"/>
          <p:nvPr/>
        </p:nvSpPr>
        <p:spPr>
          <a:xfrm>
            <a:off x="1606275" y="934500"/>
            <a:ext cx="6466200" cy="3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EB Garamond"/>
                <a:ea typeface="EB Garamond"/>
                <a:cs typeface="EB Garamond"/>
                <a:sym typeface="EB Garamond"/>
              </a:rPr>
              <a:t>A semicolon is stronger than a comma but not as strong as a period (.). It’s used to connect two ideas that are related but could stand alone as separate sentences.</a:t>
            </a:r>
            <a:endParaRPr sz="25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EB Garamond"/>
                <a:ea typeface="EB Garamond"/>
                <a:cs typeface="EB Garamond"/>
                <a:sym typeface="EB Garamond"/>
              </a:rPr>
              <a:t>- Example: "I have a pet dog; his name is Max."</a:t>
            </a:r>
            <a:endParaRPr sz="25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EB Garamond"/>
                <a:ea typeface="EB Garamond"/>
                <a:cs typeface="EB Garamond"/>
                <a:sym typeface="EB Garamond"/>
              </a:rPr>
              <a:t>  - The semicolon joins two ideas that are connected: you have a dog and his name is Max.</a:t>
            </a:r>
            <a:endParaRPr sz="25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 Colon (:)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51"/>
          <p:cNvSpPr txBox="1"/>
          <p:nvPr/>
        </p:nvSpPr>
        <p:spPr>
          <a:xfrm>
            <a:off x="1325075" y="956925"/>
            <a:ext cx="67476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B Garamond"/>
                <a:ea typeface="EB Garamond"/>
                <a:cs typeface="EB Garamond"/>
                <a:sym typeface="EB Garamond"/>
              </a:rPr>
              <a:t>A colon is like a signal. It tells you that something important or a list is coming next.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B Garamond"/>
                <a:ea typeface="EB Garamond"/>
                <a:cs typeface="EB Garamond"/>
                <a:sym typeface="EB Garamond"/>
              </a:rPr>
              <a:t>- Example: "I need three things from the store: milk, bread, and eggs."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B Garamond"/>
                <a:ea typeface="EB Garamond"/>
                <a:cs typeface="EB Garamond"/>
                <a:sym typeface="EB Garamond"/>
              </a:rPr>
              <a:t>  - The colon tells you to get ready for the list that follows.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B Garamond"/>
                <a:ea typeface="EB Garamond"/>
                <a:cs typeface="EB Garamond"/>
                <a:sym typeface="EB Garamond"/>
              </a:rPr>
              <a:t>- Example: "There’s one thing I love most: playing soccer."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B Garamond"/>
                <a:ea typeface="EB Garamond"/>
                <a:cs typeface="EB Garamond"/>
                <a:sym typeface="EB Garamond"/>
              </a:rPr>
              <a:t>  - The colon shows that what comes next explains or adds to what was just said.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Rochester"/>
              <a:ea typeface="Rochester"/>
              <a:cs typeface="Rochester"/>
              <a:sym typeface="Roche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</a:t>
            </a:r>
            <a:endParaRPr/>
          </a:p>
        </p:txBody>
      </p:sp>
      <p:sp>
        <p:nvSpPr>
          <p:cNvPr id="589" name="Google Shape;589;p54"/>
          <p:cNvSpPr txBox="1"/>
          <p:nvPr/>
        </p:nvSpPr>
        <p:spPr>
          <a:xfrm>
            <a:off x="1910900" y="1806575"/>
            <a:ext cx="67485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I like pizza, ice cream</a:t>
            </a:r>
            <a:r>
              <a:rPr lang="en" sz="24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and </a:t>
            </a: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cookies.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sng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u="sng" dirty="0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I love Western</a:t>
            </a: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 food</a:t>
            </a:r>
            <a:r>
              <a:rPr lang="en" sz="24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 pizza, ice cream</a:t>
            </a:r>
            <a:r>
              <a:rPr lang="en" sz="2400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r>
              <a:rPr lang="en" sz="2400" dirty="0">
                <a:latin typeface="EB Garamond"/>
                <a:ea typeface="EB Garamond"/>
                <a:cs typeface="EB Garamond"/>
                <a:sym typeface="EB Garamond"/>
              </a:rPr>
              <a:t>cookies.</a:t>
            </a: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7"/>
          <p:cNvSpPr txBox="1">
            <a:spLocks noGrp="1"/>
          </p:cNvSpPr>
          <p:nvPr>
            <p:ph type="body" idx="1"/>
          </p:nvPr>
        </p:nvSpPr>
        <p:spPr>
          <a:xfrm>
            <a:off x="720300" y="1156025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went to the store, and I bought some apples.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went to the store and, I bought some apples.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went, to the store and I bought some apples.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went to the store and I, bought some apples.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06" name="Google Shape;60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 Question 1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Which sentence uses a comma correctly?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8"/>
          <p:cNvSpPr txBox="1">
            <a:spLocks noGrp="1"/>
          </p:cNvSpPr>
          <p:nvPr>
            <p:ph type="body" idx="1"/>
          </p:nvPr>
        </p:nvSpPr>
        <p:spPr>
          <a:xfrm>
            <a:off x="720300" y="1156025"/>
            <a:ext cx="7717800" cy="3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</a:rPr>
              <a:t>A) I went to the store, and I bought some apples.  </a:t>
            </a:r>
            <a:endParaRPr sz="22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went to the store and, I bought some apples.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went, to the store and I bought some apples.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went to the store and I, bought some apples.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12" name="Google Shape;612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 Question 1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Which sentence uses a </a:t>
            </a:r>
            <a:r>
              <a:rPr lang="en" sz="2500">
                <a:solidFill>
                  <a:srgbClr val="0000FF"/>
                </a:solidFill>
              </a:rPr>
              <a:t>comma </a:t>
            </a:r>
            <a:r>
              <a:rPr lang="en" sz="2500">
                <a:solidFill>
                  <a:srgbClr val="000000"/>
                </a:solidFill>
              </a:rPr>
              <a:t>correctly?</a:t>
            </a: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A) I have a dog; it’s very playful.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B) I have a dog, it’s very playful.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C) I have; a dog it’s very playful.  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D) I have a dog: it’s very playful.</a:t>
            </a:r>
            <a:endParaRPr sz="20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300"/>
              </a:spcAft>
              <a:buNone/>
            </a:pPr>
            <a:endParaRPr/>
          </a:p>
        </p:txBody>
      </p:sp>
      <p:sp>
        <p:nvSpPr>
          <p:cNvPr id="623" name="Google Shape;623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Question 2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Which sentence uses a semicolon correctly?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1509</Words>
  <Application>Microsoft Macintosh PowerPoint</Application>
  <PresentationFormat>On-screen Show (16:9)</PresentationFormat>
  <Paragraphs>175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Roboto Condensed Light</vt:lpstr>
      <vt:lpstr>Rochester</vt:lpstr>
      <vt:lpstr>Aptos Display</vt:lpstr>
      <vt:lpstr>Aptos</vt:lpstr>
      <vt:lpstr>Arial</vt:lpstr>
      <vt:lpstr>Open Sans</vt:lpstr>
      <vt:lpstr>EB Garamond</vt:lpstr>
      <vt:lpstr>Office Theme</vt:lpstr>
      <vt:lpstr>How to use Comma, colon and semi-colon</vt:lpstr>
      <vt:lpstr> Comma (,) </vt:lpstr>
      <vt:lpstr> Semicolon (;) </vt:lpstr>
      <vt:lpstr> Colon (:) </vt:lpstr>
      <vt:lpstr>differences</vt:lpstr>
      <vt:lpstr>Questions</vt:lpstr>
      <vt:lpstr> Question 1 Which sentence uses a comma correctly?  </vt:lpstr>
      <vt:lpstr> Question 1 Which sentence uses a comma correctly?  </vt:lpstr>
      <vt:lpstr>Question 2 Which sentence uses a semicolon correctly?</vt:lpstr>
      <vt:lpstr>Question 2 Which sentence uses a semicolon correctly?</vt:lpstr>
      <vt:lpstr> Question 3 Where should a colon be placed in this sentence?</vt:lpstr>
      <vt:lpstr> Question 3 Where should a colon be placed in this sentence?</vt:lpstr>
      <vt:lpstr> Question 3 Where should a colon be placed in this sentence?</vt:lpstr>
      <vt:lpstr>Question 4 Which sentence correctly uses a comma?  </vt:lpstr>
      <vt:lpstr>Question 4 Which sentence correctly uses a comma?  </vt:lpstr>
      <vt:lpstr>Question 5 Which sentence correctly uses a semicolon?</vt:lpstr>
      <vt:lpstr>Question 5 Which sentence correctly uses a semicolon?</vt:lpstr>
      <vt:lpstr>Question 6 Where should the comma be placed in this sentence?</vt:lpstr>
      <vt:lpstr>Question 6 Where should the comma be placed in this sentence?</vt:lpstr>
      <vt:lpstr> Question 7 Which sentence uses a colon correctly?</vt:lpstr>
      <vt:lpstr> Question 7 Which sentence uses a colon correctly?</vt:lpstr>
      <vt:lpstr> Question 8 Which sentence correctly uses a semicolon to join two related sentences?</vt:lpstr>
      <vt:lpstr> Question 8 Which sentence correctly uses a semicolon to join two related sentences?</vt:lpstr>
      <vt:lpstr> Question 9 Which of the following is the correct way to list items in a series using commas?</vt:lpstr>
      <vt:lpstr> Question 9 Which of the following is the correct way to list items in a series using commas?</vt:lpstr>
      <vt:lpstr>Question 10 Where should the semicolon be placed in this sentence?</vt:lpstr>
      <vt:lpstr>Question 10 Where should the semicolon be placed in this sentence?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thaneeya sripattanawat</cp:lastModifiedBy>
  <cp:revision>2</cp:revision>
  <dcterms:modified xsi:type="dcterms:W3CDTF">2024-09-02T13:33:19Z</dcterms:modified>
</cp:coreProperties>
</file>