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0" roundtripDataSignature="AMtx7mh+sBwpfULZqo7yExD8TCYcK6j7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F88EFB-E397-4E36-842C-6734FEF42B3E}">
  <a:tblStyle styleId="{4BF88EFB-E397-4E36-842C-6734FEF42B3E}"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7"/>
          </a:solidFill>
        </a:fill>
      </a:tcStyle>
    </a:wholeTbl>
    <a:band1H>
      <a:tcTxStyle/>
      <a:tcStyle>
        <a:fill>
          <a:solidFill>
            <a:srgbClr val="DBE9CB"/>
          </a:solidFill>
        </a:fill>
      </a:tcStyle>
    </a:band1H>
    <a:band2H>
      <a:tcTxStyle/>
    </a:band2H>
    <a:band1V>
      <a:tcTxStyle/>
      <a:tcStyle>
        <a:fill>
          <a:solidFill>
            <a:srgbClr val="DBE9CB"/>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Montserrat-bold.fntdata"/><Relationship Id="rId106" Type="http://schemas.openxmlformats.org/officeDocument/2006/relationships/font" Target="fonts/Montserrat-regular.fntdata"/><Relationship Id="rId105" Type="http://schemas.openxmlformats.org/officeDocument/2006/relationships/font" Target="fonts/Nunito-boldItalic.fntdata"/><Relationship Id="rId104" Type="http://schemas.openxmlformats.org/officeDocument/2006/relationships/font" Target="fonts/Nunito-italic.fntdata"/><Relationship Id="rId109" Type="http://schemas.openxmlformats.org/officeDocument/2006/relationships/font" Target="fonts/Montserrat-boldItalic.fntdata"/><Relationship Id="rId108" Type="http://schemas.openxmlformats.org/officeDocument/2006/relationships/font" Target="fonts/Montserrat-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Nunito-bold.fntdata"/><Relationship Id="rId102" Type="http://schemas.openxmlformats.org/officeDocument/2006/relationships/font" Target="fonts/Nunito-regular.fntdata"/><Relationship Id="rId101" Type="http://schemas.openxmlformats.org/officeDocument/2006/relationships/font" Target="fonts/Roboto-boldItalic.fntdata"/><Relationship Id="rId100"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font" Target="fonts/RobotoSlab-bold.fntdata"/><Relationship Id="rId96" Type="http://schemas.openxmlformats.org/officeDocument/2006/relationships/font" Target="fonts/RobotoSlab-regular.fntdata"/><Relationship Id="rId11" Type="http://schemas.openxmlformats.org/officeDocument/2006/relationships/slide" Target="slides/slide6.xml"/><Relationship Id="rId99" Type="http://schemas.openxmlformats.org/officeDocument/2006/relationships/font" Target="fonts/Roboto-bold.fntdata"/><Relationship Id="rId10" Type="http://schemas.openxmlformats.org/officeDocument/2006/relationships/slide" Target="slides/slide5.xml"/><Relationship Id="rId98" Type="http://schemas.openxmlformats.org/officeDocument/2006/relationships/font" Target="fonts/Roboto-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10" Type="http://customschemas.google.com/relationships/presentationmetadata" Target="meta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lIE-PwZG8A"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407cc5f6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407cc5f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407cc5f62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407cc5f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407cc5f62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407cc5f6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407cc5f62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407cc5f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407cc5f62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407cc5f6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407cc5f62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407cc5f6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85ecaa83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85ecaa83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407cc5f62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407cc5f6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https://www.youtube.com/watch?v=llIE-PwZG8A</a:t>
            </a:r>
            <a:r>
              <a:rPr lang="en-GB"/>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85ecaa83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85ecaa8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8407cc5f62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8407cc5f6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407cc5f62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407cc5f6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407cc5f6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407cc5f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06b0900a5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06b0900a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94e8dabd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94e8dabd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94e8dabda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94e8dabd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17d9a14dd35_0_763"/>
          <p:cNvSpPr/>
          <p:nvPr/>
        </p:nvSpPr>
        <p:spPr>
          <a:xfrm>
            <a:off x="2033067" y="896808"/>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g17d9a14dd35_0_763"/>
          <p:cNvSpPr/>
          <p:nvPr/>
        </p:nvSpPr>
        <p:spPr>
          <a:xfrm rot="10800000">
            <a:off x="8716786" y="4457271"/>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g17d9a14dd35_0_763"/>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g17d9a14dd35_0_763"/>
          <p:cNvSpPr txBox="1"/>
          <p:nvPr>
            <p:ph type="ctrTitle"/>
          </p:nvPr>
        </p:nvSpPr>
        <p:spPr>
          <a:xfrm>
            <a:off x="2240402" y="1585234"/>
            <a:ext cx="7711200" cy="1943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4" name="Google Shape;14;g17d9a14dd35_0_763"/>
          <p:cNvSpPr txBox="1"/>
          <p:nvPr>
            <p:ph idx="1" type="subTitle"/>
          </p:nvPr>
        </p:nvSpPr>
        <p:spPr>
          <a:xfrm>
            <a:off x="2240402" y="4065933"/>
            <a:ext cx="7711200" cy="1212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p:txBody>
      </p:sp>
      <p:sp>
        <p:nvSpPr>
          <p:cNvPr id="15" name="Google Shape;15;g17d9a14dd35_0_7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g17d9a14dd35_0_806"/>
          <p:cNvSpPr/>
          <p:nvPr/>
        </p:nvSpPr>
        <p:spPr>
          <a:xfrm>
            <a:off x="200" y="6769100"/>
            <a:ext cx="121917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g17d9a14dd35_0_806"/>
          <p:cNvSpPr txBox="1"/>
          <p:nvPr>
            <p:ph hasCustomPrompt="1" type="title"/>
          </p:nvPr>
        </p:nvSpPr>
        <p:spPr>
          <a:xfrm>
            <a:off x="517200" y="1536600"/>
            <a:ext cx="11157600" cy="20511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5" name="Google Shape;55;g17d9a14dd35_0_806"/>
          <p:cNvSpPr txBox="1"/>
          <p:nvPr>
            <p:ph idx="1" type="body"/>
          </p:nvPr>
        </p:nvSpPr>
        <p:spPr>
          <a:xfrm>
            <a:off x="517200" y="3892600"/>
            <a:ext cx="11157600" cy="14289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6" name="Google Shape;56;g17d9a14dd35_0_80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17d9a14dd35_0_8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g17d9a14dd35_0_81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4000"/>
              <a:buNone/>
              <a:defRPr/>
            </a:lvl2pPr>
            <a:lvl3pPr lvl="2" rtl="0" algn="l">
              <a:spcBef>
                <a:spcPts val="0"/>
              </a:spcBef>
              <a:spcAft>
                <a:spcPts val="0"/>
              </a:spcAft>
              <a:buSzPts val="4000"/>
              <a:buNone/>
              <a:defRPr/>
            </a:lvl3pPr>
            <a:lvl4pPr lvl="3" rtl="0" algn="l">
              <a:spcBef>
                <a:spcPts val="0"/>
              </a:spcBef>
              <a:spcAft>
                <a:spcPts val="0"/>
              </a:spcAft>
              <a:buSzPts val="4000"/>
              <a:buNone/>
              <a:defRPr/>
            </a:lvl4pPr>
            <a:lvl5pPr lvl="4" rtl="0" algn="l">
              <a:spcBef>
                <a:spcPts val="0"/>
              </a:spcBef>
              <a:spcAft>
                <a:spcPts val="0"/>
              </a:spcAft>
              <a:buSzPts val="4000"/>
              <a:buNone/>
              <a:defRPr/>
            </a:lvl5pPr>
            <a:lvl6pPr lvl="5" rtl="0" algn="l">
              <a:spcBef>
                <a:spcPts val="0"/>
              </a:spcBef>
              <a:spcAft>
                <a:spcPts val="0"/>
              </a:spcAft>
              <a:buSzPts val="4000"/>
              <a:buNone/>
              <a:defRPr/>
            </a:lvl6pPr>
            <a:lvl7pPr lvl="6" rtl="0" algn="l">
              <a:spcBef>
                <a:spcPts val="0"/>
              </a:spcBef>
              <a:spcAft>
                <a:spcPts val="0"/>
              </a:spcAft>
              <a:buSzPts val="4000"/>
              <a:buNone/>
              <a:defRPr/>
            </a:lvl7pPr>
            <a:lvl8pPr lvl="7" rtl="0" algn="l">
              <a:spcBef>
                <a:spcPts val="0"/>
              </a:spcBef>
              <a:spcAft>
                <a:spcPts val="0"/>
              </a:spcAft>
              <a:buSzPts val="4000"/>
              <a:buNone/>
              <a:defRPr/>
            </a:lvl8pPr>
            <a:lvl9pPr lvl="8" rtl="0" algn="l">
              <a:spcBef>
                <a:spcPts val="0"/>
              </a:spcBef>
              <a:spcAft>
                <a:spcPts val="0"/>
              </a:spcAft>
              <a:buSzPts val="4000"/>
              <a:buNone/>
              <a:defRPr/>
            </a:lvl9pPr>
          </a:lstStyle>
          <a:p/>
        </p:txBody>
      </p:sp>
      <p:sp>
        <p:nvSpPr>
          <p:cNvPr id="61" name="Google Shape;61;g17d9a14dd35_0_81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62" name="Google Shape;62;g17d9a14dd35_0_8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g17d9a14dd35_0_8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17d9a14dd35_0_8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g17d9a14dd35_0_770"/>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g17d9a14dd35_0_770"/>
          <p:cNvSpPr txBox="1"/>
          <p:nvPr>
            <p:ph type="title"/>
          </p:nvPr>
        </p:nvSpPr>
        <p:spPr>
          <a:xfrm>
            <a:off x="641000" y="2353267"/>
            <a:ext cx="10962900" cy="1209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9" name="Google Shape;19;g17d9a14dd35_0_77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g17d9a14dd35_0_774"/>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g17d9a14dd35_0_774"/>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3" name="Google Shape;23;g17d9a14dd35_0_774"/>
          <p:cNvSpPr txBox="1"/>
          <p:nvPr>
            <p:ph idx="1" type="body"/>
          </p:nvPr>
        </p:nvSpPr>
        <p:spPr>
          <a:xfrm>
            <a:off x="517200" y="1986432"/>
            <a:ext cx="11157600" cy="410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4" name="Google Shape;24;g17d9a14dd35_0_77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g17d9a14dd35_0_779"/>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g17d9a14dd35_0_779"/>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8" name="Google Shape;28;g17d9a14dd35_0_779"/>
          <p:cNvSpPr txBox="1"/>
          <p:nvPr>
            <p:ph idx="1" type="body"/>
          </p:nvPr>
        </p:nvSpPr>
        <p:spPr>
          <a:xfrm>
            <a:off x="517200" y="1986433"/>
            <a:ext cx="5333100" cy="410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9" name="Google Shape;29;g17d9a14dd35_0_779"/>
          <p:cNvSpPr txBox="1"/>
          <p:nvPr>
            <p:ph idx="2" type="body"/>
          </p:nvPr>
        </p:nvSpPr>
        <p:spPr>
          <a:xfrm>
            <a:off x="6341600" y="1986433"/>
            <a:ext cx="5333100" cy="410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g17d9a14dd35_0_77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17d9a14dd35_0_785"/>
          <p:cNvSpPr txBox="1"/>
          <p:nvPr>
            <p:ph type="title"/>
          </p:nvPr>
        </p:nvSpPr>
        <p:spPr>
          <a:xfrm>
            <a:off x="517200" y="610700"/>
            <a:ext cx="11157600" cy="914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3" name="Google Shape;33;g17d9a14dd35_0_78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g17d9a14dd35_0_788"/>
          <p:cNvCxnSpPr/>
          <p:nvPr/>
        </p:nvCxnSpPr>
        <p:spPr>
          <a:xfrm>
            <a:off x="652291" y="1883036"/>
            <a:ext cx="4419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g17d9a14dd35_0_788"/>
          <p:cNvSpPr txBox="1"/>
          <p:nvPr>
            <p:ph type="title"/>
          </p:nvPr>
        </p:nvSpPr>
        <p:spPr>
          <a:xfrm>
            <a:off x="5172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7" name="Google Shape;37;g17d9a14dd35_0_788"/>
          <p:cNvSpPr txBox="1"/>
          <p:nvPr>
            <p:ph idx="1" type="body"/>
          </p:nvPr>
        </p:nvSpPr>
        <p:spPr>
          <a:xfrm>
            <a:off x="517200" y="2125367"/>
            <a:ext cx="3744000" cy="35748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8" name="Google Shape;38;g17d9a14dd35_0_78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g17d9a14dd35_0_793"/>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1" name="Google Shape;41;g17d9a14dd35_0_79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17d9a14dd35_0_796"/>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4" name="Google Shape;44;g17d9a14dd35_0_796"/>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g17d9a14dd35_0_796"/>
          <p:cNvSpPr txBox="1"/>
          <p:nvPr>
            <p:ph type="title"/>
          </p:nvPr>
        </p:nvSpPr>
        <p:spPr>
          <a:xfrm>
            <a:off x="354000" y="1612100"/>
            <a:ext cx="5393700" cy="20085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6" name="Google Shape;46;g17d9a14dd35_0_796"/>
          <p:cNvSpPr txBox="1"/>
          <p:nvPr>
            <p:ph idx="1" type="subTitle"/>
          </p:nvPr>
        </p:nvSpPr>
        <p:spPr>
          <a:xfrm>
            <a:off x="354000" y="36920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47" name="Google Shape;47;g17d9a14dd35_0_796"/>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8" name="Google Shape;48;g17d9a14dd35_0_79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g17d9a14dd35_0_803"/>
          <p:cNvSpPr txBox="1"/>
          <p:nvPr>
            <p:ph idx="1" type="body"/>
          </p:nvPr>
        </p:nvSpPr>
        <p:spPr>
          <a:xfrm>
            <a:off x="426000" y="56449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p:txBody>
      </p:sp>
      <p:sp>
        <p:nvSpPr>
          <p:cNvPr id="51" name="Google Shape;51;g17d9a14dd35_0_80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g17d9a14dd35_0_759"/>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p:txBody>
      </p:sp>
      <p:sp>
        <p:nvSpPr>
          <p:cNvPr id="7" name="Google Shape;7;g17d9a14dd35_0_759"/>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indent="-349250" lvl="1" marL="9144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indent="-349250" lvl="2" marL="13716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indent="-349250" lvl="3" marL="18288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indent="-349250" lvl="4" marL="22860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indent="-349250" lvl="5" marL="27432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indent="-349250" lvl="6" marL="32004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indent="-349250" lvl="7" marL="36576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indent="-349250" lvl="8" marL="411480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p:txBody>
      </p:sp>
      <p:sp>
        <p:nvSpPr>
          <p:cNvPr id="8" name="Google Shape;8;g17d9a14dd35_0_75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ibm.com/topics/data-cent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www.youtube.com/watch?v=llIE-PwZG8A" TargetMode="Externa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flip.com/203bb17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hyperlink" Target="http://www.jimsbikes.com/"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22.png"/><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2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2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2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 Id="rId3"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2240402" y="1585234"/>
            <a:ext cx="7711200" cy="1943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GB"/>
              <a:t>System fundamentals</a:t>
            </a:r>
            <a:endParaRPr/>
          </a:p>
        </p:txBody>
      </p:sp>
      <p:sp>
        <p:nvSpPr>
          <p:cNvPr id="70" name="Google Shape;70;p1"/>
          <p:cNvSpPr txBox="1"/>
          <p:nvPr>
            <p:ph idx="1" type="subTitle"/>
          </p:nvPr>
        </p:nvSpPr>
        <p:spPr>
          <a:xfrm>
            <a:off x="2240402" y="4065933"/>
            <a:ext cx="7711200" cy="12120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en-GB"/>
              <a:t>Chapter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8407cc5f62_0_0"/>
          <p:cNvSpPr txBox="1"/>
          <p:nvPr>
            <p:ph type="title"/>
          </p:nvPr>
        </p:nvSpPr>
        <p:spPr>
          <a:xfrm>
            <a:off x="60309" y="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What is Cloud computing?</a:t>
            </a:r>
            <a:endParaRPr/>
          </a:p>
        </p:txBody>
      </p:sp>
      <p:sp>
        <p:nvSpPr>
          <p:cNvPr id="154" name="Google Shape;154;g28407cc5f62_0_0"/>
          <p:cNvSpPr txBox="1"/>
          <p:nvPr>
            <p:ph idx="1" type="body"/>
          </p:nvPr>
        </p:nvSpPr>
        <p:spPr>
          <a:xfrm>
            <a:off x="268072" y="730800"/>
            <a:ext cx="11163300" cy="3880800"/>
          </a:xfrm>
          <a:prstGeom prst="rect">
            <a:avLst/>
          </a:prstGeom>
        </p:spPr>
        <p:txBody>
          <a:bodyPr anchorCtr="0" anchor="t" bIns="45700" lIns="91425" spcFirstLastPara="1" rIns="91425" wrap="square" tIns="45700">
            <a:normAutofit/>
          </a:bodyPr>
          <a:lstStyle/>
          <a:p>
            <a:pPr indent="0" lvl="0" marL="0" marR="0" rtl="0" algn="l">
              <a:lnSpc>
                <a:spcPct val="115000"/>
              </a:lnSpc>
              <a:spcBef>
                <a:spcPts val="1000"/>
              </a:spcBef>
              <a:spcAft>
                <a:spcPts val="0"/>
              </a:spcAft>
              <a:buNone/>
            </a:pPr>
            <a:r>
              <a:rPr lang="en-GB" sz="1800">
                <a:solidFill>
                  <a:srgbClr val="EEF4E7"/>
                </a:solidFill>
                <a:latin typeface="Arial"/>
                <a:ea typeface="Arial"/>
                <a:cs typeface="Arial"/>
                <a:sym typeface="Arial"/>
              </a:rPr>
              <a:t>The term cloud refers to a network or the internet. It is a technology that uses remote servers on the internet to store, manage, and access data online rather than local drives. The data can be anything such as files, images, documents, audio, video, and more.</a:t>
            </a:r>
            <a:endParaRPr sz="1800">
              <a:solidFill>
                <a:srgbClr val="EEF4E7"/>
              </a:solidFill>
              <a:latin typeface="Arial"/>
              <a:ea typeface="Arial"/>
              <a:cs typeface="Arial"/>
              <a:sym typeface="Arial"/>
            </a:endParaRPr>
          </a:p>
          <a:p>
            <a:pPr indent="0" lvl="0" marL="0" marR="0" rtl="0" algn="l">
              <a:lnSpc>
                <a:spcPct val="115000"/>
              </a:lnSpc>
              <a:spcBef>
                <a:spcPts val="1000"/>
              </a:spcBef>
              <a:spcAft>
                <a:spcPts val="0"/>
              </a:spcAft>
              <a:buNone/>
            </a:pPr>
            <a:r>
              <a:rPr lang="en-GB" sz="1800">
                <a:solidFill>
                  <a:srgbClr val="EEF4E7"/>
                </a:solidFill>
                <a:latin typeface="Arial"/>
                <a:ea typeface="Arial"/>
                <a:cs typeface="Arial"/>
                <a:sym typeface="Arial"/>
              </a:rPr>
              <a:t>To establish such IT infrastructure, we need to spend lots of money. To overcome all these problems and to reduce the IT infrastructure cost, Cloud Computing comes into existence.</a:t>
            </a:r>
            <a:endParaRPr sz="1800">
              <a:solidFill>
                <a:srgbClr val="EEF4E7"/>
              </a:solidFill>
              <a:latin typeface="Arial"/>
              <a:ea typeface="Arial"/>
              <a:cs typeface="Arial"/>
              <a:sym typeface="Arial"/>
            </a:endParaRPr>
          </a:p>
          <a:p>
            <a:pPr indent="0" lvl="0" marL="0" rtl="0" algn="l">
              <a:spcBef>
                <a:spcPts val="1000"/>
              </a:spcBef>
              <a:spcAft>
                <a:spcPts val="0"/>
              </a:spcAft>
              <a:buNone/>
            </a:pPr>
            <a:r>
              <a:t/>
            </a:r>
            <a:endParaRPr sz="1800">
              <a:solidFill>
                <a:srgbClr val="EEF4E7"/>
              </a:solidFill>
              <a:latin typeface="Arial"/>
              <a:ea typeface="Arial"/>
              <a:cs typeface="Arial"/>
              <a:sym typeface="Arial"/>
            </a:endParaRPr>
          </a:p>
          <a:p>
            <a:pPr indent="0" lvl="0" marL="0" rtl="0" algn="l">
              <a:spcBef>
                <a:spcPts val="1000"/>
              </a:spcBef>
              <a:spcAft>
                <a:spcPts val="0"/>
              </a:spcAft>
              <a:buNone/>
            </a:pPr>
            <a:r>
              <a:t/>
            </a:r>
            <a:endParaRPr sz="1800">
              <a:solidFill>
                <a:srgbClr val="EEF4E7"/>
              </a:solidFill>
            </a:endParaRPr>
          </a:p>
        </p:txBody>
      </p:sp>
      <p:pic>
        <p:nvPicPr>
          <p:cNvPr id="155" name="Google Shape;155;g28407cc5f62_0_0"/>
          <p:cNvPicPr preferRelativeResize="0"/>
          <p:nvPr/>
        </p:nvPicPr>
        <p:blipFill>
          <a:blip r:embed="rId3">
            <a:alphaModFix/>
          </a:blip>
          <a:stretch>
            <a:fillRect/>
          </a:stretch>
        </p:blipFill>
        <p:spPr>
          <a:xfrm>
            <a:off x="2671200" y="3028025"/>
            <a:ext cx="5772375" cy="337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8407cc5f62_0_2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Define Cloud Computing</a:t>
            </a:r>
            <a:endParaRPr/>
          </a:p>
        </p:txBody>
      </p:sp>
      <p:sp>
        <p:nvSpPr>
          <p:cNvPr id="161" name="Google Shape;161;g28407cc5f62_0_21"/>
          <p:cNvSpPr txBox="1"/>
          <p:nvPr>
            <p:ph idx="1" type="body"/>
          </p:nvPr>
        </p:nvSpPr>
        <p:spPr>
          <a:xfrm>
            <a:off x="677323" y="2160600"/>
            <a:ext cx="102654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sz="1800">
                <a:solidFill>
                  <a:srgbClr val="EEF4E7"/>
                </a:solidFill>
                <a:latin typeface="Arial"/>
                <a:ea typeface="Arial"/>
                <a:cs typeface="Arial"/>
                <a:sym typeface="Arial"/>
              </a:rPr>
              <a:t>Cloud computing is on-demand access, via the internet, to computing resources—applications, servers (physical servers and virtual servers), data storage, development tools, networking capabilities, and more—hosted at a remote </a:t>
            </a:r>
            <a:r>
              <a:rPr lang="en-GB" sz="1800">
                <a:solidFill>
                  <a:srgbClr val="EEF4E7"/>
                </a:solidFill>
                <a:uFill>
                  <a:noFill/>
                </a:uFill>
                <a:latin typeface="Arial"/>
                <a:ea typeface="Arial"/>
                <a:cs typeface="Arial"/>
                <a:sym typeface="Arial"/>
                <a:hlinkClick r:id="rId3">
                  <a:extLst>
                    <a:ext uri="{A12FA001-AC4F-418D-AE19-62706E023703}">
                      <ahyp:hlinkClr val="tx"/>
                    </a:ext>
                  </a:extLst>
                </a:hlinkClick>
              </a:rPr>
              <a:t>data center</a:t>
            </a:r>
            <a:r>
              <a:rPr lang="en-GB" sz="1800">
                <a:solidFill>
                  <a:srgbClr val="EEF4E7"/>
                </a:solidFill>
                <a:latin typeface="Arial"/>
                <a:ea typeface="Arial"/>
                <a:cs typeface="Arial"/>
                <a:sym typeface="Arial"/>
              </a:rPr>
              <a:t> managed by a cloud services provider (or CSP). The CSP makes these resources available for a monthly subscription fee or bills them according to usage.</a:t>
            </a:r>
            <a:endParaRPr sz="1800">
              <a:solidFill>
                <a:srgbClr val="EEF4E7"/>
              </a:solidFill>
            </a:endParaRPr>
          </a:p>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8407cc5f62_0_27"/>
          <p:cNvSpPr txBox="1"/>
          <p:nvPr>
            <p:ph type="title"/>
          </p:nvPr>
        </p:nvSpPr>
        <p:spPr>
          <a:xfrm>
            <a:off x="431034" y="0"/>
            <a:ext cx="8596800" cy="1320900"/>
          </a:xfrm>
          <a:prstGeom prst="rect">
            <a:avLst/>
          </a:prstGeom>
        </p:spPr>
        <p:txBody>
          <a:bodyPr anchorCtr="0" anchor="t" bIns="45700" lIns="91425" spcFirstLastPara="1" rIns="91425" wrap="square" tIns="45700">
            <a:noAutofit/>
          </a:bodyPr>
          <a:lstStyle/>
          <a:p>
            <a:pPr indent="0" lvl="0" marL="0" rtl="0" algn="just">
              <a:lnSpc>
                <a:spcPct val="130000"/>
              </a:lnSpc>
              <a:spcBef>
                <a:spcPts val="1800"/>
              </a:spcBef>
              <a:spcAft>
                <a:spcPts val="0"/>
              </a:spcAft>
              <a:buNone/>
            </a:pPr>
            <a:r>
              <a:rPr b="1" lang="en-GB" sz="3500">
                <a:latin typeface="Arial"/>
                <a:ea typeface="Arial"/>
                <a:cs typeface="Arial"/>
                <a:sym typeface="Arial"/>
              </a:rPr>
              <a:t>Characteristics of Cloud Computing</a:t>
            </a:r>
            <a:endParaRPr b="1" sz="3500">
              <a:latin typeface="Arial"/>
              <a:ea typeface="Arial"/>
              <a:cs typeface="Arial"/>
              <a:sym typeface="Arial"/>
            </a:endParaRPr>
          </a:p>
          <a:p>
            <a:pPr indent="0" lvl="0" marL="0" rtl="0" algn="l">
              <a:spcBef>
                <a:spcPts val="400"/>
              </a:spcBef>
              <a:spcAft>
                <a:spcPts val="0"/>
              </a:spcAft>
              <a:buNone/>
            </a:pPr>
            <a:r>
              <a:t/>
            </a:r>
            <a:endParaRPr b="1" sz="3500"/>
          </a:p>
        </p:txBody>
      </p:sp>
      <p:sp>
        <p:nvSpPr>
          <p:cNvPr id="167" name="Google Shape;167;g28407cc5f62_0_27"/>
          <p:cNvSpPr txBox="1"/>
          <p:nvPr>
            <p:ph idx="1" type="body"/>
          </p:nvPr>
        </p:nvSpPr>
        <p:spPr>
          <a:xfrm>
            <a:off x="431022" y="1042875"/>
            <a:ext cx="11049600" cy="3880800"/>
          </a:xfrm>
          <a:prstGeom prst="rect">
            <a:avLst/>
          </a:prstGeom>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GB" sz="1900">
                <a:solidFill>
                  <a:srgbClr val="EEF4E7"/>
                </a:solidFill>
              </a:rPr>
              <a:t>The characteristics of cloud computing are given below:</a:t>
            </a:r>
            <a:endParaRPr sz="1900">
              <a:solidFill>
                <a:srgbClr val="EEF4E7"/>
              </a:solidFill>
            </a:endParaRPr>
          </a:p>
          <a:p>
            <a:pPr indent="0" lvl="0" marL="0" rtl="0" algn="just">
              <a:lnSpc>
                <a:spcPct val="100000"/>
              </a:lnSpc>
              <a:spcBef>
                <a:spcPts val="0"/>
              </a:spcBef>
              <a:spcAft>
                <a:spcPts val="0"/>
              </a:spcAft>
              <a:buNone/>
            </a:pPr>
            <a:r>
              <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1)Agility  :</a:t>
            </a:r>
            <a:r>
              <a:rPr lang="en-GB" sz="1900">
                <a:solidFill>
                  <a:srgbClr val="EEF4E7"/>
                </a:solidFill>
              </a:rPr>
              <a:t>The cloud </a:t>
            </a:r>
            <a:r>
              <a:rPr b="1" lang="en-GB" sz="1900">
                <a:solidFill>
                  <a:srgbClr val="EEF4E7"/>
                </a:solidFill>
              </a:rPr>
              <a:t>works in a distributed computing environment</a:t>
            </a:r>
            <a:r>
              <a:rPr lang="en-GB" sz="1900">
                <a:solidFill>
                  <a:srgbClr val="EEF4E7"/>
                </a:solidFill>
              </a:rPr>
              <a:t>. It shares resources among users and works very fast.</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2) High availability and reliability :</a:t>
            </a:r>
            <a:r>
              <a:rPr lang="en-GB" sz="1900">
                <a:solidFill>
                  <a:srgbClr val="EEF4E7"/>
                </a:solidFill>
              </a:rPr>
              <a:t>The availability of servers is high and more reliable because the </a:t>
            </a:r>
            <a:r>
              <a:rPr b="1" lang="en-GB" sz="1900">
                <a:solidFill>
                  <a:srgbClr val="EEF4E7"/>
                </a:solidFill>
              </a:rPr>
              <a:t>chances of infrastructure failure are minimum</a:t>
            </a:r>
            <a:r>
              <a:rPr lang="en-GB" sz="1900">
                <a:solidFill>
                  <a:srgbClr val="EEF4E7"/>
                </a:solidFill>
              </a:rPr>
              <a:t>.</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3) High Scalability :</a:t>
            </a:r>
            <a:r>
              <a:rPr lang="en-GB" sz="1900">
                <a:solidFill>
                  <a:srgbClr val="EEF4E7"/>
                </a:solidFill>
              </a:rPr>
              <a:t>Cloud offers </a:t>
            </a:r>
            <a:r>
              <a:rPr b="1" lang="en-GB" sz="1900">
                <a:solidFill>
                  <a:srgbClr val="EEF4E7"/>
                </a:solidFill>
              </a:rPr>
              <a:t>"on-demand" provisioning of resources on a large scale</a:t>
            </a:r>
            <a:r>
              <a:rPr lang="en-GB" sz="1900">
                <a:solidFill>
                  <a:srgbClr val="EEF4E7"/>
                </a:solidFill>
              </a:rPr>
              <a:t>, without having engineers for peak loads.</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4) Multi-Sharing :</a:t>
            </a:r>
            <a:r>
              <a:rPr lang="en-GB" sz="1900">
                <a:solidFill>
                  <a:srgbClr val="EEF4E7"/>
                </a:solidFill>
              </a:rPr>
              <a:t>With the help of cloud computing, </a:t>
            </a:r>
            <a:r>
              <a:rPr b="1" lang="en-GB" sz="1900">
                <a:solidFill>
                  <a:srgbClr val="EEF4E7"/>
                </a:solidFill>
              </a:rPr>
              <a:t>multiple users and applications can work more efficiently</a:t>
            </a:r>
            <a:r>
              <a:rPr lang="en-GB" sz="1900">
                <a:solidFill>
                  <a:srgbClr val="EEF4E7"/>
                </a:solidFill>
              </a:rPr>
              <a:t> with cost reductions by sharing common infrastructure.</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5) Device and Location Independence :</a:t>
            </a:r>
            <a:r>
              <a:rPr lang="en-GB" sz="1900">
                <a:solidFill>
                  <a:srgbClr val="EEF4E7"/>
                </a:solidFill>
              </a:rPr>
              <a:t>Cloud computing enables the users to access systems using a web browser regardless of their location or what device they use e.g. PC, mobile phone, etc. </a:t>
            </a:r>
            <a:r>
              <a:rPr b="1" lang="en-GB" sz="1900">
                <a:solidFill>
                  <a:srgbClr val="EEF4E7"/>
                </a:solidFill>
              </a:rPr>
              <a:t>As infrastructure is off-site</a:t>
            </a:r>
            <a:r>
              <a:rPr lang="en-GB" sz="1900">
                <a:solidFill>
                  <a:srgbClr val="EEF4E7"/>
                </a:solidFill>
              </a:rPr>
              <a:t> (typically provided by a third-party) </a:t>
            </a:r>
            <a:r>
              <a:rPr b="1" lang="en-GB" sz="1900">
                <a:solidFill>
                  <a:srgbClr val="EEF4E7"/>
                </a:solidFill>
              </a:rPr>
              <a:t>and accessed via the Internet, users can connect from anywhere</a:t>
            </a:r>
            <a:r>
              <a:rPr lang="en-GB" sz="1900">
                <a:solidFill>
                  <a:srgbClr val="EEF4E7"/>
                </a:solidFill>
              </a:rPr>
              <a:t>.</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6) Maintenance :</a:t>
            </a:r>
            <a:r>
              <a:rPr lang="en-GB" sz="1900">
                <a:solidFill>
                  <a:srgbClr val="EEF4E7"/>
                </a:solidFill>
              </a:rPr>
              <a:t>Maintenance of cloud computing applications is easier, since they </a:t>
            </a:r>
            <a:r>
              <a:rPr b="1" lang="en-GB" sz="1900">
                <a:solidFill>
                  <a:srgbClr val="EEF4E7"/>
                </a:solidFill>
              </a:rPr>
              <a:t>do not need to be installed on each user's computer and can be accessed from different places</a:t>
            </a:r>
            <a:r>
              <a:rPr lang="en-GB" sz="1900">
                <a:solidFill>
                  <a:srgbClr val="EEF4E7"/>
                </a:solidFill>
              </a:rPr>
              <a:t>. So, it reduces the cost also.</a:t>
            </a:r>
            <a:endParaRPr sz="1900">
              <a:solidFill>
                <a:srgbClr val="EEF4E7"/>
              </a:solidFill>
            </a:endParaRPr>
          </a:p>
          <a:p>
            <a:pPr indent="0" lvl="0" marL="0" rtl="0" algn="just">
              <a:lnSpc>
                <a:spcPct val="100000"/>
              </a:lnSpc>
              <a:spcBef>
                <a:spcPts val="0"/>
              </a:spcBef>
              <a:spcAft>
                <a:spcPts val="0"/>
              </a:spcAft>
              <a:buNone/>
            </a:pPr>
            <a:r>
              <a:rPr b="1" lang="en-GB" sz="1900">
                <a:solidFill>
                  <a:srgbClr val="EEF4E7"/>
                </a:solidFill>
              </a:rPr>
              <a:t>7) Low Cost :</a:t>
            </a:r>
            <a:r>
              <a:rPr lang="en-GB" sz="1900">
                <a:solidFill>
                  <a:srgbClr val="EEF4E7"/>
                </a:solidFill>
              </a:rPr>
              <a:t>By using cloud computing, the cost will be reduced because to take the services of cloud computing, </a:t>
            </a:r>
            <a:r>
              <a:rPr b="1" lang="en-GB" sz="1900">
                <a:solidFill>
                  <a:srgbClr val="EEF4E7"/>
                </a:solidFill>
              </a:rPr>
              <a:t>IT company need not to set its own infrastructure</a:t>
            </a:r>
            <a:r>
              <a:rPr lang="en-GB" sz="1900">
                <a:solidFill>
                  <a:srgbClr val="EEF4E7"/>
                </a:solidFill>
              </a:rPr>
              <a:t> and pay-as-per usage of resources.</a:t>
            </a:r>
            <a:endParaRPr sz="1900">
              <a:solidFill>
                <a:srgbClr val="EEF4E7"/>
              </a:solidFill>
            </a:endParaRPr>
          </a:p>
          <a:p>
            <a:pPr indent="0" lvl="0" marL="0" rtl="0" algn="just">
              <a:lnSpc>
                <a:spcPct val="100000"/>
              </a:lnSpc>
              <a:spcBef>
                <a:spcPts val="0"/>
              </a:spcBef>
              <a:spcAft>
                <a:spcPts val="0"/>
              </a:spcAft>
              <a:buNone/>
            </a:pPr>
            <a:r>
              <a:t/>
            </a:r>
            <a:endParaRPr sz="1900">
              <a:solidFill>
                <a:srgbClr val="EEF4E7"/>
              </a:solidFill>
            </a:endParaRPr>
          </a:p>
          <a:p>
            <a:pPr indent="0" lvl="0" marL="0" rtl="0" algn="l">
              <a:lnSpc>
                <a:spcPct val="100000"/>
              </a:lnSpc>
              <a:spcBef>
                <a:spcPts val="0"/>
              </a:spcBef>
              <a:spcAft>
                <a:spcPts val="0"/>
              </a:spcAft>
              <a:buNone/>
            </a:pPr>
            <a:r>
              <a:t/>
            </a:r>
            <a:endParaRPr sz="1900">
              <a:solidFill>
                <a:srgbClr val="EEF4E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8407cc5f62_0_37"/>
          <p:cNvSpPr txBox="1"/>
          <p:nvPr>
            <p:ph type="title"/>
          </p:nvPr>
        </p:nvSpPr>
        <p:spPr>
          <a:xfrm>
            <a:off x="298434" y="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Types of Cloud Computing</a:t>
            </a:r>
            <a:endParaRPr/>
          </a:p>
        </p:txBody>
      </p:sp>
      <p:sp>
        <p:nvSpPr>
          <p:cNvPr id="173" name="Google Shape;173;g28407cc5f62_0_37"/>
          <p:cNvSpPr txBox="1"/>
          <p:nvPr>
            <p:ph idx="1" type="body"/>
          </p:nvPr>
        </p:nvSpPr>
        <p:spPr>
          <a:xfrm>
            <a:off x="298423" y="1175475"/>
            <a:ext cx="109737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sz="1900">
                <a:solidFill>
                  <a:srgbClr val="EEF4E7"/>
                </a:solidFill>
                <a:latin typeface="Arial"/>
                <a:ea typeface="Arial"/>
                <a:cs typeface="Arial"/>
                <a:sym typeface="Arial"/>
              </a:rPr>
              <a:t>There are four main types of cloud computing: private clouds, public clouds, hybrid clouds, Community cloud</a:t>
            </a:r>
            <a:endParaRPr sz="1900">
              <a:solidFill>
                <a:srgbClr val="EEF4E7"/>
              </a:solidFill>
              <a:latin typeface="Arial"/>
              <a:ea typeface="Arial"/>
              <a:cs typeface="Arial"/>
              <a:sym typeface="Arial"/>
            </a:endParaRPr>
          </a:p>
          <a:p>
            <a:pPr indent="0" lvl="0" marL="0" rtl="0" algn="l">
              <a:spcBef>
                <a:spcPts val="1000"/>
              </a:spcBef>
              <a:spcAft>
                <a:spcPts val="0"/>
              </a:spcAft>
              <a:buNone/>
            </a:pPr>
            <a:r>
              <a:rPr lang="en-GB" sz="1900">
                <a:solidFill>
                  <a:srgbClr val="EEF4E7"/>
                </a:solidFill>
                <a:latin typeface="Arial"/>
                <a:ea typeface="Arial"/>
                <a:cs typeface="Arial"/>
                <a:sym typeface="Arial"/>
              </a:rPr>
              <a:t> Public Cloud: </a:t>
            </a:r>
            <a:r>
              <a:rPr lang="en-GB" sz="1700">
                <a:solidFill>
                  <a:srgbClr val="EEF4E7"/>
                </a:solidFill>
                <a:latin typeface="Nunito"/>
                <a:ea typeface="Nunito"/>
                <a:cs typeface="Nunito"/>
                <a:sym typeface="Nunito"/>
              </a:rPr>
              <a:t>Public clouds are managed by third parties which provide cloud services over the internet to the public, these services are available as pay-as-you-go billing models. The term "public cloud" describes a cloud computing architecture in which a cloud service provider makes cloud resources like processing capacity, storage, and applications accessible to the general public via the internet. Users can access and use the resources on a pay-per-use basis, and they are shared among many users.</a:t>
            </a:r>
            <a:endParaRPr sz="1700">
              <a:solidFill>
                <a:srgbClr val="EEF4E7"/>
              </a:solidFill>
              <a:latin typeface="Nunito"/>
              <a:ea typeface="Nunito"/>
              <a:cs typeface="Nunito"/>
              <a:sym typeface="Nunito"/>
            </a:endParaRPr>
          </a:p>
          <a:p>
            <a:pPr indent="0" lvl="0" marL="0" rtl="0" algn="l">
              <a:spcBef>
                <a:spcPts val="1000"/>
              </a:spcBef>
              <a:spcAft>
                <a:spcPts val="0"/>
              </a:spcAft>
              <a:buNone/>
            </a:pPr>
            <a:r>
              <a:rPr lang="en-GB" sz="1900">
                <a:solidFill>
                  <a:srgbClr val="EEF4E7"/>
                </a:solidFill>
                <a:latin typeface="Arial"/>
                <a:ea typeface="Arial"/>
                <a:cs typeface="Arial"/>
                <a:sym typeface="Arial"/>
              </a:rPr>
              <a:t>      </a:t>
            </a:r>
            <a:r>
              <a:rPr lang="en-GB" sz="1700">
                <a:solidFill>
                  <a:srgbClr val="EEF4E7"/>
                </a:solidFill>
                <a:latin typeface="Nunito"/>
                <a:ea typeface="Nunito"/>
                <a:cs typeface="Nunito"/>
                <a:sym typeface="Nunito"/>
              </a:rPr>
              <a:t>The fundamental characteristics of public clouds are </a:t>
            </a:r>
            <a:r>
              <a:rPr b="1" lang="en-GB" sz="1700">
                <a:solidFill>
                  <a:srgbClr val="EEF4E7"/>
                </a:solidFill>
                <a:latin typeface="Nunito"/>
                <a:ea typeface="Nunito"/>
                <a:cs typeface="Nunito"/>
                <a:sym typeface="Nunito"/>
              </a:rPr>
              <a:t>multi tenancy</a:t>
            </a:r>
            <a:r>
              <a:rPr lang="en-GB" sz="1700">
                <a:solidFill>
                  <a:srgbClr val="EEF4E7"/>
                </a:solidFill>
                <a:latin typeface="Nunito"/>
                <a:ea typeface="Nunito"/>
                <a:cs typeface="Nunito"/>
                <a:sym typeface="Nunito"/>
              </a:rPr>
              <a:t>. A public cloud is meant to serve multiple users, not a single customer.</a:t>
            </a:r>
            <a:r>
              <a:rPr lang="en-GB" sz="1900">
                <a:solidFill>
                  <a:srgbClr val="EEF4E7"/>
                </a:solidFill>
                <a:latin typeface="Arial"/>
                <a:ea typeface="Arial"/>
                <a:cs typeface="Arial"/>
                <a:sym typeface="Arial"/>
              </a:rPr>
              <a:t> </a:t>
            </a:r>
            <a:endParaRPr sz="1900">
              <a:solidFill>
                <a:srgbClr val="EEF4E7"/>
              </a:solidFill>
              <a:latin typeface="Arial"/>
              <a:ea typeface="Arial"/>
              <a:cs typeface="Arial"/>
              <a:sym typeface="Arial"/>
            </a:endParaRPr>
          </a:p>
          <a:p>
            <a:pPr indent="0" lvl="0" marL="0" rtl="0" algn="l">
              <a:spcBef>
                <a:spcPts val="1000"/>
              </a:spcBef>
              <a:spcAft>
                <a:spcPts val="0"/>
              </a:spcAft>
              <a:buNone/>
            </a:pPr>
            <a:r>
              <a:rPr lang="en-GB" sz="1900">
                <a:solidFill>
                  <a:srgbClr val="EEF4E7"/>
                </a:solidFill>
                <a:latin typeface="Arial"/>
                <a:ea typeface="Arial"/>
                <a:cs typeface="Arial"/>
                <a:sym typeface="Arial"/>
              </a:rPr>
              <a:t>Example : Microsoft Azure</a:t>
            </a:r>
            <a:endParaRPr sz="1900">
              <a:solidFill>
                <a:srgbClr val="EEF4E7"/>
              </a:solidFill>
              <a:latin typeface="Arial"/>
              <a:ea typeface="Arial"/>
              <a:cs typeface="Arial"/>
              <a:sym typeface="Arial"/>
            </a:endParaRPr>
          </a:p>
        </p:txBody>
      </p:sp>
      <p:pic>
        <p:nvPicPr>
          <p:cNvPr id="174" name="Google Shape;174;g28407cc5f62_0_37"/>
          <p:cNvPicPr preferRelativeResize="0"/>
          <p:nvPr/>
        </p:nvPicPr>
        <p:blipFill>
          <a:blip r:embed="rId3">
            <a:alphaModFix/>
          </a:blip>
          <a:stretch>
            <a:fillRect/>
          </a:stretch>
        </p:blipFill>
        <p:spPr>
          <a:xfrm>
            <a:off x="4469150" y="3874875"/>
            <a:ext cx="5372875" cy="2686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8407cc5f62_0_46"/>
          <p:cNvSpPr txBox="1"/>
          <p:nvPr>
            <p:ph type="title"/>
          </p:nvPr>
        </p:nvSpPr>
        <p:spPr>
          <a:xfrm>
            <a:off x="97659" y="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Private Cloud</a:t>
            </a:r>
            <a:endParaRPr/>
          </a:p>
        </p:txBody>
      </p:sp>
      <p:sp>
        <p:nvSpPr>
          <p:cNvPr id="180" name="Google Shape;180;g28407cc5f62_0_46"/>
          <p:cNvSpPr txBox="1"/>
          <p:nvPr>
            <p:ph idx="1" type="body"/>
          </p:nvPr>
        </p:nvSpPr>
        <p:spPr>
          <a:xfrm>
            <a:off x="97648" y="721925"/>
            <a:ext cx="105381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sz="1800">
                <a:solidFill>
                  <a:srgbClr val="EEF4E7"/>
                </a:solidFill>
                <a:latin typeface="Nunito"/>
                <a:ea typeface="Nunito"/>
                <a:cs typeface="Nunito"/>
                <a:sym typeface="Nunito"/>
              </a:rPr>
              <a:t>Private clouds are distributed systems that work on private infrastructure and provide the users with dynamic provisioning of computing resources. T</a:t>
            </a:r>
            <a:endParaRPr sz="1800">
              <a:solidFill>
                <a:srgbClr val="EEF4E7"/>
              </a:solidFill>
              <a:latin typeface="Nunito"/>
              <a:ea typeface="Nunito"/>
              <a:cs typeface="Nunito"/>
              <a:sym typeface="Nunito"/>
            </a:endParaRPr>
          </a:p>
          <a:p>
            <a:pPr indent="0" lvl="0" marL="0" rtl="0" algn="l">
              <a:spcBef>
                <a:spcPts val="1000"/>
              </a:spcBef>
              <a:spcAft>
                <a:spcPts val="0"/>
              </a:spcAft>
              <a:buNone/>
            </a:pPr>
            <a:r>
              <a:rPr lang="en-GB" sz="1800">
                <a:solidFill>
                  <a:srgbClr val="EEF4E7"/>
                </a:solidFill>
                <a:latin typeface="Nunito"/>
                <a:ea typeface="Nunito"/>
                <a:cs typeface="Nunito"/>
                <a:sym typeface="Nunito"/>
              </a:rPr>
              <a:t>he private cloud provides computing services to a private internal network (within the organization) and selected users instead of the general public.</a:t>
            </a:r>
            <a:endParaRPr sz="1800">
              <a:solidFill>
                <a:srgbClr val="EEF4E7"/>
              </a:solidFill>
              <a:latin typeface="Nunito"/>
              <a:ea typeface="Nunito"/>
              <a:cs typeface="Nunito"/>
              <a:sym typeface="Nunito"/>
            </a:endParaRPr>
          </a:p>
          <a:p>
            <a:pPr indent="0" lvl="0" marL="0" marR="63500" rtl="0" algn="l">
              <a:spcBef>
                <a:spcPts val="0"/>
              </a:spcBef>
              <a:spcAft>
                <a:spcPts val="0"/>
              </a:spcAft>
              <a:buNone/>
            </a:pPr>
            <a:r>
              <a:rPr lang="en-GB" sz="1800">
                <a:solidFill>
                  <a:srgbClr val="EEF4E7"/>
                </a:solidFill>
                <a:latin typeface="Nunito"/>
                <a:ea typeface="Nunito"/>
                <a:cs typeface="Nunito"/>
                <a:sym typeface="Nunito"/>
              </a:rPr>
              <a:t>The private cloud provides high security and privacy to data through firewalls and internal hosting. It also ensures that operational and sensitive data are not accessible to third-party providers.</a:t>
            </a:r>
            <a:endParaRPr sz="1800">
              <a:solidFill>
                <a:srgbClr val="EEF4E7"/>
              </a:solidFill>
              <a:latin typeface="Nunito"/>
              <a:ea typeface="Nunito"/>
              <a:cs typeface="Nunito"/>
              <a:sym typeface="Nunito"/>
            </a:endParaRPr>
          </a:p>
          <a:p>
            <a:pPr indent="0" lvl="0" marL="0" rtl="0" algn="l">
              <a:spcBef>
                <a:spcPts val="1200"/>
              </a:spcBef>
              <a:spcAft>
                <a:spcPts val="0"/>
              </a:spcAft>
              <a:buNone/>
            </a:pPr>
            <a:r>
              <a:rPr lang="en-GB" sz="1800">
                <a:solidFill>
                  <a:srgbClr val="EEF4E7"/>
                </a:solidFill>
                <a:latin typeface="Nunito"/>
                <a:ea typeface="Nunito"/>
                <a:cs typeface="Nunito"/>
                <a:sym typeface="Nunito"/>
              </a:rPr>
              <a:t>Private cloud providers are HP Data Centers, Ubuntu, Elastic-Private cloud  etc.</a:t>
            </a:r>
            <a:endParaRPr sz="1800">
              <a:solidFill>
                <a:srgbClr val="EEF4E7"/>
              </a:solidFill>
            </a:endParaRPr>
          </a:p>
        </p:txBody>
      </p:sp>
      <p:pic>
        <p:nvPicPr>
          <p:cNvPr id="181" name="Google Shape;181;g28407cc5f62_0_46"/>
          <p:cNvPicPr preferRelativeResize="0"/>
          <p:nvPr/>
        </p:nvPicPr>
        <p:blipFill>
          <a:blip r:embed="rId3">
            <a:alphaModFix/>
          </a:blip>
          <a:stretch>
            <a:fillRect/>
          </a:stretch>
        </p:blipFill>
        <p:spPr>
          <a:xfrm>
            <a:off x="97650" y="3415550"/>
            <a:ext cx="6286500" cy="3143250"/>
          </a:xfrm>
          <a:prstGeom prst="rect">
            <a:avLst/>
          </a:prstGeom>
          <a:noFill/>
          <a:ln>
            <a:noFill/>
          </a:ln>
        </p:spPr>
      </p:pic>
      <p:pic>
        <p:nvPicPr>
          <p:cNvPr id="182" name="Google Shape;182;g28407cc5f62_0_46"/>
          <p:cNvPicPr preferRelativeResize="0"/>
          <p:nvPr/>
        </p:nvPicPr>
        <p:blipFill>
          <a:blip r:embed="rId4">
            <a:alphaModFix/>
          </a:blip>
          <a:stretch>
            <a:fillRect/>
          </a:stretch>
        </p:blipFill>
        <p:spPr>
          <a:xfrm>
            <a:off x="6760950" y="4011938"/>
            <a:ext cx="4911977" cy="195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8407cc5f62_0_133"/>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Hybrid Cloud</a:t>
            </a:r>
            <a:endParaRPr/>
          </a:p>
        </p:txBody>
      </p:sp>
      <p:sp>
        <p:nvSpPr>
          <p:cNvPr id="188" name="Google Shape;188;g28407cc5f62_0_133"/>
          <p:cNvSpPr txBox="1"/>
          <p:nvPr>
            <p:ph idx="1" type="body"/>
          </p:nvPr>
        </p:nvSpPr>
        <p:spPr>
          <a:xfrm>
            <a:off x="677323" y="1329825"/>
            <a:ext cx="105627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sz="1600">
                <a:solidFill>
                  <a:srgbClr val="EEF4E7"/>
                </a:solidFill>
                <a:latin typeface="Nunito"/>
                <a:ea typeface="Nunito"/>
                <a:cs typeface="Nunito"/>
                <a:sym typeface="Nunito"/>
              </a:rPr>
              <a:t>A hybrid cloud is a heterogeneous distributed system formed by combining facilities of the public cloud and private cloud. For this reason, they are also called </a:t>
            </a:r>
            <a:r>
              <a:rPr b="1" lang="en-GB" sz="1600">
                <a:solidFill>
                  <a:srgbClr val="EEF4E7"/>
                </a:solidFill>
                <a:latin typeface="Nunito"/>
                <a:ea typeface="Nunito"/>
                <a:cs typeface="Nunito"/>
                <a:sym typeface="Nunito"/>
              </a:rPr>
              <a:t>heterogeneous clouds.</a:t>
            </a:r>
            <a:r>
              <a:rPr lang="en-GB" sz="1600">
                <a:solidFill>
                  <a:srgbClr val="EEF4E7"/>
                </a:solidFill>
                <a:latin typeface="Nunito"/>
                <a:ea typeface="Nunito"/>
                <a:cs typeface="Nunito"/>
                <a:sym typeface="Nunito"/>
              </a:rPr>
              <a:t> </a:t>
            </a:r>
            <a:endParaRPr sz="1600">
              <a:solidFill>
                <a:srgbClr val="EEF4E7"/>
              </a:solidFill>
              <a:latin typeface="Nunito"/>
              <a:ea typeface="Nunito"/>
              <a:cs typeface="Nunito"/>
              <a:sym typeface="Nunito"/>
            </a:endParaRPr>
          </a:p>
          <a:p>
            <a:pPr indent="0" lvl="0" marL="0" rtl="0" algn="l">
              <a:spcBef>
                <a:spcPts val="1000"/>
              </a:spcBef>
              <a:spcAft>
                <a:spcPts val="0"/>
              </a:spcAft>
              <a:buNone/>
            </a:pPr>
            <a:r>
              <a:rPr lang="en-GB" sz="1600">
                <a:solidFill>
                  <a:srgbClr val="EEF4E7"/>
                </a:solidFill>
                <a:latin typeface="Nunito"/>
                <a:ea typeface="Nunito"/>
                <a:cs typeface="Nunito"/>
                <a:sym typeface="Nunito"/>
              </a:rPr>
              <a:t>A major drawback of private deployments is the inability to scale on-demand and efficiently address peak loads. Here public clouds are needed. Hence, a hybrid cloud takes advantage of both public and private clouds. </a:t>
            </a:r>
            <a:endParaRPr sz="1600">
              <a:solidFill>
                <a:srgbClr val="EEF4E7"/>
              </a:solidFill>
              <a:latin typeface="Nunito"/>
              <a:ea typeface="Nunito"/>
              <a:cs typeface="Nunito"/>
              <a:sym typeface="Nunito"/>
            </a:endParaRPr>
          </a:p>
          <a:p>
            <a:pPr indent="0" lvl="0" marL="0" rtl="0" algn="l">
              <a:spcBef>
                <a:spcPts val="1000"/>
              </a:spcBef>
              <a:spcAft>
                <a:spcPts val="0"/>
              </a:spcAft>
              <a:buNone/>
            </a:pPr>
            <a:r>
              <a:rPr lang="en-GB" sz="1600">
                <a:solidFill>
                  <a:srgbClr val="EEF4E7"/>
                </a:solidFill>
                <a:latin typeface="Nunito"/>
                <a:ea typeface="Nunito"/>
                <a:cs typeface="Nunito"/>
                <a:sym typeface="Nunito"/>
              </a:rPr>
              <a:t>Example : </a:t>
            </a:r>
            <a:r>
              <a:rPr lang="en-GB" sz="1500">
                <a:solidFill>
                  <a:srgbClr val="1F1F1F"/>
                </a:solidFill>
                <a:highlight>
                  <a:srgbClr val="FFFFFF"/>
                </a:highlight>
                <a:latin typeface="Arial"/>
                <a:ea typeface="Arial"/>
                <a:cs typeface="Arial"/>
                <a:sym typeface="Arial"/>
              </a:rPr>
              <a:t> </a:t>
            </a:r>
            <a:r>
              <a:rPr lang="en-GB" sz="1500">
                <a:solidFill>
                  <a:srgbClr val="040C28"/>
                </a:solidFill>
                <a:highlight>
                  <a:srgbClr val="FFFFFF"/>
                </a:highlight>
                <a:latin typeface="Arial"/>
                <a:ea typeface="Arial"/>
                <a:cs typeface="Arial"/>
                <a:sym typeface="Arial"/>
              </a:rPr>
              <a:t>AWS Outposts</a:t>
            </a:r>
            <a:endParaRPr sz="1600">
              <a:solidFill>
                <a:srgbClr val="EEF4E7"/>
              </a:solidFill>
              <a:latin typeface="Nunito"/>
              <a:ea typeface="Nunito"/>
              <a:cs typeface="Nunito"/>
              <a:sym typeface="Nunito"/>
            </a:endParaRPr>
          </a:p>
        </p:txBody>
      </p:sp>
      <p:pic>
        <p:nvPicPr>
          <p:cNvPr id="189" name="Google Shape;189;g28407cc5f62_0_133"/>
          <p:cNvPicPr preferRelativeResize="0"/>
          <p:nvPr/>
        </p:nvPicPr>
        <p:blipFill>
          <a:blip r:embed="rId3">
            <a:alphaModFix/>
          </a:blip>
          <a:stretch>
            <a:fillRect/>
          </a:stretch>
        </p:blipFill>
        <p:spPr>
          <a:xfrm>
            <a:off x="2789850" y="3160575"/>
            <a:ext cx="6286500" cy="314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f85ecaa838_0_1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Community Cloud</a:t>
            </a:r>
            <a:endParaRPr/>
          </a:p>
        </p:txBody>
      </p:sp>
      <p:sp>
        <p:nvSpPr>
          <p:cNvPr id="195" name="Google Shape;195;g2f85ecaa838_0_10"/>
          <p:cNvSpPr txBox="1"/>
          <p:nvPr>
            <p:ph idx="1" type="body"/>
          </p:nvPr>
        </p:nvSpPr>
        <p:spPr>
          <a:xfrm>
            <a:off x="677323" y="1488600"/>
            <a:ext cx="105048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500">
                <a:latin typeface="Montserrat"/>
                <a:ea typeface="Montserrat"/>
                <a:cs typeface="Montserrat"/>
                <a:sym typeface="Montserrat"/>
              </a:rPr>
              <a:t>Community cloud is a cloud infrastructure that allows systems and services to be accessible by a group of several organizations to share the information. It is owned, managed, and operated by one or more organizations in the community, a third party, or a combination of them.</a:t>
            </a:r>
            <a:endParaRPr sz="1500">
              <a:latin typeface="Montserrat"/>
              <a:ea typeface="Montserrat"/>
              <a:cs typeface="Montserrat"/>
              <a:sym typeface="Montserrat"/>
            </a:endParaRPr>
          </a:p>
          <a:p>
            <a:pPr indent="0" lvl="0" marL="0" rtl="0" algn="l">
              <a:lnSpc>
                <a:spcPct val="120000"/>
              </a:lnSpc>
              <a:spcBef>
                <a:spcPts val="0"/>
              </a:spcBef>
              <a:spcAft>
                <a:spcPts val="0"/>
              </a:spcAft>
              <a:buNone/>
            </a:pPr>
            <a:r>
              <a:rPr lang="en-GB" sz="1500">
                <a:latin typeface="Montserrat"/>
                <a:ea typeface="Montserrat"/>
                <a:cs typeface="Montserrat"/>
                <a:sym typeface="Montserrat"/>
              </a:rPr>
              <a:t>Advantages of Community Cloud</a:t>
            </a:r>
            <a:endParaRPr sz="1500">
              <a:latin typeface="Montserrat"/>
              <a:ea typeface="Montserrat"/>
              <a:cs typeface="Montserrat"/>
              <a:sym typeface="Montserrat"/>
            </a:endParaRPr>
          </a:p>
          <a:p>
            <a:pPr indent="0" lvl="0" marL="0" rtl="0" algn="just">
              <a:spcBef>
                <a:spcPts val="400"/>
              </a:spcBef>
              <a:spcAft>
                <a:spcPts val="0"/>
              </a:spcAft>
              <a:buNone/>
            </a:pPr>
            <a:r>
              <a:rPr lang="en-GB" sz="1500">
                <a:latin typeface="Montserrat"/>
                <a:ea typeface="Montserrat"/>
                <a:cs typeface="Montserrat"/>
                <a:sym typeface="Montserrat"/>
              </a:rPr>
              <a:t>There are the following advantages of Community Cloud -</a:t>
            </a:r>
            <a:endParaRPr sz="1500">
              <a:latin typeface="Montserrat"/>
              <a:ea typeface="Montserrat"/>
              <a:cs typeface="Montserrat"/>
              <a:sym typeface="Montserrat"/>
            </a:endParaRPr>
          </a:p>
          <a:p>
            <a:pPr indent="-323850" lvl="0" marL="457200" rtl="0" algn="l">
              <a:lnSpc>
                <a:spcPct val="120000"/>
              </a:lnSpc>
              <a:spcBef>
                <a:spcPts val="1200"/>
              </a:spcBef>
              <a:spcAft>
                <a:spcPts val="0"/>
              </a:spcAft>
              <a:buSzPts val="1500"/>
              <a:buFont typeface="Montserrat"/>
              <a:buChar char="●"/>
            </a:pPr>
            <a:r>
              <a:rPr lang="en-GB" sz="1500">
                <a:latin typeface="Montserrat"/>
                <a:ea typeface="Montserrat"/>
                <a:cs typeface="Montserrat"/>
                <a:sym typeface="Montserrat"/>
              </a:rPr>
              <a:t>Cost effective</a:t>
            </a:r>
            <a:endParaRPr sz="1500">
              <a:latin typeface="Montserrat"/>
              <a:ea typeface="Montserrat"/>
              <a:cs typeface="Montserrat"/>
              <a:sym typeface="Montserrat"/>
            </a:endParaRPr>
          </a:p>
          <a:p>
            <a:pPr indent="-323850" lvl="0" marL="457200" rtl="0" algn="l">
              <a:lnSpc>
                <a:spcPct val="120000"/>
              </a:lnSpc>
              <a:spcBef>
                <a:spcPts val="0"/>
              </a:spcBef>
              <a:spcAft>
                <a:spcPts val="0"/>
              </a:spcAft>
              <a:buSzPts val="1500"/>
              <a:buFont typeface="Montserrat"/>
              <a:buChar char="●"/>
            </a:pPr>
            <a:r>
              <a:rPr lang="en-GB" sz="1500">
                <a:latin typeface="Montserrat"/>
                <a:ea typeface="Montserrat"/>
                <a:cs typeface="Montserrat"/>
                <a:sym typeface="Montserrat"/>
              </a:rPr>
              <a:t>Flexible and Scalable</a:t>
            </a:r>
            <a:endParaRPr sz="1500">
              <a:latin typeface="Montserrat"/>
              <a:ea typeface="Montserrat"/>
              <a:cs typeface="Montserrat"/>
              <a:sym typeface="Montserrat"/>
            </a:endParaRPr>
          </a:p>
          <a:p>
            <a:pPr indent="-323850" lvl="0" marL="457200" rtl="0" algn="l">
              <a:lnSpc>
                <a:spcPct val="120000"/>
              </a:lnSpc>
              <a:spcBef>
                <a:spcPts val="0"/>
              </a:spcBef>
              <a:spcAft>
                <a:spcPts val="0"/>
              </a:spcAft>
              <a:buSzPts val="1500"/>
              <a:buFont typeface="Montserrat"/>
              <a:buChar char="●"/>
            </a:pPr>
            <a:r>
              <a:rPr lang="en-GB" sz="1500">
                <a:latin typeface="Montserrat"/>
                <a:ea typeface="Montserrat"/>
                <a:cs typeface="Montserrat"/>
                <a:sym typeface="Montserrat"/>
              </a:rPr>
              <a:t>Security</a:t>
            </a:r>
            <a:endParaRPr sz="1500">
              <a:latin typeface="Montserrat"/>
              <a:ea typeface="Montserrat"/>
              <a:cs typeface="Montserrat"/>
              <a:sym typeface="Montserrat"/>
            </a:endParaRPr>
          </a:p>
          <a:p>
            <a:pPr indent="-323850" lvl="0" marL="457200" rtl="0" algn="l">
              <a:lnSpc>
                <a:spcPct val="120000"/>
              </a:lnSpc>
              <a:spcBef>
                <a:spcPts val="0"/>
              </a:spcBef>
              <a:spcAft>
                <a:spcPts val="0"/>
              </a:spcAft>
              <a:buSzPts val="1500"/>
              <a:buFont typeface="Montserrat"/>
              <a:buChar char="●"/>
            </a:pPr>
            <a:r>
              <a:rPr lang="en-GB" sz="1500">
                <a:latin typeface="Montserrat"/>
                <a:ea typeface="Montserrat"/>
                <a:cs typeface="Montserrat"/>
                <a:sym typeface="Montserrat"/>
              </a:rPr>
              <a:t>Sharing infrastructure</a:t>
            </a:r>
            <a:endParaRPr sz="1500">
              <a:latin typeface="Montserrat"/>
              <a:ea typeface="Montserrat"/>
              <a:cs typeface="Montserrat"/>
              <a:sym typeface="Montserrat"/>
            </a:endParaRPr>
          </a:p>
          <a:p>
            <a:pPr indent="0" lvl="0" marL="0" rtl="0" algn="l">
              <a:spcBef>
                <a:spcPts val="1000"/>
              </a:spcBef>
              <a:spcAft>
                <a:spcPts val="0"/>
              </a:spcAft>
              <a:buNone/>
            </a:pPr>
            <a:r>
              <a:t/>
            </a:r>
            <a:endParaRPr sz="1500">
              <a:latin typeface="Montserrat"/>
              <a:ea typeface="Montserrat"/>
              <a:cs typeface="Montserrat"/>
              <a:sym typeface="Montserrat"/>
            </a:endParaRPr>
          </a:p>
        </p:txBody>
      </p:sp>
      <p:pic>
        <p:nvPicPr>
          <p:cNvPr id="196" name="Google Shape;196;g2f85ecaa838_0_10"/>
          <p:cNvPicPr preferRelativeResize="0"/>
          <p:nvPr/>
        </p:nvPicPr>
        <p:blipFill>
          <a:blip r:embed="rId3">
            <a:alphaModFix/>
          </a:blip>
          <a:stretch>
            <a:fillRect/>
          </a:stretch>
        </p:blipFill>
        <p:spPr>
          <a:xfrm>
            <a:off x="5948469" y="3499575"/>
            <a:ext cx="4280100" cy="287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8407cc5f62_0_1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2" name="Google Shape;202;g28407cc5f62_0_11"/>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Everything you need to know about The Cloud - from the differences between #SaaS, #PaaS, and #IaaS, to relevant use cases. Watch Now! #AWS #Azzure #Cloud #CloudComputing #CloudPlatform" id="203" name="Google Shape;203;g28407cc5f62_0_11" title="What is the Cloud and What are the Differences Between IaaS, PaaS, and SaaS?">
            <a:hlinkClick r:id="rId3"/>
          </p:cNvPr>
          <p:cNvPicPr preferRelativeResize="0"/>
          <p:nvPr/>
        </p:nvPicPr>
        <p:blipFill>
          <a:blip r:embed="rId4">
            <a:alphaModFix/>
          </a:blip>
          <a:stretch>
            <a:fillRect/>
          </a:stretch>
        </p:blipFill>
        <p:spPr>
          <a:xfrm>
            <a:off x="0" y="0"/>
            <a:ext cx="12389875" cy="700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f85ecaa838_0_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9" name="Google Shape;209;g2f85ecaa838_0_1"/>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10" name="Google Shape;210;g2f85ecaa838_0_1"/>
          <p:cNvPicPr preferRelativeResize="0"/>
          <p:nvPr/>
        </p:nvPicPr>
        <p:blipFill>
          <a:blip r:embed="rId3">
            <a:alphaModFix/>
          </a:blip>
          <a:stretch>
            <a:fillRect/>
          </a:stretch>
        </p:blipFill>
        <p:spPr>
          <a:xfrm>
            <a:off x="0" y="229794"/>
            <a:ext cx="12192001" cy="63984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Different systems implementation</a:t>
            </a:r>
            <a:endParaRPr/>
          </a:p>
        </p:txBody>
      </p:sp>
      <p:pic>
        <p:nvPicPr>
          <p:cNvPr descr="https://media3.picsearch.com/is?ZGd9zc2gz_72VLrCeWQ_itMPRV6SqXmO3Q7OjAn-qns&amp;height=199" id="216" name="Google Shape;216;p10"/>
          <p:cNvPicPr preferRelativeResize="0"/>
          <p:nvPr>
            <p:ph idx="1" type="body"/>
          </p:nvPr>
        </p:nvPicPr>
        <p:blipFill rotWithShape="1">
          <a:blip r:embed="rId3">
            <a:alphaModFix/>
          </a:blip>
          <a:srcRect b="0" l="0" r="0" t="0"/>
          <a:stretch/>
        </p:blipFill>
        <p:spPr>
          <a:xfrm>
            <a:off x="1093763" y="1432267"/>
            <a:ext cx="9144000" cy="4515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SDLC</a:t>
            </a:r>
            <a:endParaRPr/>
          </a:p>
        </p:txBody>
      </p:sp>
      <p:sp>
        <p:nvSpPr>
          <p:cNvPr id="76" name="Google Shape;76;p2"/>
          <p:cNvSpPr txBox="1"/>
          <p:nvPr>
            <p:ph idx="1" type="body"/>
          </p:nvPr>
        </p:nvSpPr>
        <p:spPr>
          <a:xfrm>
            <a:off x="677334" y="1378226"/>
            <a:ext cx="8596668" cy="522135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System life cycle refers to the stages through which the development of a new system passes through.</a:t>
            </a:r>
            <a:endParaRPr/>
          </a:p>
        </p:txBody>
      </p:sp>
      <p:grpSp>
        <p:nvGrpSpPr>
          <p:cNvPr id="77" name="Google Shape;77;p2"/>
          <p:cNvGrpSpPr/>
          <p:nvPr/>
        </p:nvGrpSpPr>
        <p:grpSpPr>
          <a:xfrm>
            <a:off x="4358479" y="2936898"/>
            <a:ext cx="3185863" cy="3473104"/>
            <a:chOff x="2096070" y="6070"/>
            <a:chExt cx="4567545" cy="4473344"/>
          </a:xfrm>
        </p:grpSpPr>
        <p:sp>
          <p:nvSpPr>
            <p:cNvPr id="78" name="Google Shape;78;p2"/>
            <p:cNvSpPr/>
            <p:nvPr/>
          </p:nvSpPr>
          <p:spPr>
            <a:xfrm>
              <a:off x="3806376" y="6070"/>
              <a:ext cx="1146933" cy="1031935"/>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txBox="1"/>
            <p:nvPr/>
          </p:nvSpPr>
          <p:spPr>
            <a:xfrm>
              <a:off x="3974340" y="157193"/>
              <a:ext cx="811005" cy="72968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Existing System analysis</a:t>
              </a:r>
              <a:endParaRPr/>
            </a:p>
          </p:txBody>
        </p:sp>
        <p:sp>
          <p:nvSpPr>
            <p:cNvPr id="80" name="Google Shape;80;p2"/>
            <p:cNvSpPr/>
            <p:nvPr/>
          </p:nvSpPr>
          <p:spPr>
            <a:xfrm rot="1542857">
              <a:off x="4959123" y="679569"/>
              <a:ext cx="227078"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txBox="1"/>
            <p:nvPr/>
          </p:nvSpPr>
          <p:spPr>
            <a:xfrm rot="1542857">
              <a:off x="4962496" y="735235"/>
              <a:ext cx="158955"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82" name="Google Shape;82;p2"/>
            <p:cNvSpPr/>
            <p:nvPr/>
          </p:nvSpPr>
          <p:spPr>
            <a:xfrm>
              <a:off x="5198096" y="680675"/>
              <a:ext cx="1189451"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txBox="1"/>
            <p:nvPr/>
          </p:nvSpPr>
          <p:spPr>
            <a:xfrm>
              <a:off x="5372287" y="833512"/>
              <a:ext cx="841069" cy="737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Requirement Specification</a:t>
              </a:r>
              <a:endParaRPr/>
            </a:p>
          </p:txBody>
        </p:sp>
        <p:sp>
          <p:nvSpPr>
            <p:cNvPr id="84" name="Google Shape;84;p2"/>
            <p:cNvSpPr/>
            <p:nvPr/>
          </p:nvSpPr>
          <p:spPr>
            <a:xfrm rot="4628571">
              <a:off x="5827664" y="1784696"/>
              <a:ext cx="276476"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txBox="1"/>
            <p:nvPr/>
          </p:nvSpPr>
          <p:spPr>
            <a:xfrm rot="4628571">
              <a:off x="5859907" y="1814709"/>
              <a:ext cx="193533"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86" name="Google Shape;86;p2"/>
            <p:cNvSpPr/>
            <p:nvPr/>
          </p:nvSpPr>
          <p:spPr>
            <a:xfrm>
              <a:off x="5619981" y="2209643"/>
              <a:ext cx="1043634"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txBox="1"/>
            <p:nvPr/>
          </p:nvSpPr>
          <p:spPr>
            <a:xfrm>
              <a:off x="5772818" y="2362480"/>
              <a:ext cx="737960" cy="737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Software Design</a:t>
              </a:r>
              <a:endParaRPr/>
            </a:p>
          </p:txBody>
        </p:sp>
        <p:sp>
          <p:nvSpPr>
            <p:cNvPr id="88" name="Google Shape;88;p2"/>
            <p:cNvSpPr/>
            <p:nvPr/>
          </p:nvSpPr>
          <p:spPr>
            <a:xfrm rot="7714286">
              <a:off x="5518766" y="3162263"/>
              <a:ext cx="278066"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txBox="1"/>
            <p:nvPr/>
          </p:nvSpPr>
          <p:spPr>
            <a:xfrm rot="-3085714">
              <a:off x="5586482" y="3200098"/>
              <a:ext cx="194646"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90" name="Google Shape;90;p2"/>
            <p:cNvSpPr/>
            <p:nvPr/>
          </p:nvSpPr>
          <p:spPr>
            <a:xfrm>
              <a:off x="4642170" y="3435780"/>
              <a:ext cx="1043634"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txBox="1"/>
            <p:nvPr/>
          </p:nvSpPr>
          <p:spPr>
            <a:xfrm>
              <a:off x="4795007" y="3588617"/>
              <a:ext cx="737960" cy="737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Software Implementation</a:t>
              </a:r>
              <a:endParaRPr/>
            </a:p>
          </p:txBody>
        </p:sp>
        <p:sp>
          <p:nvSpPr>
            <p:cNvPr id="92" name="Google Shape;92;p2"/>
            <p:cNvSpPr/>
            <p:nvPr/>
          </p:nvSpPr>
          <p:spPr>
            <a:xfrm rot="10800000">
              <a:off x="4248680" y="3781484"/>
              <a:ext cx="278066"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txBox="1"/>
            <p:nvPr/>
          </p:nvSpPr>
          <p:spPr>
            <a:xfrm>
              <a:off x="4332100" y="3851929"/>
              <a:ext cx="194646"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94" name="Google Shape;94;p2"/>
            <p:cNvSpPr/>
            <p:nvPr/>
          </p:nvSpPr>
          <p:spPr>
            <a:xfrm>
              <a:off x="3073882" y="3435780"/>
              <a:ext cx="1043634"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txBox="1"/>
            <p:nvPr/>
          </p:nvSpPr>
          <p:spPr>
            <a:xfrm>
              <a:off x="3226719" y="3588617"/>
              <a:ext cx="737960" cy="73796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100"/>
                <a:buFont typeface="Trebuchet MS"/>
                <a:buNone/>
              </a:pPr>
              <a:r>
                <a:rPr b="1" i="0" lang="en-GB" sz="1100" u="none" cap="none" strike="noStrike">
                  <a:solidFill>
                    <a:schemeClr val="dk1"/>
                  </a:solidFill>
                  <a:latin typeface="Trebuchet MS"/>
                  <a:ea typeface="Trebuchet MS"/>
                  <a:cs typeface="Trebuchet MS"/>
                  <a:sym typeface="Trebuchet MS"/>
                </a:rPr>
                <a:t>Testing and Debugging</a:t>
              </a:r>
              <a:endParaRPr/>
            </a:p>
          </p:txBody>
        </p:sp>
        <p:sp>
          <p:nvSpPr>
            <p:cNvPr id="96" name="Google Shape;96;p2"/>
            <p:cNvSpPr/>
            <p:nvPr/>
          </p:nvSpPr>
          <p:spPr>
            <a:xfrm rot="-7714286">
              <a:off x="2972667" y="3174568"/>
              <a:ext cx="278066"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rot="3085714">
              <a:off x="3040383" y="3277623"/>
              <a:ext cx="194646"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98" name="Google Shape;98;p2"/>
            <p:cNvSpPr/>
            <p:nvPr/>
          </p:nvSpPr>
          <p:spPr>
            <a:xfrm>
              <a:off x="2096070" y="2209643"/>
              <a:ext cx="1043634"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txBox="1"/>
            <p:nvPr/>
          </p:nvSpPr>
          <p:spPr>
            <a:xfrm>
              <a:off x="2248907" y="2362480"/>
              <a:ext cx="737960" cy="737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New System installation</a:t>
              </a:r>
              <a:endParaRPr/>
            </a:p>
          </p:txBody>
        </p:sp>
        <p:sp>
          <p:nvSpPr>
            <p:cNvPr id="100" name="Google Shape;100;p2"/>
            <p:cNvSpPr/>
            <p:nvPr/>
          </p:nvSpPr>
          <p:spPr>
            <a:xfrm rot="-4628571">
              <a:off x="2652080" y="1800005"/>
              <a:ext cx="276418"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rot="-4628571">
              <a:off x="2684316" y="1910873"/>
              <a:ext cx="193493"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sp>
          <p:nvSpPr>
            <p:cNvPr id="102" name="Google Shape;102;p2"/>
            <p:cNvSpPr/>
            <p:nvPr/>
          </p:nvSpPr>
          <p:spPr>
            <a:xfrm>
              <a:off x="2368893" y="680675"/>
              <a:ext cx="1195942" cy="1043634"/>
            </a:xfrm>
            <a:prstGeom prst="ellipse">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a:off x="2544035" y="833512"/>
              <a:ext cx="845658" cy="737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1000"/>
                <a:buFont typeface="Trebuchet MS"/>
                <a:buNone/>
              </a:pPr>
              <a:r>
                <a:rPr b="1" i="0" lang="en-GB" sz="1000" u="none" cap="none" strike="noStrike">
                  <a:solidFill>
                    <a:schemeClr val="dk1"/>
                  </a:solidFill>
                  <a:latin typeface="Trebuchet MS"/>
                  <a:ea typeface="Trebuchet MS"/>
                  <a:cs typeface="Trebuchet MS"/>
                  <a:sym typeface="Trebuchet MS"/>
                </a:rPr>
                <a:t>Maintenance</a:t>
              </a:r>
              <a:endParaRPr/>
            </a:p>
          </p:txBody>
        </p:sp>
        <p:sp>
          <p:nvSpPr>
            <p:cNvPr id="104" name="Google Shape;104;p2"/>
            <p:cNvSpPr/>
            <p:nvPr/>
          </p:nvSpPr>
          <p:spPr>
            <a:xfrm rot="-1542857">
              <a:off x="3563670" y="684604"/>
              <a:ext cx="225795" cy="352226"/>
            </a:xfrm>
            <a:prstGeom prst="rightArrow">
              <a:avLst>
                <a:gd fmla="val 60000" name="adj1"/>
                <a:gd fmla="val 50000" name="adj2"/>
              </a:avLst>
            </a:prstGeom>
            <a:solidFill>
              <a:srgbClr val="C5DD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txBox="1"/>
            <p:nvPr/>
          </p:nvSpPr>
          <p:spPr>
            <a:xfrm rot="-1542857">
              <a:off x="3567024" y="769744"/>
              <a:ext cx="158057" cy="2113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Trebuchet MS"/>
                <a:buNone/>
              </a:pPr>
              <a:r>
                <a:t/>
              </a:r>
              <a:endParaRPr b="0" i="0" sz="900" u="none" cap="none" strike="noStrike">
                <a:solidFill>
                  <a:schemeClr val="lt1"/>
                </a:solidFill>
                <a:latin typeface="Trebuchet MS"/>
                <a:ea typeface="Trebuchet MS"/>
                <a:cs typeface="Trebuchet MS"/>
                <a:sym typeface="Trebuchet M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407cc5f62_0_147"/>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What is SaaS?</a:t>
            </a:r>
            <a:endParaRPr/>
          </a:p>
        </p:txBody>
      </p:sp>
      <p:pic>
        <p:nvPicPr>
          <p:cNvPr id="222" name="Google Shape;222;g28407cc5f62_0_147"/>
          <p:cNvPicPr preferRelativeResize="0"/>
          <p:nvPr>
            <p:ph idx="1" type="body"/>
          </p:nvPr>
        </p:nvPicPr>
        <p:blipFill rotWithShape="1">
          <a:blip r:embed="rId3">
            <a:alphaModFix/>
          </a:blip>
          <a:srcRect b="0" l="0" r="0" t="0"/>
          <a:stretch/>
        </p:blipFill>
        <p:spPr>
          <a:xfrm>
            <a:off x="2054629" y="1930496"/>
            <a:ext cx="7219500" cy="392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8407cc5f62_0_14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Record your understanding of Cloud Computing</a:t>
            </a:r>
            <a:endParaRPr/>
          </a:p>
        </p:txBody>
      </p:sp>
      <p:sp>
        <p:nvSpPr>
          <p:cNvPr id="228" name="Google Shape;228;g28407cc5f62_0_140"/>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u="sng">
                <a:solidFill>
                  <a:schemeClr val="hlink"/>
                </a:solidFill>
                <a:hlinkClick r:id="rId3"/>
              </a:rPr>
              <a:t>https://flip.com/203bb171</a:t>
            </a:r>
            <a:r>
              <a:rPr lang="en-GB"/>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8407cc5f62_0_5"/>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Conclusion</a:t>
            </a:r>
            <a:endParaRPr/>
          </a:p>
        </p:txBody>
      </p:sp>
      <p:sp>
        <p:nvSpPr>
          <p:cNvPr id="234" name="Google Shape;234;g28407cc5f62_0_5"/>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solidFill>
                  <a:srgbClr val="EEF4E7"/>
                </a:solidFill>
                <a:latin typeface="Times New Roman"/>
                <a:ea typeface="Times New Roman"/>
                <a:cs typeface="Times New Roman"/>
                <a:sym typeface="Times New Roman"/>
              </a:rPr>
              <a:t>To conclude :</a:t>
            </a:r>
            <a:endParaRPr>
              <a:solidFill>
                <a:srgbClr val="EEF4E7"/>
              </a:solidFill>
              <a:latin typeface="Times New Roman"/>
              <a:ea typeface="Times New Roman"/>
              <a:cs typeface="Times New Roman"/>
              <a:sym typeface="Times New Roman"/>
            </a:endParaRPr>
          </a:p>
          <a:p>
            <a:pPr indent="-320040" lvl="0" marL="457200" rtl="0" algn="l">
              <a:spcBef>
                <a:spcPts val="1000"/>
              </a:spcBef>
              <a:spcAft>
                <a:spcPts val="0"/>
              </a:spcAft>
              <a:buClr>
                <a:srgbClr val="EEF4E7"/>
              </a:buClr>
              <a:buSzPts val="1440"/>
              <a:buFont typeface="Times New Roman"/>
              <a:buChar char="●"/>
            </a:pPr>
            <a:r>
              <a:rPr lang="en-GB">
                <a:solidFill>
                  <a:srgbClr val="EEF4E7"/>
                </a:solidFill>
                <a:latin typeface="Times New Roman"/>
                <a:ea typeface="Times New Roman"/>
                <a:cs typeface="Times New Roman"/>
                <a:sym typeface="Times New Roman"/>
              </a:rPr>
              <a:t> IaaS provides access to resources such as virtual machines and virtual storage</a:t>
            </a:r>
            <a:endParaRPr>
              <a:solidFill>
                <a:srgbClr val="EEF4E7"/>
              </a:solidFill>
              <a:latin typeface="Times New Roman"/>
              <a:ea typeface="Times New Roman"/>
              <a:cs typeface="Times New Roman"/>
              <a:sym typeface="Times New Roman"/>
            </a:endParaRPr>
          </a:p>
          <a:p>
            <a:pPr indent="-320040" lvl="0" marL="457200" rtl="0" algn="l">
              <a:spcBef>
                <a:spcPts val="0"/>
              </a:spcBef>
              <a:spcAft>
                <a:spcPts val="0"/>
              </a:spcAft>
              <a:buClr>
                <a:srgbClr val="EEF4E7"/>
              </a:buClr>
              <a:buSzPts val="1440"/>
              <a:buFont typeface="Times New Roman"/>
              <a:buChar char="●"/>
            </a:pPr>
            <a:r>
              <a:rPr lang="en-GB">
                <a:solidFill>
                  <a:srgbClr val="EEF4E7"/>
                </a:solidFill>
                <a:latin typeface="Times New Roman"/>
                <a:ea typeface="Times New Roman"/>
                <a:cs typeface="Times New Roman"/>
                <a:sym typeface="Times New Roman"/>
              </a:rPr>
              <a:t>PaaS provides execution environments, application development, and deployment tools</a:t>
            </a:r>
            <a:endParaRPr>
              <a:solidFill>
                <a:srgbClr val="EEF4E7"/>
              </a:solidFill>
              <a:latin typeface="Times New Roman"/>
              <a:ea typeface="Times New Roman"/>
              <a:cs typeface="Times New Roman"/>
              <a:sym typeface="Times New Roman"/>
            </a:endParaRPr>
          </a:p>
          <a:p>
            <a:pPr indent="-320040" lvl="0" marL="457200" rtl="0" algn="l">
              <a:spcBef>
                <a:spcPts val="0"/>
              </a:spcBef>
              <a:spcAft>
                <a:spcPts val="0"/>
              </a:spcAft>
              <a:buClr>
                <a:srgbClr val="EEF4E7"/>
              </a:buClr>
              <a:buSzPts val="1440"/>
              <a:buFont typeface="Times New Roman"/>
              <a:buChar char="●"/>
            </a:pPr>
            <a:r>
              <a:rPr lang="en-GB">
                <a:solidFill>
                  <a:srgbClr val="EEF4E7"/>
                </a:solidFill>
                <a:latin typeface="Times New Roman"/>
                <a:ea typeface="Times New Roman"/>
                <a:cs typeface="Times New Roman"/>
                <a:sym typeface="Times New Roman"/>
              </a:rPr>
              <a:t> SaaS provides software as a service to end-users.</a:t>
            </a:r>
            <a:endParaRPr>
              <a:solidFill>
                <a:srgbClr val="EEF4E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Installation Processes</a:t>
            </a:r>
            <a:endParaRPr/>
          </a:p>
        </p:txBody>
      </p:sp>
      <p:sp>
        <p:nvSpPr>
          <p:cNvPr id="240" name="Google Shape;240;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55000" lnSpcReduction="10000"/>
          </a:bodyPr>
          <a:lstStyle/>
          <a:p>
            <a:pPr indent="-315468" lvl="0" marL="342900" rtl="0" algn="l">
              <a:spcBef>
                <a:spcPts val="0"/>
              </a:spcBef>
              <a:spcAft>
                <a:spcPts val="0"/>
              </a:spcAft>
              <a:buSzPct val="59999"/>
              <a:buChar char="●"/>
            </a:pPr>
            <a:r>
              <a:rPr lang="en-GB"/>
              <a:t>The reason for an organization to choose one implementation method in favour of another is often a trade-off between costs and risk.</a:t>
            </a:r>
            <a:endParaRPr/>
          </a:p>
          <a:p>
            <a:pPr indent="-315468" lvl="0" marL="342900" rtl="0" algn="l">
              <a:spcBef>
                <a:spcPts val="1000"/>
              </a:spcBef>
              <a:spcAft>
                <a:spcPts val="0"/>
              </a:spcAft>
              <a:buSzPct val="59999"/>
              <a:buChar char="●"/>
            </a:pPr>
            <a:r>
              <a:rPr lang="en-GB"/>
              <a:t>Types of Change over processes are:</a:t>
            </a:r>
            <a:endParaRPr/>
          </a:p>
          <a:p>
            <a:pPr indent="-315468" lvl="0" marL="342900" rtl="0" algn="l">
              <a:spcBef>
                <a:spcPts val="1000"/>
              </a:spcBef>
              <a:spcAft>
                <a:spcPts val="0"/>
              </a:spcAft>
              <a:buSzPct val="59999"/>
              <a:buChar char="●"/>
            </a:pPr>
            <a:r>
              <a:rPr lang="en-GB">
                <a:highlight>
                  <a:srgbClr val="FFFF00"/>
                </a:highlight>
              </a:rPr>
              <a:t> </a:t>
            </a:r>
            <a:r>
              <a:rPr b="1" lang="en-GB">
                <a:solidFill>
                  <a:schemeClr val="dk1"/>
                </a:solidFill>
                <a:highlight>
                  <a:srgbClr val="90C223"/>
                </a:highlight>
              </a:rPr>
              <a:t>Parallel </a:t>
            </a:r>
            <a:r>
              <a:rPr lang="en-GB">
                <a:highlight>
                  <a:srgbClr val="90C223"/>
                </a:highlight>
              </a:rPr>
              <a:t>: </a:t>
            </a:r>
            <a:r>
              <a:rPr lang="en-GB"/>
              <a:t>Both systems work in parallel for a short period of time. This method is very popular because of the limited risk. Outputs of both systems can be compared to ensure which system is  better.</a:t>
            </a:r>
            <a:endParaRPr/>
          </a:p>
          <a:p>
            <a:pPr indent="-315468" lvl="0" marL="342900" rtl="0" algn="l">
              <a:spcBef>
                <a:spcPts val="1000"/>
              </a:spcBef>
              <a:spcAft>
                <a:spcPts val="0"/>
              </a:spcAft>
              <a:buSzPct val="59999"/>
              <a:buChar char="●"/>
            </a:pPr>
            <a:r>
              <a:rPr b="1" lang="en-GB">
                <a:highlight>
                  <a:srgbClr val="90C223"/>
                </a:highlight>
              </a:rPr>
              <a:t>Big Bange(Direct): </a:t>
            </a:r>
            <a:r>
              <a:rPr lang="en-GB"/>
              <a:t>Very risky since the company plugs in the new system and unplugs the old one at the same time. Users need to be trained properly</a:t>
            </a:r>
            <a:endParaRPr/>
          </a:p>
          <a:p>
            <a:pPr indent="-315468" lvl="0" marL="342900" rtl="0" algn="l">
              <a:spcBef>
                <a:spcPts val="1000"/>
              </a:spcBef>
              <a:spcAft>
                <a:spcPts val="0"/>
              </a:spcAft>
              <a:buSzPct val="59999"/>
              <a:buChar char="●"/>
            </a:pPr>
            <a:r>
              <a:rPr lang="en-GB"/>
              <a:t> </a:t>
            </a:r>
            <a:r>
              <a:rPr b="1" lang="en-GB">
                <a:solidFill>
                  <a:schemeClr val="dk1"/>
                </a:solidFill>
                <a:highlight>
                  <a:srgbClr val="90C223"/>
                </a:highlight>
              </a:rPr>
              <a:t>Pilot :</a:t>
            </a:r>
            <a:r>
              <a:rPr lang="en-GB"/>
              <a:t> Mostly used in large organizations that have multiple sites. The new system is introduced in one of the sites and extended to other sites over time. The risk of this method is low and the pilot sites can serve as models for the rest of the company.</a:t>
            </a:r>
            <a:endParaRPr/>
          </a:p>
          <a:p>
            <a:pPr indent="-315468" lvl="0" marL="342900" rtl="0" algn="l">
              <a:spcBef>
                <a:spcPts val="1000"/>
              </a:spcBef>
              <a:spcAft>
                <a:spcPts val="0"/>
              </a:spcAft>
              <a:buSzPct val="59999"/>
              <a:buChar char="●"/>
            </a:pPr>
            <a:r>
              <a:rPr b="1" lang="en-GB">
                <a:solidFill>
                  <a:schemeClr val="dk1"/>
                </a:solidFill>
                <a:highlight>
                  <a:srgbClr val="90C223"/>
                </a:highlight>
              </a:rPr>
              <a:t>Phased: </a:t>
            </a:r>
            <a:r>
              <a:rPr lang="en-GB"/>
              <a:t>With the phased conversion method, a company converts one module of</a:t>
            </a:r>
            <a:endParaRPr/>
          </a:p>
          <a:p>
            <a:pPr indent="0" lvl="0" marL="0" rtl="0" algn="l">
              <a:spcBef>
                <a:spcPts val="1000"/>
              </a:spcBef>
              <a:spcAft>
                <a:spcPts val="0"/>
              </a:spcAft>
              <a:buSzPct val="59999"/>
              <a:buNone/>
            </a:pPr>
            <a:r>
              <a:rPr lang="en-GB"/>
              <a:t>     the system at a time, meaning that different parts of the system are converted at different    </a:t>
            </a:r>
            <a:endParaRPr/>
          </a:p>
          <a:p>
            <a:pPr indent="0" lvl="0" marL="0" rtl="0" algn="l">
              <a:spcBef>
                <a:spcPts val="1000"/>
              </a:spcBef>
              <a:spcAft>
                <a:spcPts val="0"/>
              </a:spcAft>
              <a:buSzPct val="59999"/>
              <a:buNone/>
            </a:pPr>
            <a:r>
              <a:rPr lang="en-GB"/>
              <a:t>      times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Data  Migration</a:t>
            </a:r>
            <a:endParaRPr/>
          </a:p>
        </p:txBody>
      </p:sp>
      <p:sp>
        <p:nvSpPr>
          <p:cNvPr id="246" name="Google Shape;246;p13"/>
          <p:cNvSpPr txBox="1"/>
          <p:nvPr>
            <p:ph idx="1" type="body"/>
          </p:nvPr>
        </p:nvSpPr>
        <p:spPr>
          <a:xfrm>
            <a:off x="677323" y="2160600"/>
            <a:ext cx="10054200" cy="3880800"/>
          </a:xfrm>
          <a:prstGeom prst="rect">
            <a:avLst/>
          </a:prstGeom>
          <a:noFill/>
          <a:ln>
            <a:noFill/>
          </a:ln>
        </p:spPr>
        <p:txBody>
          <a:bodyPr anchorCtr="0" anchor="t" bIns="45700" lIns="91425" spcFirstLastPara="1" rIns="91425" wrap="square" tIns="45700">
            <a:normAutofit fontScale="70000"/>
          </a:bodyPr>
          <a:lstStyle/>
          <a:p>
            <a:pPr indent="-315468" lvl="0" marL="342900" rtl="0" algn="l">
              <a:spcBef>
                <a:spcPts val="0"/>
              </a:spcBef>
              <a:spcAft>
                <a:spcPts val="0"/>
              </a:spcAft>
              <a:buSzPct val="59999"/>
              <a:buChar char="●"/>
            </a:pPr>
            <a:r>
              <a:rPr lang="en-GB"/>
              <a:t>Data migration refers to the transfer of data between different formats, storage types and computer systems. </a:t>
            </a:r>
            <a:endParaRPr/>
          </a:p>
          <a:p>
            <a:pPr indent="-315468" lvl="0" marL="342900" rtl="0" algn="l">
              <a:spcBef>
                <a:spcPts val="1000"/>
              </a:spcBef>
              <a:spcAft>
                <a:spcPts val="0"/>
              </a:spcAft>
              <a:buSzPct val="59999"/>
              <a:buChar char="●"/>
            </a:pPr>
            <a:r>
              <a:rPr lang="en-GB"/>
              <a:t>Data migration happens when an organization changes, upgrades or merges its information systems</a:t>
            </a:r>
            <a:endParaRPr/>
          </a:p>
          <a:p>
            <a:pPr indent="-315468" lvl="0" marL="342900" rtl="0" algn="l">
              <a:spcBef>
                <a:spcPts val="1000"/>
              </a:spcBef>
              <a:spcAft>
                <a:spcPts val="0"/>
              </a:spcAft>
              <a:buSzPct val="59999"/>
              <a:buChar char="●"/>
            </a:pPr>
            <a:r>
              <a:rPr lang="en-GB"/>
              <a:t>Problems with data migration:</a:t>
            </a:r>
            <a:endParaRPr/>
          </a:p>
          <a:p>
            <a:pPr indent="0" lvl="0" marL="0" rtl="0" algn="l">
              <a:spcBef>
                <a:spcPts val="1000"/>
              </a:spcBef>
              <a:spcAft>
                <a:spcPts val="0"/>
              </a:spcAft>
              <a:buSzPct val="59999"/>
              <a:buNone/>
            </a:pPr>
            <a:r>
              <a:rPr lang="en-GB"/>
              <a:t>(i) May be incapable of moving the information due to parameters such as incompatibility with the new system or non—recognizable data structures.</a:t>
            </a:r>
            <a:endParaRPr/>
          </a:p>
          <a:p>
            <a:pPr indent="0" lvl="0" marL="0" rtl="0" algn="l">
              <a:spcBef>
                <a:spcPts val="1000"/>
              </a:spcBef>
              <a:spcAft>
                <a:spcPts val="0"/>
              </a:spcAft>
              <a:buSzPct val="59999"/>
              <a:buNone/>
            </a:pPr>
            <a:r>
              <a:rPr lang="en-GB"/>
              <a:t>(ii) Data may be lost or not transferred due to an incomplete data transfer or errors during the process.</a:t>
            </a:r>
            <a:endParaRPr/>
          </a:p>
          <a:p>
            <a:pPr indent="0" lvl="0" marL="0" rtl="0" algn="l">
              <a:spcBef>
                <a:spcPts val="1000"/>
              </a:spcBef>
              <a:spcAft>
                <a:spcPts val="0"/>
              </a:spcAft>
              <a:buSzPct val="59999"/>
              <a:buNone/>
            </a:pPr>
            <a:r>
              <a:rPr lang="en-GB"/>
              <a:t>(iii) Data can also be misinterpreted due to incompatibilities, caused by the different conventions of each country concerning date, time and measurement units.</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677334" y="609600"/>
            <a:ext cx="8596668" cy="88773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Data Migration Stages</a:t>
            </a:r>
            <a:endParaRPr/>
          </a:p>
        </p:txBody>
      </p:sp>
      <p:pic>
        <p:nvPicPr>
          <p:cNvPr id="252" name="Google Shape;252;p14"/>
          <p:cNvPicPr preferRelativeResize="0"/>
          <p:nvPr>
            <p:ph idx="1" type="body"/>
          </p:nvPr>
        </p:nvPicPr>
        <p:blipFill rotWithShape="1">
          <a:blip r:embed="rId3">
            <a:alphaModFix/>
          </a:blip>
          <a:srcRect b="0" l="0" r="0" t="0"/>
          <a:stretch/>
        </p:blipFill>
        <p:spPr>
          <a:xfrm>
            <a:off x="677334" y="1737215"/>
            <a:ext cx="10097131" cy="40500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Testing</a:t>
            </a:r>
            <a:endParaRPr/>
          </a:p>
        </p:txBody>
      </p:sp>
      <p:sp>
        <p:nvSpPr>
          <p:cNvPr id="258" name="Google Shape;258;p15"/>
          <p:cNvSpPr txBox="1"/>
          <p:nvPr>
            <p:ph idx="1" type="body"/>
          </p:nvPr>
        </p:nvSpPr>
        <p:spPr>
          <a:xfrm>
            <a:off x="770098" y="1190439"/>
            <a:ext cx="10971327" cy="5448900"/>
          </a:xfrm>
          <a:prstGeom prst="rect">
            <a:avLst/>
          </a:prstGeom>
          <a:noFill/>
          <a:ln>
            <a:noFill/>
          </a:ln>
        </p:spPr>
        <p:txBody>
          <a:bodyPr anchorCtr="0" anchor="t" bIns="45700" lIns="91425" spcFirstLastPara="1" rIns="91425" wrap="square" tIns="45700">
            <a:normAutofit fontScale="92500"/>
          </a:bodyPr>
          <a:lstStyle/>
          <a:p>
            <a:pPr indent="-335280" lvl="0" marL="342900" rtl="0" algn="l">
              <a:spcBef>
                <a:spcPts val="0"/>
              </a:spcBef>
              <a:spcAft>
                <a:spcPts val="0"/>
              </a:spcAft>
              <a:buSzPct val="80000"/>
              <a:buChar char="●"/>
            </a:pPr>
            <a:r>
              <a:rPr lang="en-GB" sz="2000"/>
              <a:t>Testing is investigating a computer system to find flaws, discrepancies or errors. There are various types of testing that can be applied to various parts of the development process</a:t>
            </a:r>
            <a:endParaRPr/>
          </a:p>
          <a:p>
            <a:pPr indent="0" lvl="0" marL="0" rtl="0" algn="l">
              <a:spcBef>
                <a:spcPts val="1000"/>
              </a:spcBef>
              <a:spcAft>
                <a:spcPts val="0"/>
              </a:spcAft>
              <a:buSzPct val="80000"/>
              <a:buNone/>
            </a:pPr>
            <a:r>
              <a:rPr b="1" lang="en-GB" sz="2400">
                <a:solidFill>
                  <a:srgbClr val="0C0C0C"/>
                </a:solidFill>
                <a:highlight>
                  <a:srgbClr val="FFFF00"/>
                </a:highlight>
              </a:rPr>
              <a:t>Types of Testing:</a:t>
            </a:r>
            <a:endParaRPr>
              <a:solidFill>
                <a:srgbClr val="0C0C0C"/>
              </a:solidFill>
            </a:endParaRPr>
          </a:p>
          <a:p>
            <a:pPr indent="0" lvl="0" marL="0" rtl="0" algn="l">
              <a:spcBef>
                <a:spcPts val="1000"/>
              </a:spcBef>
              <a:spcAft>
                <a:spcPts val="0"/>
              </a:spcAft>
              <a:buSzPct val="80000"/>
              <a:buNone/>
            </a:pPr>
            <a:r>
              <a:t/>
            </a:r>
            <a:endParaRPr b="1" sz="2400">
              <a:solidFill>
                <a:schemeClr val="dk1"/>
              </a:solidFill>
              <a:highlight>
                <a:srgbClr val="FFFF00"/>
              </a:highlight>
            </a:endParaRPr>
          </a:p>
          <a:p>
            <a:pPr indent="-336042" lvl="0" marL="342900" rtl="0" algn="l">
              <a:spcBef>
                <a:spcPts val="1000"/>
              </a:spcBef>
              <a:spcAft>
                <a:spcPts val="0"/>
              </a:spcAft>
              <a:buSzPct val="59999"/>
              <a:buChar char="●"/>
            </a:pPr>
            <a:r>
              <a:rPr lang="en-GB">
                <a:highlight>
                  <a:srgbClr val="008080"/>
                </a:highlight>
              </a:rPr>
              <a:t>Functional testing </a:t>
            </a:r>
            <a:r>
              <a:rPr lang="en-GB"/>
              <a:t>tests individual commands, text input, menu functions, etc. confirms that  they perform and function correctly according to the design specifications.</a:t>
            </a:r>
            <a:endParaRPr/>
          </a:p>
          <a:p>
            <a:pPr indent="-336042" lvl="0" marL="342900" rtl="0" algn="l">
              <a:spcBef>
                <a:spcPts val="1000"/>
              </a:spcBef>
              <a:spcAft>
                <a:spcPts val="0"/>
              </a:spcAft>
              <a:buSzPct val="59999"/>
              <a:buChar char="●"/>
            </a:pPr>
            <a:r>
              <a:rPr lang="en-GB">
                <a:highlight>
                  <a:srgbClr val="008080"/>
                </a:highlight>
              </a:rPr>
              <a:t>Data testing </a:t>
            </a:r>
            <a:r>
              <a:rPr lang="en-GB"/>
              <a:t>is when normal, abnormal and extreme data is put into the system.</a:t>
            </a:r>
            <a:endParaRPr/>
          </a:p>
          <a:p>
            <a:pPr indent="-336042" lvl="0" marL="342900" rtl="0" algn="l">
              <a:spcBef>
                <a:spcPts val="1000"/>
              </a:spcBef>
              <a:spcAft>
                <a:spcPts val="0"/>
              </a:spcAft>
              <a:buSzPct val="59999"/>
              <a:buChar char="●"/>
            </a:pPr>
            <a:r>
              <a:rPr lang="en-GB">
                <a:highlight>
                  <a:srgbClr val="008080"/>
                </a:highlight>
              </a:rPr>
              <a:t>Alpha testing </a:t>
            </a:r>
            <a:r>
              <a:rPr lang="en-GB"/>
              <a:t>is done before the software product is made available to the general public and is done by the company where the product was developed</a:t>
            </a:r>
            <a:endParaRPr/>
          </a:p>
          <a:p>
            <a:pPr indent="-336042" lvl="0" marL="342900" rtl="0" algn="l">
              <a:spcBef>
                <a:spcPts val="1000"/>
              </a:spcBef>
              <a:spcAft>
                <a:spcPts val="0"/>
              </a:spcAft>
              <a:buSzPct val="59999"/>
              <a:buChar char="●"/>
            </a:pPr>
            <a:r>
              <a:rPr lang="en-GB">
                <a:highlight>
                  <a:srgbClr val="008080"/>
                </a:highlight>
              </a:rPr>
              <a:t>Beta testing </a:t>
            </a:r>
            <a:r>
              <a:rPr lang="en-GB"/>
              <a:t>includes comments and suggestions of the users. Their feedback is valuable and can be used to fix defects and errors that were missed.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Testing</a:t>
            </a:r>
            <a:endParaRPr/>
          </a:p>
        </p:txBody>
      </p:sp>
      <p:sp>
        <p:nvSpPr>
          <p:cNvPr id="264" name="Google Shape;264;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85000" lnSpcReduction="10000"/>
          </a:bodyPr>
          <a:lstStyle/>
          <a:p>
            <a:pPr indent="-329184" lvl="0" marL="342900" rtl="0" algn="l">
              <a:spcBef>
                <a:spcPts val="0"/>
              </a:spcBef>
              <a:spcAft>
                <a:spcPts val="0"/>
              </a:spcAft>
              <a:buSzPct val="59999"/>
              <a:buChar char="●"/>
            </a:pPr>
            <a:r>
              <a:rPr lang="en-GB">
                <a:highlight>
                  <a:srgbClr val="008080"/>
                </a:highlight>
              </a:rPr>
              <a:t>Dry-run testing </a:t>
            </a:r>
            <a:r>
              <a:rPr lang="en-GB"/>
              <a:t>is conducted using pen—and—paper by the programmer. During dry run testing the programmer mentally runs the algorithm.</a:t>
            </a:r>
            <a:endParaRPr/>
          </a:p>
          <a:p>
            <a:pPr indent="-329184" lvl="0" marL="342900" rtl="0" algn="l">
              <a:spcBef>
                <a:spcPts val="1000"/>
              </a:spcBef>
              <a:spcAft>
                <a:spcPts val="0"/>
              </a:spcAft>
              <a:buSzPct val="59999"/>
              <a:buChar char="●"/>
            </a:pPr>
            <a:r>
              <a:rPr lang="en-GB">
                <a:highlight>
                  <a:srgbClr val="008080"/>
                </a:highlight>
              </a:rPr>
              <a:t>In Unit testing</a:t>
            </a:r>
            <a:r>
              <a:rPr lang="en-GB"/>
              <a:t>, individual parts of the system are tested separately.</a:t>
            </a:r>
            <a:endParaRPr/>
          </a:p>
          <a:p>
            <a:pPr indent="-329184" lvl="0" marL="342900" rtl="0" algn="l">
              <a:spcBef>
                <a:spcPts val="1000"/>
              </a:spcBef>
              <a:spcAft>
                <a:spcPts val="0"/>
              </a:spcAft>
              <a:buSzPct val="59999"/>
              <a:buChar char="●"/>
            </a:pPr>
            <a:r>
              <a:rPr lang="en-GB"/>
              <a:t>During the </a:t>
            </a:r>
            <a:r>
              <a:rPr lang="en-GB">
                <a:highlight>
                  <a:srgbClr val="008080"/>
                </a:highlight>
              </a:rPr>
              <a:t>integration testing</a:t>
            </a:r>
            <a:r>
              <a:rPr lang="en-GB"/>
              <a:t>, the entire system is tested at the same time to verify that that all components can work together.</a:t>
            </a:r>
            <a:endParaRPr/>
          </a:p>
          <a:p>
            <a:pPr indent="-329184" lvl="0" marL="342900" rtl="0" algn="l">
              <a:spcBef>
                <a:spcPts val="1000"/>
              </a:spcBef>
              <a:spcAft>
                <a:spcPts val="0"/>
              </a:spcAft>
              <a:buSzPct val="59999"/>
              <a:buChar char="●"/>
            </a:pPr>
            <a:r>
              <a:rPr lang="en-GB">
                <a:highlight>
                  <a:srgbClr val="008080"/>
                </a:highlight>
              </a:rPr>
              <a:t>User acceptance testing </a:t>
            </a:r>
            <a:r>
              <a:rPr lang="en-GB"/>
              <a:t>is used to determine if the system satisfies the customer needs and in most cases is conducted in user premises before accepting transfer of ownership.</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 skills…</a:t>
            </a:r>
            <a:endParaRPr/>
          </a:p>
        </p:txBody>
      </p:sp>
      <p:sp>
        <p:nvSpPr>
          <p:cNvPr id="270" name="Google Shape;270;p18"/>
          <p:cNvSpPr txBox="1"/>
          <p:nvPr>
            <p:ph idx="1" type="body"/>
          </p:nvPr>
        </p:nvSpPr>
        <p:spPr>
          <a:xfrm>
            <a:off x="677323" y="2160600"/>
            <a:ext cx="10054200" cy="3880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GB" sz="2800"/>
              <a:t>What is DEBUGGING?</a:t>
            </a:r>
            <a:endParaRPr/>
          </a:p>
          <a:p>
            <a:pPr indent="-342900" lvl="0" marL="342900" rtl="0" algn="l">
              <a:spcBef>
                <a:spcPts val="1000"/>
              </a:spcBef>
              <a:spcAft>
                <a:spcPts val="0"/>
              </a:spcAft>
              <a:buSzPts val="1440"/>
              <a:buChar char="●"/>
            </a:pPr>
            <a:r>
              <a:rPr lang="en-GB"/>
              <a:t>Identify the importance of incompatibility and incompleteness in data migration</a:t>
            </a:r>
            <a:endParaRPr/>
          </a:p>
          <a:p>
            <a:pPr indent="-342900" lvl="0" marL="342900" rtl="0" algn="l">
              <a:spcBef>
                <a:spcPts val="1000"/>
              </a:spcBef>
              <a:spcAft>
                <a:spcPts val="0"/>
              </a:spcAft>
              <a:buSzPts val="1440"/>
              <a:buChar char="●"/>
            </a:pPr>
            <a:r>
              <a:rPr lang="en-GB"/>
              <a:t>A nuclear station is equipped with a highly automated control system. This system should be replaced by a new system. Suggest a suitable  </a:t>
            </a:r>
            <a:endParaRPr/>
          </a:p>
          <a:p>
            <a:pPr indent="0" lvl="0" marL="0" rtl="0" algn="l">
              <a:spcBef>
                <a:spcPts val="1000"/>
              </a:spcBef>
              <a:spcAft>
                <a:spcPts val="0"/>
              </a:spcAft>
              <a:buSzPts val="1440"/>
              <a:buNone/>
            </a:pPr>
            <a:r>
              <a:rPr lang="en-GB"/>
              <a:t>    implementation method. Justify your answer.</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Validation/Verification</a:t>
            </a:r>
            <a:endParaRPr/>
          </a:p>
        </p:txBody>
      </p:sp>
      <p:sp>
        <p:nvSpPr>
          <p:cNvPr id="276" name="Google Shape;276;p19"/>
          <p:cNvSpPr txBox="1"/>
          <p:nvPr>
            <p:ph idx="1" type="body"/>
          </p:nvPr>
        </p:nvSpPr>
        <p:spPr>
          <a:xfrm>
            <a:off x="677323" y="2160600"/>
            <a:ext cx="10401000" cy="3880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Validation is the process of evaluating whether data input follows appropriate specifications and is within reasonable limits.</a:t>
            </a:r>
            <a:endParaRPr/>
          </a:p>
          <a:p>
            <a:pPr indent="-342900" lvl="0" marL="342900" rtl="0" algn="l">
              <a:spcBef>
                <a:spcPts val="1000"/>
              </a:spcBef>
              <a:spcAft>
                <a:spcPts val="0"/>
              </a:spcAft>
              <a:buSzPts val="1440"/>
              <a:buChar char="●"/>
            </a:pPr>
            <a:r>
              <a:rPr lang="en-GB"/>
              <a:t> Verification is the process of ensuring that the data input is the same as the original source data. A way of ensuring data verification is through double entry.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System Life Cycle</a:t>
            </a:r>
            <a:endParaRPr/>
          </a:p>
        </p:txBody>
      </p:sp>
      <p:pic>
        <p:nvPicPr>
          <p:cNvPr id="111" name="Google Shape;111;p3"/>
          <p:cNvPicPr preferRelativeResize="0"/>
          <p:nvPr>
            <p:ph idx="1" type="body"/>
          </p:nvPr>
        </p:nvPicPr>
        <p:blipFill rotWithShape="1">
          <a:blip r:embed="rId3">
            <a:alphaModFix/>
          </a:blip>
          <a:srcRect b="0" l="0" r="0" t="0"/>
          <a:stretch/>
        </p:blipFill>
        <p:spPr>
          <a:xfrm>
            <a:off x="2323306" y="2339181"/>
            <a:ext cx="5305425" cy="3524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06b0900a50_0_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Types of Validation Checks</a:t>
            </a:r>
            <a:endParaRPr/>
          </a:p>
        </p:txBody>
      </p:sp>
      <p:sp>
        <p:nvSpPr>
          <p:cNvPr id="282" name="Google Shape;282;g306b0900a50_0_0"/>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Clr>
                <a:schemeClr val="dk1"/>
              </a:buClr>
              <a:buSzPts val="1800"/>
              <a:buFont typeface="Arial"/>
              <a:buChar char="●"/>
            </a:pPr>
            <a:r>
              <a:rPr lang="en-GB" sz="1800">
                <a:latin typeface="Arial"/>
                <a:ea typeface="Arial"/>
                <a:cs typeface="Arial"/>
                <a:sym typeface="Arial"/>
              </a:rPr>
              <a:t>The different types of validation rules or checks are as follows: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Range checks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Length checks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Type checks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Presence checks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Format checks</a:t>
            </a:r>
            <a:endParaRPr sz="1800">
              <a:latin typeface="Arial"/>
              <a:ea typeface="Arial"/>
              <a:cs typeface="Arial"/>
              <a:sym typeface="Arial"/>
            </a:endParaRPr>
          </a:p>
          <a:p>
            <a:pPr indent="-342900" lvl="1" marL="914400" rtl="0" algn="l">
              <a:spcBef>
                <a:spcPts val="0"/>
              </a:spcBef>
              <a:spcAft>
                <a:spcPts val="0"/>
              </a:spcAft>
              <a:buClr>
                <a:schemeClr val="dk1"/>
              </a:buClr>
              <a:buSzPts val="1800"/>
              <a:buFont typeface="Arial"/>
              <a:buChar char="○"/>
            </a:pPr>
            <a:r>
              <a:rPr lang="en-GB" sz="1800">
                <a:latin typeface="Arial"/>
                <a:ea typeface="Arial"/>
                <a:cs typeface="Arial"/>
                <a:sym typeface="Arial"/>
              </a:rPr>
              <a:t>Check digits</a:t>
            </a:r>
            <a:endParaRPr sz="1800">
              <a:latin typeface="Arial"/>
              <a:ea typeface="Arial"/>
              <a:cs typeface="Arial"/>
              <a:sym typeface="Arial"/>
            </a:endParaRPr>
          </a:p>
          <a:p>
            <a:pPr indent="0" lvl="0" marL="0" rtl="0" algn="l">
              <a:spcBef>
                <a:spcPts val="1200"/>
              </a:spcBef>
              <a:spcAft>
                <a:spcPts val="0"/>
              </a:spcAft>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Documentation</a:t>
            </a:r>
            <a:endParaRPr/>
          </a:p>
        </p:txBody>
      </p:sp>
      <p:sp>
        <p:nvSpPr>
          <p:cNvPr id="288" name="Google Shape;288;p20"/>
          <p:cNvSpPr txBox="1"/>
          <p:nvPr>
            <p:ph idx="1" type="body"/>
          </p:nvPr>
        </p:nvSpPr>
        <p:spPr>
          <a:xfrm>
            <a:off x="677323" y="2160600"/>
            <a:ext cx="10431000" cy="3880800"/>
          </a:xfrm>
          <a:prstGeom prst="rect">
            <a:avLst/>
          </a:prstGeom>
          <a:noFill/>
          <a:ln>
            <a:noFill/>
          </a:ln>
        </p:spPr>
        <p:txBody>
          <a:bodyPr anchorCtr="0" anchor="t" bIns="45700" lIns="91425" spcFirstLastPara="1" rIns="91425" wrap="square" tIns="45700">
            <a:normAutofit fontScale="85000"/>
          </a:bodyPr>
          <a:lstStyle/>
          <a:p>
            <a:pPr indent="-329184" lvl="0" marL="342900" rtl="0" algn="l">
              <a:spcBef>
                <a:spcPts val="0"/>
              </a:spcBef>
              <a:spcAft>
                <a:spcPts val="0"/>
              </a:spcAft>
              <a:buSzPct val="59999"/>
              <a:buChar char="●"/>
            </a:pPr>
            <a:r>
              <a:rPr lang="en-GB"/>
              <a:t>A systematic and organized software development procedure ensures that all supporting documents are produced in an orderly and methodical fashion. It is very important to distinguish between internal documentation and external documentation.</a:t>
            </a:r>
            <a:endParaRPr/>
          </a:p>
          <a:p>
            <a:pPr indent="-329184" lvl="0" marL="342900" rtl="0" algn="l">
              <a:spcBef>
                <a:spcPts val="1000"/>
              </a:spcBef>
              <a:spcAft>
                <a:spcPts val="0"/>
              </a:spcAft>
              <a:buSzPct val="59999"/>
              <a:buChar char="●"/>
            </a:pPr>
            <a:r>
              <a:rPr lang="en-GB"/>
              <a:t>Internal documentation is the code comprehension features and details provided as part of the source code itself. </a:t>
            </a:r>
            <a:endParaRPr/>
          </a:p>
          <a:p>
            <a:pPr indent="-329184" lvl="0" marL="342900" rtl="0" algn="l">
              <a:spcBef>
                <a:spcPts val="1000"/>
              </a:spcBef>
              <a:spcAft>
                <a:spcPts val="0"/>
              </a:spcAft>
              <a:buSzPct val="59999"/>
              <a:buChar char="●"/>
            </a:pPr>
            <a:r>
              <a:rPr lang="en-GB"/>
              <a:t>External documentation is typically written as a separate document from the program itself. It is provided through various types of user supporting documents such as a users' guide, software requirements specification document, detailed description of the design and implementation features of the program and test document.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Internal Documentation</a:t>
            </a:r>
            <a:endParaRPr/>
          </a:p>
        </p:txBody>
      </p:sp>
      <p:sp>
        <p:nvSpPr>
          <p:cNvPr id="294" name="Google Shape;294;p2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62500" lnSpcReduction="20000"/>
          </a:bodyPr>
          <a:lstStyle/>
          <a:p>
            <a:pPr indent="-308610" lvl="0" marL="342900" rtl="0" algn="l">
              <a:spcBef>
                <a:spcPts val="0"/>
              </a:spcBef>
              <a:spcAft>
                <a:spcPts val="0"/>
              </a:spcAft>
              <a:buSzPct val="59999"/>
              <a:buChar char="●"/>
            </a:pPr>
            <a:r>
              <a:rPr lang="en-GB"/>
              <a:t>Proper internal documentation includes:</a:t>
            </a:r>
            <a:endParaRPr/>
          </a:p>
          <a:p>
            <a:pPr indent="-308610" lvl="0" marL="342900" rtl="0" algn="l">
              <a:spcBef>
                <a:spcPts val="1000"/>
              </a:spcBef>
              <a:spcAft>
                <a:spcPts val="0"/>
              </a:spcAft>
              <a:buSzPct val="59999"/>
              <a:buFont typeface="Courier New"/>
              <a:buChar char="o"/>
            </a:pPr>
            <a:r>
              <a:rPr lang="en-GB"/>
              <a:t> Appropriate module headers</a:t>
            </a:r>
            <a:endParaRPr/>
          </a:p>
          <a:p>
            <a:pPr indent="-308610" lvl="0" marL="342900" rtl="0" algn="l">
              <a:spcBef>
                <a:spcPts val="1000"/>
              </a:spcBef>
              <a:spcAft>
                <a:spcPts val="0"/>
              </a:spcAft>
              <a:buSzPct val="59999"/>
              <a:buFont typeface="Courier New"/>
              <a:buChar char="o"/>
            </a:pPr>
            <a:r>
              <a:rPr lang="en-GB"/>
              <a:t> Appropriate comments</a:t>
            </a:r>
            <a:endParaRPr/>
          </a:p>
          <a:p>
            <a:pPr indent="-308610" lvl="0" marL="342900" rtl="0" algn="l">
              <a:spcBef>
                <a:spcPts val="1000"/>
              </a:spcBef>
              <a:spcAft>
                <a:spcPts val="0"/>
              </a:spcAft>
              <a:buSzPct val="59999"/>
              <a:buFont typeface="Courier New"/>
              <a:buChar char="o"/>
            </a:pPr>
            <a:r>
              <a:rPr lang="en-GB"/>
              <a:t> Useful and meaningful variable names</a:t>
            </a:r>
            <a:endParaRPr/>
          </a:p>
          <a:p>
            <a:pPr indent="-308610" lvl="0" marL="342900" rtl="0" algn="l">
              <a:spcBef>
                <a:spcPts val="1000"/>
              </a:spcBef>
              <a:spcAft>
                <a:spcPts val="0"/>
              </a:spcAft>
              <a:buSzPct val="59999"/>
              <a:buFont typeface="Courier New"/>
              <a:buChar char="o"/>
            </a:pPr>
            <a:r>
              <a:rPr lang="en-GB"/>
              <a:t> Useful module, classes, methods and function headers</a:t>
            </a:r>
            <a:endParaRPr/>
          </a:p>
          <a:p>
            <a:pPr indent="-308610" lvl="0" marL="342900" rtl="0" algn="l">
              <a:spcBef>
                <a:spcPts val="1000"/>
              </a:spcBef>
              <a:spcAft>
                <a:spcPts val="0"/>
              </a:spcAft>
              <a:buSzPct val="59999"/>
              <a:buFont typeface="Courier New"/>
              <a:buChar char="o"/>
            </a:pPr>
            <a:r>
              <a:rPr lang="en-GB"/>
              <a:t> Appropriate code indentation</a:t>
            </a:r>
            <a:endParaRPr/>
          </a:p>
          <a:p>
            <a:pPr indent="-308610" lvl="0" marL="342900" rtl="0" algn="l">
              <a:spcBef>
                <a:spcPts val="1000"/>
              </a:spcBef>
              <a:spcAft>
                <a:spcPts val="0"/>
              </a:spcAft>
              <a:buSzPct val="59999"/>
              <a:buFont typeface="Courier New"/>
              <a:buChar char="o"/>
            </a:pPr>
            <a:r>
              <a:rPr lang="en-GB"/>
              <a:t> Appropriate code structuring</a:t>
            </a:r>
            <a:endParaRPr/>
          </a:p>
          <a:p>
            <a:pPr indent="-308610" lvl="0" marL="342900" rtl="0" algn="l">
              <a:spcBef>
                <a:spcPts val="1000"/>
              </a:spcBef>
              <a:spcAft>
                <a:spcPts val="0"/>
              </a:spcAft>
              <a:buSzPct val="59999"/>
              <a:buFont typeface="Courier New"/>
              <a:buChar char="o"/>
            </a:pPr>
            <a:r>
              <a:rPr lang="en-GB"/>
              <a:t> Appropriate use of enumerated types</a:t>
            </a:r>
            <a:endParaRPr/>
          </a:p>
          <a:p>
            <a:pPr indent="-308610" lvl="0" marL="342900" rtl="0" algn="l">
              <a:spcBef>
                <a:spcPts val="1000"/>
              </a:spcBef>
              <a:spcAft>
                <a:spcPts val="0"/>
              </a:spcAft>
              <a:buSzPct val="59999"/>
              <a:buFont typeface="Courier New"/>
              <a:buChar char="o"/>
            </a:pPr>
            <a:r>
              <a:rPr lang="en-GB"/>
              <a:t> Appropriate use of constant identifiers</a:t>
            </a:r>
            <a:endParaRPr/>
          </a:p>
          <a:p>
            <a:pPr indent="-308610" lvl="0" marL="342900" rtl="0" algn="l">
              <a:spcBef>
                <a:spcPts val="1000"/>
              </a:spcBef>
              <a:spcAft>
                <a:spcPts val="0"/>
              </a:spcAft>
              <a:buSzPct val="59999"/>
              <a:buFont typeface="Courier New"/>
              <a:buChar char="o"/>
            </a:pPr>
            <a:r>
              <a:rPr lang="en-GB"/>
              <a:t> Appropriate use of data types defined by the user</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Importance of user documentation</a:t>
            </a:r>
            <a:endParaRPr/>
          </a:p>
        </p:txBody>
      </p:sp>
      <p:sp>
        <p:nvSpPr>
          <p:cNvPr id="300" name="Google Shape;300;p22"/>
          <p:cNvSpPr txBox="1"/>
          <p:nvPr>
            <p:ph idx="1" type="body"/>
          </p:nvPr>
        </p:nvSpPr>
        <p:spPr>
          <a:xfrm>
            <a:off x="677323" y="2160600"/>
            <a:ext cx="10808100" cy="3880800"/>
          </a:xfrm>
          <a:prstGeom prst="rect">
            <a:avLst/>
          </a:prstGeom>
          <a:noFill/>
          <a:ln>
            <a:noFill/>
          </a:ln>
        </p:spPr>
        <p:txBody>
          <a:bodyPr anchorCtr="0" anchor="t" bIns="45700" lIns="91425" spcFirstLastPara="1" rIns="91425" wrap="square" tIns="45700">
            <a:normAutofit fontScale="55000"/>
          </a:bodyPr>
          <a:lstStyle/>
          <a:p>
            <a:pPr indent="-315468" lvl="0" marL="342900" rtl="0" algn="l">
              <a:spcBef>
                <a:spcPts val="0"/>
              </a:spcBef>
              <a:spcAft>
                <a:spcPts val="0"/>
              </a:spcAft>
              <a:buSzPct val="59999"/>
              <a:buChar char="●"/>
            </a:pPr>
            <a:r>
              <a:rPr lang="en-GB"/>
              <a:t>User documentation can either be in a written or in an online form, so that the user can search the document more easily and quickly.</a:t>
            </a:r>
            <a:endParaRPr/>
          </a:p>
          <a:p>
            <a:pPr indent="-315468" lvl="0" marL="342900" rtl="0" algn="l">
              <a:spcBef>
                <a:spcPts val="1000"/>
              </a:spcBef>
              <a:spcAft>
                <a:spcPts val="0"/>
              </a:spcAft>
              <a:buSzPct val="59999"/>
              <a:buChar char="●"/>
            </a:pPr>
            <a:r>
              <a:rPr lang="en-GB"/>
              <a:t>The document should be well structured and divided into the appropriate categories.</a:t>
            </a:r>
            <a:endParaRPr/>
          </a:p>
          <a:p>
            <a:pPr indent="-315468" lvl="0" marL="342900" rtl="0" algn="l">
              <a:spcBef>
                <a:spcPts val="1000"/>
              </a:spcBef>
              <a:spcAft>
                <a:spcPts val="0"/>
              </a:spcAft>
              <a:buSzPct val="59999"/>
              <a:buChar char="●"/>
            </a:pPr>
            <a:r>
              <a:rPr lang="en-GB"/>
              <a:t>Documentation must include:</a:t>
            </a:r>
            <a:endParaRPr/>
          </a:p>
          <a:p>
            <a:pPr indent="-315468" lvl="0" marL="342900" rtl="0" algn="l">
              <a:spcBef>
                <a:spcPts val="1000"/>
              </a:spcBef>
              <a:spcAft>
                <a:spcPts val="0"/>
              </a:spcAft>
              <a:buSzPct val="59999"/>
              <a:buFont typeface="Courier New"/>
              <a:buChar char="o"/>
            </a:pPr>
            <a:r>
              <a:rPr lang="en-GB">
                <a:highlight>
                  <a:srgbClr val="008080"/>
                </a:highlight>
              </a:rPr>
              <a:t>Requirements</a:t>
            </a:r>
            <a:r>
              <a:rPr lang="en-GB"/>
              <a:t> - Statements that identify attributes, capabilities, characteristics, or qualities of a system. This is the foundation for all that is implemented.</a:t>
            </a:r>
            <a:endParaRPr/>
          </a:p>
          <a:p>
            <a:pPr indent="-315468" lvl="0" marL="342900" rtl="0" algn="l">
              <a:spcBef>
                <a:spcPts val="1000"/>
              </a:spcBef>
              <a:spcAft>
                <a:spcPts val="0"/>
              </a:spcAft>
              <a:buSzPct val="59999"/>
              <a:buFont typeface="Courier New"/>
              <a:buChar char="o"/>
            </a:pPr>
            <a:r>
              <a:rPr lang="en-GB">
                <a:highlight>
                  <a:srgbClr val="008080"/>
                </a:highlight>
              </a:rPr>
              <a:t>Architecture/Design </a:t>
            </a:r>
            <a:r>
              <a:rPr lang="en-GB"/>
              <a:t>- Overview of software. Includes relations to an environment and construction principles to be used in design of software components.</a:t>
            </a:r>
            <a:endParaRPr/>
          </a:p>
          <a:p>
            <a:pPr indent="-315468" lvl="0" marL="342900" rtl="0" algn="l">
              <a:spcBef>
                <a:spcPts val="1000"/>
              </a:spcBef>
              <a:spcAft>
                <a:spcPts val="0"/>
              </a:spcAft>
              <a:buSzPct val="59999"/>
              <a:buFont typeface="Courier New"/>
              <a:buChar char="o"/>
            </a:pPr>
            <a:r>
              <a:rPr lang="en-GB">
                <a:highlight>
                  <a:srgbClr val="008080"/>
                </a:highlight>
              </a:rPr>
              <a:t>Technical</a:t>
            </a:r>
            <a:r>
              <a:rPr lang="en-GB"/>
              <a:t> - Documentation of code, algorithms, interfaces, and APIs.</a:t>
            </a:r>
            <a:endParaRPr/>
          </a:p>
          <a:p>
            <a:pPr indent="-315468" lvl="0" marL="342900" rtl="0" algn="l">
              <a:spcBef>
                <a:spcPts val="1000"/>
              </a:spcBef>
              <a:spcAft>
                <a:spcPts val="0"/>
              </a:spcAft>
              <a:buSzPct val="59999"/>
              <a:buFont typeface="Courier New"/>
              <a:buChar char="o"/>
            </a:pPr>
            <a:r>
              <a:rPr lang="en-GB">
                <a:highlight>
                  <a:srgbClr val="008080"/>
                </a:highlight>
              </a:rPr>
              <a:t>End User </a:t>
            </a:r>
            <a:r>
              <a:rPr lang="en-GB"/>
              <a:t>- Manuals for the end-user, system administrators, and support staff.</a:t>
            </a:r>
            <a:endParaRPr/>
          </a:p>
          <a:p>
            <a:pPr indent="-315468" lvl="0" marL="342900" rtl="0" algn="l">
              <a:spcBef>
                <a:spcPts val="1000"/>
              </a:spcBef>
              <a:spcAft>
                <a:spcPts val="0"/>
              </a:spcAft>
              <a:buSzPct val="59999"/>
              <a:buFont typeface="Courier New"/>
              <a:buChar char="o"/>
            </a:pPr>
            <a:r>
              <a:rPr lang="en-GB">
                <a:highlight>
                  <a:srgbClr val="008080"/>
                </a:highlight>
              </a:rPr>
              <a:t>Marketing </a:t>
            </a:r>
            <a:r>
              <a:rPr lang="en-GB"/>
              <a:t>- How to market the product and analysis of the market demand</a:t>
            </a:r>
            <a:endParaRPr/>
          </a:p>
          <a:p>
            <a:pPr indent="0" lvl="0" marL="0" rtl="0" algn="l">
              <a:spcBef>
                <a:spcPts val="1000"/>
              </a:spcBef>
              <a:spcAft>
                <a:spcPts val="0"/>
              </a:spcAft>
              <a:buSzPct val="59999"/>
              <a:buNone/>
            </a:pPr>
            <a:br>
              <a:rPr lang="en-GB"/>
            </a:b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677334" y="132522"/>
            <a:ext cx="10376148" cy="7953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Types of User Documentation</a:t>
            </a:r>
            <a:endParaRPr/>
          </a:p>
        </p:txBody>
      </p:sp>
      <p:sp>
        <p:nvSpPr>
          <p:cNvPr id="306" name="Google Shape;306;p23"/>
          <p:cNvSpPr txBox="1"/>
          <p:nvPr>
            <p:ph idx="1" type="body"/>
          </p:nvPr>
        </p:nvSpPr>
        <p:spPr>
          <a:xfrm>
            <a:off x="363071" y="927847"/>
            <a:ext cx="11656651" cy="5797631"/>
          </a:xfrm>
          <a:prstGeom prst="rect">
            <a:avLst/>
          </a:prstGeom>
          <a:noFill/>
          <a:ln>
            <a:noFill/>
          </a:ln>
        </p:spPr>
        <p:txBody>
          <a:bodyPr anchorCtr="0" anchor="t" bIns="45700" lIns="91425" spcFirstLastPara="1" rIns="91425" wrap="square" tIns="45700">
            <a:normAutofit fontScale="92500" lnSpcReduction="10000"/>
          </a:bodyPr>
          <a:lstStyle/>
          <a:p>
            <a:pPr indent="-335280" lvl="0" marL="342900" rtl="0" algn="l">
              <a:spcBef>
                <a:spcPts val="0"/>
              </a:spcBef>
              <a:spcAft>
                <a:spcPts val="0"/>
              </a:spcAft>
              <a:buSzPct val="80000"/>
              <a:buChar char="●"/>
            </a:pPr>
            <a:r>
              <a:rPr lang="en-GB" sz="2000">
                <a:highlight>
                  <a:srgbClr val="008080"/>
                </a:highlight>
              </a:rPr>
              <a:t>Manuals:</a:t>
            </a:r>
            <a:r>
              <a:rPr lang="en-GB" sz="2000"/>
              <a:t> Manuals can be Online or offline. One of the advantages of online manuals is the potential use of multimedia feature. The advantage of a printed  manual is that it can be read  without the use of a PC or internet connection.</a:t>
            </a:r>
            <a:endParaRPr/>
          </a:p>
          <a:p>
            <a:pPr indent="-335280" lvl="0" marL="342900" rtl="0" algn="l">
              <a:spcBef>
                <a:spcPts val="1000"/>
              </a:spcBef>
              <a:spcAft>
                <a:spcPts val="0"/>
              </a:spcAft>
              <a:buSzPct val="80000"/>
              <a:buChar char="●"/>
            </a:pPr>
            <a:r>
              <a:rPr lang="en-GB" sz="2000">
                <a:highlight>
                  <a:srgbClr val="008080"/>
                </a:highlight>
              </a:rPr>
              <a:t>Email Support:</a:t>
            </a:r>
            <a:r>
              <a:rPr lang="en-GB" sz="2000"/>
              <a:t> Online support is an asynchronous type of support and can be provided via an email address.</a:t>
            </a:r>
            <a:endParaRPr/>
          </a:p>
          <a:p>
            <a:pPr indent="-335280" lvl="0" marL="342900" rtl="0" algn="l">
              <a:spcBef>
                <a:spcPts val="1000"/>
              </a:spcBef>
              <a:spcAft>
                <a:spcPts val="0"/>
              </a:spcAft>
              <a:buSzPct val="80000"/>
              <a:buChar char="●"/>
            </a:pPr>
            <a:r>
              <a:rPr lang="en-GB" sz="2000">
                <a:highlight>
                  <a:srgbClr val="008080"/>
                </a:highlight>
              </a:rPr>
              <a:t>Embedded Assistance or integrated user assistance :</a:t>
            </a:r>
            <a:r>
              <a:rPr lang="en-GB" sz="2000"/>
              <a:t> Software suites like MS Office have inbuilt help systems (the! tips and dynamic page content within the system itself).</a:t>
            </a:r>
            <a:endParaRPr/>
          </a:p>
          <a:p>
            <a:pPr indent="-335280" lvl="0" marL="342900" rtl="0" algn="l">
              <a:spcBef>
                <a:spcPts val="1000"/>
              </a:spcBef>
              <a:spcAft>
                <a:spcPts val="0"/>
              </a:spcAft>
              <a:buSzPct val="80000"/>
              <a:buChar char="●"/>
            </a:pPr>
            <a:r>
              <a:rPr lang="en-GB" sz="2000">
                <a:highlight>
                  <a:srgbClr val="008080"/>
                </a:highlight>
              </a:rPr>
              <a:t>Frequently Asked Questions :</a:t>
            </a:r>
            <a:r>
              <a:rPr lang="en-GB" sz="2000"/>
              <a:t> FAQ are listed questions and answers, all supposed to give users answers to a common set of problems and pertaining to a particular topic.</a:t>
            </a:r>
            <a:endParaRPr/>
          </a:p>
          <a:p>
            <a:pPr indent="-335280" lvl="0" marL="342900" rtl="0" algn="l">
              <a:spcBef>
                <a:spcPts val="1000"/>
              </a:spcBef>
              <a:spcAft>
                <a:spcPts val="0"/>
              </a:spcAft>
              <a:buSzPct val="80000"/>
              <a:buChar char="●"/>
            </a:pPr>
            <a:r>
              <a:rPr lang="en-GB" sz="2000">
                <a:highlight>
                  <a:srgbClr val="008080"/>
                </a:highlight>
              </a:rPr>
              <a:t>Live chat sessions :</a:t>
            </a:r>
            <a:r>
              <a:rPr lang="en-GB" sz="2000"/>
              <a:t> Online support include a  live chat technician will ask for the description of the occurring problem, and try to present a list of possible solutions.</a:t>
            </a:r>
            <a:endParaRPr/>
          </a:p>
          <a:p>
            <a:pPr indent="-335280" lvl="0" marL="342900" rtl="0" algn="l">
              <a:spcBef>
                <a:spcPts val="1000"/>
              </a:spcBef>
              <a:spcAft>
                <a:spcPts val="0"/>
              </a:spcAft>
              <a:buSzPct val="80000"/>
              <a:buChar char="●"/>
            </a:pPr>
            <a:r>
              <a:rPr lang="en-GB" sz="2000">
                <a:highlight>
                  <a:srgbClr val="008080"/>
                </a:highlight>
              </a:rPr>
              <a:t>Online portals or web portals : </a:t>
            </a:r>
            <a:r>
              <a:rPr lang="en-GB" sz="2000"/>
              <a:t>Online portals can provide updated manuals, support pages and FAQ pages.</a:t>
            </a:r>
            <a:endParaRPr/>
          </a:p>
          <a:p>
            <a:pPr indent="-335280" lvl="0" marL="342900" rtl="0" algn="l">
              <a:spcBef>
                <a:spcPts val="1000"/>
              </a:spcBef>
              <a:spcAft>
                <a:spcPts val="0"/>
              </a:spcAft>
              <a:buSzPct val="80000"/>
              <a:buChar char="●"/>
            </a:pPr>
            <a:r>
              <a:rPr lang="en-GB" sz="2000">
                <a:highlight>
                  <a:srgbClr val="008080"/>
                </a:highlight>
              </a:rPr>
              <a:t>Remote Desktop Connections :</a:t>
            </a:r>
            <a:r>
              <a:rPr lang="en-GB" sz="2000"/>
              <a:t> Remote Desktop will actually allow a specialized technician to take control of the user's PC as though he/she/she was sitting directly in front of it, but this has some security issues.</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Different methods of Delivering User Training</a:t>
            </a:r>
            <a:endParaRPr/>
          </a:p>
        </p:txBody>
      </p:sp>
      <p:sp>
        <p:nvSpPr>
          <p:cNvPr id="312" name="Google Shape;312;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62500" lnSpcReduction="20000"/>
          </a:bodyPr>
          <a:lstStyle/>
          <a:p>
            <a:pPr indent="-315468" lvl="0" marL="342900" rtl="0" algn="l">
              <a:spcBef>
                <a:spcPts val="0"/>
              </a:spcBef>
              <a:spcAft>
                <a:spcPts val="0"/>
              </a:spcAft>
              <a:buSzPct val="59999"/>
              <a:buChar char="●"/>
            </a:pPr>
            <a:r>
              <a:rPr lang="en-GB"/>
              <a:t>To use the new  systems  properly the user has to be trained properly.</a:t>
            </a:r>
            <a:endParaRPr/>
          </a:p>
          <a:p>
            <a:pPr indent="-315468" lvl="0" marL="342900" rtl="0" algn="l">
              <a:spcBef>
                <a:spcPts val="1000"/>
              </a:spcBef>
              <a:spcAft>
                <a:spcPts val="0"/>
              </a:spcAft>
              <a:buSzPct val="59999"/>
              <a:buChar char="●"/>
            </a:pPr>
            <a:r>
              <a:rPr lang="en-GB"/>
              <a:t>Staff can be trained by:</a:t>
            </a:r>
            <a:endParaRPr/>
          </a:p>
          <a:p>
            <a:pPr indent="-315468" lvl="0" marL="342900" rtl="0" algn="l">
              <a:spcBef>
                <a:spcPts val="1000"/>
              </a:spcBef>
              <a:spcAft>
                <a:spcPts val="0"/>
              </a:spcAft>
              <a:buSzPct val="59999"/>
              <a:buFont typeface="Noto Sans Symbols"/>
              <a:buChar char="✔"/>
            </a:pPr>
            <a:r>
              <a:rPr lang="en-GB"/>
              <a:t>Self-instruction</a:t>
            </a:r>
            <a:endParaRPr/>
          </a:p>
          <a:p>
            <a:pPr indent="-315468" lvl="0" marL="342900" rtl="0" algn="l">
              <a:spcBef>
                <a:spcPts val="1000"/>
              </a:spcBef>
              <a:spcAft>
                <a:spcPts val="0"/>
              </a:spcAft>
              <a:buSzPct val="59999"/>
              <a:buFont typeface="Noto Sans Symbols"/>
              <a:buChar char="✔"/>
            </a:pPr>
            <a:r>
              <a:rPr lang="en-GB"/>
              <a:t>Formal classes </a:t>
            </a:r>
            <a:endParaRPr/>
          </a:p>
          <a:p>
            <a:pPr indent="-315468" lvl="0" marL="342900" rtl="0" algn="l">
              <a:spcBef>
                <a:spcPts val="1000"/>
              </a:spcBef>
              <a:spcAft>
                <a:spcPts val="0"/>
              </a:spcAft>
              <a:buSzPct val="59999"/>
              <a:buFont typeface="Noto Sans Symbols"/>
              <a:buChar char="✔"/>
            </a:pPr>
            <a:r>
              <a:rPr lang="en-GB"/>
              <a:t> Online training</a:t>
            </a:r>
            <a:endParaRPr/>
          </a:p>
          <a:p>
            <a:pPr indent="-315468" lvl="0" marL="342900" rtl="0" algn="l">
              <a:spcBef>
                <a:spcPts val="1000"/>
              </a:spcBef>
              <a:spcAft>
                <a:spcPts val="0"/>
              </a:spcAft>
              <a:buSzPct val="59999"/>
              <a:buFont typeface="Noto Sans Symbols"/>
              <a:buChar char="✔"/>
            </a:pPr>
            <a:r>
              <a:rPr lang="en-GB"/>
              <a:t>Creating Educational material</a:t>
            </a:r>
            <a:endParaRPr/>
          </a:p>
          <a:p>
            <a:pPr indent="0" lvl="0" marL="0" rtl="0" algn="l">
              <a:spcBef>
                <a:spcPts val="1000"/>
              </a:spcBef>
              <a:spcAft>
                <a:spcPts val="0"/>
              </a:spcAft>
              <a:buSzPct val="59999"/>
              <a:buNone/>
            </a:pPr>
            <a:r>
              <a:rPr lang="en-GB"/>
              <a:t>User Training delivery depends on:</a:t>
            </a:r>
            <a:endParaRPr/>
          </a:p>
          <a:p>
            <a:pPr indent="-315468" lvl="0" marL="342900" rtl="0" algn="l">
              <a:spcBef>
                <a:spcPts val="1000"/>
              </a:spcBef>
              <a:spcAft>
                <a:spcPts val="0"/>
              </a:spcAft>
              <a:buSzPct val="59999"/>
              <a:buFont typeface="Noto Sans Symbols"/>
              <a:buChar char="✔"/>
            </a:pPr>
            <a:r>
              <a:rPr lang="en-GB"/>
              <a:t>The number of students</a:t>
            </a:r>
            <a:endParaRPr/>
          </a:p>
          <a:p>
            <a:pPr indent="-315468" lvl="0" marL="342900" rtl="0" algn="l">
              <a:spcBef>
                <a:spcPts val="1000"/>
              </a:spcBef>
              <a:spcAft>
                <a:spcPts val="0"/>
              </a:spcAft>
              <a:buSzPct val="59999"/>
              <a:buFont typeface="Noto Sans Symbols"/>
              <a:buChar char="✔"/>
            </a:pPr>
            <a:r>
              <a:rPr lang="en-GB"/>
              <a:t>The availability of instructors,</a:t>
            </a:r>
            <a:endParaRPr/>
          </a:p>
          <a:p>
            <a:pPr indent="-315468" lvl="0" marL="342900" rtl="0" algn="l">
              <a:spcBef>
                <a:spcPts val="1000"/>
              </a:spcBef>
              <a:spcAft>
                <a:spcPts val="0"/>
              </a:spcAft>
              <a:buSzPct val="59999"/>
              <a:buFont typeface="Noto Sans Symbols"/>
              <a:buChar char="✔"/>
            </a:pPr>
            <a:r>
              <a:rPr lang="en-GB"/>
              <a:t>The size of the business</a:t>
            </a:r>
            <a:endParaRPr/>
          </a:p>
          <a:p>
            <a:pPr indent="-315468" lvl="0" marL="342900" rtl="0" algn="l">
              <a:spcBef>
                <a:spcPts val="1000"/>
              </a:spcBef>
              <a:spcAft>
                <a:spcPts val="0"/>
              </a:spcAft>
              <a:buSzPct val="59999"/>
              <a:buFont typeface="Noto Sans Symbols"/>
              <a:buChar char="✔"/>
            </a:pPr>
            <a:r>
              <a:rPr lang="en-GB"/>
              <a:t>The training budget.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type="title"/>
          </p:nvPr>
        </p:nvSpPr>
        <p:spPr>
          <a:xfrm>
            <a:off x="677333" y="609599"/>
            <a:ext cx="9010005" cy="43069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5400"/>
              <a:buFont typeface="Trebuchet MS"/>
              <a:buNone/>
            </a:pPr>
            <a:r>
              <a:rPr lang="en-GB" sz="5400"/>
              <a:t>Different methods of Delivering User Training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Self Instruction or Self Study</a:t>
            </a:r>
            <a:endParaRPr/>
          </a:p>
        </p:txBody>
      </p:sp>
      <p:sp>
        <p:nvSpPr>
          <p:cNvPr id="323" name="Google Shape;323;p2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62500"/>
          </a:bodyPr>
          <a:lstStyle/>
          <a:p>
            <a:pPr indent="-315468" lvl="0" marL="342900" rtl="0" algn="l">
              <a:spcBef>
                <a:spcPts val="0"/>
              </a:spcBef>
              <a:spcAft>
                <a:spcPts val="0"/>
              </a:spcAft>
              <a:buSzPct val="59999"/>
              <a:buChar char="●"/>
            </a:pPr>
            <a:r>
              <a:rPr lang="en-GB"/>
              <a:t>Self-instruction allows the user to learn in his/her own time, until he/she achieves mastery of the subject. Printed manuals, books, e-books or other resources such as video tutorials or online exercises can be provided and used whenever the user needs to improve his skills.</a:t>
            </a:r>
            <a:endParaRPr/>
          </a:p>
          <a:p>
            <a:pPr indent="0" lvl="0" marL="0" rtl="0" algn="l">
              <a:spcBef>
                <a:spcPts val="1000"/>
              </a:spcBef>
              <a:spcAft>
                <a:spcPts val="0"/>
              </a:spcAft>
              <a:buSzPct val="59999"/>
              <a:buNone/>
            </a:pPr>
            <a:r>
              <a:rPr b="1" lang="en-GB">
                <a:solidFill>
                  <a:srgbClr val="0C0C0C"/>
                </a:solidFill>
                <a:highlight>
                  <a:srgbClr val="FFFF00"/>
                </a:highlight>
              </a:rPr>
              <a:t>Advantages:</a:t>
            </a:r>
            <a:endParaRPr>
              <a:solidFill>
                <a:srgbClr val="0C0C0C"/>
              </a:solidFill>
            </a:endParaRPr>
          </a:p>
          <a:p>
            <a:pPr indent="-315468" lvl="0" marL="342900" rtl="0" algn="l">
              <a:spcBef>
                <a:spcPts val="1000"/>
              </a:spcBef>
              <a:spcAft>
                <a:spcPts val="0"/>
              </a:spcAft>
              <a:buSzPct val="59999"/>
              <a:buChar char="●"/>
            </a:pPr>
            <a:r>
              <a:rPr lang="en-GB"/>
              <a:t>User don’t have to pay the tuition fee. </a:t>
            </a:r>
            <a:endParaRPr/>
          </a:p>
          <a:p>
            <a:pPr indent="-315468" lvl="0" marL="342900" rtl="0" algn="l">
              <a:spcBef>
                <a:spcPts val="1000"/>
              </a:spcBef>
              <a:spcAft>
                <a:spcPts val="0"/>
              </a:spcAft>
              <a:buSzPct val="59999"/>
              <a:buChar char="●"/>
            </a:pPr>
            <a:r>
              <a:rPr lang="en-GB"/>
              <a:t>The user can study whenever he/she wants (no formal class at a fixed time and a fixed place). </a:t>
            </a:r>
            <a:endParaRPr/>
          </a:p>
          <a:p>
            <a:pPr indent="0" lvl="0" marL="0" marR="0" rtl="0" algn="l">
              <a:lnSpc>
                <a:spcPct val="115000"/>
              </a:lnSpc>
              <a:spcBef>
                <a:spcPts val="1000"/>
              </a:spcBef>
              <a:spcAft>
                <a:spcPts val="0"/>
              </a:spcAft>
              <a:buSzPct val="59999"/>
              <a:buNone/>
            </a:pPr>
            <a:r>
              <a:rPr b="1" lang="en-GB">
                <a:solidFill>
                  <a:srgbClr val="0C0C0C"/>
                </a:solidFill>
                <a:highlight>
                  <a:srgbClr val="FFFF00"/>
                </a:highlight>
              </a:rPr>
              <a:t>Disadvantage</a:t>
            </a:r>
            <a:r>
              <a:rPr b="1" lang="en-GB">
                <a:solidFill>
                  <a:schemeClr val="dk1"/>
                </a:solidFill>
                <a:highlight>
                  <a:srgbClr val="FFFF00"/>
                </a:highlight>
              </a:rPr>
              <a:t>:</a:t>
            </a:r>
            <a:endParaRPr/>
          </a:p>
          <a:p>
            <a:pPr indent="-315468" lvl="0" marL="342900" rtl="0" algn="l">
              <a:spcBef>
                <a:spcPts val="1000"/>
              </a:spcBef>
              <a:spcAft>
                <a:spcPts val="0"/>
              </a:spcAft>
              <a:buSzPct val="59999"/>
              <a:buChar char="●"/>
            </a:pPr>
            <a:r>
              <a:rPr lang="en-GB"/>
              <a:t>Lack of guidance or teacher support </a:t>
            </a:r>
            <a:endParaRPr/>
          </a:p>
          <a:p>
            <a:pPr indent="-315468" lvl="0" marL="342900" rtl="0" algn="l">
              <a:spcBef>
                <a:spcPts val="1000"/>
              </a:spcBef>
              <a:spcAft>
                <a:spcPts val="0"/>
              </a:spcAft>
              <a:buSzPct val="59999"/>
              <a:buChar char="●"/>
            </a:pPr>
            <a:r>
              <a:rPr lang="en-GB"/>
              <a:t>The final result depends on the motivation of the user and their ability to learn on their own.</a:t>
            </a:r>
            <a:endParaRPr/>
          </a:p>
          <a:p>
            <a:pPr indent="-258318" lvl="0" marL="342900" rtl="0" algn="l">
              <a:spcBef>
                <a:spcPts val="1000"/>
              </a:spcBef>
              <a:spcAft>
                <a:spcPts val="0"/>
              </a:spcAft>
              <a:buSzPct val="59999"/>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Formal Classes</a:t>
            </a:r>
            <a:endParaRPr/>
          </a:p>
        </p:txBody>
      </p:sp>
      <p:sp>
        <p:nvSpPr>
          <p:cNvPr id="329" name="Google Shape;329;p27"/>
          <p:cNvSpPr txBox="1"/>
          <p:nvPr>
            <p:ph idx="1" type="body"/>
          </p:nvPr>
        </p:nvSpPr>
        <p:spPr>
          <a:xfrm>
            <a:off x="677324" y="1488625"/>
            <a:ext cx="11355600" cy="4374900"/>
          </a:xfrm>
          <a:prstGeom prst="rect">
            <a:avLst/>
          </a:prstGeom>
          <a:noFill/>
          <a:ln>
            <a:noFill/>
          </a:ln>
        </p:spPr>
        <p:txBody>
          <a:bodyPr anchorCtr="0" anchor="t" bIns="45700" lIns="91425" spcFirstLastPara="1" rIns="91425" wrap="square" tIns="45700">
            <a:normAutofit fontScale="62500" lnSpcReduction="20000"/>
          </a:bodyPr>
          <a:lstStyle/>
          <a:p>
            <a:pPr indent="-308610" lvl="0" marL="342900" rtl="0" algn="l">
              <a:spcBef>
                <a:spcPts val="0"/>
              </a:spcBef>
              <a:spcAft>
                <a:spcPts val="0"/>
              </a:spcAft>
              <a:buSzPct val="59999"/>
              <a:buChar char="●"/>
            </a:pPr>
            <a:r>
              <a:rPr lang="en-GB"/>
              <a:t>A formal class offers an interactive setting that promotes open and free discussion between students and the teacher (instructor).</a:t>
            </a:r>
            <a:endParaRPr/>
          </a:p>
          <a:p>
            <a:pPr indent="0" lvl="0" marL="0" rtl="0" algn="l">
              <a:spcBef>
                <a:spcPts val="1000"/>
              </a:spcBef>
              <a:spcAft>
                <a:spcPts val="0"/>
              </a:spcAft>
              <a:buSzPct val="80000"/>
              <a:buNone/>
            </a:pPr>
            <a:r>
              <a:rPr b="1" lang="en-GB" sz="1700">
                <a:solidFill>
                  <a:srgbClr val="0C0C0C"/>
                </a:solidFill>
                <a:highlight>
                  <a:srgbClr val="FFFF00"/>
                </a:highlight>
              </a:rPr>
              <a:t>Advantages:</a:t>
            </a:r>
            <a:endParaRPr>
              <a:solidFill>
                <a:srgbClr val="0C0C0C"/>
              </a:solidFill>
            </a:endParaRPr>
          </a:p>
          <a:p>
            <a:pPr indent="-308610" lvl="0" marL="342900" rtl="0" algn="l">
              <a:spcBef>
                <a:spcPts val="1000"/>
              </a:spcBef>
              <a:spcAft>
                <a:spcPts val="0"/>
              </a:spcAft>
              <a:buSzPct val="59999"/>
              <a:buChar char="●"/>
            </a:pPr>
            <a:r>
              <a:rPr lang="en-GB"/>
              <a:t>Allow students to exchange ideas  with one another. </a:t>
            </a:r>
            <a:endParaRPr/>
          </a:p>
          <a:p>
            <a:pPr indent="-308610" lvl="0" marL="342900" rtl="0" algn="l">
              <a:spcBef>
                <a:spcPts val="1000"/>
              </a:spcBef>
              <a:spcAft>
                <a:spcPts val="0"/>
              </a:spcAft>
              <a:buSzPct val="59999"/>
              <a:buChar char="●"/>
            </a:pPr>
            <a:r>
              <a:rPr lang="en-GB"/>
              <a:t>Direct interaction with the expert allows for ideas to be exchanged easily and</a:t>
            </a:r>
            <a:endParaRPr/>
          </a:p>
          <a:p>
            <a:pPr indent="0" lvl="0" marL="0" rtl="0" algn="l">
              <a:spcBef>
                <a:spcPts val="1000"/>
              </a:spcBef>
              <a:spcAft>
                <a:spcPts val="0"/>
              </a:spcAft>
              <a:buSzPct val="59999"/>
              <a:buNone/>
            </a:pPr>
            <a:r>
              <a:rPr lang="en-GB"/>
              <a:t>     without any technical communication barriers</a:t>
            </a:r>
            <a:endParaRPr/>
          </a:p>
          <a:p>
            <a:pPr indent="0" lvl="0" marL="0" marR="0" rtl="0" algn="l">
              <a:lnSpc>
                <a:spcPct val="115000"/>
              </a:lnSpc>
              <a:spcBef>
                <a:spcPts val="1000"/>
              </a:spcBef>
              <a:spcAft>
                <a:spcPts val="0"/>
              </a:spcAft>
              <a:buSzPct val="80000"/>
              <a:buNone/>
            </a:pPr>
            <a:r>
              <a:rPr b="1" lang="en-GB" sz="1700">
                <a:solidFill>
                  <a:srgbClr val="0C0C0C"/>
                </a:solidFill>
                <a:highlight>
                  <a:srgbClr val="FFFF00"/>
                </a:highlight>
              </a:rPr>
              <a:t>Disadvantages</a:t>
            </a:r>
            <a:r>
              <a:rPr b="1" lang="en-GB" sz="1700">
                <a:solidFill>
                  <a:schemeClr val="dk1"/>
                </a:solidFill>
                <a:highlight>
                  <a:srgbClr val="FFFF00"/>
                </a:highlight>
              </a:rPr>
              <a:t>:</a:t>
            </a:r>
            <a:endParaRPr/>
          </a:p>
          <a:p>
            <a:pPr indent="-308610" lvl="0" marL="342900" rtl="0" algn="l">
              <a:spcBef>
                <a:spcPts val="1000"/>
              </a:spcBef>
              <a:spcAft>
                <a:spcPts val="0"/>
              </a:spcAft>
              <a:buSzPct val="59999"/>
              <a:buChar char="●"/>
            </a:pPr>
            <a:r>
              <a:rPr lang="en-GB"/>
              <a:t>Shy members are not comfortable.</a:t>
            </a:r>
            <a:endParaRPr/>
          </a:p>
          <a:p>
            <a:pPr indent="-308610" lvl="0" marL="342900" rtl="0" algn="l">
              <a:spcBef>
                <a:spcPts val="1000"/>
              </a:spcBef>
              <a:spcAft>
                <a:spcPts val="0"/>
              </a:spcAft>
              <a:buSzPct val="59999"/>
              <a:buChar char="●"/>
            </a:pPr>
            <a:r>
              <a:rPr lang="en-GB"/>
              <a:t>The classroom can also obstruct one’s ability to learn by allowing other, more self-assured students to dominate the discussion environment.</a:t>
            </a:r>
            <a:endParaRPr/>
          </a:p>
          <a:p>
            <a:pPr indent="0" lvl="0" marL="0" rtl="0" algn="l">
              <a:spcBef>
                <a:spcPts val="1000"/>
              </a:spcBef>
              <a:spcAft>
                <a:spcPts val="0"/>
              </a:spcAft>
              <a:buSzPct val="59999"/>
              <a:buNone/>
            </a:pPr>
            <a:r>
              <a:t/>
            </a:r>
            <a:endParaRPr/>
          </a:p>
          <a:p>
            <a:pPr indent="-251459" lvl="0" marL="342900" rtl="0" algn="l">
              <a:spcBef>
                <a:spcPts val="1000"/>
              </a:spcBef>
              <a:spcAft>
                <a:spcPts val="0"/>
              </a:spcAft>
              <a:buSzPct val="59999"/>
              <a:buNone/>
            </a:pPr>
            <a:r>
              <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678806" y="156238"/>
            <a:ext cx="10614034" cy="58671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Remote/distance learning/online training”</a:t>
            </a:r>
            <a:endParaRPr/>
          </a:p>
        </p:txBody>
      </p:sp>
      <p:sp>
        <p:nvSpPr>
          <p:cNvPr id="335" name="Google Shape;335;p28"/>
          <p:cNvSpPr txBox="1"/>
          <p:nvPr>
            <p:ph idx="1" type="body"/>
          </p:nvPr>
        </p:nvSpPr>
        <p:spPr>
          <a:xfrm>
            <a:off x="415290" y="788670"/>
            <a:ext cx="11361420" cy="57482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sz="2000"/>
              <a:t>Synchronous online learning is that it allows participants to take part in high quality courses from anywhere in the world provided they have a PC and Internet connection. This type of Virtual Classroom is accessible 24/7/365.</a:t>
            </a:r>
            <a:endParaRPr/>
          </a:p>
          <a:p>
            <a:pPr indent="0" lvl="0" marL="0" rtl="0" algn="l">
              <a:spcBef>
                <a:spcPts val="1000"/>
              </a:spcBef>
              <a:spcAft>
                <a:spcPts val="0"/>
              </a:spcAft>
              <a:buSzPts val="1600"/>
              <a:buNone/>
            </a:pPr>
            <a:r>
              <a:rPr b="1" lang="en-GB" sz="2000">
                <a:solidFill>
                  <a:srgbClr val="0C0C0C"/>
                </a:solidFill>
                <a:highlight>
                  <a:srgbClr val="FFFF00"/>
                </a:highlight>
              </a:rPr>
              <a:t>Advantages:</a:t>
            </a:r>
            <a:endParaRPr>
              <a:solidFill>
                <a:srgbClr val="0C0C0C"/>
              </a:solidFill>
            </a:endParaRPr>
          </a:p>
          <a:p>
            <a:pPr indent="-342900" lvl="0" marL="342900" rtl="0" algn="l">
              <a:spcBef>
                <a:spcPts val="1000"/>
              </a:spcBef>
              <a:spcAft>
                <a:spcPts val="0"/>
              </a:spcAft>
              <a:buSzPts val="1600"/>
              <a:buChar char="●"/>
            </a:pPr>
            <a:r>
              <a:rPr lang="en-GB" sz="2000"/>
              <a:t>Time efficiency and time management are valuable strengths of distance learning.</a:t>
            </a:r>
            <a:endParaRPr/>
          </a:p>
          <a:p>
            <a:pPr indent="-342900" lvl="0" marL="342900" rtl="0" algn="l">
              <a:spcBef>
                <a:spcPts val="1000"/>
              </a:spcBef>
              <a:spcAft>
                <a:spcPts val="0"/>
              </a:spcAft>
              <a:buSzPts val="1600"/>
              <a:buChar char="●"/>
            </a:pPr>
            <a:r>
              <a:rPr lang="en-GB" sz="2000"/>
              <a:t> Students can access their virtual courses, lectures, course materials, and class discussions at any time, day or night.</a:t>
            </a:r>
            <a:endParaRPr/>
          </a:p>
          <a:p>
            <a:pPr indent="-342900" lvl="0" marL="342900" rtl="0" algn="l">
              <a:spcBef>
                <a:spcPts val="1000"/>
              </a:spcBef>
              <a:spcAft>
                <a:spcPts val="0"/>
              </a:spcAft>
              <a:buSzPts val="1600"/>
              <a:buChar char="●"/>
            </a:pPr>
            <a:r>
              <a:rPr lang="en-GB" sz="2000"/>
              <a:t>Interactive learning environments contributes to self-direction and promotes critical thinking</a:t>
            </a:r>
            <a:endParaRPr/>
          </a:p>
          <a:p>
            <a:pPr indent="0" lvl="0" marL="0" rtl="0" algn="l">
              <a:spcBef>
                <a:spcPts val="1000"/>
              </a:spcBef>
              <a:spcAft>
                <a:spcPts val="0"/>
              </a:spcAft>
              <a:buSzPts val="1600"/>
              <a:buNone/>
            </a:pPr>
            <a:r>
              <a:rPr b="1" lang="en-GB" sz="2000">
                <a:solidFill>
                  <a:srgbClr val="0C0C0C"/>
                </a:solidFill>
                <a:highlight>
                  <a:srgbClr val="FFFF00"/>
                </a:highlight>
              </a:rPr>
              <a:t>Disadvantages</a:t>
            </a:r>
            <a:r>
              <a:rPr b="1" lang="en-GB" sz="2000">
                <a:solidFill>
                  <a:schemeClr val="dk1"/>
                </a:solidFill>
                <a:highlight>
                  <a:srgbClr val="FFFF00"/>
                </a:highlight>
              </a:rPr>
              <a:t>:</a:t>
            </a:r>
            <a:endParaRPr/>
          </a:p>
          <a:p>
            <a:pPr indent="-342900" lvl="0" marL="342900" rtl="0" algn="l">
              <a:spcBef>
                <a:spcPts val="1000"/>
              </a:spcBef>
              <a:spcAft>
                <a:spcPts val="0"/>
              </a:spcAft>
              <a:buSzPts val="1600"/>
              <a:buChar char="●"/>
            </a:pPr>
            <a:r>
              <a:rPr lang="en-GB" sz="2000"/>
              <a:t>Lack of the required infrastructure will exclude otherwise eligible students from the online course. </a:t>
            </a:r>
            <a:endParaRPr/>
          </a:p>
          <a:p>
            <a:pPr indent="-342900" lvl="0" marL="342900" rtl="0" algn="l">
              <a:spcBef>
                <a:spcPts val="1000"/>
              </a:spcBef>
              <a:spcAft>
                <a:spcPts val="0"/>
              </a:spcAft>
              <a:buSzPts val="1600"/>
              <a:buChar char="●"/>
            </a:pPr>
            <a:r>
              <a:rPr lang="en-GB" sz="2000"/>
              <a:t>Students and instructors must possess a minimum level of IT skills in order to function effectively in an online environment.</a:t>
            </a:r>
            <a:endParaRPr/>
          </a:p>
          <a:p>
            <a:pPr indent="-342900" lvl="0" marL="342900" rtl="0" algn="l">
              <a:spcBef>
                <a:spcPts val="1000"/>
              </a:spcBef>
              <a:spcAft>
                <a:spcPts val="0"/>
              </a:spcAft>
              <a:buSzPts val="1600"/>
              <a:buChar char="●"/>
            </a:pPr>
            <a:r>
              <a:rPr lang="en-GB" sz="2000"/>
              <a:t>places greater responsibility on the student and gives students control over their learning experience, and thus is considered inappropriate for more dependent and immature learners.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System in Organization</a:t>
            </a:r>
            <a:endParaRPr/>
          </a:p>
        </p:txBody>
      </p:sp>
      <p:sp>
        <p:nvSpPr>
          <p:cNvPr id="117" name="Google Shape;117;p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77500"/>
          </a:bodyPr>
          <a:lstStyle/>
          <a:p>
            <a:pPr indent="-322326" lvl="0" marL="342900" rtl="0" algn="l">
              <a:spcBef>
                <a:spcPts val="0"/>
              </a:spcBef>
              <a:spcAft>
                <a:spcPts val="0"/>
              </a:spcAft>
              <a:buSzPct val="59999"/>
              <a:buChar char="●"/>
            </a:pPr>
            <a:r>
              <a:rPr lang="en-GB"/>
              <a:t>What is a System?</a:t>
            </a:r>
            <a:endParaRPr/>
          </a:p>
          <a:p>
            <a:pPr indent="0" lvl="0" marL="0" rtl="0" algn="l">
              <a:spcBef>
                <a:spcPts val="1000"/>
              </a:spcBef>
              <a:spcAft>
                <a:spcPts val="0"/>
              </a:spcAft>
              <a:buSzPct val="59999"/>
              <a:buNone/>
            </a:pPr>
            <a:r>
              <a:rPr lang="en-GB"/>
              <a:t>A computer system includes hardware, software, people working with it or using it and the  immediate environment.</a:t>
            </a:r>
            <a:endParaRPr/>
          </a:p>
          <a:p>
            <a:pPr indent="-320040" lvl="0" marL="342900" rtl="0" algn="l">
              <a:spcBef>
                <a:spcPts val="1000"/>
              </a:spcBef>
              <a:spcAft>
                <a:spcPts val="0"/>
              </a:spcAft>
              <a:buSzPct val="80000"/>
              <a:buChar char="●"/>
            </a:pPr>
            <a:r>
              <a:rPr lang="en-GB" sz="2000">
                <a:highlight>
                  <a:srgbClr val="008000"/>
                </a:highlight>
              </a:rPr>
              <a:t>Why a new system is required?</a:t>
            </a:r>
            <a:endParaRPr/>
          </a:p>
          <a:p>
            <a:pPr indent="-322326" lvl="0" marL="342900" rtl="0" algn="l">
              <a:spcBef>
                <a:spcPts val="1000"/>
              </a:spcBef>
              <a:spcAft>
                <a:spcPts val="0"/>
              </a:spcAft>
              <a:buSzPct val="59999"/>
              <a:buFont typeface="Noto Sans Symbols"/>
              <a:buChar char="✔"/>
            </a:pPr>
            <a:r>
              <a:rPr lang="en-GB"/>
              <a:t> To replace a system that is inefficient,</a:t>
            </a:r>
            <a:endParaRPr/>
          </a:p>
          <a:p>
            <a:pPr indent="-322326" lvl="0" marL="342900" rtl="0" algn="l">
              <a:spcBef>
                <a:spcPts val="1000"/>
              </a:spcBef>
              <a:spcAft>
                <a:spcPts val="0"/>
              </a:spcAft>
              <a:buSzPct val="59999"/>
              <a:buFont typeface="Noto Sans Symbols"/>
              <a:buChar char="✔"/>
            </a:pPr>
            <a:r>
              <a:rPr lang="en-GB"/>
              <a:t> System  no longer suitable for its original purpose</a:t>
            </a:r>
            <a:endParaRPr/>
          </a:p>
          <a:p>
            <a:pPr indent="-322326" lvl="0" marL="342900" rtl="0" algn="l">
              <a:spcBef>
                <a:spcPts val="1000"/>
              </a:spcBef>
              <a:spcAft>
                <a:spcPts val="0"/>
              </a:spcAft>
              <a:buSzPct val="59999"/>
              <a:buFont typeface="Noto Sans Symbols"/>
              <a:buChar char="✔"/>
            </a:pPr>
            <a:r>
              <a:rPr lang="en-GB"/>
              <a:t> System is  redundant or out-dated.</a:t>
            </a:r>
            <a:endParaRPr/>
          </a:p>
          <a:p>
            <a:pPr indent="-322326" lvl="0" marL="342900" rtl="0" algn="l">
              <a:spcBef>
                <a:spcPts val="1000"/>
              </a:spcBef>
              <a:spcAft>
                <a:spcPts val="0"/>
              </a:spcAft>
              <a:buSzPct val="59999"/>
              <a:buChar char="●"/>
            </a:pPr>
            <a:r>
              <a:rPr lang="en-GB"/>
              <a:t>To increase productivity or quality of the output or even to minimize costs. </a:t>
            </a:r>
            <a:endParaRPr/>
          </a:p>
          <a:p>
            <a:pPr indent="-322326" lvl="0" marL="342900" rtl="0" algn="l">
              <a:spcBef>
                <a:spcPts val="1000"/>
              </a:spcBef>
              <a:spcAft>
                <a:spcPts val="0"/>
              </a:spcAft>
              <a:buSzPct val="59999"/>
              <a:buChar char="●"/>
            </a:pPr>
            <a:r>
              <a:rPr lang="en-GB"/>
              <a:t> To reduce the errors or flaws of the existing one.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System backup</a:t>
            </a:r>
            <a:endParaRPr/>
          </a:p>
        </p:txBody>
      </p:sp>
      <p:sp>
        <p:nvSpPr>
          <p:cNvPr id="341" name="Google Shape;341;p2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Identify the negative impact of data loss.</a:t>
            </a:r>
            <a:endParaRPr/>
          </a:p>
          <a:p>
            <a:pPr indent="-342900" lvl="0" marL="342900" rtl="0" algn="l">
              <a:spcBef>
                <a:spcPts val="1000"/>
              </a:spcBef>
              <a:spcAft>
                <a:spcPts val="0"/>
              </a:spcAft>
              <a:buSzPts val="1440"/>
              <a:buChar char="●"/>
            </a:pPr>
            <a:r>
              <a:rPr lang="en-GB"/>
              <a:t>Identify various causes of data loss.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Data Loss</a:t>
            </a:r>
            <a:endParaRPr/>
          </a:p>
        </p:txBody>
      </p:sp>
      <p:sp>
        <p:nvSpPr>
          <p:cNvPr id="347" name="Google Shape;347;p30"/>
          <p:cNvSpPr txBox="1"/>
          <p:nvPr>
            <p:ph idx="1" type="body"/>
          </p:nvPr>
        </p:nvSpPr>
        <p:spPr>
          <a:xfrm>
            <a:off x="677334" y="1488613"/>
            <a:ext cx="8596668" cy="3880773"/>
          </a:xfrm>
          <a:prstGeom prst="rect">
            <a:avLst/>
          </a:prstGeom>
          <a:noFill/>
          <a:ln>
            <a:noFill/>
          </a:ln>
        </p:spPr>
        <p:txBody>
          <a:bodyPr anchorCtr="0" anchor="t" bIns="45700" lIns="91425" spcFirstLastPara="1" rIns="91425" wrap="square" tIns="45700">
            <a:normAutofit fontScale="62500" lnSpcReduction="20000"/>
          </a:bodyPr>
          <a:lstStyle/>
          <a:p>
            <a:pPr indent="-315468" lvl="0" marL="342900" rtl="0" algn="l">
              <a:spcBef>
                <a:spcPts val="0"/>
              </a:spcBef>
              <a:spcAft>
                <a:spcPts val="0"/>
              </a:spcAft>
              <a:buSzPct val="59999"/>
              <a:buChar char="●"/>
            </a:pPr>
            <a:r>
              <a:rPr lang="en-GB"/>
              <a:t>Data loss refers to an error condition where data is lost or destroyed due to system failure, storage negligence, or even transmission or processing errors. </a:t>
            </a:r>
            <a:endParaRPr/>
          </a:p>
          <a:p>
            <a:pPr indent="-315468" lvl="0" marL="342900" rtl="0" algn="l">
              <a:spcBef>
                <a:spcPts val="1000"/>
              </a:spcBef>
              <a:spcAft>
                <a:spcPts val="0"/>
              </a:spcAft>
              <a:buSzPct val="59999"/>
              <a:buChar char="●"/>
            </a:pPr>
            <a:r>
              <a:rPr lang="en-GB"/>
              <a:t>There are cases where data loss could have extremely serious consequences. </a:t>
            </a:r>
            <a:endParaRPr/>
          </a:p>
          <a:p>
            <a:pPr indent="-315468" lvl="0" marL="342900" rtl="0" algn="l">
              <a:spcBef>
                <a:spcPts val="1000"/>
              </a:spcBef>
              <a:spcAft>
                <a:spcPts val="0"/>
              </a:spcAft>
              <a:buSzPct val="59999"/>
              <a:buChar char="●"/>
            </a:pPr>
            <a:r>
              <a:rPr lang="en-GB"/>
              <a:t>Data loss is not that dangerous in all cases, but retrieval is time consuming and might not always be possible</a:t>
            </a:r>
            <a:endParaRPr/>
          </a:p>
          <a:p>
            <a:pPr indent="0" lvl="0" marL="0" rtl="0" algn="l">
              <a:spcBef>
                <a:spcPts val="1000"/>
              </a:spcBef>
              <a:spcAft>
                <a:spcPts val="0"/>
              </a:spcAft>
              <a:buSzPct val="59999"/>
              <a:buNone/>
            </a:pPr>
            <a:r>
              <a:rPr b="1" lang="en-GB" u="sng">
                <a:solidFill>
                  <a:srgbClr val="0C0C0C"/>
                </a:solidFill>
                <a:highlight>
                  <a:srgbClr val="FFFF00"/>
                </a:highlight>
              </a:rPr>
              <a:t>Range of methods that can be used to prevent data loss:</a:t>
            </a:r>
            <a:endParaRPr/>
          </a:p>
          <a:p>
            <a:pPr indent="0" lvl="0" marL="0" rtl="0" algn="l">
              <a:spcBef>
                <a:spcPts val="1000"/>
              </a:spcBef>
              <a:spcAft>
                <a:spcPts val="0"/>
              </a:spcAft>
              <a:buSzPct val="59999"/>
              <a:buNone/>
            </a:pPr>
            <a:r>
              <a:rPr b="1" lang="en-GB"/>
              <a:t>To prevent data loss the methods that can be used are:</a:t>
            </a:r>
            <a:endParaRPr/>
          </a:p>
          <a:p>
            <a:pPr indent="-315468" lvl="0" marL="342900" rtl="0" algn="l">
              <a:spcBef>
                <a:spcPts val="1000"/>
              </a:spcBef>
              <a:spcAft>
                <a:spcPts val="0"/>
              </a:spcAft>
              <a:buSzPct val="59999"/>
              <a:buChar char="●"/>
            </a:pPr>
            <a:r>
              <a:rPr lang="en-GB"/>
              <a:t>Regular backup of files using hard disks or magnetic tapes</a:t>
            </a:r>
            <a:endParaRPr/>
          </a:p>
          <a:p>
            <a:pPr indent="-315468" lvl="0" marL="342900" rtl="0" algn="l">
              <a:spcBef>
                <a:spcPts val="1000"/>
              </a:spcBef>
              <a:spcAft>
                <a:spcPts val="0"/>
              </a:spcAft>
              <a:buSzPct val="59999"/>
              <a:buChar char="●"/>
            </a:pPr>
            <a:r>
              <a:rPr lang="en-GB"/>
              <a:t> Firewall installation</a:t>
            </a:r>
            <a:endParaRPr/>
          </a:p>
          <a:p>
            <a:pPr indent="-315468" lvl="0" marL="342900" rtl="0" algn="l">
              <a:spcBef>
                <a:spcPts val="1000"/>
              </a:spcBef>
              <a:spcAft>
                <a:spcPts val="0"/>
              </a:spcAft>
              <a:buSzPct val="59999"/>
              <a:buChar char="●"/>
            </a:pPr>
            <a:r>
              <a:rPr lang="en-GB"/>
              <a:t> Data storage in two or more locations (offsite storage)</a:t>
            </a:r>
            <a:endParaRPr/>
          </a:p>
          <a:p>
            <a:pPr indent="-315468" lvl="0" marL="342900" rtl="0" algn="l">
              <a:spcBef>
                <a:spcPts val="1000"/>
              </a:spcBef>
              <a:spcAft>
                <a:spcPts val="0"/>
              </a:spcAft>
              <a:buSzPct val="59999"/>
              <a:buChar char="●"/>
            </a:pPr>
            <a:r>
              <a:rPr lang="en-GB"/>
              <a:t> Removed hard copies (printed versions of data)</a:t>
            </a:r>
            <a:endParaRPr/>
          </a:p>
          <a:p>
            <a:pPr indent="-315468" lvl="0" marL="342900" rtl="0" algn="l">
              <a:spcBef>
                <a:spcPts val="1000"/>
              </a:spcBef>
              <a:spcAft>
                <a:spcPts val="0"/>
              </a:spcAft>
              <a:buSzPct val="59999"/>
              <a:buChar char="●"/>
            </a:pPr>
            <a:r>
              <a:rPr lang="en-GB"/>
              <a:t> Installation of an Antivirus program for antivirus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Failover and Switchover</a:t>
            </a:r>
            <a:endParaRPr/>
          </a:p>
        </p:txBody>
      </p:sp>
      <p:graphicFrame>
        <p:nvGraphicFramePr>
          <p:cNvPr id="353" name="Google Shape;353;p31"/>
          <p:cNvGraphicFramePr/>
          <p:nvPr/>
        </p:nvGraphicFramePr>
        <p:xfrm>
          <a:off x="468630" y="1270001"/>
          <a:ext cx="3000000" cy="3000000"/>
        </p:xfrm>
        <a:graphic>
          <a:graphicData uri="http://schemas.openxmlformats.org/drawingml/2006/table">
            <a:tbl>
              <a:tblPr bandRow="1" firstRow="1">
                <a:noFill/>
                <a:tableStyleId>{4BF88EFB-E397-4E36-842C-6734FEF42B3E}</a:tableStyleId>
              </a:tblPr>
              <a:tblGrid>
                <a:gridCol w="5137775"/>
                <a:gridCol w="5137775"/>
              </a:tblGrid>
              <a:tr h="331850">
                <a:tc>
                  <a:txBody>
                    <a:bodyPr/>
                    <a:lstStyle/>
                    <a:p>
                      <a:pPr indent="0" lvl="0" marL="0" marR="0" rtl="0" algn="l">
                        <a:spcBef>
                          <a:spcPts val="0"/>
                        </a:spcBef>
                        <a:spcAft>
                          <a:spcPts val="0"/>
                        </a:spcAft>
                        <a:buNone/>
                      </a:pPr>
                      <a:r>
                        <a:rPr lang="en-GB" sz="1800">
                          <a:solidFill>
                            <a:schemeClr val="dk1"/>
                          </a:solidFill>
                        </a:rPr>
                        <a:t>                   </a:t>
                      </a:r>
                      <a:r>
                        <a:rPr lang="en-GB" sz="1800" u="none" cap="none" strike="noStrike">
                          <a:solidFill>
                            <a:schemeClr val="dk1"/>
                          </a:solidFill>
                        </a:rPr>
                        <a:t>Failover</a:t>
                      </a:r>
                      <a:endParaRPr>
                        <a:solidFill>
                          <a:schemeClr val="dk1"/>
                        </a:solidFill>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rPr>
                        <a:t>                     </a:t>
                      </a:r>
                      <a:r>
                        <a:rPr lang="en-GB" sz="1800">
                          <a:solidFill>
                            <a:schemeClr val="dk1"/>
                          </a:solidFill>
                        </a:rPr>
                        <a:t>Switchover</a:t>
                      </a:r>
                      <a:endParaRPr>
                        <a:solidFill>
                          <a:schemeClr val="dk1"/>
                        </a:solidFill>
                      </a:endParaRPr>
                    </a:p>
                  </a:txBody>
                  <a:tcPr marT="45725" marB="45725" marR="91450" marL="91450"/>
                </a:tc>
              </a:tr>
              <a:tr h="3005950">
                <a:tc>
                  <a:txBody>
                    <a:bodyPr/>
                    <a:lstStyle/>
                    <a:p>
                      <a:pPr indent="0" lvl="0" marL="0" marR="0" rtl="0" algn="l">
                        <a:lnSpc>
                          <a:spcPct val="100000"/>
                        </a:lnSpc>
                        <a:spcBef>
                          <a:spcPts val="0"/>
                        </a:spcBef>
                        <a:spcAft>
                          <a:spcPts val="0"/>
                        </a:spcAft>
                        <a:buClr>
                          <a:schemeClr val="lt1"/>
                        </a:buClr>
                        <a:buSzPts val="1800"/>
                        <a:buFont typeface="Trebuchet MS"/>
                        <a:buNone/>
                      </a:pPr>
                      <a:r>
                        <a:rPr lang="en-GB" sz="1800">
                          <a:solidFill>
                            <a:srgbClr val="0C0C0C"/>
                          </a:solidFill>
                        </a:rPr>
                        <a:t>A failover system is a computer system which is on standby capable of switching to a spare computer system automatically, upon hardware failure, network failure, or any other type of error</a:t>
                      </a:r>
                      <a:endParaRPr>
                        <a:solidFill>
                          <a:srgbClr val="0C0C0C"/>
                        </a:solidFill>
                      </a:endParaRPr>
                    </a:p>
                    <a:p>
                      <a:pPr indent="0" lvl="0" marL="0" marR="0" rtl="0" algn="l">
                        <a:spcBef>
                          <a:spcPts val="0"/>
                        </a:spcBef>
                        <a:spcAft>
                          <a:spcPts val="0"/>
                        </a:spcAft>
                        <a:buNone/>
                      </a:pPr>
                      <a:r>
                        <a:t/>
                      </a:r>
                      <a:endParaRPr sz="1800">
                        <a:solidFill>
                          <a:srgbClr val="0C0C0C"/>
                        </a:solidFill>
                      </a:endParaRPr>
                    </a:p>
                    <a:p>
                      <a:pPr indent="0" lvl="0" marL="0" marR="0" rtl="0" algn="l">
                        <a:spcBef>
                          <a:spcPts val="0"/>
                        </a:spcBef>
                        <a:spcAft>
                          <a:spcPts val="0"/>
                        </a:spcAft>
                        <a:buNone/>
                      </a:pPr>
                      <a:r>
                        <a:t/>
                      </a:r>
                      <a:endParaRPr sz="1800">
                        <a:solidFill>
                          <a:srgbClr val="0C0C0C"/>
                        </a:solidFill>
                      </a:endParaRPr>
                    </a:p>
                    <a:p>
                      <a:pPr indent="0" lvl="0" marL="0" marR="0" rtl="0" algn="l">
                        <a:spcBef>
                          <a:spcPts val="0"/>
                        </a:spcBef>
                        <a:spcAft>
                          <a:spcPts val="0"/>
                        </a:spcAft>
                        <a:buNone/>
                      </a:pPr>
                      <a:r>
                        <a:t/>
                      </a:r>
                      <a:endParaRPr sz="1800">
                        <a:solidFill>
                          <a:srgbClr val="0C0C0C"/>
                        </a:solidFill>
                      </a:endParaRPr>
                    </a:p>
                    <a:p>
                      <a:pPr indent="0" lvl="0" marL="0" marR="0" rtl="0" algn="l">
                        <a:spcBef>
                          <a:spcPts val="0"/>
                        </a:spcBef>
                        <a:spcAft>
                          <a:spcPts val="0"/>
                        </a:spcAft>
                        <a:buNone/>
                      </a:pPr>
                      <a:r>
                        <a:rPr lang="en-GB" sz="1800">
                          <a:solidFill>
                            <a:srgbClr val="0C0C0C"/>
                          </a:solidFill>
                        </a:rPr>
                        <a:t>A failover is automatic and handles abnormal situations without human interference </a:t>
                      </a:r>
                      <a:endParaRPr>
                        <a:solidFill>
                          <a:srgbClr val="0C0C0C"/>
                        </a:solidFill>
                      </a:endParaRPr>
                    </a:p>
                  </a:txBody>
                  <a:tcPr marT="45725" marB="45725" marR="91450" marL="91450"/>
                </a:tc>
                <a:tc>
                  <a:txBody>
                    <a:bodyPr/>
                    <a:lstStyle/>
                    <a:p>
                      <a:pPr indent="0" lvl="0" marL="0" marR="0" rtl="0" algn="l">
                        <a:spcBef>
                          <a:spcPts val="0"/>
                        </a:spcBef>
                        <a:spcAft>
                          <a:spcPts val="0"/>
                        </a:spcAft>
                        <a:buNone/>
                      </a:pPr>
                      <a:r>
                        <a:rPr b="1" i="0" lang="en-GB" sz="1800">
                          <a:solidFill>
                            <a:srgbClr val="0C0C0C"/>
                          </a:solidFill>
                          <a:latin typeface="Trebuchet MS"/>
                          <a:ea typeface="Trebuchet MS"/>
                          <a:cs typeface="Trebuchet MS"/>
                          <a:sym typeface="Trebuchet MS"/>
                        </a:rPr>
                        <a:t>Switchover</a:t>
                      </a:r>
                      <a:r>
                        <a:rPr b="0" i="0" lang="en-GB" sz="1800">
                          <a:solidFill>
                            <a:srgbClr val="0C0C0C"/>
                          </a:solidFill>
                          <a:latin typeface="Trebuchet MS"/>
                          <a:ea typeface="Trebuchet MS"/>
                          <a:cs typeface="Trebuchet MS"/>
                          <a:sym typeface="Trebuchet MS"/>
                        </a:rPr>
                        <a:t> is the manual switch from one system to a </a:t>
                      </a:r>
                      <a:r>
                        <a:rPr b="0" i="0" lang="en-GB" sz="1800" u="none" strike="noStrike">
                          <a:solidFill>
                            <a:srgbClr val="0C0C0C"/>
                          </a:solidFill>
                          <a:latin typeface="Trebuchet MS"/>
                          <a:ea typeface="Trebuchet MS"/>
                          <a:cs typeface="Trebuchet MS"/>
                          <a:sym typeface="Trebuchet MS"/>
                        </a:rPr>
                        <a:t>redundant</a:t>
                      </a:r>
                      <a:r>
                        <a:rPr b="0" i="0" lang="en-GB" sz="1800" u="none">
                          <a:solidFill>
                            <a:srgbClr val="0C0C0C"/>
                          </a:solidFill>
                          <a:latin typeface="Trebuchet MS"/>
                          <a:ea typeface="Trebuchet MS"/>
                          <a:cs typeface="Trebuchet MS"/>
                          <a:sym typeface="Trebuchet MS"/>
                        </a:rPr>
                        <a:t> or stand by </a:t>
                      </a:r>
                      <a:r>
                        <a:rPr b="0" i="0" lang="en-GB" sz="1800" u="none" strike="noStrike">
                          <a:solidFill>
                            <a:srgbClr val="0C0C0C"/>
                          </a:solidFill>
                          <a:latin typeface="Trebuchet MS"/>
                          <a:ea typeface="Trebuchet MS"/>
                          <a:cs typeface="Trebuchet MS"/>
                          <a:sym typeface="Trebuchet MS"/>
                        </a:rPr>
                        <a:t>computer</a:t>
                      </a:r>
                      <a:r>
                        <a:rPr b="0" i="0" lang="en-GB" sz="1800" u="none">
                          <a:solidFill>
                            <a:srgbClr val="0C0C0C"/>
                          </a:solidFill>
                          <a:latin typeface="Trebuchet MS"/>
                          <a:ea typeface="Trebuchet MS"/>
                          <a:cs typeface="Trebuchet MS"/>
                          <a:sym typeface="Trebuchet MS"/>
                        </a:rPr>
                        <a:t> </a:t>
                      </a:r>
                      <a:r>
                        <a:rPr b="0" i="0" lang="en-GB" sz="1800" u="none" strike="noStrike">
                          <a:solidFill>
                            <a:srgbClr val="0C0C0C"/>
                          </a:solidFill>
                          <a:latin typeface="Trebuchet MS"/>
                          <a:ea typeface="Trebuchet MS"/>
                          <a:cs typeface="Trebuchet MS"/>
                          <a:sym typeface="Trebuchet MS"/>
                        </a:rPr>
                        <a:t>server</a:t>
                      </a:r>
                      <a:r>
                        <a:rPr b="0" i="0" lang="en-GB" sz="1800" u="none">
                          <a:solidFill>
                            <a:srgbClr val="0C0C0C"/>
                          </a:solidFill>
                          <a:latin typeface="Trebuchet MS"/>
                          <a:ea typeface="Trebuchet MS"/>
                          <a:cs typeface="Trebuchet MS"/>
                          <a:sym typeface="Trebuchet MS"/>
                        </a:rPr>
                        <a:t>, </a:t>
                      </a:r>
                      <a:r>
                        <a:rPr b="0" i="0" lang="en-GB" sz="1800" u="none" strike="noStrike">
                          <a:solidFill>
                            <a:srgbClr val="0C0C0C"/>
                          </a:solidFill>
                          <a:latin typeface="Trebuchet MS"/>
                          <a:ea typeface="Trebuchet MS"/>
                          <a:cs typeface="Trebuchet MS"/>
                          <a:sym typeface="Trebuchet MS"/>
                        </a:rPr>
                        <a:t>system</a:t>
                      </a:r>
                      <a:r>
                        <a:rPr b="0" i="0" lang="en-GB" sz="1800" u="none">
                          <a:solidFill>
                            <a:srgbClr val="0C0C0C"/>
                          </a:solidFill>
                          <a:latin typeface="Trebuchet MS"/>
                          <a:ea typeface="Trebuchet MS"/>
                          <a:cs typeface="Trebuchet MS"/>
                          <a:sym typeface="Trebuchet MS"/>
                        </a:rPr>
                        <a:t>, or  </a:t>
                      </a:r>
                      <a:r>
                        <a:rPr b="0" i="0" lang="en-GB" sz="1800" u="none" strike="noStrike">
                          <a:solidFill>
                            <a:srgbClr val="0C0C0C"/>
                          </a:solidFill>
                          <a:latin typeface="Trebuchet MS"/>
                          <a:ea typeface="Trebuchet MS"/>
                          <a:cs typeface="Trebuchet MS"/>
                          <a:sym typeface="Trebuchet MS"/>
                        </a:rPr>
                        <a:t>network</a:t>
                      </a:r>
                      <a:r>
                        <a:rPr b="0" i="0" lang="en-GB" sz="1800" u="none">
                          <a:solidFill>
                            <a:srgbClr val="0C0C0C"/>
                          </a:solidFill>
                          <a:latin typeface="Trebuchet MS"/>
                          <a:ea typeface="Trebuchet MS"/>
                          <a:cs typeface="Trebuchet MS"/>
                          <a:sym typeface="Trebuchet MS"/>
                        </a:rPr>
                        <a:t> upon the failure or </a:t>
                      </a:r>
                      <a:r>
                        <a:rPr b="0" i="0" lang="en-GB" sz="1800" u="none" strike="noStrike">
                          <a:solidFill>
                            <a:srgbClr val="0C0C0C"/>
                          </a:solidFill>
                          <a:latin typeface="Trebuchet MS"/>
                          <a:ea typeface="Trebuchet MS"/>
                          <a:cs typeface="Trebuchet MS"/>
                          <a:sym typeface="Trebuchet MS"/>
                        </a:rPr>
                        <a:t>abnormal termination</a:t>
                      </a:r>
                      <a:r>
                        <a:rPr b="0" i="0" lang="en-GB" sz="1800" u="none">
                          <a:solidFill>
                            <a:srgbClr val="0C0C0C"/>
                          </a:solidFill>
                          <a:latin typeface="Trebuchet MS"/>
                          <a:ea typeface="Trebuchet MS"/>
                          <a:cs typeface="Trebuchet MS"/>
                          <a:sym typeface="Trebuchet MS"/>
                        </a:rPr>
                        <a:t> of the previously active server, system, or network, or to perform system maintenance.</a:t>
                      </a:r>
                      <a:endParaRPr b="0" sz="1800" u="none">
                        <a:solidFill>
                          <a:srgbClr val="0C0C0C"/>
                        </a:solidFill>
                      </a:endParaRPr>
                    </a:p>
                    <a:p>
                      <a:pPr indent="0" lvl="0" marL="0" marR="0" rtl="0" algn="l">
                        <a:spcBef>
                          <a:spcPts val="0"/>
                        </a:spcBef>
                        <a:spcAft>
                          <a:spcPts val="0"/>
                        </a:spcAft>
                        <a:buNone/>
                      </a:pPr>
                      <a:r>
                        <a:t/>
                      </a:r>
                      <a:endParaRPr sz="1800">
                        <a:solidFill>
                          <a:srgbClr val="0C0C0C"/>
                        </a:solidFill>
                      </a:endParaRPr>
                    </a:p>
                    <a:p>
                      <a:pPr indent="0" lvl="0" marL="0" marR="0" rtl="0" algn="l">
                        <a:spcBef>
                          <a:spcPts val="0"/>
                        </a:spcBef>
                        <a:spcAft>
                          <a:spcPts val="0"/>
                        </a:spcAft>
                        <a:buNone/>
                      </a:pPr>
                      <a:r>
                        <a:t/>
                      </a:r>
                      <a:endParaRPr sz="1800">
                        <a:solidFill>
                          <a:srgbClr val="0C0C0C"/>
                        </a:solidFill>
                      </a:endParaRPr>
                    </a:p>
                    <a:p>
                      <a:pPr indent="0" lvl="0" marL="0" marR="0" rtl="0" algn="l">
                        <a:spcBef>
                          <a:spcPts val="0"/>
                        </a:spcBef>
                        <a:spcAft>
                          <a:spcPts val="0"/>
                        </a:spcAft>
                        <a:buNone/>
                      </a:pPr>
                      <a:r>
                        <a:rPr lang="en-GB" sz="1800">
                          <a:solidFill>
                            <a:srgbClr val="0C0C0C"/>
                          </a:solidFill>
                        </a:rPr>
                        <a:t>Generally switch over is manual.</a:t>
                      </a:r>
                      <a:endParaRPr>
                        <a:solidFill>
                          <a:srgbClr val="0C0C0C"/>
                        </a:solidFill>
                      </a:endParaRPr>
                    </a:p>
                  </a:txBody>
                  <a:tcPr marT="45725" marB="45725" marR="91450" marL="91450"/>
                </a:tc>
              </a:tr>
              <a:tr h="976925">
                <a:tc>
                  <a:txBody>
                    <a:bodyPr/>
                    <a:lstStyle/>
                    <a:p>
                      <a:pPr indent="0" lvl="0" marL="0" marR="0" rtl="0" algn="l">
                        <a:spcBef>
                          <a:spcPts val="0"/>
                        </a:spcBef>
                        <a:spcAft>
                          <a:spcPts val="0"/>
                        </a:spcAft>
                        <a:buNone/>
                      </a:pPr>
                      <a:r>
                        <a:rPr lang="en-GB" sz="1800">
                          <a:solidFill>
                            <a:srgbClr val="0C0C0C"/>
                          </a:solidFill>
                        </a:rPr>
                        <a:t>In a failover system when primary server fails the standby server is made primary</a:t>
                      </a:r>
                      <a:endParaRPr>
                        <a:solidFill>
                          <a:srgbClr val="0C0C0C"/>
                        </a:solidFill>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1800"/>
                        <a:buFont typeface="Trebuchet MS"/>
                        <a:buNone/>
                      </a:pPr>
                      <a:r>
                        <a:rPr lang="en-GB" sz="1800">
                          <a:solidFill>
                            <a:srgbClr val="0C0C0C"/>
                          </a:solidFill>
                        </a:rPr>
                        <a:t>In a switchover system the primary and the secondary server interchange the primary role</a:t>
                      </a:r>
                      <a:endParaRPr>
                        <a:solidFill>
                          <a:srgbClr val="0C0C0C"/>
                        </a:solidFill>
                      </a:endParaRPr>
                    </a:p>
                    <a:p>
                      <a:pPr indent="0" lvl="0" marL="0" marR="0" rtl="0" algn="l">
                        <a:spcBef>
                          <a:spcPts val="0"/>
                        </a:spcBef>
                        <a:spcAft>
                          <a:spcPts val="0"/>
                        </a:spcAft>
                        <a:buNone/>
                      </a:pPr>
                      <a:r>
                        <a:t/>
                      </a:r>
                      <a:endParaRPr sz="1800">
                        <a:solidFill>
                          <a:srgbClr val="0C0C0C"/>
                        </a:solidFill>
                      </a:endParaRPr>
                    </a:p>
                  </a:txBody>
                  <a:tcPr marT="45725" marB="45725" marR="91450" marL="91450"/>
                </a:tc>
              </a:tr>
              <a:tr h="331850">
                <a:tc>
                  <a:txBody>
                    <a:bodyPr/>
                    <a:lstStyle/>
                    <a:p>
                      <a:pPr indent="0" lvl="0" marL="0" marR="0" rtl="0" algn="l">
                        <a:spcBef>
                          <a:spcPts val="0"/>
                        </a:spcBef>
                        <a:spcAft>
                          <a:spcPts val="0"/>
                        </a:spcAft>
                        <a:buNone/>
                      </a:pPr>
                      <a:r>
                        <a:t/>
                      </a:r>
                      <a:endParaRPr sz="1800">
                        <a:solidFill>
                          <a:srgbClr val="0C0C0C"/>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C0C0C"/>
                        </a:solidFill>
                      </a:endParaRPr>
                    </a:p>
                  </a:txBody>
                  <a:tcPr marT="45725" marB="45725" marR="91450" marL="91450"/>
                </a:tc>
              </a:tr>
              <a:tr h="331850">
                <a:tc>
                  <a:txBody>
                    <a:bodyPr/>
                    <a:lstStyle/>
                    <a:p>
                      <a:pPr indent="0" lvl="0" marL="0" marR="0" rtl="0" algn="l">
                        <a:spcBef>
                          <a:spcPts val="0"/>
                        </a:spcBef>
                        <a:spcAft>
                          <a:spcPts val="0"/>
                        </a:spcAft>
                        <a:buNone/>
                      </a:pPr>
                      <a:r>
                        <a:t/>
                      </a:r>
                      <a:endParaRPr sz="1800">
                        <a:solidFill>
                          <a:srgbClr val="0C0C0C"/>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C0C0C"/>
                        </a:solidFill>
                      </a:endParaRPr>
                    </a:p>
                  </a:txBody>
                  <a:tcPr marT="45725" marB="45725" marR="91450" marL="9145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	</a:t>
            </a:r>
            <a:endParaRPr/>
          </a:p>
        </p:txBody>
      </p:sp>
      <p:sp>
        <p:nvSpPr>
          <p:cNvPr id="359" name="Google Shape;359;p32"/>
          <p:cNvSpPr txBox="1"/>
          <p:nvPr>
            <p:ph idx="1" type="body"/>
          </p:nvPr>
        </p:nvSpPr>
        <p:spPr>
          <a:xfrm>
            <a:off x="963084" y="1270000"/>
            <a:ext cx="8596668" cy="388077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4320"/>
              <a:buNone/>
            </a:pPr>
            <a:r>
              <a:rPr lang="en-GB" sz="5400" u="sng">
                <a:solidFill>
                  <a:srgbClr val="92D050"/>
                </a:solidFill>
              </a:rPr>
              <a:t>Software Deployment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Strategies for managing releases and updates</a:t>
            </a:r>
            <a:endParaRPr/>
          </a:p>
        </p:txBody>
      </p:sp>
      <p:sp>
        <p:nvSpPr>
          <p:cNvPr id="365" name="Google Shape;365;p33"/>
          <p:cNvSpPr txBox="1"/>
          <p:nvPr>
            <p:ph idx="1" type="body"/>
          </p:nvPr>
        </p:nvSpPr>
        <p:spPr>
          <a:xfrm>
            <a:off x="680298" y="1930400"/>
            <a:ext cx="9446682" cy="4493260"/>
          </a:xfrm>
          <a:prstGeom prst="rect">
            <a:avLst/>
          </a:prstGeom>
          <a:noFill/>
          <a:ln>
            <a:noFill/>
          </a:ln>
        </p:spPr>
        <p:txBody>
          <a:bodyPr anchorCtr="0" anchor="t" bIns="45700" lIns="91425" spcFirstLastPara="1" rIns="91425" wrap="square" tIns="45700">
            <a:normAutofit fontScale="77500" lnSpcReduction="20000"/>
          </a:bodyPr>
          <a:lstStyle/>
          <a:p>
            <a:pPr indent="-322326" lvl="0" marL="342900" rtl="0" algn="l">
              <a:spcBef>
                <a:spcPts val="0"/>
              </a:spcBef>
              <a:spcAft>
                <a:spcPts val="0"/>
              </a:spcAft>
              <a:buSzPct val="59999"/>
              <a:buChar char="●"/>
            </a:pPr>
            <a:r>
              <a:rPr b="1" lang="en-GB">
                <a:solidFill>
                  <a:srgbClr val="0C0C0C"/>
                </a:solidFill>
                <a:highlight>
                  <a:srgbClr val="FFFF00"/>
                </a:highlight>
              </a:rPr>
              <a:t>Free online updates</a:t>
            </a:r>
            <a:r>
              <a:rPr lang="en-GB"/>
              <a:t>, released by the company that aim to improve the product , fix various deficiencies or perform minor changes. This is available online. A company stops releasing the updates when they wish to promote the newer  versions.</a:t>
            </a:r>
            <a:endParaRPr/>
          </a:p>
          <a:p>
            <a:pPr indent="-322326" lvl="0" marL="342900" rtl="0" algn="l">
              <a:spcBef>
                <a:spcPts val="1000"/>
              </a:spcBef>
              <a:spcAft>
                <a:spcPts val="0"/>
              </a:spcAft>
              <a:buSzPct val="59999"/>
              <a:buChar char="●"/>
            </a:pPr>
            <a:r>
              <a:rPr lang="en-GB"/>
              <a:t>Different ways how the updates are available:</a:t>
            </a:r>
            <a:endParaRPr/>
          </a:p>
          <a:p>
            <a:pPr indent="-322326" lvl="0" marL="342900" rtl="0" algn="l">
              <a:spcBef>
                <a:spcPts val="1000"/>
              </a:spcBef>
              <a:spcAft>
                <a:spcPts val="0"/>
              </a:spcAft>
              <a:buSzPct val="59999"/>
              <a:buFont typeface="Noto Sans Symbols"/>
              <a:buChar char="✔"/>
            </a:pPr>
            <a:r>
              <a:rPr lang="en-GB">
                <a:solidFill>
                  <a:srgbClr val="0C0C0C"/>
                </a:solidFill>
                <a:highlight>
                  <a:srgbClr val="FFFF00"/>
                </a:highlight>
              </a:rPr>
              <a:t>Patches</a:t>
            </a:r>
            <a:r>
              <a:rPr lang="en-GB"/>
              <a:t> are used by software companies to update applications by fixing known bugs and vulnerabilities. </a:t>
            </a:r>
            <a:endParaRPr/>
          </a:p>
          <a:p>
            <a:pPr indent="-322326" lvl="0" marL="342900" rtl="0" algn="l">
              <a:spcBef>
                <a:spcPts val="1000"/>
              </a:spcBef>
              <a:spcAft>
                <a:spcPts val="0"/>
              </a:spcAft>
              <a:buSzPct val="59999"/>
              <a:buFont typeface="Noto Sans Symbols"/>
              <a:buChar char="✔"/>
            </a:pPr>
            <a:r>
              <a:rPr b="1" lang="en-GB">
                <a:solidFill>
                  <a:srgbClr val="0C0C0C"/>
                </a:solidFill>
                <a:highlight>
                  <a:srgbClr val="FFFF00"/>
                </a:highlight>
              </a:rPr>
              <a:t>Upgrades </a:t>
            </a:r>
            <a:r>
              <a:rPr lang="en-GB"/>
              <a:t>always contain novel functionalities or characteristics, as well cumulative bug fixes. An upgrade is the act or replacing the existing product with a newer and often more superior version or product.</a:t>
            </a:r>
            <a:endParaRPr/>
          </a:p>
          <a:p>
            <a:pPr indent="-322326" lvl="0" marL="342900" rtl="0" algn="l">
              <a:spcBef>
                <a:spcPts val="1000"/>
              </a:spcBef>
              <a:spcAft>
                <a:spcPts val="0"/>
              </a:spcAft>
              <a:buSzPct val="59999"/>
              <a:buFont typeface="Noto Sans Symbols"/>
              <a:buChar char="✔"/>
            </a:pPr>
            <a:r>
              <a:rPr b="1" lang="en-GB">
                <a:solidFill>
                  <a:srgbClr val="0C0C0C"/>
                </a:solidFill>
                <a:highlight>
                  <a:srgbClr val="FFFF00"/>
                </a:highlight>
              </a:rPr>
              <a:t>Updates</a:t>
            </a:r>
            <a:r>
              <a:rPr lang="en-GB"/>
              <a:t> improve a product in a minor way by adding new functionalities or fixing known bugs. In most cases updates are free.</a:t>
            </a:r>
            <a:endParaRPr/>
          </a:p>
          <a:p>
            <a:pPr indent="-322326" lvl="0" marL="342900" rtl="0" algn="l">
              <a:spcBef>
                <a:spcPts val="1000"/>
              </a:spcBef>
              <a:spcAft>
                <a:spcPts val="0"/>
              </a:spcAft>
              <a:buSzPct val="59999"/>
              <a:buFont typeface="Noto Sans Symbols"/>
              <a:buChar char="✔"/>
            </a:pPr>
            <a:r>
              <a:rPr b="1" lang="en-GB">
                <a:solidFill>
                  <a:srgbClr val="0C0C0C"/>
                </a:solidFill>
                <a:highlight>
                  <a:srgbClr val="FFFF00"/>
                </a:highlight>
              </a:rPr>
              <a:t> Releases </a:t>
            </a:r>
            <a:r>
              <a:rPr lang="en-GB"/>
              <a:t>are final, working versions of software applications. These applications have already gone through alpha and beta software testing.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yourself…</a:t>
            </a:r>
            <a:endParaRPr/>
          </a:p>
        </p:txBody>
      </p:sp>
      <p:sp>
        <p:nvSpPr>
          <p:cNvPr id="371" name="Google Shape;371;p3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State three methods that can be used to prevent “data loss”.</a:t>
            </a:r>
            <a:endParaRPr/>
          </a:p>
          <a:p>
            <a:pPr indent="-342900" lvl="0" marL="342900" rtl="0" algn="l">
              <a:spcBef>
                <a:spcPts val="1000"/>
              </a:spcBef>
              <a:spcAft>
                <a:spcPts val="0"/>
              </a:spcAft>
              <a:buSzPts val="1440"/>
              <a:buChar char="●"/>
            </a:pPr>
            <a:r>
              <a:rPr lang="en-GB"/>
              <a:t>Does a programmer needs a computer to conduct ”dry run testing”?</a:t>
            </a:r>
            <a:endParaRPr/>
          </a:p>
          <a:p>
            <a:pPr indent="-342900" lvl="0" marL="342900" rtl="0" algn="l">
              <a:spcBef>
                <a:spcPts val="1000"/>
              </a:spcBef>
              <a:spcAft>
                <a:spcPts val="0"/>
              </a:spcAft>
              <a:buSzPts val="1440"/>
              <a:buChar char="●"/>
            </a:pPr>
            <a:r>
              <a:rPr lang="en-GB"/>
              <a:t>State one difference between "alpha” and ”beta testing".</a:t>
            </a:r>
            <a:endParaRPr/>
          </a:p>
          <a:p>
            <a:pPr indent="-342900" lvl="0" marL="342900" rtl="0" algn="l">
              <a:spcBef>
                <a:spcPts val="1000"/>
              </a:spcBef>
              <a:spcAft>
                <a:spcPts val="0"/>
              </a:spcAft>
              <a:buSzPts val="1440"/>
              <a:buChar char="●"/>
            </a:pPr>
            <a:r>
              <a:rPr lang="en-GB"/>
              <a:t>State the stages of Data Migration</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5"/>
          <p:cNvSpPr txBox="1"/>
          <p:nvPr>
            <p:ph type="title"/>
          </p:nvPr>
        </p:nvSpPr>
        <p:spPr>
          <a:xfrm>
            <a:off x="1398463" y="195350"/>
            <a:ext cx="8672406" cy="885306"/>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accent1"/>
              </a:buClr>
              <a:buSzPct val="100000"/>
              <a:buFont typeface="Trebuchet MS"/>
              <a:buNone/>
            </a:pPr>
            <a:r>
              <a:rPr lang="en-GB" sz="5400"/>
              <a:t>System design basics</a:t>
            </a:r>
            <a:endParaRPr/>
          </a:p>
        </p:txBody>
      </p:sp>
      <p:sp>
        <p:nvSpPr>
          <p:cNvPr id="377" name="Google Shape;377;p35"/>
          <p:cNvSpPr/>
          <p:nvPr/>
        </p:nvSpPr>
        <p:spPr>
          <a:xfrm>
            <a:off x="349188" y="1365201"/>
            <a:ext cx="11842800" cy="492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highlight>
                  <a:srgbClr val="00FF00"/>
                </a:highlight>
                <a:latin typeface="Trebuchet MS"/>
                <a:ea typeface="Trebuchet MS"/>
                <a:cs typeface="Trebuchet MS"/>
                <a:sym typeface="Trebuchet MS"/>
              </a:rPr>
              <a:t>Computer hardware:</a:t>
            </a:r>
            <a:r>
              <a:rPr lang="en-GB" sz="2800">
                <a:solidFill>
                  <a:schemeClr val="dk1"/>
                </a:solidFill>
                <a:latin typeface="Trebuchet MS"/>
                <a:ea typeface="Trebuchet MS"/>
                <a:cs typeface="Trebuchet MS"/>
                <a:sym typeface="Trebuchet MS"/>
              </a:rPr>
              <a:t> </a:t>
            </a:r>
            <a:r>
              <a:rPr lang="en-GB" sz="2400">
                <a:solidFill>
                  <a:schemeClr val="dk1"/>
                </a:solidFill>
                <a:latin typeface="Trebuchet MS"/>
                <a:ea typeface="Trebuchet MS"/>
                <a:cs typeface="Trebuchet MS"/>
                <a:sym typeface="Trebuchet MS"/>
              </a:rPr>
              <a:t>The physical elements of a computer, e.g. screen, CPU etc.</a:t>
            </a:r>
            <a:endParaRPr>
              <a:solidFill>
                <a:schemeClr val="dk1"/>
              </a:solidFill>
            </a:endParaRPr>
          </a:p>
          <a:p>
            <a:pPr indent="0" lvl="0" marL="0" marR="0" rtl="0" algn="l">
              <a:spcBef>
                <a:spcPts val="0"/>
              </a:spcBef>
              <a:spcAft>
                <a:spcPts val="0"/>
              </a:spcAft>
              <a:buNone/>
            </a:pPr>
            <a:r>
              <a:rPr lang="en-GB" sz="2400">
                <a:solidFill>
                  <a:schemeClr val="dk1"/>
                </a:solidFill>
                <a:highlight>
                  <a:srgbClr val="00FF00"/>
                </a:highlight>
                <a:latin typeface="Trebuchet MS"/>
                <a:ea typeface="Trebuchet MS"/>
                <a:cs typeface="Trebuchet MS"/>
                <a:sym typeface="Trebuchet MS"/>
              </a:rPr>
              <a:t>Software: </a:t>
            </a:r>
            <a:r>
              <a:rPr lang="en-GB" sz="2400">
                <a:solidFill>
                  <a:schemeClr val="dk1"/>
                </a:solidFill>
                <a:latin typeface="Trebuchet MS"/>
                <a:ea typeface="Trebuchet MS"/>
                <a:cs typeface="Trebuchet MS"/>
                <a:sym typeface="Trebuchet MS"/>
              </a:rPr>
              <a:t>A series of instructions that can be understood by a CPU. These instructions guide the CPU to perform specific operations. Software is comprised of both programs and data.</a:t>
            </a:r>
            <a:endParaRPr>
              <a:solidFill>
                <a:schemeClr val="dk1"/>
              </a:solidFill>
            </a:endParaRPr>
          </a:p>
          <a:p>
            <a:pPr indent="0" lvl="0" marL="0" marR="0" rtl="0" algn="l">
              <a:spcBef>
                <a:spcPts val="0"/>
              </a:spcBef>
              <a:spcAft>
                <a:spcPts val="0"/>
              </a:spcAft>
              <a:buNone/>
            </a:pPr>
            <a:r>
              <a:rPr lang="en-GB" sz="2400">
                <a:solidFill>
                  <a:schemeClr val="dk1"/>
                </a:solidFill>
                <a:highlight>
                  <a:srgbClr val="00FF00"/>
                </a:highlight>
                <a:latin typeface="Trebuchet MS"/>
                <a:ea typeface="Trebuchet MS"/>
                <a:cs typeface="Trebuchet MS"/>
                <a:sym typeface="Trebuchet MS"/>
              </a:rPr>
              <a:t>Peripheral device: </a:t>
            </a:r>
            <a:r>
              <a:rPr lang="en-GB" sz="2400">
                <a:solidFill>
                  <a:schemeClr val="dk1"/>
                </a:solidFill>
                <a:latin typeface="Trebuchet MS"/>
                <a:ea typeface="Trebuchet MS"/>
                <a:cs typeface="Trebuchet MS"/>
                <a:sym typeface="Trebuchet MS"/>
              </a:rPr>
              <a:t>Any auxiliary device (not the core device) that can communicate and work with a computer. For Example : input/output devices , printers, etc. A peripheral device extends the capabilities of the computer system it is connected .</a:t>
            </a:r>
            <a:endParaRPr>
              <a:solidFill>
                <a:schemeClr val="dk1"/>
              </a:solidFill>
            </a:endParaRPr>
          </a:p>
          <a:p>
            <a:pPr indent="0" lvl="0" marL="0" marR="0" rtl="0" algn="l">
              <a:spcBef>
                <a:spcPts val="0"/>
              </a:spcBef>
              <a:spcAft>
                <a:spcPts val="0"/>
              </a:spcAft>
              <a:buNone/>
            </a:pPr>
            <a:r>
              <a:rPr lang="en-GB" sz="2400">
                <a:solidFill>
                  <a:schemeClr val="dk1"/>
                </a:solidFill>
                <a:highlight>
                  <a:srgbClr val="00FF00"/>
                </a:highlight>
                <a:latin typeface="Trebuchet MS"/>
                <a:ea typeface="Trebuchet MS"/>
                <a:cs typeface="Trebuchet MS"/>
                <a:sym typeface="Trebuchet MS"/>
              </a:rPr>
              <a:t>Computer Network:</a:t>
            </a:r>
            <a:r>
              <a:rPr lang="en-GB" sz="2400">
                <a:solidFill>
                  <a:schemeClr val="dk1"/>
                </a:solidFill>
                <a:latin typeface="Trebuchet MS"/>
                <a:ea typeface="Trebuchet MS"/>
                <a:cs typeface="Trebuchet MS"/>
                <a:sym typeface="Trebuchet MS"/>
              </a:rPr>
              <a:t> A set of computer systems that are interconnected and share resources, as well as data. For example: Local Area Network,</a:t>
            </a:r>
            <a:endParaRPr>
              <a:solidFill>
                <a:schemeClr val="dk1"/>
              </a:solidFill>
            </a:endParaRPr>
          </a:p>
          <a:p>
            <a:pPr indent="0" lvl="0" marL="0" marR="0" rtl="0" algn="l">
              <a:spcBef>
                <a:spcPts val="0"/>
              </a:spcBef>
              <a:spcAft>
                <a:spcPts val="0"/>
              </a:spcAft>
              <a:buNone/>
            </a:pPr>
            <a:r>
              <a:rPr lang="en-GB" sz="2400">
                <a:solidFill>
                  <a:schemeClr val="dk1"/>
                </a:solidFill>
                <a:latin typeface="Trebuchet MS"/>
                <a:ea typeface="Trebuchet MS"/>
                <a:cs typeface="Trebuchet MS"/>
                <a:sym typeface="Trebuchet MS"/>
              </a:rPr>
              <a:t>Wide Area Network, etc.</a:t>
            </a:r>
            <a:endParaRPr>
              <a:solidFill>
                <a:schemeClr val="dk1"/>
              </a:solidFill>
            </a:endParaRPr>
          </a:p>
          <a:p>
            <a:pPr indent="0" lvl="0" marL="0" marR="0" rtl="0" algn="l">
              <a:spcBef>
                <a:spcPts val="0"/>
              </a:spcBef>
              <a:spcAft>
                <a:spcPts val="0"/>
              </a:spcAft>
              <a:buNone/>
            </a:pPr>
            <a:r>
              <a:rPr lang="en-GB" sz="2400">
                <a:solidFill>
                  <a:schemeClr val="dk1"/>
                </a:solidFill>
                <a:highlight>
                  <a:srgbClr val="00FF00"/>
                </a:highlight>
                <a:latin typeface="Trebuchet MS"/>
                <a:ea typeface="Trebuchet MS"/>
                <a:cs typeface="Trebuchet MS"/>
                <a:sym typeface="Trebuchet MS"/>
              </a:rPr>
              <a:t>Human Resources:</a:t>
            </a:r>
            <a:r>
              <a:rPr lang="en-GB" sz="2400">
                <a:solidFill>
                  <a:schemeClr val="dk1"/>
                </a:solidFill>
                <a:latin typeface="Trebuchet MS"/>
                <a:ea typeface="Trebuchet MS"/>
                <a:cs typeface="Trebuchet MS"/>
                <a:sym typeface="Trebuchet MS"/>
              </a:rPr>
              <a:t> People who are using the system or  could be used in an organization, business or economy.</a:t>
            </a:r>
            <a:endParaRPr>
              <a:solidFill>
                <a:schemeClr val="dk1"/>
              </a:solidFill>
            </a:endParaRPr>
          </a:p>
          <a:p>
            <a:pPr indent="0" lvl="0" marL="0" marR="0" rtl="0" algn="l">
              <a:spcBef>
                <a:spcPts val="0"/>
              </a:spcBef>
              <a:spcAft>
                <a:spcPts val="0"/>
              </a:spcAft>
              <a:buNone/>
            </a:pPr>
            <a:r>
              <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6"/>
          <p:cNvSpPr txBox="1"/>
          <p:nvPr>
            <p:ph type="title"/>
          </p:nvPr>
        </p:nvSpPr>
        <p:spPr>
          <a:xfrm>
            <a:off x="195196" y="68493"/>
            <a:ext cx="11514666" cy="88669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Roles of a Computer in networked world</a:t>
            </a:r>
            <a:endParaRPr/>
          </a:p>
        </p:txBody>
      </p:sp>
      <p:sp>
        <p:nvSpPr>
          <p:cNvPr id="383" name="Google Shape;383;p36"/>
          <p:cNvSpPr txBox="1"/>
          <p:nvPr>
            <p:ph idx="1" type="body"/>
          </p:nvPr>
        </p:nvSpPr>
        <p:spPr>
          <a:xfrm>
            <a:off x="195195" y="781397"/>
            <a:ext cx="11801609" cy="600811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GB" sz="2400"/>
              <a:t>A </a:t>
            </a:r>
            <a:r>
              <a:rPr lang="en-GB" sz="2400">
                <a:highlight>
                  <a:srgbClr val="00FF00"/>
                </a:highlight>
              </a:rPr>
              <a:t>dumb terminal </a:t>
            </a:r>
            <a:r>
              <a:rPr lang="en-GB" sz="2400"/>
              <a:t>is a device that usually consists of a keyboard, a monitor, and a network card that is connected to a server or a powerful computer. Dumb terminals depend entirely on the computer to which they are connected for computations, data processing and data management.</a:t>
            </a:r>
            <a:endParaRPr/>
          </a:p>
          <a:p>
            <a:pPr indent="-342900" lvl="0" marL="342900" rtl="0" algn="l">
              <a:spcBef>
                <a:spcPts val="1000"/>
              </a:spcBef>
              <a:spcAft>
                <a:spcPts val="0"/>
              </a:spcAft>
              <a:buSzPts val="1920"/>
              <a:buChar char="●"/>
            </a:pPr>
            <a:r>
              <a:rPr lang="en-GB" sz="2400"/>
              <a:t>A </a:t>
            </a:r>
            <a:r>
              <a:rPr lang="en-GB" sz="2400">
                <a:highlight>
                  <a:srgbClr val="00FF00"/>
                </a:highlight>
              </a:rPr>
              <a:t>thin client </a:t>
            </a:r>
            <a:r>
              <a:rPr lang="en-GB" sz="2400"/>
              <a:t>is a relatively low performance terminal, which heavily but not entirely, depends on the server to which it is connected.</a:t>
            </a:r>
            <a:endParaRPr/>
          </a:p>
          <a:p>
            <a:pPr indent="-342900" lvl="0" marL="342900" rtl="0" algn="l">
              <a:spcBef>
                <a:spcPts val="1000"/>
              </a:spcBef>
              <a:spcAft>
                <a:spcPts val="0"/>
              </a:spcAft>
              <a:buSzPts val="1920"/>
              <a:buChar char="●"/>
            </a:pPr>
            <a:r>
              <a:rPr lang="en-GB" sz="2400"/>
              <a:t>A </a:t>
            </a:r>
            <a:r>
              <a:rPr lang="en-GB" sz="2400">
                <a:highlight>
                  <a:srgbClr val="00FF00"/>
                </a:highlight>
              </a:rPr>
              <a:t>client</a:t>
            </a:r>
            <a:r>
              <a:rPr lang="en-GB" sz="2400"/>
              <a:t> receives data via the network, whereas the server has saved data on it and offers it to clients. A server may be a program or a computer that provides services requested by clients connected over a network while a client is an average computer or terminal (dumb terminal, thin client) used to access a computer-based system.</a:t>
            </a:r>
            <a:endParaRPr/>
          </a:p>
          <a:p>
            <a:pPr indent="-342900" lvl="0" marL="342900" rtl="0" algn="l">
              <a:spcBef>
                <a:spcPts val="1000"/>
              </a:spcBef>
              <a:spcAft>
                <a:spcPts val="0"/>
              </a:spcAft>
              <a:buSzPts val="1920"/>
              <a:buChar char="●"/>
            </a:pPr>
            <a:r>
              <a:rPr lang="en-GB" sz="2400"/>
              <a:t>An </a:t>
            </a:r>
            <a:r>
              <a:rPr lang="en-GB" sz="2400">
                <a:highlight>
                  <a:srgbClr val="00FF00"/>
                </a:highlight>
              </a:rPr>
              <a:t>email server </a:t>
            </a:r>
            <a:r>
              <a:rPr lang="en-GB" sz="2400"/>
              <a:t>is the equivalent of a post office that manages the flow of email in and out of the network, checks that an email address is valid, allows users to access their email, etc.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GB"/>
              <a:t>Router</a:t>
            </a:r>
            <a:br>
              <a:rPr b="1" lang="en-GB"/>
            </a:br>
            <a:endParaRPr/>
          </a:p>
        </p:txBody>
      </p:sp>
      <p:sp>
        <p:nvSpPr>
          <p:cNvPr id="389" name="Google Shape;389;p3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A router is a network device that </a:t>
            </a:r>
            <a:r>
              <a:rPr b="1" lang="en-GB"/>
              <a:t>connects</a:t>
            </a:r>
            <a:r>
              <a:rPr lang="en-GB"/>
              <a:t> together </a:t>
            </a:r>
            <a:r>
              <a:rPr b="1" lang="en-GB"/>
              <a:t>two or more networks</a:t>
            </a:r>
            <a:r>
              <a:rPr lang="en-GB"/>
              <a:t>. A common use of a router is to </a:t>
            </a:r>
            <a:r>
              <a:rPr b="1" lang="en-GB"/>
              <a:t>join</a:t>
            </a:r>
            <a:r>
              <a:rPr lang="en-GB"/>
              <a:t> a home or business network (</a:t>
            </a:r>
            <a:r>
              <a:rPr b="1" lang="en-GB"/>
              <a:t>LAN</a:t>
            </a:r>
            <a:r>
              <a:rPr lang="en-GB"/>
              <a:t>) to the </a:t>
            </a:r>
            <a:r>
              <a:rPr b="1" lang="en-GB"/>
              <a:t>Internet</a:t>
            </a:r>
            <a:r>
              <a:rPr lang="en-GB"/>
              <a:t> (WAN). </a:t>
            </a:r>
            <a:br>
              <a:rPr lang="en-GB"/>
            </a:br>
            <a:endParaRPr/>
          </a:p>
        </p:txBody>
      </p:sp>
      <p:pic>
        <p:nvPicPr>
          <p:cNvPr id="390" name="Google Shape;390;p37"/>
          <p:cNvPicPr preferRelativeResize="0"/>
          <p:nvPr/>
        </p:nvPicPr>
        <p:blipFill rotWithShape="1">
          <a:blip r:embed="rId3">
            <a:alphaModFix/>
          </a:blip>
          <a:srcRect b="0" l="0" r="0" t="0"/>
          <a:stretch/>
        </p:blipFill>
        <p:spPr>
          <a:xfrm>
            <a:off x="4133925" y="3695026"/>
            <a:ext cx="4497301" cy="24561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8"/>
          <p:cNvSpPr txBox="1"/>
          <p:nvPr>
            <p:ph type="title"/>
          </p:nvPr>
        </p:nvSpPr>
        <p:spPr>
          <a:xfrm>
            <a:off x="677334" y="609600"/>
            <a:ext cx="1130961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Domain Name Server</a:t>
            </a:r>
            <a:endParaRPr/>
          </a:p>
        </p:txBody>
      </p:sp>
      <p:sp>
        <p:nvSpPr>
          <p:cNvPr id="396" name="Google Shape;396;p38"/>
          <p:cNvSpPr txBox="1"/>
          <p:nvPr>
            <p:ph idx="1" type="body"/>
          </p:nvPr>
        </p:nvSpPr>
        <p:spPr>
          <a:xfrm>
            <a:off x="394700" y="1611949"/>
            <a:ext cx="11309619" cy="3880773"/>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Domain Name Servers (DNS) are the Internet's equivalent of a phone book. They maintain a directory of domain names and translate them to Internet Protocol (IP) addresses.</a:t>
            </a:r>
            <a:endParaRPr/>
          </a:p>
          <a:p>
            <a:pPr indent="-342900" lvl="0" marL="342900" rtl="0" algn="l">
              <a:spcBef>
                <a:spcPts val="1000"/>
              </a:spcBef>
              <a:spcAft>
                <a:spcPts val="0"/>
              </a:spcAft>
              <a:buSzPts val="1440"/>
              <a:buChar char="●"/>
            </a:pPr>
            <a:r>
              <a:rPr lang="en-GB"/>
              <a:t>This is necessary because, although domain names are easy for people to remember, computers or machines, access websites based on IP addresses. </a:t>
            </a:r>
            <a:endParaRPr/>
          </a:p>
          <a:p>
            <a:pPr indent="-342900" lvl="0" marL="342900" rtl="0" algn="l">
              <a:spcBef>
                <a:spcPts val="1000"/>
              </a:spcBef>
              <a:spcAft>
                <a:spcPts val="0"/>
              </a:spcAft>
              <a:buSzPts val="1440"/>
              <a:buChar char="●"/>
            </a:pPr>
            <a:r>
              <a:rPr lang="en-GB"/>
              <a:t>When you type in a web address, e.g., </a:t>
            </a:r>
            <a:r>
              <a:rPr lang="en-GB" u="sng">
                <a:solidFill>
                  <a:schemeClr val="hlink"/>
                </a:solidFill>
                <a:hlinkClick r:id="rId3"/>
              </a:rPr>
              <a:t>www.jimsbikes.com</a:t>
            </a:r>
            <a:r>
              <a:rPr lang="en-GB"/>
              <a:t>, your Internet Service Provider views the DNS associated with the domain name, translates it into a machine friendly IP address </a:t>
            </a:r>
            <a:endParaRPr/>
          </a:p>
          <a:p>
            <a:pPr indent="-251459" lvl="0" marL="342900" rtl="0" algn="l">
              <a:spcBef>
                <a:spcPts val="1000"/>
              </a:spcBef>
              <a:spcAft>
                <a:spcPts val="0"/>
              </a:spcAft>
              <a:buSzPts val="1440"/>
              <a:buNone/>
            </a:pPr>
            <a:r>
              <a:t/>
            </a:r>
            <a:endParaRPr/>
          </a:p>
        </p:txBody>
      </p:sp>
      <p:pic>
        <p:nvPicPr>
          <p:cNvPr descr="Image result for what is domain name system server" id="397" name="Google Shape;397;p38"/>
          <p:cNvPicPr preferRelativeResize="0"/>
          <p:nvPr/>
        </p:nvPicPr>
        <p:blipFill rotWithShape="1">
          <a:blip r:embed="rId4">
            <a:alphaModFix/>
          </a:blip>
          <a:srcRect b="0" l="0" r="0" t="0"/>
          <a:stretch/>
        </p:blipFill>
        <p:spPr>
          <a:xfrm>
            <a:off x="5349002" y="4491682"/>
            <a:ext cx="5685657" cy="24639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Planning</a:t>
            </a:r>
            <a:endParaRPr/>
          </a:p>
        </p:txBody>
      </p:sp>
      <p:sp>
        <p:nvSpPr>
          <p:cNvPr id="123" name="Google Shape;123;p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85000" lnSpcReduction="10000"/>
          </a:bodyPr>
          <a:lstStyle/>
          <a:p>
            <a:pPr indent="-329184" lvl="0" marL="342900" rtl="0" algn="l">
              <a:spcBef>
                <a:spcPts val="0"/>
              </a:spcBef>
              <a:spcAft>
                <a:spcPts val="0"/>
              </a:spcAft>
              <a:buSzPct val="59999"/>
              <a:buChar char="●"/>
            </a:pPr>
            <a:r>
              <a:rPr lang="en-GB"/>
              <a:t>Planning should anticipate potential organization issues such as:</a:t>
            </a:r>
            <a:endParaRPr/>
          </a:p>
          <a:p>
            <a:pPr indent="-329184" lvl="0" marL="342900" rtl="0" algn="l">
              <a:spcBef>
                <a:spcPts val="1000"/>
              </a:spcBef>
              <a:spcAft>
                <a:spcPts val="0"/>
              </a:spcAft>
              <a:buSzPct val="59999"/>
              <a:buFont typeface="Noto Sans Symbols"/>
              <a:buChar char="✔"/>
            </a:pPr>
            <a:r>
              <a:rPr lang="en-GB"/>
              <a:t>lack of guiding organizational and business strategies</a:t>
            </a:r>
            <a:endParaRPr/>
          </a:p>
          <a:p>
            <a:pPr indent="-329184" lvl="0" marL="342900" rtl="0" algn="l">
              <a:spcBef>
                <a:spcPts val="1000"/>
              </a:spcBef>
              <a:spcAft>
                <a:spcPts val="0"/>
              </a:spcAft>
              <a:buSzPct val="59999"/>
              <a:buFont typeface="Noto Sans Symbols"/>
              <a:buChar char="✔"/>
            </a:pPr>
            <a:r>
              <a:rPr lang="en-GB"/>
              <a:t>lack of stakeholder and end—user participation</a:t>
            </a:r>
            <a:endParaRPr/>
          </a:p>
          <a:p>
            <a:pPr indent="-329184" lvl="0" marL="342900" rtl="0" algn="l">
              <a:spcBef>
                <a:spcPts val="1000"/>
              </a:spcBef>
              <a:spcAft>
                <a:spcPts val="0"/>
              </a:spcAft>
              <a:buSzPct val="59999"/>
              <a:buFont typeface="Noto Sans Symbols"/>
              <a:buChar char="✔"/>
            </a:pPr>
            <a:r>
              <a:rPr lang="en-GB"/>
              <a:t> lack of end-user 'ownership' of system</a:t>
            </a:r>
            <a:endParaRPr/>
          </a:p>
          <a:p>
            <a:pPr indent="-329184" lvl="0" marL="342900" rtl="0" algn="l">
              <a:spcBef>
                <a:spcPts val="1000"/>
              </a:spcBef>
              <a:spcAft>
                <a:spcPts val="0"/>
              </a:spcAft>
              <a:buSzPct val="59999"/>
              <a:buFont typeface="Noto Sans Symbols"/>
              <a:buChar char="✔"/>
            </a:pPr>
            <a:r>
              <a:rPr lang="en-GB"/>
              <a:t> lack of attention to required training</a:t>
            </a:r>
            <a:endParaRPr/>
          </a:p>
          <a:p>
            <a:pPr indent="-329184" lvl="0" marL="342900" rtl="0" algn="l">
              <a:spcBef>
                <a:spcPts val="1000"/>
              </a:spcBef>
              <a:spcAft>
                <a:spcPts val="0"/>
              </a:spcAft>
              <a:buSzPct val="59999"/>
              <a:buFont typeface="Noto Sans Symbols"/>
              <a:buChar char="✔"/>
            </a:pPr>
            <a:r>
              <a:rPr lang="en-GB"/>
              <a:t> lack of attention to various organizational issues, such as organizational culture</a:t>
            </a:r>
            <a:endParaRPr/>
          </a:p>
          <a:p>
            <a:pPr indent="-329184" lvl="0" marL="342900" rtl="0" algn="l">
              <a:spcBef>
                <a:spcPts val="1000"/>
              </a:spcBef>
              <a:spcAft>
                <a:spcPts val="0"/>
              </a:spcAft>
              <a:buSzPct val="59999"/>
              <a:buFont typeface="Noto Sans Symbols"/>
              <a:buChar char="✔"/>
            </a:pPr>
            <a:r>
              <a:rPr lang="en-GB"/>
              <a:t> lack of attention to the design of tasks and jobs, allocation of information system tasks, and the overall usability of the system.</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9"/>
          <p:cNvSpPr txBox="1"/>
          <p:nvPr>
            <p:ph type="title"/>
          </p:nvPr>
        </p:nvSpPr>
        <p:spPr>
          <a:xfrm>
            <a:off x="278323" y="193964"/>
            <a:ext cx="10295466" cy="7869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Firewall</a:t>
            </a:r>
            <a:endParaRPr/>
          </a:p>
        </p:txBody>
      </p:sp>
      <p:sp>
        <p:nvSpPr>
          <p:cNvPr id="403" name="Google Shape;403;p39"/>
          <p:cNvSpPr txBox="1"/>
          <p:nvPr>
            <p:ph idx="1" type="body"/>
          </p:nvPr>
        </p:nvSpPr>
        <p:spPr>
          <a:xfrm>
            <a:off x="221673" y="980903"/>
            <a:ext cx="11692004" cy="568313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A firewall is a system designed to prevent unauthorized access to or from a private network. You can implement a firewall in either hardware or software form, or a combination of both. Firewalls prevent unauthorized internet users from accessing private networks connected to the internet, especially intranets. All messages entering or leaving the intranet (i.e., the local network to which you are connected) must pass through the firewall, which examines each message and blocks those that do not meet the specified security criteria. </a:t>
            </a:r>
            <a:endParaRPr/>
          </a:p>
        </p:txBody>
      </p:sp>
      <p:pic>
        <p:nvPicPr>
          <p:cNvPr id="404" name="Google Shape;404;p39"/>
          <p:cNvPicPr preferRelativeResize="0"/>
          <p:nvPr/>
        </p:nvPicPr>
        <p:blipFill rotWithShape="1">
          <a:blip r:embed="rId3">
            <a:alphaModFix/>
          </a:blip>
          <a:srcRect b="0" l="0" r="0" t="0"/>
          <a:stretch/>
        </p:blipFill>
        <p:spPr>
          <a:xfrm>
            <a:off x="4541473" y="3944825"/>
            <a:ext cx="4270025" cy="24393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40"/>
          <p:cNvSpPr txBox="1"/>
          <p:nvPr>
            <p:ph type="title"/>
          </p:nvPr>
        </p:nvSpPr>
        <p:spPr>
          <a:xfrm>
            <a:off x="677334" y="609600"/>
            <a:ext cx="10893982" cy="88669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Client Server</a:t>
            </a:r>
            <a:endParaRPr/>
          </a:p>
        </p:txBody>
      </p:sp>
      <p:sp>
        <p:nvSpPr>
          <p:cNvPr id="410" name="Google Shape;410;p40"/>
          <p:cNvSpPr txBox="1"/>
          <p:nvPr>
            <p:ph idx="1" type="body"/>
          </p:nvPr>
        </p:nvSpPr>
        <p:spPr>
          <a:xfrm>
            <a:off x="689649" y="1496291"/>
            <a:ext cx="11214175" cy="3880773"/>
          </a:xfrm>
          <a:prstGeom prst="rect">
            <a:avLst/>
          </a:prstGeom>
          <a:noFill/>
          <a:ln>
            <a:noFill/>
          </a:ln>
        </p:spPr>
        <p:txBody>
          <a:bodyPr anchorCtr="0" anchor="t" bIns="45700" lIns="91425" spcFirstLastPara="1" rIns="91425" wrap="square" tIns="45700">
            <a:noAutofit/>
          </a:bodyPr>
          <a:lstStyle/>
          <a:p>
            <a:pPr indent="-321310" lvl="0" marL="342900" rtl="0" algn="l">
              <a:lnSpc>
                <a:spcPct val="105000"/>
              </a:lnSpc>
              <a:spcBef>
                <a:spcPts val="0"/>
              </a:spcBef>
              <a:spcAft>
                <a:spcPts val="0"/>
              </a:spcAft>
              <a:buSzPts val="1100"/>
              <a:buChar char="●"/>
            </a:pPr>
            <a:r>
              <a:rPr lang="en-GB" sz="1700"/>
              <a:t>A client-server refers to a software network architecture system where clients request information and servers perform tasks in order to provide the information. </a:t>
            </a:r>
            <a:endParaRPr sz="1700"/>
          </a:p>
          <a:p>
            <a:pPr indent="-321310" lvl="0" marL="342900" rtl="0" algn="l">
              <a:lnSpc>
                <a:spcPct val="105000"/>
              </a:lnSpc>
              <a:spcBef>
                <a:spcPts val="1000"/>
              </a:spcBef>
              <a:spcAft>
                <a:spcPts val="0"/>
              </a:spcAft>
              <a:buSzPts val="1100"/>
              <a:buChar char="●"/>
            </a:pPr>
            <a:r>
              <a:rPr lang="en-GB" sz="1700"/>
              <a:t>The client computer is the computer where the end user works. It runs the applications managed by the server. Clients are generally personal computers of some kind. There are different classifications for clients :  Fat Client  and Thin Client</a:t>
            </a:r>
            <a:endParaRPr sz="1700"/>
          </a:p>
          <a:p>
            <a:pPr indent="-321310" lvl="0" marL="342900" rtl="0" algn="l">
              <a:lnSpc>
                <a:spcPct val="105000"/>
              </a:lnSpc>
              <a:spcBef>
                <a:spcPts val="1000"/>
              </a:spcBef>
              <a:spcAft>
                <a:spcPts val="0"/>
              </a:spcAft>
              <a:buSzPts val="1100"/>
              <a:buChar char="●"/>
            </a:pPr>
            <a:r>
              <a:rPr b="1" lang="en-GB" sz="1700"/>
              <a:t>Fat Client : </a:t>
            </a:r>
            <a:r>
              <a:rPr lang="en-GB" sz="1700"/>
              <a:t>This sort of client will perform the bulk of the processing required by the end user. A personal computer is a good example of this.</a:t>
            </a:r>
            <a:endParaRPr sz="1700"/>
          </a:p>
          <a:p>
            <a:pPr indent="-321310" lvl="0" marL="342900" rtl="0" algn="l">
              <a:lnSpc>
                <a:spcPct val="105000"/>
              </a:lnSpc>
              <a:spcBef>
                <a:spcPts val="1000"/>
              </a:spcBef>
              <a:spcAft>
                <a:spcPts val="0"/>
              </a:spcAft>
              <a:buSzPts val="1100"/>
              <a:buChar char="●"/>
            </a:pPr>
            <a:r>
              <a:rPr b="1" lang="en-GB" sz="1700"/>
              <a:t>Thin Client :</a:t>
            </a:r>
            <a:endParaRPr b="1" i="1" sz="1700"/>
          </a:p>
          <a:p>
            <a:pPr indent="-321310" lvl="0" marL="342900" rtl="0" algn="l">
              <a:lnSpc>
                <a:spcPct val="105000"/>
              </a:lnSpc>
              <a:spcBef>
                <a:spcPts val="1000"/>
              </a:spcBef>
              <a:spcAft>
                <a:spcPts val="0"/>
              </a:spcAft>
              <a:buSzPts val="1100"/>
              <a:buChar char="●"/>
            </a:pPr>
            <a:r>
              <a:rPr lang="en-GB" sz="1700"/>
              <a:t>Client hardware and software can be streamlined in a thin client setup where the bulk of the processing and software is managed directly by the server and the thin client is little more than a screen with a computer that has a graphics card and a network card.</a:t>
            </a:r>
            <a:endParaRPr sz="1700"/>
          </a:p>
          <a:p>
            <a:pPr indent="-251459" lvl="0" marL="342900" rtl="0" algn="l">
              <a:lnSpc>
                <a:spcPct val="105000"/>
              </a:lnSpc>
              <a:spcBef>
                <a:spcPts val="1000"/>
              </a:spcBef>
              <a:spcAft>
                <a:spcPts val="0"/>
              </a:spcAft>
              <a:buSzPts val="900"/>
              <a:buNone/>
            </a:pPr>
            <a:r>
              <a:t/>
            </a:r>
            <a:endParaRPr b="1" i="1" sz="1700"/>
          </a:p>
          <a:p>
            <a:pPr indent="-251459" lvl="0" marL="342900" rtl="0" algn="l">
              <a:lnSpc>
                <a:spcPct val="105000"/>
              </a:lnSpc>
              <a:spcBef>
                <a:spcPts val="1000"/>
              </a:spcBef>
              <a:spcAft>
                <a:spcPts val="0"/>
              </a:spcAft>
              <a:buSzPts val="900"/>
              <a:buNone/>
            </a:pPr>
            <a:r>
              <a:t/>
            </a:r>
            <a:endParaRPr sz="1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Servers</a:t>
            </a:r>
            <a:endParaRPr/>
          </a:p>
        </p:txBody>
      </p:sp>
      <p:sp>
        <p:nvSpPr>
          <p:cNvPr id="416" name="Google Shape;416;p41"/>
          <p:cNvSpPr txBox="1"/>
          <p:nvPr>
            <p:ph idx="1" type="body"/>
          </p:nvPr>
        </p:nvSpPr>
        <p:spPr>
          <a:xfrm>
            <a:off x="677334" y="1364974"/>
            <a:ext cx="10257182" cy="4490858"/>
          </a:xfrm>
          <a:prstGeom prst="rect">
            <a:avLst/>
          </a:prstGeom>
          <a:noFill/>
          <a:ln>
            <a:noFill/>
          </a:ln>
        </p:spPr>
        <p:txBody>
          <a:bodyPr anchorCtr="0" anchor="t" bIns="45700" lIns="91425" spcFirstLastPara="1" rIns="91425" wrap="square" tIns="45700">
            <a:normAutofit fontScale="85000" lnSpcReduction="10000"/>
          </a:bodyPr>
          <a:lstStyle/>
          <a:p>
            <a:pPr indent="-329184" lvl="0" marL="342900" rtl="0" algn="l">
              <a:spcBef>
                <a:spcPts val="0"/>
              </a:spcBef>
              <a:spcAft>
                <a:spcPts val="0"/>
              </a:spcAft>
              <a:buSzPct val="59999"/>
              <a:buChar char="●"/>
            </a:pPr>
            <a:r>
              <a:rPr lang="en-GB"/>
              <a:t>The purpose of the server is to share such things as data, hardware or software services, internet connections etc. Servers are computers that have a high specification in terms of the hardware. There are many types of servers such as</a:t>
            </a:r>
            <a:endParaRPr/>
          </a:p>
          <a:p>
            <a:pPr indent="-329184" lvl="0" marL="342900" rtl="0" algn="l">
              <a:spcBef>
                <a:spcPts val="1000"/>
              </a:spcBef>
              <a:spcAft>
                <a:spcPts val="0"/>
              </a:spcAft>
              <a:buSzPct val="59999"/>
              <a:buChar char="●"/>
            </a:pPr>
            <a:r>
              <a:rPr lang="en-GB"/>
              <a:t>Data servers</a:t>
            </a:r>
            <a:endParaRPr/>
          </a:p>
          <a:p>
            <a:pPr indent="-329184" lvl="0" marL="342900" rtl="0" algn="l">
              <a:spcBef>
                <a:spcPts val="1000"/>
              </a:spcBef>
              <a:spcAft>
                <a:spcPts val="0"/>
              </a:spcAft>
              <a:buSzPct val="59999"/>
              <a:buChar char="●"/>
            </a:pPr>
            <a:r>
              <a:rPr lang="en-GB"/>
              <a:t>Web servers</a:t>
            </a:r>
            <a:endParaRPr/>
          </a:p>
          <a:p>
            <a:pPr indent="-329184" lvl="0" marL="342900" rtl="0" algn="l">
              <a:spcBef>
                <a:spcPts val="1000"/>
              </a:spcBef>
              <a:spcAft>
                <a:spcPts val="0"/>
              </a:spcAft>
              <a:buSzPct val="59999"/>
              <a:buChar char="●"/>
            </a:pPr>
            <a:r>
              <a:rPr lang="en-GB"/>
              <a:t>File servers</a:t>
            </a:r>
            <a:endParaRPr/>
          </a:p>
          <a:p>
            <a:pPr indent="-329184" lvl="0" marL="342900" rtl="0" algn="l">
              <a:spcBef>
                <a:spcPts val="1000"/>
              </a:spcBef>
              <a:spcAft>
                <a:spcPts val="0"/>
              </a:spcAft>
              <a:buSzPct val="59999"/>
              <a:buChar char="●"/>
            </a:pPr>
            <a:r>
              <a:rPr lang="en-GB"/>
              <a:t>Print servers</a:t>
            </a:r>
            <a:endParaRPr/>
          </a:p>
          <a:p>
            <a:pPr indent="-329184" lvl="0" marL="342900" rtl="0" algn="l">
              <a:spcBef>
                <a:spcPts val="1000"/>
              </a:spcBef>
              <a:spcAft>
                <a:spcPts val="0"/>
              </a:spcAft>
              <a:buSzPct val="59999"/>
              <a:buChar char="●"/>
            </a:pPr>
            <a:r>
              <a:rPr lang="en-GB"/>
              <a:t>Game servers</a:t>
            </a:r>
            <a:endParaRPr/>
          </a:p>
          <a:p>
            <a:pPr indent="-329184" lvl="0" marL="342900" rtl="0" algn="l">
              <a:spcBef>
                <a:spcPts val="1000"/>
              </a:spcBef>
              <a:spcAft>
                <a:spcPts val="0"/>
              </a:spcAft>
              <a:buSzPct val="59999"/>
              <a:buChar char="●"/>
            </a:pPr>
            <a:r>
              <a:rPr lang="en-GB"/>
              <a:t>Application servers</a:t>
            </a:r>
            <a:endParaRPr/>
          </a:p>
          <a:p>
            <a:pPr indent="-251459" lvl="0" marL="342900" rtl="0" algn="l">
              <a:spcBef>
                <a:spcPts val="1000"/>
              </a:spcBef>
              <a:spcAft>
                <a:spcPts val="0"/>
              </a:spcAft>
              <a:buSzPct val="59999"/>
              <a:buNone/>
            </a:pPr>
            <a:r>
              <a:t/>
            </a:r>
            <a:endParaRPr/>
          </a:p>
        </p:txBody>
      </p:sp>
      <p:pic>
        <p:nvPicPr>
          <p:cNvPr id="417" name="Google Shape;417;p41"/>
          <p:cNvPicPr preferRelativeResize="0"/>
          <p:nvPr/>
        </p:nvPicPr>
        <p:blipFill rotWithShape="1">
          <a:blip r:embed="rId3">
            <a:alphaModFix/>
          </a:blip>
          <a:srcRect b="0" l="0" r="0" t="0"/>
          <a:stretch/>
        </p:blipFill>
        <p:spPr>
          <a:xfrm>
            <a:off x="3882886" y="3090823"/>
            <a:ext cx="7631779" cy="290054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2"/>
          <p:cNvSpPr txBox="1"/>
          <p:nvPr>
            <p:ph type="title"/>
          </p:nvPr>
        </p:nvSpPr>
        <p:spPr>
          <a:xfrm>
            <a:off x="185651" y="0"/>
            <a:ext cx="11820698" cy="103632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Social and ethical issues associated with a networked world</a:t>
            </a:r>
            <a:endParaRPr/>
          </a:p>
        </p:txBody>
      </p:sp>
      <p:sp>
        <p:nvSpPr>
          <p:cNvPr id="423" name="Google Shape;423;p42"/>
          <p:cNvSpPr txBox="1"/>
          <p:nvPr>
            <p:ph idx="1" type="body"/>
          </p:nvPr>
        </p:nvSpPr>
        <p:spPr>
          <a:xfrm>
            <a:off x="218902" y="818443"/>
            <a:ext cx="11787447" cy="5815113"/>
          </a:xfrm>
          <a:prstGeom prst="rect">
            <a:avLst/>
          </a:prstGeom>
          <a:noFill/>
          <a:ln>
            <a:noFill/>
          </a:ln>
        </p:spPr>
        <p:txBody>
          <a:bodyPr anchorCtr="0" anchor="t" bIns="45700" lIns="91425" spcFirstLastPara="1" rIns="91425" wrap="square" tIns="45700">
            <a:normAutofit fontScale="62500" lnSpcReduction="10000"/>
          </a:bodyPr>
          <a:lstStyle/>
          <a:p>
            <a:pPr indent="-315468" lvl="0" marL="342900" rtl="0" algn="l">
              <a:spcBef>
                <a:spcPts val="0"/>
              </a:spcBef>
              <a:spcAft>
                <a:spcPts val="0"/>
              </a:spcAft>
              <a:buSzPct val="59999"/>
              <a:buChar char="●"/>
            </a:pPr>
            <a:r>
              <a:rPr lang="en-GB"/>
              <a:t>Issues of social and ethical significance can have positive and negative ethical and social impacts. There are many social and ethical issues that may relate to the use of technology:</a:t>
            </a:r>
            <a:endParaRPr/>
          </a:p>
          <a:p>
            <a:pPr indent="-315468" lvl="0" marL="342900" rtl="0" algn="l">
              <a:spcBef>
                <a:spcPts val="1000"/>
              </a:spcBef>
              <a:spcAft>
                <a:spcPts val="0"/>
              </a:spcAft>
              <a:buSzPct val="59999"/>
              <a:buChar char="●"/>
            </a:pPr>
            <a:r>
              <a:rPr b="1" lang="en-GB">
                <a:solidFill>
                  <a:srgbClr val="0070C0"/>
                </a:solidFill>
                <a:highlight>
                  <a:srgbClr val="00FF00"/>
                </a:highlight>
              </a:rPr>
              <a:t>Reliability and integrity : </a:t>
            </a:r>
            <a:r>
              <a:rPr lang="en-GB"/>
              <a:t>Reliability refers to the operation of hardware, the design of software, the accuracy of data or the correspondence of data with the real world. Data may be unreliable if it has been entered incorrectly or if it becomes outdated. The reliability of machines, software and data determines our confidence in their value. Integrity refers to safeguarding the accuracy and completeness of stored data. Data lacks integrity when it has been changed accidentally or tampered with. Examples of data losing integrity are where information is duplicated in a relational database and only one copy is updated or where data entries have been maliciously altered.</a:t>
            </a:r>
            <a:endParaRPr/>
          </a:p>
          <a:p>
            <a:pPr indent="-315468" lvl="0" marL="342900" rtl="0" algn="l">
              <a:spcBef>
                <a:spcPts val="1000"/>
              </a:spcBef>
              <a:spcAft>
                <a:spcPts val="0"/>
              </a:spcAft>
              <a:buSzPct val="59999"/>
              <a:buChar char="●"/>
            </a:pPr>
            <a:r>
              <a:rPr b="1" lang="en-GB">
                <a:solidFill>
                  <a:srgbClr val="0070C0"/>
                </a:solidFill>
                <a:highlight>
                  <a:srgbClr val="00FF00"/>
                </a:highlight>
              </a:rPr>
              <a:t>Security :</a:t>
            </a:r>
            <a:r>
              <a:rPr b="1" lang="en-GB">
                <a:highlight>
                  <a:srgbClr val="00FF00"/>
                </a:highlight>
              </a:rPr>
              <a:t> </a:t>
            </a:r>
            <a:r>
              <a:rPr lang="en-GB"/>
              <a:t>Security refers to the protection of hardware, software, machines and networks from unauthorized access. Security measures include restricted access to machines and networks for certain employees or to prevent access by hackers. The degree of security of information systems largely determines society’s confidence in the information contained in the systems.</a:t>
            </a:r>
            <a:endParaRPr/>
          </a:p>
          <a:p>
            <a:pPr indent="-315468" lvl="0" marL="342900" rtl="0" algn="l">
              <a:spcBef>
                <a:spcPts val="1000"/>
              </a:spcBef>
              <a:spcAft>
                <a:spcPts val="0"/>
              </a:spcAft>
              <a:buSzPct val="59999"/>
              <a:buChar char="●"/>
            </a:pPr>
            <a:r>
              <a:rPr b="1" lang="en-GB">
                <a:solidFill>
                  <a:srgbClr val="0070C0"/>
                </a:solidFill>
                <a:highlight>
                  <a:srgbClr val="00FF00"/>
                </a:highlight>
              </a:rPr>
              <a:t>Privacy and anonymity : </a:t>
            </a:r>
            <a:r>
              <a:rPr lang="en-GB"/>
              <a:t>Privacy is the ability of individuals and groups to determine for themselves when, how and to what extent information about themselves is shared with others. At its extreme, privacy becomes anonymity when, for instance, a person uses it to conceal his or her true identity in order to cyber-bully someone else. Conversely, excessive privacy could also conceal the perpetrators of criminal, terrorist or computer hacking acts from law enforcement agencies.</a:t>
            </a:r>
            <a:endParaRPr/>
          </a:p>
          <a:p>
            <a:pPr indent="-315468" lvl="0" marL="342900" rtl="0" algn="l">
              <a:spcBef>
                <a:spcPts val="1000"/>
              </a:spcBef>
              <a:spcAft>
                <a:spcPts val="0"/>
              </a:spcAft>
              <a:buSzPct val="59999"/>
              <a:buChar char="●"/>
            </a:pPr>
            <a:r>
              <a:rPr b="1" lang="en-GB">
                <a:highlight>
                  <a:srgbClr val="00FF00"/>
                </a:highlight>
              </a:rPr>
              <a:t>  </a:t>
            </a:r>
            <a:r>
              <a:rPr b="1" lang="en-GB">
                <a:solidFill>
                  <a:srgbClr val="0070C0"/>
                </a:solidFill>
                <a:highlight>
                  <a:srgbClr val="00FF00"/>
                </a:highlight>
              </a:rPr>
              <a:t>Authenticity : </a:t>
            </a:r>
            <a:r>
              <a:rPr lang="en-GB"/>
              <a:t>Authenticity means establishing a user’s identity beyond reasonable doubt. Authenticating the user is  crucial in many scenarios, particularly in business and legal matters. A simple example of authentication is  a user login to a network. A more advanced example would be the use of encrypted digital signatures in a business transaction or the use of watermarking on digital photographs.</a:t>
            </a:r>
            <a:endParaRPr>
              <a:highlight>
                <a:srgbClr val="00FF00"/>
              </a:highlight>
            </a:endParaRPr>
          </a:p>
          <a:p>
            <a:pPr indent="-315468" lvl="0" marL="342900" rtl="0" algn="l">
              <a:spcBef>
                <a:spcPts val="1000"/>
              </a:spcBef>
              <a:spcAft>
                <a:spcPts val="0"/>
              </a:spcAft>
              <a:buSzPct val="59999"/>
              <a:buChar char="●"/>
            </a:pPr>
            <a:r>
              <a:rPr b="1" lang="en-GB">
                <a:solidFill>
                  <a:srgbClr val="0070C0"/>
                </a:solidFill>
                <a:highlight>
                  <a:srgbClr val="00FF00"/>
                </a:highlight>
              </a:rPr>
              <a:t>Inconsistency :</a:t>
            </a:r>
            <a:r>
              <a:rPr lang="en-GB"/>
              <a:t> Problems may also arise if information is duplicated in a database and only one copy is updated, causing inconsistency (e.g. telephone field).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3"/>
          <p:cNvSpPr txBox="1"/>
          <p:nvPr>
            <p:ph type="title"/>
          </p:nvPr>
        </p:nvSpPr>
        <p:spPr>
          <a:xfrm>
            <a:off x="166255" y="156238"/>
            <a:ext cx="12025745" cy="1140547"/>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Social and ethical issues associated with a networked world</a:t>
            </a:r>
            <a:endParaRPr/>
          </a:p>
        </p:txBody>
      </p:sp>
      <p:sp>
        <p:nvSpPr>
          <p:cNvPr id="429" name="Google Shape;429;p43"/>
          <p:cNvSpPr txBox="1"/>
          <p:nvPr>
            <p:ph idx="1" type="body"/>
          </p:nvPr>
        </p:nvSpPr>
        <p:spPr>
          <a:xfrm>
            <a:off x="449504" y="1042886"/>
            <a:ext cx="11271442" cy="547429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760"/>
              <a:buChar char="●"/>
            </a:pPr>
            <a:r>
              <a:rPr b="1" lang="en-GB" sz="2200">
                <a:solidFill>
                  <a:schemeClr val="accent6"/>
                </a:solidFill>
              </a:rPr>
              <a:t>Intellectual property,</a:t>
            </a:r>
            <a:r>
              <a:rPr lang="en-GB" sz="2200">
                <a:highlight>
                  <a:srgbClr val="00FF00"/>
                </a:highlight>
              </a:rPr>
              <a:t> </a:t>
            </a:r>
            <a:r>
              <a:rPr lang="en-GB" sz="2200"/>
              <a:t>Intellectual property includes ideas, discoveries, writings, works of art, software, collections and presentations of data. Copyright, trademarks and patents exist to protect intellectual property. However, the easy and accurate duplication methods made available through IT can undermine such protection..</a:t>
            </a:r>
            <a:endParaRPr/>
          </a:p>
          <a:p>
            <a:pPr indent="-342900" lvl="0" marL="342900" rtl="0" algn="l">
              <a:spcBef>
                <a:spcPts val="1000"/>
              </a:spcBef>
              <a:spcAft>
                <a:spcPts val="0"/>
              </a:spcAft>
              <a:buSzPts val="1760"/>
              <a:buChar char="●"/>
            </a:pPr>
            <a:r>
              <a:rPr b="1" lang="en-GB" sz="2200">
                <a:solidFill>
                  <a:schemeClr val="accent6"/>
                </a:solidFill>
              </a:rPr>
              <a:t> The Digital Divide and Equality of Access</a:t>
            </a:r>
            <a:r>
              <a:rPr lang="en-GB" sz="2200"/>
              <a:t>, The growth of the use of IT systems has led to disparities in the use of, and access to, information technologies. Disparities exist not only internationally between countries, but also within countries between different socio-economic groups as well as within what may appear to be relatively homogenous groups. This may lead to groups or individuals without access to IT being disadvantaged. For example, while telelearning may  bring previously unavailable opportunities to everyone’s doorstep, factors such as the cost and availability of hardware, software or access to the internet may create a “digital divide”.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Social and ethical issues associated with a networked world</a:t>
            </a:r>
            <a:endParaRPr/>
          </a:p>
        </p:txBody>
      </p:sp>
      <p:sp>
        <p:nvSpPr>
          <p:cNvPr id="435" name="Google Shape;435;p4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77500" lnSpcReduction="10000"/>
          </a:bodyPr>
          <a:lstStyle/>
          <a:p>
            <a:pPr indent="-317754" lvl="0" marL="342900" rtl="0" algn="l">
              <a:spcBef>
                <a:spcPts val="0"/>
              </a:spcBef>
              <a:spcAft>
                <a:spcPts val="0"/>
              </a:spcAft>
              <a:buSzPct val="80000"/>
              <a:buChar char="●"/>
            </a:pPr>
            <a:r>
              <a:rPr b="1" lang="en-GB" sz="2200">
                <a:solidFill>
                  <a:schemeClr val="accent6"/>
                </a:solidFill>
              </a:rPr>
              <a:t>Surveillance </a:t>
            </a:r>
            <a:r>
              <a:rPr b="1" lang="en-GB">
                <a:solidFill>
                  <a:schemeClr val="accent6"/>
                </a:solidFill>
              </a:rPr>
              <a:t>: </a:t>
            </a:r>
            <a:r>
              <a:rPr lang="en-GB"/>
              <a:t>Surveillance is the use of IT to monitor the actions of people. For example, monitoring may be used to track, record and assess employees’ performance. It can be used to support claims for promotion or to ensure that employees follow the organization’s internet policy appropriately.</a:t>
            </a:r>
            <a:endParaRPr/>
          </a:p>
          <a:p>
            <a:pPr indent="-317754" lvl="0" marL="342900" rtl="0" algn="l">
              <a:spcBef>
                <a:spcPts val="1000"/>
              </a:spcBef>
              <a:spcAft>
                <a:spcPts val="0"/>
              </a:spcAft>
              <a:buSzPct val="80000"/>
              <a:buChar char="●"/>
            </a:pPr>
            <a:r>
              <a:rPr b="1" lang="en-GB" sz="2200">
                <a:solidFill>
                  <a:schemeClr val="accent6"/>
                </a:solidFill>
              </a:rPr>
              <a:t>Globalization and cultural diversity :</a:t>
            </a:r>
            <a:r>
              <a:rPr b="1" lang="en-GB"/>
              <a:t> </a:t>
            </a:r>
            <a:r>
              <a:rPr lang="en-GB"/>
              <a:t>Globalization means the diminishing importance of geographical, political, economic and cultural boundaries. IT has played a major role in reducing these boundaries. For example, any dramatic event anywhere in the world can be broadcast almost instantly by television or on the internet. However, the new “global village” may lead to the extinction of minority languages.</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5"/>
          <p:cNvSpPr txBox="1"/>
          <p:nvPr>
            <p:ph type="title"/>
          </p:nvPr>
        </p:nvSpPr>
        <p:spPr>
          <a:xfrm>
            <a:off x="584568" y="156238"/>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Social and ethical issues associated with a networked world</a:t>
            </a:r>
            <a:endParaRPr/>
          </a:p>
        </p:txBody>
      </p:sp>
      <p:sp>
        <p:nvSpPr>
          <p:cNvPr id="441" name="Google Shape;441;p45"/>
          <p:cNvSpPr txBox="1"/>
          <p:nvPr>
            <p:ph idx="1" type="body"/>
          </p:nvPr>
        </p:nvSpPr>
        <p:spPr>
          <a:xfrm>
            <a:off x="677334" y="1630502"/>
            <a:ext cx="11183362" cy="5071260"/>
          </a:xfrm>
          <a:prstGeom prst="rect">
            <a:avLst/>
          </a:prstGeom>
          <a:noFill/>
          <a:ln>
            <a:noFill/>
          </a:ln>
        </p:spPr>
        <p:txBody>
          <a:bodyPr anchorCtr="0" anchor="t" bIns="45700" lIns="91425" spcFirstLastPara="1" rIns="91425" wrap="square" tIns="45700">
            <a:normAutofit fontScale="77500" lnSpcReduction="20000"/>
          </a:bodyPr>
          <a:lstStyle/>
          <a:p>
            <a:pPr indent="-317754" lvl="0" marL="342900" rtl="0" algn="l">
              <a:spcBef>
                <a:spcPts val="0"/>
              </a:spcBef>
              <a:spcAft>
                <a:spcPts val="0"/>
              </a:spcAft>
              <a:buSzPct val="80000"/>
              <a:buChar char="●"/>
            </a:pPr>
            <a:r>
              <a:rPr b="1" lang="en-GB" sz="2200">
                <a:solidFill>
                  <a:schemeClr val="accent6"/>
                </a:solidFill>
              </a:rPr>
              <a:t>Policies : Policies are enforceable measures intended to promote appropriate and discourage in</a:t>
            </a:r>
            <a:r>
              <a:rPr lang="en-GB"/>
              <a:t>appropriate use relating to information technologies. They can be developed by governments, businesses, private groups or individuals. They normally consist of rules governing access to, or use of, information, hardware, software and networks. For example, a school policy on the use of IT would consist of each user signing an acceptable use policy. It would also address unlawful access to the network through, for example, identity theft or using hacking software, and how these transgressions would be treated. Many websites also require users to agree to specific policies before allowing access to their services. Policies also affect the exchange of information, for example, by making it subject to copyright laws and raising people’s awareness of plagiarism. In general, policies can promote or restrict access, guide behaviour, require the fulfilment of certain conditions prior to or during use, or need to be developed to address unforeseen issues such as cyber-bullying. </a:t>
            </a:r>
            <a:endParaRPr b="1"/>
          </a:p>
          <a:p>
            <a:pPr indent="-317754" lvl="0" marL="342900" rtl="0" algn="l">
              <a:spcBef>
                <a:spcPts val="1000"/>
              </a:spcBef>
              <a:spcAft>
                <a:spcPts val="0"/>
              </a:spcAft>
              <a:buSzPct val="80000"/>
              <a:buChar char="●"/>
            </a:pPr>
            <a:r>
              <a:rPr b="1" lang="en-GB" sz="2200">
                <a:solidFill>
                  <a:schemeClr val="accent6"/>
                </a:solidFill>
              </a:rPr>
              <a:t>Standards and protocol</a:t>
            </a:r>
            <a:r>
              <a:rPr b="1" lang="en-GB" sz="2200">
                <a:solidFill>
                  <a:schemeClr val="accent6"/>
                </a:solidFill>
              </a:rPr>
              <a:t> </a:t>
            </a:r>
            <a:r>
              <a:rPr lang="en-GB"/>
              <a:t>are technical rules and conventions that enable compatibility and therefore facilitate communication or interoperability between different IT systems and their components. They might govern the design and use of hardware, software and information. For example, the communication protocols used on the internet, the ASCII representations for characters, or the design of the printer port on a personal computer are all governed by standards.</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type="title"/>
          </p:nvPr>
        </p:nvSpPr>
        <p:spPr>
          <a:xfrm>
            <a:off x="238539" y="609600"/>
            <a:ext cx="11410121" cy="108667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Social and ethical issues associated with a networked world</a:t>
            </a:r>
            <a:endParaRPr/>
          </a:p>
        </p:txBody>
      </p:sp>
      <p:sp>
        <p:nvSpPr>
          <p:cNvPr id="447" name="Google Shape;447;p46"/>
          <p:cNvSpPr txBox="1"/>
          <p:nvPr>
            <p:ph idx="1" type="body"/>
          </p:nvPr>
        </p:nvSpPr>
        <p:spPr>
          <a:xfrm>
            <a:off x="673947" y="1696278"/>
            <a:ext cx="11279514" cy="4373218"/>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920"/>
              <a:buChar char="●"/>
            </a:pPr>
            <a:r>
              <a:rPr b="1" lang="en-GB" sz="2200">
                <a:solidFill>
                  <a:schemeClr val="accent6"/>
                </a:solidFill>
              </a:rPr>
              <a:t>People and machines.</a:t>
            </a:r>
            <a:r>
              <a:rPr lang="en-GB" sz="2200"/>
              <a:t> </a:t>
            </a:r>
            <a:r>
              <a:rPr lang="en-GB" sz="2400"/>
              <a:t>The use of IT systems brings significant advantages, for instance in ease of use, being available 24/7, or through its use rather than exposing humans to a potentially hazardous environment. However, this can raise concerns about the rate at which technology is being introduced and issues that may arise from insufficient testing in critical situations such as air traffic control. The ultimate fear of many people is that future systems will be programmed to make decisions that would be better taken by humans, such as the decision to deploy nuclear weapons. </a:t>
            </a:r>
            <a:endParaRPr/>
          </a:p>
          <a:p>
            <a:pPr indent="-342900" lvl="0" marL="342900" rtl="0" algn="l">
              <a:spcBef>
                <a:spcPts val="1000"/>
              </a:spcBef>
              <a:spcAft>
                <a:spcPts val="0"/>
              </a:spcAft>
              <a:buSzPts val="1920"/>
              <a:buChar char="●"/>
            </a:pPr>
            <a:r>
              <a:rPr b="1" lang="en-GB" sz="2200">
                <a:solidFill>
                  <a:schemeClr val="accent6"/>
                </a:solidFill>
              </a:rPr>
              <a:t>Digital Citizenship</a:t>
            </a:r>
            <a:r>
              <a:rPr lang="en-GB" sz="2200"/>
              <a:t>, which covers appropriate behaviour in a digital world. Appropriate behaviour includes using IT ethically, in a way that respects society, the law and does not expose any person to threats, danger, or a contravention of their human rights</a:t>
            </a:r>
            <a:r>
              <a:rPr lang="en-GB"/>
              <a: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Your Research skills…</a:t>
            </a:r>
            <a:endParaRPr/>
          </a:p>
        </p:txBody>
      </p:sp>
      <p:sp>
        <p:nvSpPr>
          <p:cNvPr id="453" name="Google Shape;453;p47"/>
          <p:cNvSpPr txBox="1"/>
          <p:nvPr>
            <p:ph idx="1" type="body"/>
          </p:nvPr>
        </p:nvSpPr>
        <p:spPr>
          <a:xfrm>
            <a:off x="677334" y="1429789"/>
            <a:ext cx="11093488" cy="4611573"/>
          </a:xfrm>
          <a:prstGeom prst="rect">
            <a:avLst/>
          </a:prstGeom>
          <a:noFill/>
          <a:ln>
            <a:noFill/>
          </a:ln>
        </p:spPr>
        <p:txBody>
          <a:bodyPr anchorCtr="0" anchor="t" bIns="45700" lIns="91425" spcFirstLastPara="1" rIns="91425" wrap="square" tIns="45700">
            <a:normAutofit fontScale="92500" lnSpcReduction="20000"/>
          </a:bodyPr>
          <a:lstStyle/>
          <a:p>
            <a:pPr indent="-336042" lvl="0" marL="342900" rtl="0" algn="l">
              <a:spcBef>
                <a:spcPts val="0"/>
              </a:spcBef>
              <a:spcAft>
                <a:spcPts val="0"/>
              </a:spcAft>
              <a:buSzPct val="59999"/>
              <a:buChar char="●"/>
            </a:pPr>
            <a:r>
              <a:rPr lang="en-GB"/>
              <a:t>There is a vast amount of scientific information and educational material available on the WWW. According to your understanding what are  the advantages and disadvantages of students having unrestricted and unsupervised access to a PC that is connected to the Internet.</a:t>
            </a:r>
            <a:endParaRPr/>
          </a:p>
          <a:p>
            <a:pPr indent="-336042" lvl="0" marL="342900" rtl="0" algn="l">
              <a:spcBef>
                <a:spcPts val="1000"/>
              </a:spcBef>
              <a:spcAft>
                <a:spcPts val="0"/>
              </a:spcAft>
              <a:buSzPct val="59999"/>
              <a:buChar char="●"/>
            </a:pPr>
            <a:r>
              <a:rPr lang="en-GB"/>
              <a:t>Prepare a table to  comment the pros and cons  of the following causes :</a:t>
            </a:r>
            <a:endParaRPr/>
          </a:p>
          <a:p>
            <a:pPr indent="-336042" lvl="0" marL="342900" rtl="0" algn="l">
              <a:spcBef>
                <a:spcPts val="1000"/>
              </a:spcBef>
              <a:spcAft>
                <a:spcPts val="0"/>
              </a:spcAft>
              <a:buSzPct val="59999"/>
              <a:buFont typeface="Noto Sans Symbols"/>
              <a:buChar char="✔"/>
            </a:pPr>
            <a:r>
              <a:rPr lang="en-GB"/>
              <a:t>Constant exposure to communication technology</a:t>
            </a:r>
            <a:endParaRPr/>
          </a:p>
          <a:p>
            <a:pPr indent="-336042" lvl="0" marL="342900" rtl="0" algn="l">
              <a:spcBef>
                <a:spcPts val="1000"/>
              </a:spcBef>
              <a:spcAft>
                <a:spcPts val="0"/>
              </a:spcAft>
              <a:buSzPct val="59999"/>
              <a:buFont typeface="Noto Sans Symbols"/>
              <a:buChar char="✔"/>
            </a:pPr>
            <a:r>
              <a:rPr lang="en-GB"/>
              <a:t>Internet (Wired and Wireless)</a:t>
            </a:r>
            <a:endParaRPr/>
          </a:p>
          <a:p>
            <a:pPr indent="-336042" lvl="0" marL="342900" rtl="0" algn="l">
              <a:spcBef>
                <a:spcPts val="1000"/>
              </a:spcBef>
              <a:spcAft>
                <a:spcPts val="0"/>
              </a:spcAft>
              <a:buSzPct val="59999"/>
              <a:buFont typeface="Noto Sans Symbols"/>
              <a:buChar char="✔"/>
            </a:pPr>
            <a:r>
              <a:rPr lang="en-GB"/>
              <a:t>Use of smartphones </a:t>
            </a:r>
            <a:endParaRPr/>
          </a:p>
          <a:p>
            <a:pPr indent="-336042" lvl="0" marL="342900" rtl="0" algn="l">
              <a:spcBef>
                <a:spcPts val="1000"/>
              </a:spcBef>
              <a:spcAft>
                <a:spcPts val="0"/>
              </a:spcAft>
              <a:buSzPct val="59999"/>
              <a:buFont typeface="Noto Sans Symbols"/>
              <a:buChar char="✔"/>
            </a:pPr>
            <a:r>
              <a:rPr lang="en-GB"/>
              <a:t> Use of useful applications </a:t>
            </a:r>
            <a:endParaRPr/>
          </a:p>
          <a:p>
            <a:pPr indent="-336042" lvl="0" marL="342900" rtl="0" algn="l">
              <a:spcBef>
                <a:spcPts val="1000"/>
              </a:spcBef>
              <a:spcAft>
                <a:spcPts val="0"/>
              </a:spcAft>
              <a:buSzPct val="59999"/>
              <a:buFont typeface="Noto Sans Symbols"/>
              <a:buChar char="✔"/>
            </a:pPr>
            <a:r>
              <a:rPr lang="en-GB"/>
              <a:t>Gaming </a:t>
            </a:r>
            <a:endParaRPr/>
          </a:p>
          <a:p>
            <a:pPr indent="-336042" lvl="0" marL="342900" rtl="0" algn="l">
              <a:spcBef>
                <a:spcPts val="1000"/>
              </a:spcBef>
              <a:spcAft>
                <a:spcPts val="0"/>
              </a:spcAft>
              <a:buSzPct val="59999"/>
              <a:buFont typeface="Noto Sans Symbols"/>
              <a:buChar char="✔"/>
            </a:pPr>
            <a:r>
              <a:rPr lang="en-GB"/>
              <a:t>Mobile phones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b="1" lang="en-GB"/>
              <a:t>Relevant stakeholders when planning a new system</a:t>
            </a:r>
            <a:br>
              <a:rPr b="1" lang="en-GB"/>
            </a:br>
            <a:endParaRPr/>
          </a:p>
        </p:txBody>
      </p:sp>
      <p:sp>
        <p:nvSpPr>
          <p:cNvPr id="459" name="Google Shape;459;p48"/>
          <p:cNvSpPr txBox="1"/>
          <p:nvPr>
            <p:ph idx="1" type="body"/>
          </p:nvPr>
        </p:nvSpPr>
        <p:spPr>
          <a:xfrm>
            <a:off x="677333" y="1722783"/>
            <a:ext cx="11130353" cy="503582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Stakeholders are people, groups or organisations that have an interest in or might be affected by the outcome of a project.</a:t>
            </a:r>
            <a:endParaRPr/>
          </a:p>
          <a:p>
            <a:pPr indent="-342900" lvl="0" marL="342900" rtl="0" algn="l">
              <a:spcBef>
                <a:spcPts val="1000"/>
              </a:spcBef>
              <a:spcAft>
                <a:spcPts val="0"/>
              </a:spcAft>
              <a:buSzPts val="1440"/>
              <a:buChar char="●"/>
            </a:pPr>
            <a:r>
              <a:rPr lang="en-GB"/>
              <a:t>The end-user is the person who is going to use the product. A relevant stakeholder can also be a frequent user of the current system. He/she will be able to identify flaws and errors of the current system or inconveniences that he/she has spotted. </a:t>
            </a:r>
            <a:endParaRPr/>
          </a:p>
          <a:p>
            <a:pPr indent="-342900" lvl="0" marL="342900" rtl="0" algn="l">
              <a:spcBef>
                <a:spcPts val="1000"/>
              </a:spcBef>
              <a:spcAft>
                <a:spcPts val="0"/>
              </a:spcAft>
              <a:buSzPts val="1440"/>
              <a:buChar char="●"/>
            </a:pPr>
            <a:r>
              <a:rPr lang="en-GB"/>
              <a:t>Methods of obtaining requirements from stakeholders:</a:t>
            </a:r>
            <a:endParaRPr/>
          </a:p>
          <a:p>
            <a:pPr indent="-342900" lvl="0" marL="342900" rtl="0" algn="l">
              <a:spcBef>
                <a:spcPts val="1000"/>
              </a:spcBef>
              <a:spcAft>
                <a:spcPts val="0"/>
              </a:spcAft>
              <a:buSzPts val="1440"/>
              <a:buFont typeface="Courier New"/>
              <a:buChar char="o"/>
            </a:pPr>
            <a:r>
              <a:rPr lang="en-GB"/>
              <a:t>Interviewing stakeholders</a:t>
            </a:r>
            <a:endParaRPr/>
          </a:p>
          <a:p>
            <a:pPr indent="-342900" lvl="0" marL="342900" rtl="0" algn="l">
              <a:spcBef>
                <a:spcPts val="1000"/>
              </a:spcBef>
              <a:spcAft>
                <a:spcPts val="0"/>
              </a:spcAft>
              <a:buSzPts val="1440"/>
              <a:buFont typeface="Courier New"/>
              <a:buChar char="o"/>
            </a:pPr>
            <a:r>
              <a:rPr lang="en-GB"/>
              <a:t>Use of questionnaires</a:t>
            </a:r>
            <a:endParaRPr/>
          </a:p>
          <a:p>
            <a:pPr indent="-342900" lvl="0" marL="342900" rtl="0" algn="l">
              <a:spcBef>
                <a:spcPts val="1000"/>
              </a:spcBef>
              <a:spcAft>
                <a:spcPts val="0"/>
              </a:spcAft>
              <a:buSzPts val="1440"/>
              <a:buFont typeface="Courier New"/>
              <a:buChar char="o"/>
            </a:pPr>
            <a:r>
              <a:rPr lang="en-GB"/>
              <a:t>Direct observation of current procedures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Feasibility Study</a:t>
            </a:r>
            <a:endParaRPr/>
          </a:p>
        </p:txBody>
      </p:sp>
      <p:sp>
        <p:nvSpPr>
          <p:cNvPr id="129" name="Google Shape;129;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The feasibility study evaluates and analyses a project and its potential, based on various technical, economical, legal, operational and scheduling criteria.</a:t>
            </a:r>
            <a:endParaRPr/>
          </a:p>
          <a:p>
            <a:pPr indent="0" lvl="0" marL="0" rtl="0" algn="l">
              <a:spcBef>
                <a:spcPts val="1000"/>
              </a:spcBef>
              <a:spcAft>
                <a:spcPts val="0"/>
              </a:spcAft>
              <a:buSzPts val="1440"/>
              <a:buNone/>
            </a:pPr>
            <a:r>
              <a:t/>
            </a:r>
            <a:endParaRPr/>
          </a:p>
        </p:txBody>
      </p:sp>
      <p:pic>
        <p:nvPicPr>
          <p:cNvPr id="130" name="Google Shape;130;p6"/>
          <p:cNvPicPr preferRelativeResize="0"/>
          <p:nvPr/>
        </p:nvPicPr>
        <p:blipFill rotWithShape="1">
          <a:blip r:embed="rId3">
            <a:alphaModFix/>
          </a:blip>
          <a:srcRect b="0" l="0" r="0" t="0"/>
          <a:stretch/>
        </p:blipFill>
        <p:spPr>
          <a:xfrm>
            <a:off x="1562175" y="3538476"/>
            <a:ext cx="8855550" cy="28745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9"/>
          <p:cNvSpPr txBox="1"/>
          <p:nvPr>
            <p:ph type="title"/>
          </p:nvPr>
        </p:nvSpPr>
        <p:spPr>
          <a:xfrm>
            <a:off x="505056" y="156238"/>
            <a:ext cx="8596668" cy="1320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Methods of obtaining requirements from stakeholders</a:t>
            </a:r>
            <a:br>
              <a:rPr lang="en-GB"/>
            </a:br>
            <a:endParaRPr/>
          </a:p>
        </p:txBody>
      </p:sp>
      <p:sp>
        <p:nvSpPr>
          <p:cNvPr id="465" name="Google Shape;465;p49"/>
          <p:cNvSpPr txBox="1"/>
          <p:nvPr>
            <p:ph idx="1" type="body"/>
          </p:nvPr>
        </p:nvSpPr>
        <p:spPr>
          <a:xfrm>
            <a:off x="505056" y="1617250"/>
            <a:ext cx="11368892" cy="4876315"/>
          </a:xfrm>
          <a:prstGeom prst="rect">
            <a:avLst/>
          </a:prstGeom>
          <a:noFill/>
          <a:ln>
            <a:noFill/>
          </a:ln>
        </p:spPr>
        <p:txBody>
          <a:bodyPr anchorCtr="0" anchor="t" bIns="45700" lIns="91425" spcFirstLastPara="1" rIns="91425" wrap="square" tIns="45700">
            <a:normAutofit fontScale="77500" lnSpcReduction="10000"/>
          </a:bodyPr>
          <a:lstStyle/>
          <a:p>
            <a:pPr indent="-322326" lvl="0" marL="342900" rtl="0" algn="l">
              <a:spcBef>
                <a:spcPts val="0"/>
              </a:spcBef>
              <a:spcAft>
                <a:spcPts val="0"/>
              </a:spcAft>
              <a:buSzPct val="59999"/>
              <a:buChar char="●"/>
            </a:pPr>
            <a:r>
              <a:rPr lang="en-GB"/>
              <a:t>Interviewing stakeholders. An interview is a direct face-to-face procedure that focuses on obtaining reliable and valid data in the form of verbal responses from a person or a group (group of stakeholders).</a:t>
            </a:r>
            <a:endParaRPr/>
          </a:p>
          <a:p>
            <a:pPr indent="-322326" lvl="0" marL="342900" rtl="0" algn="l">
              <a:spcBef>
                <a:spcPts val="1000"/>
              </a:spcBef>
              <a:spcAft>
                <a:spcPts val="0"/>
              </a:spcAft>
              <a:buSzPct val="59999"/>
              <a:buFont typeface="Courier New"/>
              <a:buChar char="o"/>
            </a:pPr>
            <a:r>
              <a:rPr lang="en-GB"/>
              <a:t>Structured interviews are strictly standardized and prescribed. A set of prepared questions is presented in the same manner and order to each stakeholder.</a:t>
            </a:r>
            <a:endParaRPr/>
          </a:p>
          <a:p>
            <a:pPr indent="-322326" lvl="0" marL="342900" rtl="0" algn="l">
              <a:spcBef>
                <a:spcPts val="1000"/>
              </a:spcBef>
              <a:spcAft>
                <a:spcPts val="0"/>
              </a:spcAft>
              <a:buSzPct val="59999"/>
              <a:buFont typeface="Courier New"/>
              <a:buChar char="o"/>
            </a:pPr>
            <a:r>
              <a:rPr lang="en-GB"/>
              <a:t>Unstructured interviews are flexible. Stakeholders are encouraged to express their thoughts and personal beliefs freely.</a:t>
            </a:r>
            <a:endParaRPr/>
          </a:p>
          <a:p>
            <a:pPr indent="-322326" lvl="0" marL="342900" rtl="0" algn="l">
              <a:spcBef>
                <a:spcPts val="1000"/>
              </a:spcBef>
              <a:spcAft>
                <a:spcPts val="0"/>
              </a:spcAft>
              <a:buSzPct val="59999"/>
              <a:buChar char="●"/>
            </a:pPr>
            <a:r>
              <a:rPr lang="en-GB"/>
              <a:t>The use of questionnaires is effective when the questions are carefully constructed so as to elicit unambiguous responses. Questionnaires guarantee uniformity of questions and therefore yield data that is easier comparable than information obtained through an interview. Types of Questionnaire are :</a:t>
            </a:r>
            <a:endParaRPr/>
          </a:p>
          <a:p>
            <a:pPr indent="-322326" lvl="0" marL="342900" rtl="0" algn="l">
              <a:spcBef>
                <a:spcPts val="1000"/>
              </a:spcBef>
              <a:spcAft>
                <a:spcPts val="0"/>
              </a:spcAft>
              <a:buSzPct val="59999"/>
              <a:buFont typeface="Courier New"/>
              <a:buChar char="o"/>
            </a:pPr>
            <a:r>
              <a:rPr b="1" lang="en-GB">
                <a:highlight>
                  <a:srgbClr val="00FF00"/>
                </a:highlight>
              </a:rPr>
              <a:t>Closed or restricted questionnaires</a:t>
            </a:r>
            <a:r>
              <a:rPr b="1" lang="en-GB"/>
              <a:t> </a:t>
            </a:r>
            <a:r>
              <a:rPr lang="en-GB"/>
              <a:t>involve "yes" or “no" answers, short response questions and box checking.</a:t>
            </a:r>
            <a:endParaRPr/>
          </a:p>
          <a:p>
            <a:pPr indent="-322326" lvl="0" marL="342900" rtl="0" algn="l">
              <a:spcBef>
                <a:spcPts val="1000"/>
              </a:spcBef>
              <a:spcAft>
                <a:spcPts val="0"/>
              </a:spcAft>
              <a:buSzPct val="59999"/>
              <a:buFont typeface="Courier New"/>
              <a:buChar char="o"/>
            </a:pPr>
            <a:r>
              <a:rPr b="1" lang="en-GB">
                <a:highlight>
                  <a:srgbClr val="00FF00"/>
                </a:highlight>
              </a:rPr>
              <a:t>Open or unrestricted questionnaires</a:t>
            </a:r>
            <a:r>
              <a:rPr lang="en-GB">
                <a:highlight>
                  <a:srgbClr val="00FF00"/>
                </a:highlight>
              </a:rPr>
              <a:t> </a:t>
            </a:r>
            <a:r>
              <a:rPr lang="en-GB"/>
              <a:t>involve free response questions but allows for greater depth of responses from the stakeholder</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0"/>
          <p:cNvSpPr txBox="1"/>
          <p:nvPr>
            <p:ph type="title"/>
          </p:nvPr>
        </p:nvSpPr>
        <p:spPr>
          <a:xfrm>
            <a:off x="677334" y="609600"/>
            <a:ext cx="10931570" cy="980661"/>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Methods of obtaining requirements from stakeholders</a:t>
            </a:r>
            <a:br>
              <a:rPr lang="en-GB"/>
            </a:br>
            <a:endParaRPr/>
          </a:p>
        </p:txBody>
      </p:sp>
      <p:sp>
        <p:nvSpPr>
          <p:cNvPr id="471" name="Google Shape;471;p50"/>
          <p:cNvSpPr txBox="1"/>
          <p:nvPr>
            <p:ph idx="1" type="body"/>
          </p:nvPr>
        </p:nvSpPr>
        <p:spPr>
          <a:xfrm>
            <a:off x="677334" y="2160589"/>
            <a:ext cx="10268962" cy="3880773"/>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Direct observation of current procedures :Direct observation requires the analyst to be in situation to observe the current system working. The result is that the analyst get to know the system in an unbiased way. In some cases. The observation may be done in two ways :</a:t>
            </a:r>
            <a:endParaRPr/>
          </a:p>
          <a:p>
            <a:pPr indent="-342900" lvl="0" marL="342900" rtl="0" algn="l">
              <a:spcBef>
                <a:spcPts val="1000"/>
              </a:spcBef>
              <a:spcAft>
                <a:spcPts val="0"/>
              </a:spcAft>
              <a:buSzPts val="1440"/>
              <a:buFont typeface="Courier New"/>
              <a:buChar char="o"/>
            </a:pPr>
            <a:r>
              <a:rPr b="1" lang="en-GB">
                <a:highlight>
                  <a:srgbClr val="00FF00"/>
                </a:highlight>
              </a:rPr>
              <a:t>Human observation</a:t>
            </a:r>
            <a:r>
              <a:rPr lang="en-GB">
                <a:highlight>
                  <a:srgbClr val="00FF00"/>
                </a:highlight>
              </a:rPr>
              <a:t> </a:t>
            </a:r>
            <a:r>
              <a:rPr lang="en-GB"/>
              <a:t>where a person or people observe behaviour or the working of a system.</a:t>
            </a:r>
            <a:endParaRPr/>
          </a:p>
          <a:p>
            <a:pPr indent="-342900" lvl="0" marL="342900" rtl="0" algn="l">
              <a:spcBef>
                <a:spcPts val="1000"/>
              </a:spcBef>
              <a:spcAft>
                <a:spcPts val="0"/>
              </a:spcAft>
              <a:buSzPts val="1440"/>
              <a:buFont typeface="Courier New"/>
              <a:buChar char="o"/>
            </a:pPr>
            <a:r>
              <a:rPr b="1" lang="en-GB">
                <a:highlight>
                  <a:srgbClr val="00FF00"/>
                </a:highlight>
              </a:rPr>
              <a:t>Mechanical observation </a:t>
            </a:r>
            <a:r>
              <a:rPr lang="en-GB"/>
              <a:t>where the human is replaced by another device such as a camera or other relevant sensor to record data.</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pic>
        <p:nvPicPr>
          <p:cNvPr id="477" name="Google Shape;477;p51"/>
          <p:cNvPicPr preferRelativeResize="0"/>
          <p:nvPr>
            <p:ph idx="1" type="body"/>
          </p:nvPr>
        </p:nvPicPr>
        <p:blipFill rotWithShape="1">
          <a:blip r:embed="rId3">
            <a:alphaModFix/>
          </a:blip>
          <a:srcRect b="0" l="0" r="0" t="0"/>
          <a:stretch/>
        </p:blipFill>
        <p:spPr>
          <a:xfrm>
            <a:off x="403566" y="212036"/>
            <a:ext cx="11655912" cy="650681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2"/>
          <p:cNvSpPr txBox="1"/>
          <p:nvPr>
            <p:ph type="title"/>
          </p:nvPr>
        </p:nvSpPr>
        <p:spPr>
          <a:xfrm>
            <a:off x="577206" y="156238"/>
            <a:ext cx="11037588" cy="1320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Appropriate techniques for gathering the information needed to arrive at a workable solution</a:t>
            </a:r>
            <a:endParaRPr/>
          </a:p>
        </p:txBody>
      </p:sp>
      <p:sp>
        <p:nvSpPr>
          <p:cNvPr id="483" name="Google Shape;483;p52"/>
          <p:cNvSpPr txBox="1"/>
          <p:nvPr>
            <p:ph idx="1" type="body"/>
          </p:nvPr>
        </p:nvSpPr>
        <p:spPr>
          <a:xfrm>
            <a:off x="677334" y="1477039"/>
            <a:ext cx="10937460" cy="4564324"/>
          </a:xfrm>
          <a:prstGeom prst="rect">
            <a:avLst/>
          </a:prstGeom>
          <a:noFill/>
          <a:ln>
            <a:noFill/>
          </a:ln>
        </p:spPr>
        <p:txBody>
          <a:bodyPr anchorCtr="0" anchor="t" bIns="45700" lIns="91425" spcFirstLastPara="1" rIns="91425" wrap="square" tIns="45700">
            <a:normAutofit fontScale="92500" lnSpcReduction="20000"/>
          </a:bodyPr>
          <a:lstStyle/>
          <a:p>
            <a:pPr indent="-336042" lvl="0" marL="342900" rtl="0" algn="l">
              <a:spcBef>
                <a:spcPts val="0"/>
              </a:spcBef>
              <a:spcAft>
                <a:spcPts val="0"/>
              </a:spcAft>
              <a:buSzPct val="59999"/>
              <a:buChar char="●"/>
            </a:pPr>
            <a:r>
              <a:rPr lang="en-GB"/>
              <a:t>Examining current systems is a process that involves the detailed examination of the current system, analysis of its functions and procedures, studying the business and system. Documents such as  current order documents, logistics documents, and computer systems procedures and reports used by operations and senior managers.</a:t>
            </a:r>
            <a:endParaRPr/>
          </a:p>
          <a:p>
            <a:pPr indent="-336042" lvl="0" marL="342900" rtl="0" algn="l">
              <a:spcBef>
                <a:spcPts val="1000"/>
              </a:spcBef>
              <a:spcAft>
                <a:spcPts val="0"/>
              </a:spcAft>
              <a:buSzPct val="59999"/>
              <a:buChar char="●"/>
            </a:pPr>
            <a:r>
              <a:rPr lang="en-GB"/>
              <a:t>One should keep in mind that a modern computer system  should be planned to:</a:t>
            </a:r>
            <a:endParaRPr/>
          </a:p>
          <a:p>
            <a:pPr indent="-336042" lvl="0" marL="342900" rtl="0" algn="l">
              <a:spcBef>
                <a:spcPts val="1000"/>
              </a:spcBef>
              <a:spcAft>
                <a:spcPts val="0"/>
              </a:spcAft>
              <a:buSzPct val="59999"/>
              <a:buChar char="●"/>
            </a:pPr>
            <a:r>
              <a:rPr lang="en-GB"/>
              <a:t> increase client trust</a:t>
            </a:r>
            <a:endParaRPr/>
          </a:p>
          <a:p>
            <a:pPr indent="-336042" lvl="0" marL="342900" rtl="0" algn="l">
              <a:spcBef>
                <a:spcPts val="1000"/>
              </a:spcBef>
              <a:spcAft>
                <a:spcPts val="0"/>
              </a:spcAft>
              <a:buSzPct val="59999"/>
              <a:buChar char="●"/>
            </a:pPr>
            <a:r>
              <a:rPr lang="en-GB"/>
              <a:t> preserve brand strength</a:t>
            </a:r>
            <a:endParaRPr/>
          </a:p>
          <a:p>
            <a:pPr indent="-336042" lvl="0" marL="342900" rtl="0" algn="l">
              <a:spcBef>
                <a:spcPts val="1000"/>
              </a:spcBef>
              <a:spcAft>
                <a:spcPts val="0"/>
              </a:spcAft>
              <a:buSzPct val="59999"/>
              <a:buChar char="●"/>
            </a:pPr>
            <a:r>
              <a:rPr lang="en-GB"/>
              <a:t> preserve organization reputation</a:t>
            </a:r>
            <a:endParaRPr/>
          </a:p>
          <a:p>
            <a:pPr indent="-336042" lvl="0" marL="342900" rtl="0" algn="l">
              <a:spcBef>
                <a:spcPts val="1000"/>
              </a:spcBef>
              <a:spcAft>
                <a:spcPts val="0"/>
              </a:spcAft>
              <a:buSzPct val="59999"/>
              <a:buChar char="●"/>
            </a:pPr>
            <a:r>
              <a:rPr lang="en-GB"/>
              <a:t> maintain corporate resiliency</a:t>
            </a:r>
            <a:endParaRPr/>
          </a:p>
          <a:p>
            <a:pPr indent="-336042" lvl="0" marL="342900" rtl="0" algn="l">
              <a:spcBef>
                <a:spcPts val="1000"/>
              </a:spcBef>
              <a:spcAft>
                <a:spcPts val="0"/>
              </a:spcAft>
              <a:buSzPct val="59999"/>
              <a:buChar char="●"/>
            </a:pPr>
            <a:r>
              <a:rPr lang="en-GB"/>
              <a:t> enhance organizational piece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Suitable representations to illustrate system requirements</a:t>
            </a:r>
            <a:endParaRPr/>
          </a:p>
        </p:txBody>
      </p:sp>
      <p:sp>
        <p:nvSpPr>
          <p:cNvPr id="489" name="Google Shape;489;p53"/>
          <p:cNvSpPr txBox="1"/>
          <p:nvPr>
            <p:ph idx="1" type="body"/>
          </p:nvPr>
        </p:nvSpPr>
        <p:spPr>
          <a:xfrm>
            <a:off x="677334" y="2160589"/>
            <a:ext cx="9289626" cy="4224971"/>
          </a:xfrm>
          <a:prstGeom prst="rect">
            <a:avLst/>
          </a:prstGeom>
          <a:noFill/>
          <a:ln>
            <a:noFill/>
          </a:ln>
        </p:spPr>
        <p:txBody>
          <a:bodyPr anchorCtr="0" anchor="t" bIns="45700" lIns="91425" spcFirstLastPara="1" rIns="91425" wrap="square" tIns="45700">
            <a:normAutofit fontScale="92500" lnSpcReduction="10000"/>
          </a:bodyPr>
          <a:lstStyle/>
          <a:p>
            <a:pPr indent="-336042" lvl="0" marL="342900" rtl="0" algn="l">
              <a:spcBef>
                <a:spcPts val="0"/>
              </a:spcBef>
              <a:spcAft>
                <a:spcPts val="0"/>
              </a:spcAft>
              <a:buSzPct val="59999"/>
              <a:buChar char="●"/>
            </a:pPr>
            <a:r>
              <a:rPr b="1" lang="en-GB">
                <a:highlight>
                  <a:srgbClr val="00FF00"/>
                </a:highlight>
              </a:rPr>
              <a:t>System requirements</a:t>
            </a:r>
            <a:r>
              <a:rPr lang="en-GB">
                <a:highlight>
                  <a:srgbClr val="00FF00"/>
                </a:highlight>
              </a:rPr>
              <a:t> </a:t>
            </a:r>
            <a:r>
              <a:rPr lang="en-GB"/>
              <a:t>are specified through a document called a requirements specification document. This document defines the specific customer requirements of a computer system. It is included within the system analysis and may be later used to test the system, after implementation, in order to evaluate it.</a:t>
            </a:r>
            <a:endParaRPr/>
          </a:p>
          <a:p>
            <a:pPr indent="-336042" lvl="0" marL="342900" rtl="0" algn="l">
              <a:spcBef>
                <a:spcPts val="1000"/>
              </a:spcBef>
              <a:spcAft>
                <a:spcPts val="0"/>
              </a:spcAft>
              <a:buSzPct val="59999"/>
              <a:buChar char="●"/>
            </a:pPr>
            <a:r>
              <a:rPr lang="en-GB"/>
              <a:t>The various representations that are used to illustrate system requirements, it is very useful to examine the </a:t>
            </a:r>
            <a:r>
              <a:rPr b="1" lang="en-GB">
                <a:highlight>
                  <a:srgbClr val="00FF00"/>
                </a:highlight>
              </a:rPr>
              <a:t>types of processing :</a:t>
            </a:r>
            <a:endParaRPr/>
          </a:p>
          <a:p>
            <a:pPr indent="-336042" lvl="0" marL="342900" rtl="0" algn="l">
              <a:spcBef>
                <a:spcPts val="1000"/>
              </a:spcBef>
              <a:spcAft>
                <a:spcPts val="0"/>
              </a:spcAft>
              <a:buSzPct val="59999"/>
              <a:buFont typeface="Noto Sans Symbols"/>
              <a:buChar char="❑"/>
            </a:pPr>
            <a:r>
              <a:rPr b="1" lang="en-GB">
                <a:highlight>
                  <a:srgbClr val="00FF00"/>
                </a:highlight>
              </a:rPr>
              <a:t> Batch Processing</a:t>
            </a:r>
            <a:endParaRPr/>
          </a:p>
          <a:p>
            <a:pPr indent="-336042" lvl="0" marL="342900" rtl="0" algn="l">
              <a:spcBef>
                <a:spcPts val="1000"/>
              </a:spcBef>
              <a:spcAft>
                <a:spcPts val="0"/>
              </a:spcAft>
              <a:buSzPct val="59999"/>
              <a:buFont typeface="Noto Sans Symbols"/>
              <a:buChar char="❑"/>
            </a:pPr>
            <a:r>
              <a:rPr b="1" lang="en-GB">
                <a:highlight>
                  <a:srgbClr val="00FF00"/>
                </a:highlight>
              </a:rPr>
              <a:t>Online Processing</a:t>
            </a:r>
            <a:endParaRPr/>
          </a:p>
          <a:p>
            <a:pPr indent="-336042" lvl="0" marL="342900" rtl="0" algn="l">
              <a:spcBef>
                <a:spcPts val="1000"/>
              </a:spcBef>
              <a:spcAft>
                <a:spcPts val="0"/>
              </a:spcAft>
              <a:buSzPct val="59999"/>
              <a:buFont typeface="Noto Sans Symbols"/>
              <a:buChar char="❑"/>
            </a:pPr>
            <a:r>
              <a:rPr b="1" lang="en-GB">
                <a:highlight>
                  <a:srgbClr val="00FF00"/>
                </a:highlight>
              </a:rPr>
              <a:t>Real Time Procesing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Batch Processing</a:t>
            </a:r>
            <a:endParaRPr/>
          </a:p>
        </p:txBody>
      </p:sp>
      <p:pic>
        <p:nvPicPr>
          <p:cNvPr id="495" name="Google Shape;495;p54"/>
          <p:cNvPicPr preferRelativeResize="0"/>
          <p:nvPr>
            <p:ph idx="1" type="body"/>
          </p:nvPr>
        </p:nvPicPr>
        <p:blipFill rotWithShape="1">
          <a:blip r:embed="rId3">
            <a:alphaModFix/>
          </a:blip>
          <a:srcRect b="0" l="0" r="0" t="0"/>
          <a:stretch/>
        </p:blipFill>
        <p:spPr>
          <a:xfrm>
            <a:off x="970756" y="2410619"/>
            <a:ext cx="10167144" cy="406638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Online Processing</a:t>
            </a:r>
            <a:endParaRPr/>
          </a:p>
        </p:txBody>
      </p:sp>
      <p:pic>
        <p:nvPicPr>
          <p:cNvPr id="501" name="Google Shape;501;p55"/>
          <p:cNvPicPr preferRelativeResize="0"/>
          <p:nvPr>
            <p:ph idx="1" type="body"/>
          </p:nvPr>
        </p:nvPicPr>
        <p:blipFill rotWithShape="1">
          <a:blip r:embed="rId3">
            <a:alphaModFix/>
          </a:blip>
          <a:srcRect b="0" l="0" r="0" t="0"/>
          <a:stretch/>
        </p:blipFill>
        <p:spPr>
          <a:xfrm>
            <a:off x="677862" y="1397000"/>
            <a:ext cx="10836803" cy="519429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6"/>
          <p:cNvSpPr txBox="1"/>
          <p:nvPr>
            <p:ph type="title"/>
          </p:nvPr>
        </p:nvSpPr>
        <p:spPr>
          <a:xfrm>
            <a:off x="677334" y="609600"/>
            <a:ext cx="9901766" cy="965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Real Time Processing</a:t>
            </a:r>
            <a:endParaRPr/>
          </a:p>
        </p:txBody>
      </p:sp>
      <p:pic>
        <p:nvPicPr>
          <p:cNvPr id="507" name="Google Shape;507;p56"/>
          <p:cNvPicPr preferRelativeResize="0"/>
          <p:nvPr>
            <p:ph idx="1" type="body"/>
          </p:nvPr>
        </p:nvPicPr>
        <p:blipFill rotWithShape="1">
          <a:blip r:embed="rId3">
            <a:alphaModFix/>
          </a:blip>
          <a:srcRect b="0" l="0" r="0" t="0"/>
          <a:stretch/>
        </p:blipFill>
        <p:spPr>
          <a:xfrm>
            <a:off x="677862" y="1574800"/>
            <a:ext cx="10256837" cy="448309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7"/>
          <p:cNvSpPr txBox="1"/>
          <p:nvPr>
            <p:ph type="title"/>
          </p:nvPr>
        </p:nvSpPr>
        <p:spPr>
          <a:xfrm>
            <a:off x="205317" y="-82849"/>
            <a:ext cx="11184600" cy="1143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b="1" lang="en-GB"/>
              <a:t>Construct suitable representations to illustrate system requirements</a:t>
            </a:r>
            <a:br>
              <a:rPr b="1" lang="en-GB"/>
            </a:br>
            <a:endParaRPr/>
          </a:p>
        </p:txBody>
      </p:sp>
      <p:sp>
        <p:nvSpPr>
          <p:cNvPr id="513" name="Google Shape;513;p57"/>
          <p:cNvSpPr txBox="1"/>
          <p:nvPr>
            <p:ph idx="1" type="body"/>
          </p:nvPr>
        </p:nvSpPr>
        <p:spPr>
          <a:xfrm>
            <a:off x="75" y="958574"/>
            <a:ext cx="11595000" cy="417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GB"/>
              <a:t>System flow charts : </a:t>
            </a:r>
            <a:r>
              <a:rPr lang="en-GB"/>
              <a:t>A system flowchart refers to the description of a data processing system, including the flow of data through any individual programs involved, but excluding the details of such programs. System flowcharts are frequently constructed during analysis activities and represent various computer programs, files, databases, associated manual processes, etc. They are able to show batch, real—time and online processing, and they are the only way to refer to hardware.</a:t>
            </a:r>
            <a:endParaRPr/>
          </a:p>
          <a:p>
            <a:pPr indent="-251459" lvl="0" marL="342900" rtl="0" algn="l">
              <a:spcBef>
                <a:spcPts val="1000"/>
              </a:spcBef>
              <a:spcAft>
                <a:spcPts val="0"/>
              </a:spcAft>
              <a:buSzPts val="1440"/>
              <a:buNone/>
            </a:pPr>
            <a:r>
              <a:t/>
            </a:r>
            <a:endParaRPr/>
          </a:p>
        </p:txBody>
      </p:sp>
      <p:pic>
        <p:nvPicPr>
          <p:cNvPr id="514" name="Google Shape;514;p57"/>
          <p:cNvPicPr preferRelativeResize="0"/>
          <p:nvPr/>
        </p:nvPicPr>
        <p:blipFill rotWithShape="1">
          <a:blip r:embed="rId3">
            <a:alphaModFix/>
          </a:blip>
          <a:srcRect b="0" l="0" r="0" t="0"/>
          <a:stretch/>
        </p:blipFill>
        <p:spPr>
          <a:xfrm>
            <a:off x="2406650" y="3628425"/>
            <a:ext cx="7873624" cy="3102924"/>
          </a:xfrm>
          <a:prstGeom prst="rect">
            <a:avLst/>
          </a:prstGeom>
          <a:noFill/>
          <a:ln>
            <a:noFill/>
          </a:ln>
        </p:spPr>
      </p:pic>
      <p:pic>
        <p:nvPicPr>
          <p:cNvPr id="515" name="Google Shape;515;p57"/>
          <p:cNvPicPr preferRelativeResize="0"/>
          <p:nvPr/>
        </p:nvPicPr>
        <p:blipFill rotWithShape="1">
          <a:blip r:embed="rId4">
            <a:alphaModFix/>
          </a:blip>
          <a:srcRect b="0" l="0" r="0" t="0"/>
          <a:stretch/>
        </p:blipFill>
        <p:spPr>
          <a:xfrm>
            <a:off x="205322" y="2098975"/>
            <a:ext cx="9164239" cy="224020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 skills</a:t>
            </a:r>
            <a:endParaRPr/>
          </a:p>
        </p:txBody>
      </p:sp>
      <p:sp>
        <p:nvSpPr>
          <p:cNvPr id="521" name="Google Shape;521;p5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pic>
        <p:nvPicPr>
          <p:cNvPr id="522" name="Google Shape;522;p58"/>
          <p:cNvPicPr preferRelativeResize="0"/>
          <p:nvPr/>
        </p:nvPicPr>
        <p:blipFill rotWithShape="1">
          <a:blip r:embed="rId3">
            <a:alphaModFix/>
          </a:blip>
          <a:srcRect b="0" l="0" r="0" t="0"/>
          <a:stretch/>
        </p:blipFill>
        <p:spPr>
          <a:xfrm>
            <a:off x="954222" y="2479750"/>
            <a:ext cx="9164239" cy="22402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The need for Change Management</a:t>
            </a:r>
            <a:endParaRPr/>
          </a:p>
        </p:txBody>
      </p:sp>
      <p:sp>
        <p:nvSpPr>
          <p:cNvPr id="136" name="Google Shape;136;p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Change management involves various parameters and is a process of shifting individuals, teams, departments and organizations from the present state to a desired state. </a:t>
            </a:r>
            <a:endParaRPr/>
          </a:p>
          <a:p>
            <a:pPr indent="-342900" lvl="0" marL="342900" rtl="0" algn="l">
              <a:spcBef>
                <a:spcPts val="1000"/>
              </a:spcBef>
              <a:spcAft>
                <a:spcPts val="0"/>
              </a:spcAft>
              <a:buSzPts val="1440"/>
              <a:buChar char="●"/>
            </a:pPr>
            <a:r>
              <a:rPr lang="en-GB"/>
              <a:t>Successful change management guarantees that all stakeholders accept and embrace changes in their working environments. </a:t>
            </a:r>
            <a:endParaRPr/>
          </a:p>
          <a:p>
            <a:pPr indent="-342900" lvl="0" marL="342900" rtl="0" algn="l">
              <a:spcBef>
                <a:spcPts val="1000"/>
              </a:spcBef>
              <a:spcAft>
                <a:spcPts val="0"/>
              </a:spcAft>
              <a:buSzPts val="1440"/>
              <a:buChar char="●"/>
            </a:pPr>
            <a:r>
              <a:rPr lang="en-GB"/>
              <a:t>The goal is to maximize benefits and minimize the negative impacts of change on individuals.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DFD</a:t>
            </a:r>
            <a:endParaRPr/>
          </a:p>
        </p:txBody>
      </p:sp>
      <p:sp>
        <p:nvSpPr>
          <p:cNvPr id="528" name="Google Shape;528;p59"/>
          <p:cNvSpPr txBox="1"/>
          <p:nvPr>
            <p:ph idx="1" type="body"/>
          </p:nvPr>
        </p:nvSpPr>
        <p:spPr>
          <a:xfrm>
            <a:off x="656168" y="1270000"/>
            <a:ext cx="10608732"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DFD may usually be used to describe the problem to be solved (analysis). A DFD shows how data moves through a system and the data stores that the system uses. A DFD does not specify the type of the data storage and the type of data.</a:t>
            </a:r>
            <a:endParaRPr/>
          </a:p>
          <a:p>
            <a:pPr indent="0" lvl="0" marL="0" rtl="0" algn="l">
              <a:spcBef>
                <a:spcPts val="1000"/>
              </a:spcBef>
              <a:spcAft>
                <a:spcPts val="0"/>
              </a:spcAft>
              <a:buSzPts val="1440"/>
              <a:buNone/>
            </a:pPr>
            <a:r>
              <a:t/>
            </a:r>
            <a:endParaRPr/>
          </a:p>
        </p:txBody>
      </p:sp>
      <p:pic>
        <p:nvPicPr>
          <p:cNvPr id="529" name="Google Shape;529;p59"/>
          <p:cNvPicPr preferRelativeResize="0"/>
          <p:nvPr/>
        </p:nvPicPr>
        <p:blipFill rotWithShape="1">
          <a:blip r:embed="rId3">
            <a:alphaModFix/>
          </a:blip>
          <a:srcRect b="0" l="0" r="0" t="0"/>
          <a:stretch/>
        </p:blipFill>
        <p:spPr>
          <a:xfrm>
            <a:off x="2212249" y="3258400"/>
            <a:ext cx="7930650" cy="369055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Yourself</a:t>
            </a:r>
            <a:endParaRPr/>
          </a:p>
        </p:txBody>
      </p:sp>
      <p:pic>
        <p:nvPicPr>
          <p:cNvPr id="535" name="Google Shape;535;p60"/>
          <p:cNvPicPr preferRelativeResize="0"/>
          <p:nvPr>
            <p:ph idx="1" type="body"/>
          </p:nvPr>
        </p:nvPicPr>
        <p:blipFill rotWithShape="1">
          <a:blip r:embed="rId3">
            <a:alphaModFix/>
          </a:blip>
          <a:srcRect b="0" l="0" r="0" t="0"/>
          <a:stretch/>
        </p:blipFill>
        <p:spPr>
          <a:xfrm>
            <a:off x="218299" y="1616501"/>
            <a:ext cx="11755402" cy="287361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yourself</a:t>
            </a:r>
            <a:endParaRPr/>
          </a:p>
        </p:txBody>
      </p:sp>
      <p:pic>
        <p:nvPicPr>
          <p:cNvPr id="541" name="Google Shape;541;p61"/>
          <p:cNvPicPr preferRelativeResize="0"/>
          <p:nvPr>
            <p:ph idx="1" type="body"/>
          </p:nvPr>
        </p:nvPicPr>
        <p:blipFill rotWithShape="1">
          <a:blip r:embed="rId3">
            <a:alphaModFix/>
          </a:blip>
          <a:srcRect b="0" l="0" r="0" t="0"/>
          <a:stretch/>
        </p:blipFill>
        <p:spPr>
          <a:xfrm>
            <a:off x="1207882" y="2160588"/>
            <a:ext cx="7536274" cy="388143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g194e8dabda0_0_0"/>
          <p:cNvPicPr preferRelativeResize="0"/>
          <p:nvPr/>
        </p:nvPicPr>
        <p:blipFill>
          <a:blip r:embed="rId3">
            <a:alphaModFix/>
          </a:blip>
          <a:stretch>
            <a:fillRect/>
          </a:stretch>
        </p:blipFill>
        <p:spPr>
          <a:xfrm>
            <a:off x="1276350" y="291650"/>
            <a:ext cx="9639300" cy="61341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g194e8dabda0_0_5"/>
          <p:cNvPicPr preferRelativeResize="0"/>
          <p:nvPr/>
        </p:nvPicPr>
        <p:blipFill>
          <a:blip r:embed="rId3">
            <a:alphaModFix/>
          </a:blip>
          <a:stretch>
            <a:fillRect/>
          </a:stretch>
        </p:blipFill>
        <p:spPr>
          <a:xfrm>
            <a:off x="3911377" y="152400"/>
            <a:ext cx="5024324" cy="70103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Structured Chart and Modular Design</a:t>
            </a:r>
            <a:endParaRPr/>
          </a:p>
        </p:txBody>
      </p:sp>
      <p:sp>
        <p:nvSpPr>
          <p:cNvPr id="557" name="Google Shape;557;p62"/>
          <p:cNvSpPr txBox="1"/>
          <p:nvPr>
            <p:ph idx="1" type="body"/>
          </p:nvPr>
        </p:nvSpPr>
        <p:spPr>
          <a:xfrm>
            <a:off x="677334" y="2160589"/>
            <a:ext cx="11514666"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A structure chart describes functions and sub-functions of a system, as well as the relationships between modules of a computer program. The organization of a structure chart is straightforward, allowing the analyst to split a large problem into smaller ones. Each module performs a specific function and each layer in a program performs specific activities. A structure chart makes the modular design development much easier.</a:t>
            </a:r>
            <a:endParaRPr/>
          </a:p>
          <a:p>
            <a:pPr indent="-342900" lvl="0" marL="342900" rtl="0" algn="l">
              <a:spcBef>
                <a:spcPts val="1000"/>
              </a:spcBef>
              <a:spcAft>
                <a:spcPts val="0"/>
              </a:spcAft>
              <a:buSzPts val="1440"/>
              <a:buChar char="●"/>
            </a:pPr>
            <a:r>
              <a:rPr lang="en-GB"/>
              <a:t>Modular design is the process of designing system modules individually and then combining the modules to form a solution to an overall problem.</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Terms related to modular design</a:t>
            </a:r>
            <a:endParaRPr/>
          </a:p>
        </p:txBody>
      </p:sp>
      <p:sp>
        <p:nvSpPr>
          <p:cNvPr id="563" name="Google Shape;563;p63"/>
          <p:cNvSpPr txBox="1"/>
          <p:nvPr>
            <p:ph idx="1" type="body"/>
          </p:nvPr>
        </p:nvSpPr>
        <p:spPr>
          <a:xfrm>
            <a:off x="677334" y="1615441"/>
            <a:ext cx="10402146" cy="4425922"/>
          </a:xfrm>
          <a:prstGeom prst="rect">
            <a:avLst/>
          </a:prstGeom>
          <a:noFill/>
          <a:ln>
            <a:noFill/>
          </a:ln>
        </p:spPr>
        <p:txBody>
          <a:bodyPr anchorCtr="0" anchor="t" bIns="45700" lIns="91425" spcFirstLastPara="1" rIns="91425" wrap="square" tIns="45700">
            <a:normAutofit fontScale="92500" lnSpcReduction="20000"/>
          </a:bodyPr>
          <a:lstStyle/>
          <a:p>
            <a:pPr indent="-336042" lvl="0" marL="342900" rtl="0" algn="l">
              <a:spcBef>
                <a:spcPts val="0"/>
              </a:spcBef>
              <a:spcAft>
                <a:spcPts val="0"/>
              </a:spcAft>
              <a:buSzPct val="59999"/>
              <a:buChar char="●"/>
            </a:pPr>
            <a:r>
              <a:rPr lang="en-GB"/>
              <a:t>Top—down design or ”stepwise refinement : This is a problem solving technique that involves the partition of a problem into smaller sub-problems. Each sub-problem is further broken down until all sub—problems are detailed enough and no more partition is required. Programmers are able to attack its sub-problem and develop the equivalent programming code.</a:t>
            </a:r>
            <a:endParaRPr/>
          </a:p>
          <a:p>
            <a:pPr indent="-336042" lvl="0" marL="342900" rtl="0" algn="l">
              <a:spcBef>
                <a:spcPts val="1000"/>
              </a:spcBef>
              <a:spcAft>
                <a:spcPts val="0"/>
              </a:spcAft>
              <a:buSzPct val="59999"/>
              <a:buChar char="●"/>
            </a:pPr>
            <a:r>
              <a:rPr lang="en-GB"/>
              <a:t>Pseudocode : This is an artificial language that is not directly related to any  particular hardware and is used to describe algorithms. Pseudocode does not follow the grammar of any specific computer language and requires conversion to a computer language before the resulting program can be used.</a:t>
            </a:r>
            <a:endParaRPr/>
          </a:p>
          <a:p>
            <a:pPr indent="-336042" lvl="0" marL="342900" rtl="0" algn="l">
              <a:spcBef>
                <a:spcPts val="1000"/>
              </a:spcBef>
              <a:spcAft>
                <a:spcPts val="0"/>
              </a:spcAft>
              <a:buSzPct val="59999"/>
              <a:buChar char="●"/>
            </a:pPr>
            <a:r>
              <a:rPr lang="en-GB"/>
              <a:t>Module: It is a complete and independent part of a program and modularity or modular programming is the method of portioning the program into separate sub programs.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Purpose of prototypes</a:t>
            </a:r>
            <a:endParaRPr/>
          </a:p>
        </p:txBody>
      </p:sp>
      <p:sp>
        <p:nvSpPr>
          <p:cNvPr id="569" name="Google Shape;569;p64"/>
          <p:cNvSpPr txBox="1"/>
          <p:nvPr>
            <p:ph idx="1" type="body"/>
          </p:nvPr>
        </p:nvSpPr>
        <p:spPr>
          <a:xfrm>
            <a:off x="677333" y="1139687"/>
            <a:ext cx="10547257" cy="5486400"/>
          </a:xfrm>
          <a:prstGeom prst="rect">
            <a:avLst/>
          </a:prstGeom>
          <a:noFill/>
          <a:ln>
            <a:noFill/>
          </a:ln>
        </p:spPr>
        <p:txBody>
          <a:bodyPr anchorCtr="0" anchor="t" bIns="45700" lIns="91425" spcFirstLastPara="1" rIns="91425" wrap="square" tIns="45700">
            <a:normAutofit fontScale="92500" lnSpcReduction="20000"/>
          </a:bodyPr>
          <a:lstStyle/>
          <a:p>
            <a:pPr indent="-336042" lvl="0" marL="342900" rtl="0" algn="l">
              <a:spcBef>
                <a:spcPts val="0"/>
              </a:spcBef>
              <a:spcAft>
                <a:spcPts val="0"/>
              </a:spcAft>
              <a:buSzPct val="59999"/>
              <a:buChar char="●"/>
            </a:pPr>
            <a:r>
              <a:rPr lang="en-GB"/>
              <a:t>Prototype is  either a working or non-working  preliminary version of the final product or a simple version of the final  system that is used as a part of design phase to demonstrate how the final product will work.</a:t>
            </a:r>
            <a:endParaRPr/>
          </a:p>
          <a:p>
            <a:pPr indent="-336042" lvl="0" marL="342900" rtl="0" algn="l">
              <a:spcBef>
                <a:spcPts val="1000"/>
              </a:spcBef>
              <a:spcAft>
                <a:spcPts val="0"/>
              </a:spcAft>
              <a:buSzPct val="59999"/>
              <a:buChar char="●"/>
            </a:pPr>
            <a:r>
              <a:rPr lang="en-GB"/>
              <a:t>There are many advantages to creating a prototype. </a:t>
            </a:r>
            <a:endParaRPr/>
          </a:p>
          <a:p>
            <a:pPr indent="0" lvl="0" marL="0" rtl="0" algn="l">
              <a:spcBef>
                <a:spcPts val="1000"/>
              </a:spcBef>
              <a:spcAft>
                <a:spcPts val="0"/>
              </a:spcAft>
              <a:buSzPct val="59999"/>
              <a:buNone/>
            </a:pPr>
            <a:r>
              <a:rPr b="1" lang="en-GB" u="sng"/>
              <a:t>A prototype:</a:t>
            </a:r>
            <a:endParaRPr/>
          </a:p>
          <a:p>
            <a:pPr indent="-336042" lvl="0" marL="342900" rtl="0" algn="l">
              <a:spcBef>
                <a:spcPts val="1000"/>
              </a:spcBef>
              <a:spcAft>
                <a:spcPts val="0"/>
              </a:spcAft>
              <a:buSzPct val="59999"/>
              <a:buFont typeface="Noto Sans Symbols"/>
              <a:buChar char="❑"/>
            </a:pPr>
            <a:r>
              <a:rPr lang="en-GB"/>
              <a:t> Attracts the attention of the client, since it encourages them to use it or get a feel of it.</a:t>
            </a:r>
            <a:endParaRPr/>
          </a:p>
          <a:p>
            <a:pPr indent="-336042" lvl="0" marL="342900" rtl="0" algn="l">
              <a:spcBef>
                <a:spcPts val="1000"/>
              </a:spcBef>
              <a:spcAft>
                <a:spcPts val="0"/>
              </a:spcAft>
              <a:buSzPct val="59999"/>
              <a:buFont typeface="Noto Sans Symbols"/>
              <a:buChar char="❑"/>
            </a:pPr>
            <a:r>
              <a:rPr lang="en-GB"/>
              <a:t> Provides just enough of the concept for the investors to decide if they want to fund the full production or not</a:t>
            </a:r>
            <a:endParaRPr/>
          </a:p>
          <a:p>
            <a:pPr indent="-336042" lvl="0" marL="342900" rtl="0" algn="l">
              <a:spcBef>
                <a:spcPts val="1000"/>
              </a:spcBef>
              <a:spcAft>
                <a:spcPts val="0"/>
              </a:spcAft>
              <a:buSzPct val="59999"/>
              <a:buFont typeface="Noto Sans Symbols"/>
              <a:buChar char="❑"/>
            </a:pPr>
            <a:r>
              <a:rPr lang="en-GB"/>
              <a:t> Encourages active participation between users and developers</a:t>
            </a:r>
            <a:endParaRPr/>
          </a:p>
          <a:p>
            <a:pPr indent="-336042" lvl="0" marL="342900" rtl="0" algn="l">
              <a:spcBef>
                <a:spcPts val="1000"/>
              </a:spcBef>
              <a:spcAft>
                <a:spcPts val="0"/>
              </a:spcAft>
              <a:buSzPct val="59999"/>
              <a:buFont typeface="Noto Sans Symbols"/>
              <a:buChar char="❑"/>
            </a:pPr>
            <a:r>
              <a:rPr lang="en-GB"/>
              <a:t> Gives an idea of the final product</a:t>
            </a:r>
            <a:endParaRPr/>
          </a:p>
          <a:p>
            <a:pPr indent="-336042" lvl="0" marL="342900" rtl="0" algn="l">
              <a:spcBef>
                <a:spcPts val="1000"/>
              </a:spcBef>
              <a:spcAft>
                <a:spcPts val="0"/>
              </a:spcAft>
              <a:buSzPct val="59999"/>
              <a:buFont typeface="Noto Sans Symbols"/>
              <a:buChar char="❑"/>
            </a:pPr>
            <a:r>
              <a:rPr lang="en-GB"/>
              <a:t> Helps in the identification of problems with the efficiency or the design</a:t>
            </a:r>
            <a:endParaRPr/>
          </a:p>
          <a:p>
            <a:pPr indent="-336042" lvl="0" marL="342900" rtl="0" algn="l">
              <a:spcBef>
                <a:spcPts val="1000"/>
              </a:spcBef>
              <a:spcAft>
                <a:spcPts val="0"/>
              </a:spcAft>
              <a:buSzPct val="59999"/>
              <a:buFont typeface="Noto Sans Symbols"/>
              <a:buChar char="❑"/>
            </a:pPr>
            <a:r>
              <a:rPr lang="en-GB"/>
              <a:t>Increases system development speed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Importance of Iteration</a:t>
            </a:r>
            <a:endParaRPr/>
          </a:p>
        </p:txBody>
      </p:sp>
      <p:sp>
        <p:nvSpPr>
          <p:cNvPr id="575" name="Google Shape;575;p65"/>
          <p:cNvSpPr txBox="1"/>
          <p:nvPr>
            <p:ph idx="1" type="body"/>
          </p:nvPr>
        </p:nvSpPr>
        <p:spPr>
          <a:xfrm>
            <a:off x="677334" y="1391478"/>
            <a:ext cx="11077344" cy="498281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Iteration refers to the repetition of a set of instructions for a specific number of times or until the operations yield a desired result.</a:t>
            </a:r>
            <a:endParaRPr/>
          </a:p>
          <a:p>
            <a:pPr indent="-342900" lvl="0" marL="342900" rtl="0" algn="l">
              <a:spcBef>
                <a:spcPts val="1000"/>
              </a:spcBef>
              <a:spcAft>
                <a:spcPts val="0"/>
              </a:spcAft>
              <a:buSzPts val="1440"/>
              <a:buChar char="●"/>
            </a:pPr>
            <a:r>
              <a:rPr lang="en-GB"/>
              <a:t>During the design phase designers of the product may have to step back several times and reconsider choices they have made. Even the best designers cannot design perfect products in a single attempt, so an iterative design methodology should be adopted.</a:t>
            </a:r>
            <a:endParaRPr/>
          </a:p>
          <a:p>
            <a:pPr indent="-342900" lvl="0" marL="342900" rtl="0" algn="l">
              <a:spcBef>
                <a:spcPts val="1000"/>
              </a:spcBef>
              <a:spcAft>
                <a:spcPts val="0"/>
              </a:spcAft>
              <a:buSzPts val="1440"/>
              <a:buChar char="●"/>
            </a:pPr>
            <a:r>
              <a:rPr lang="en-GB"/>
              <a:t> Iterative development of software involves steady improvement of the design based on various evaluation and testing methods (e.g. user testing).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6"/>
          <p:cNvSpPr txBox="1"/>
          <p:nvPr>
            <p:ph type="title"/>
          </p:nvPr>
        </p:nvSpPr>
        <p:spPr>
          <a:xfrm>
            <a:off x="133994" y="156238"/>
            <a:ext cx="10944823"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Possible consequences of failing to involve the end-user in the design process.</a:t>
            </a:r>
            <a:endParaRPr/>
          </a:p>
        </p:txBody>
      </p:sp>
      <p:sp>
        <p:nvSpPr>
          <p:cNvPr id="581" name="Google Shape;581;p66"/>
          <p:cNvSpPr txBox="1"/>
          <p:nvPr>
            <p:ph idx="1" type="body"/>
          </p:nvPr>
        </p:nvSpPr>
        <p:spPr>
          <a:xfrm>
            <a:off x="677334" y="1645921"/>
            <a:ext cx="9792546" cy="4395442"/>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Involvement, collaboration and active participation of all key stakeholders is critical because a project with poorly-defined stakeholder goals is unlikely to be successful.</a:t>
            </a:r>
            <a:endParaRPr/>
          </a:p>
          <a:p>
            <a:pPr indent="-342900" lvl="0" marL="342900" rtl="0" algn="l">
              <a:spcBef>
                <a:spcPts val="1000"/>
              </a:spcBef>
              <a:spcAft>
                <a:spcPts val="0"/>
              </a:spcAft>
              <a:buSzPts val="1440"/>
              <a:buChar char="●"/>
            </a:pPr>
            <a:r>
              <a:rPr lang="en-GB"/>
              <a:t>The failure to involve the end-user may lead to software that is not suitable for its intended use, which may have adverse effects on user productivity. End users can be consulted formally in a number or ways throughout the lifecycle.</a:t>
            </a:r>
            <a:endParaRPr/>
          </a:p>
          <a:p>
            <a:pPr indent="-342900" lvl="0" marL="342900" rtl="0" algn="l">
              <a:spcBef>
                <a:spcPts val="1000"/>
              </a:spcBef>
              <a:spcAft>
                <a:spcPts val="0"/>
              </a:spcAft>
              <a:buSzPts val="1440"/>
              <a:buChar char="●"/>
            </a:pPr>
            <a:r>
              <a:rPr lang="en-GB"/>
              <a:t>Failure to involve the end user here will mean that a product may be released with bugs and the designers may not have a good idea what the end user thinks about the product or the extent of the usability of the product.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677334" y="238539"/>
            <a:ext cx="8596668" cy="192204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Compatibility issues resulting from situations including legacy systems or</a:t>
            </a:r>
            <a:br>
              <a:rPr lang="en-GB"/>
            </a:br>
            <a:r>
              <a:rPr lang="en-GB"/>
              <a:t>business mergers</a:t>
            </a:r>
            <a:endParaRPr/>
          </a:p>
        </p:txBody>
      </p:sp>
      <p:sp>
        <p:nvSpPr>
          <p:cNvPr id="142" name="Google Shape;142;p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Describe the importance of compatibility.</a:t>
            </a:r>
            <a:endParaRPr/>
          </a:p>
          <a:p>
            <a:pPr indent="-342900" lvl="0" marL="342900" rtl="0" algn="l">
              <a:spcBef>
                <a:spcPts val="1000"/>
              </a:spcBef>
              <a:spcAft>
                <a:spcPts val="0"/>
              </a:spcAft>
              <a:buSzPts val="1440"/>
              <a:buChar char="●"/>
            </a:pPr>
            <a:r>
              <a:rPr lang="en-GB"/>
              <a:t>Identify the way legacy systems Interact with modern systems.</a:t>
            </a:r>
            <a:endParaRPr/>
          </a:p>
          <a:p>
            <a:pPr indent="-342900" lvl="0" marL="342900" rtl="0" algn="l">
              <a:spcBef>
                <a:spcPts val="1000"/>
              </a:spcBef>
              <a:spcAft>
                <a:spcPts val="0"/>
              </a:spcAft>
              <a:buSzPts val="1440"/>
              <a:buChar char="●"/>
            </a:pPr>
            <a:r>
              <a:rPr lang="en-GB"/>
              <a:t>Suggest strategies for successful Integration during business mergers.</a:t>
            </a:r>
            <a:endParaRPr/>
          </a:p>
          <a:p>
            <a:pPr indent="-342900" lvl="0" marL="342900" rtl="0" algn="l">
              <a:spcBef>
                <a:spcPts val="1000"/>
              </a:spcBef>
              <a:spcAft>
                <a:spcPts val="0"/>
              </a:spcAft>
              <a:buSzPts val="1440"/>
              <a:buChar char="●"/>
            </a:pPr>
            <a:r>
              <a:rPr lang="en-GB"/>
              <a:t>Identify the international dimensional of software compatibility.</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7"/>
          <p:cNvSpPr txBox="1"/>
          <p:nvPr>
            <p:ph type="title"/>
          </p:nvPr>
        </p:nvSpPr>
        <p:spPr>
          <a:xfrm>
            <a:off x="677333" y="609600"/>
            <a:ext cx="11011083" cy="1320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b="1" lang="en-GB"/>
              <a:t> Social and ethical issues associated with the introduction of new IT systems</a:t>
            </a:r>
            <a:br>
              <a:rPr b="1" lang="en-GB"/>
            </a:br>
            <a:endParaRPr/>
          </a:p>
        </p:txBody>
      </p:sp>
      <p:sp>
        <p:nvSpPr>
          <p:cNvPr id="587" name="Google Shape;587;p67"/>
          <p:cNvSpPr txBox="1"/>
          <p:nvPr>
            <p:ph idx="1" type="body"/>
          </p:nvPr>
        </p:nvSpPr>
        <p:spPr>
          <a:xfrm>
            <a:off x="677334" y="2160589"/>
            <a:ext cx="10891814" cy="3880773"/>
          </a:xfrm>
          <a:prstGeom prst="rect">
            <a:avLst/>
          </a:prstGeom>
          <a:noFill/>
          <a:ln>
            <a:noFill/>
          </a:ln>
        </p:spPr>
        <p:txBody>
          <a:bodyPr anchorCtr="0" anchor="t" bIns="45700" lIns="91425" spcFirstLastPara="1" rIns="91425" wrap="square" tIns="45700">
            <a:normAutofit fontScale="77500" lnSpcReduction="10000"/>
          </a:bodyPr>
          <a:lstStyle/>
          <a:p>
            <a:pPr indent="-322326" lvl="0" marL="342900" rtl="0" algn="l">
              <a:spcBef>
                <a:spcPts val="0"/>
              </a:spcBef>
              <a:spcAft>
                <a:spcPts val="0"/>
              </a:spcAft>
              <a:buSzPct val="59999"/>
              <a:buChar char="●"/>
            </a:pPr>
            <a:r>
              <a:rPr lang="en-GB"/>
              <a:t>Machines are replacing humans in countless tasks, forcing millions of individuals into  unemployment. </a:t>
            </a:r>
            <a:r>
              <a:rPr b="1" lang="en-GB">
                <a:highlight>
                  <a:srgbClr val="FF00FF"/>
                </a:highlight>
              </a:rPr>
              <a:t>A counterargument is that jobs don‘t vanish, but change</a:t>
            </a:r>
            <a:r>
              <a:rPr lang="en-GB"/>
              <a:t>. Finally, advances in robotics and artificial intelligence may eventually replace an increasingly large amount of workers with smart robots. This could create social disturbance similar to that during the Industrial Revolution.</a:t>
            </a:r>
            <a:endParaRPr/>
          </a:p>
          <a:p>
            <a:pPr indent="-322326" lvl="0" marL="342900" rtl="0" algn="l">
              <a:spcBef>
                <a:spcPts val="1000"/>
              </a:spcBef>
              <a:spcAft>
                <a:spcPts val="0"/>
              </a:spcAft>
              <a:buSzPct val="59999"/>
              <a:buChar char="●"/>
            </a:pPr>
            <a:r>
              <a:rPr lang="en-GB"/>
              <a:t>Introducing new information technology systems and applications (or constantly developing old ones) certainly has a great impact on society and starts to pose ethical questions about the extent to which this uncontrollable development can or should continue.</a:t>
            </a:r>
            <a:endParaRPr/>
          </a:p>
          <a:p>
            <a:pPr indent="-322326" lvl="0" marL="342900" rtl="0" algn="l">
              <a:spcBef>
                <a:spcPts val="1000"/>
              </a:spcBef>
              <a:spcAft>
                <a:spcPts val="0"/>
              </a:spcAft>
              <a:buSzPct val="59999"/>
              <a:buChar char="●"/>
            </a:pPr>
            <a:r>
              <a:rPr lang="en-GB"/>
              <a:t>Continuous development of computerized systems may </a:t>
            </a:r>
            <a:r>
              <a:rPr b="1" lang="en-GB">
                <a:highlight>
                  <a:srgbClr val="FF00FF"/>
                </a:highlight>
              </a:rPr>
              <a:t>absorb people and cause them to drift apart from the physical world and become enclosed in virtual environments</a:t>
            </a:r>
            <a:r>
              <a:rPr lang="en-GB"/>
              <a:t>. Participation in virtual environments may completely disorient some users.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Human interaction with the system</a:t>
            </a:r>
            <a:endParaRPr/>
          </a:p>
        </p:txBody>
      </p:sp>
      <p:sp>
        <p:nvSpPr>
          <p:cNvPr id="593" name="Google Shape;593;p68"/>
          <p:cNvSpPr txBox="1"/>
          <p:nvPr>
            <p:ph idx="1" type="body"/>
          </p:nvPr>
        </p:nvSpPr>
        <p:spPr>
          <a:xfrm>
            <a:off x="677333" y="2160589"/>
            <a:ext cx="11011083" cy="388077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GB"/>
              <a:t>Accessibility refers to the potential of a service, product, device or environment to serve and meet the needs of as many individuals as possible.</a:t>
            </a:r>
            <a:endParaRPr/>
          </a:p>
          <a:p>
            <a:pPr indent="-342900" lvl="0" marL="342900" rtl="0" algn="l">
              <a:spcBef>
                <a:spcPts val="1000"/>
              </a:spcBef>
              <a:spcAft>
                <a:spcPts val="0"/>
              </a:spcAft>
              <a:buSzPts val="1440"/>
              <a:buChar char="●"/>
            </a:pPr>
            <a:r>
              <a:rPr lang="en-GB"/>
              <a:t>Usability refers to the potential of a product, application or website to accomplish user goals. The term is not limited to computer science but extends to other products and services of all kinds.</a:t>
            </a:r>
            <a:endParaRPr/>
          </a:p>
          <a:p>
            <a:pPr indent="-342900" lvl="0" marL="342900" rtl="0" algn="l">
              <a:spcBef>
                <a:spcPts val="1000"/>
              </a:spcBef>
              <a:spcAft>
                <a:spcPts val="0"/>
              </a:spcAft>
              <a:buSzPts val="1440"/>
              <a:buChar char="●"/>
            </a:pPr>
            <a:r>
              <a:rPr lang="en-GB"/>
              <a:t>Ergonomics or human engineering refers to the design of safe and comfortable products, systems or processes, specifically for people. For example, computer hardware, such as keyboards, are shaped by ergonomic consideration in order to improve users’ comfort.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9"/>
          <p:cNvSpPr txBox="1"/>
          <p:nvPr>
            <p:ph type="title"/>
          </p:nvPr>
        </p:nvSpPr>
        <p:spPr>
          <a:xfrm>
            <a:off x="49536" y="0"/>
            <a:ext cx="11196614"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Usability problems with commonly used digital devices</a:t>
            </a:r>
            <a:endParaRPr/>
          </a:p>
        </p:txBody>
      </p:sp>
      <p:sp>
        <p:nvSpPr>
          <p:cNvPr id="599" name="Google Shape;599;p69"/>
          <p:cNvSpPr txBox="1"/>
          <p:nvPr>
            <p:ph idx="1" type="body"/>
          </p:nvPr>
        </p:nvSpPr>
        <p:spPr>
          <a:xfrm>
            <a:off x="497693" y="1320800"/>
            <a:ext cx="11196613"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Analyze the overall usability of a device using the eight quality components of usability:</a:t>
            </a:r>
            <a:endParaRPr/>
          </a:p>
          <a:p>
            <a:pPr indent="-251459" lvl="0" marL="342900" rtl="0" algn="l">
              <a:spcBef>
                <a:spcPts val="1000"/>
              </a:spcBef>
              <a:spcAft>
                <a:spcPts val="0"/>
              </a:spcAft>
              <a:buSzPts val="1440"/>
              <a:buNone/>
            </a:pPr>
            <a:r>
              <a:t/>
            </a:r>
            <a:endParaRPr/>
          </a:p>
        </p:txBody>
      </p:sp>
      <p:pic>
        <p:nvPicPr>
          <p:cNvPr id="600" name="Google Shape;600;p69"/>
          <p:cNvPicPr preferRelativeResize="0"/>
          <p:nvPr/>
        </p:nvPicPr>
        <p:blipFill rotWithShape="1">
          <a:blip r:embed="rId3">
            <a:alphaModFix/>
          </a:blip>
          <a:srcRect b="0" l="0" r="0" t="0"/>
          <a:stretch/>
        </p:blipFill>
        <p:spPr>
          <a:xfrm>
            <a:off x="1718400" y="2343525"/>
            <a:ext cx="9196449" cy="41788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USABILITY</a:t>
            </a:r>
            <a:r>
              <a:rPr lang="en-GB"/>
              <a:t> PROBLEMS - DIFFERENT DEVICES(Discuss)</a:t>
            </a:r>
            <a:endParaRPr/>
          </a:p>
        </p:txBody>
      </p:sp>
      <p:sp>
        <p:nvSpPr>
          <p:cNvPr id="606" name="Google Shape;606;p7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70000" lnSpcReduction="20000"/>
          </a:bodyPr>
          <a:lstStyle/>
          <a:p>
            <a:pPr indent="-315468" lvl="0" marL="342900" rtl="0" algn="l">
              <a:spcBef>
                <a:spcPts val="0"/>
              </a:spcBef>
              <a:spcAft>
                <a:spcPts val="0"/>
              </a:spcAft>
              <a:buSzPct val="59999"/>
              <a:buChar char="●"/>
            </a:pPr>
            <a:r>
              <a:rPr lang="en-GB"/>
              <a:t>GPS/navigation systems</a:t>
            </a:r>
            <a:endParaRPr/>
          </a:p>
          <a:p>
            <a:pPr indent="-315468" lvl="0" marL="342900" rtl="0" algn="l">
              <a:spcBef>
                <a:spcPts val="1000"/>
              </a:spcBef>
              <a:spcAft>
                <a:spcPts val="0"/>
              </a:spcAft>
              <a:buSzPct val="59999"/>
              <a:buChar char="●"/>
            </a:pPr>
            <a:r>
              <a:rPr lang="en-GB"/>
              <a:t>TABLETS</a:t>
            </a:r>
            <a:endParaRPr/>
          </a:p>
          <a:p>
            <a:pPr indent="-315468" lvl="0" marL="342900" rtl="0" algn="l">
              <a:spcBef>
                <a:spcPts val="1000"/>
              </a:spcBef>
              <a:spcAft>
                <a:spcPts val="0"/>
              </a:spcAft>
              <a:buSzPct val="59999"/>
              <a:buChar char="●"/>
            </a:pPr>
            <a:r>
              <a:rPr lang="en-GB"/>
              <a:t>Game Consoles</a:t>
            </a:r>
            <a:endParaRPr/>
          </a:p>
          <a:p>
            <a:pPr indent="-315468" lvl="0" marL="342900" rtl="0" algn="l">
              <a:spcBef>
                <a:spcPts val="1000"/>
              </a:spcBef>
              <a:spcAft>
                <a:spcPts val="0"/>
              </a:spcAft>
              <a:buSzPct val="59999"/>
              <a:buChar char="●"/>
            </a:pPr>
            <a:r>
              <a:rPr lang="en-GB"/>
              <a:t>PCs</a:t>
            </a:r>
            <a:endParaRPr/>
          </a:p>
          <a:p>
            <a:pPr indent="-315468" lvl="0" marL="342900" rtl="0" algn="l">
              <a:spcBef>
                <a:spcPts val="1000"/>
              </a:spcBef>
              <a:spcAft>
                <a:spcPts val="0"/>
              </a:spcAft>
              <a:buSzPct val="59999"/>
              <a:buChar char="●"/>
            </a:pPr>
            <a:r>
              <a:rPr lang="en-GB"/>
              <a:t>Digital Cameras</a:t>
            </a:r>
            <a:endParaRPr/>
          </a:p>
          <a:p>
            <a:pPr indent="-315468" lvl="0" marL="342900" rtl="0" algn="l">
              <a:spcBef>
                <a:spcPts val="1000"/>
              </a:spcBef>
              <a:spcAft>
                <a:spcPts val="0"/>
              </a:spcAft>
              <a:buSzPct val="59999"/>
              <a:buChar char="●"/>
            </a:pPr>
            <a:r>
              <a:rPr lang="en-GB"/>
              <a:t>Mobile phones</a:t>
            </a:r>
            <a:endParaRPr/>
          </a:p>
          <a:p>
            <a:pPr indent="-315468" lvl="0" marL="342900" rtl="0" algn="l">
              <a:spcBef>
                <a:spcPts val="1000"/>
              </a:spcBef>
              <a:spcAft>
                <a:spcPts val="0"/>
              </a:spcAft>
              <a:buSzPct val="59999"/>
              <a:buChar char="●"/>
            </a:pPr>
            <a:r>
              <a:rPr lang="en-GB"/>
              <a:t>MP3 Devices</a:t>
            </a:r>
            <a:endParaRPr/>
          </a:p>
          <a:p>
            <a:pPr indent="-251459" lvl="0" marL="342900" rtl="0" algn="l">
              <a:spcBef>
                <a:spcPts val="1000"/>
              </a:spcBef>
              <a:spcAft>
                <a:spcPts val="0"/>
              </a:spcAft>
              <a:buSzPct val="59999"/>
              <a:buNone/>
            </a:pPr>
            <a:r>
              <a:t/>
            </a:r>
            <a:endParaRPr/>
          </a:p>
          <a:p>
            <a:pPr indent="-251459" lvl="0" marL="342900" rtl="0" algn="l">
              <a:spcBef>
                <a:spcPts val="1000"/>
              </a:spcBef>
              <a:spcAft>
                <a:spcPts val="0"/>
              </a:spcAft>
              <a:buSzPct val="59999"/>
              <a:buNone/>
            </a:pPr>
            <a:r>
              <a:t/>
            </a:r>
            <a:endParaRPr/>
          </a:p>
          <a:p>
            <a:pPr indent="-251459" lvl="0" marL="342900" rtl="0" algn="l">
              <a:spcBef>
                <a:spcPts val="1000"/>
              </a:spcBef>
              <a:spcAft>
                <a:spcPts val="0"/>
              </a:spcAft>
              <a:buSzPct val="59999"/>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1"/>
          <p:cNvSpPr txBox="1"/>
          <p:nvPr>
            <p:ph type="title"/>
          </p:nvPr>
        </p:nvSpPr>
        <p:spPr>
          <a:xfrm>
            <a:off x="292100" y="156238"/>
            <a:ext cx="10807700"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Methods that can be used to improve the accessibility of systems</a:t>
            </a:r>
            <a:endParaRPr/>
          </a:p>
        </p:txBody>
      </p:sp>
      <p:sp>
        <p:nvSpPr>
          <p:cNvPr id="612" name="Google Shape;612;p71"/>
          <p:cNvSpPr txBox="1"/>
          <p:nvPr>
            <p:ph idx="1" type="body"/>
          </p:nvPr>
        </p:nvSpPr>
        <p:spPr>
          <a:xfrm>
            <a:off x="677334" y="1477039"/>
            <a:ext cx="10320866" cy="4564324"/>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0"/>
              </a:spcBef>
              <a:spcAft>
                <a:spcPts val="0"/>
              </a:spcAft>
              <a:buSzPct val="59999"/>
              <a:buNone/>
            </a:pPr>
            <a:r>
              <a:rPr b="1" lang="en-GB">
                <a:solidFill>
                  <a:srgbClr val="0C0C0C"/>
                </a:solidFill>
                <a:highlight>
                  <a:srgbClr val="00FF00"/>
                </a:highlight>
              </a:rPr>
              <a:t>Visual impairment, from blindness to colour vision deficiency</a:t>
            </a:r>
            <a:endParaRPr/>
          </a:p>
          <a:p>
            <a:pPr indent="0" lvl="0" marL="0" rtl="0" algn="l">
              <a:spcBef>
                <a:spcPts val="1000"/>
              </a:spcBef>
              <a:spcAft>
                <a:spcPts val="0"/>
              </a:spcAft>
              <a:buSzPct val="59999"/>
              <a:buNone/>
            </a:pPr>
            <a:r>
              <a:rPr lang="en-GB"/>
              <a:t>Input methods and devices:</a:t>
            </a:r>
            <a:endParaRPr/>
          </a:p>
          <a:p>
            <a:pPr indent="-329184" lvl="0" marL="342900" rtl="0" algn="l">
              <a:spcBef>
                <a:spcPts val="1000"/>
              </a:spcBef>
              <a:spcAft>
                <a:spcPts val="0"/>
              </a:spcAft>
              <a:buSzPct val="59999"/>
              <a:buChar char="●"/>
            </a:pPr>
            <a:r>
              <a:rPr lang="en-GB"/>
              <a:t>Braille input devices are available. Most blind people or seeing—impaired use touch</a:t>
            </a:r>
            <a:endParaRPr/>
          </a:p>
          <a:p>
            <a:pPr indent="0" lvl="0" marL="0" rtl="0" algn="l">
              <a:spcBef>
                <a:spcPts val="1000"/>
              </a:spcBef>
              <a:spcAft>
                <a:spcPts val="0"/>
              </a:spcAft>
              <a:buSzPct val="59999"/>
              <a:buNone/>
            </a:pPr>
            <a:r>
              <a:rPr lang="en-GB"/>
              <a:t>       type with standard keyboards.</a:t>
            </a:r>
            <a:endParaRPr/>
          </a:p>
          <a:p>
            <a:pPr indent="0" lvl="0" marL="0" rtl="0" algn="l">
              <a:spcBef>
                <a:spcPts val="1000"/>
              </a:spcBef>
              <a:spcAft>
                <a:spcPts val="0"/>
              </a:spcAft>
              <a:buSzPct val="59999"/>
              <a:buNone/>
            </a:pPr>
            <a:r>
              <a:rPr lang="en-GB"/>
              <a:t>Output methods and devices:</a:t>
            </a:r>
            <a:endParaRPr/>
          </a:p>
          <a:p>
            <a:pPr indent="-329184" lvl="0" marL="342900" rtl="0" algn="l">
              <a:spcBef>
                <a:spcPts val="1000"/>
              </a:spcBef>
              <a:spcAft>
                <a:spcPts val="0"/>
              </a:spcAft>
              <a:buSzPct val="59999"/>
              <a:buChar char="●"/>
            </a:pPr>
            <a:r>
              <a:rPr lang="en-GB"/>
              <a:t>Speech output devices can read the screen text. Screen readers are commonly used to convert text to speech using speech synthesizers. A braille display is a device that allows for braille characters to be displayed using pins, in order for blind users to be able to read text.</a:t>
            </a:r>
            <a:endParaRPr/>
          </a:p>
          <a:p>
            <a:pPr indent="-329184" lvl="0" marL="342900" rtl="0" algn="l">
              <a:spcBef>
                <a:spcPts val="1000"/>
              </a:spcBef>
              <a:spcAft>
                <a:spcPts val="0"/>
              </a:spcAft>
              <a:buSzPct val="59999"/>
              <a:buChar char="●"/>
            </a:pPr>
            <a:r>
              <a:rPr lang="en-GB"/>
              <a:t> For people with colour blindness the capability to adjust the colour of the display or change the background and foreground colours is also of great value.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Methods that can be used to improve the accessibility of systems</a:t>
            </a:r>
            <a:endParaRPr/>
          </a:p>
        </p:txBody>
      </p:sp>
      <p:sp>
        <p:nvSpPr>
          <p:cNvPr id="618" name="Google Shape;618;p72"/>
          <p:cNvSpPr txBox="1"/>
          <p:nvPr>
            <p:ph idx="1" type="body"/>
          </p:nvPr>
        </p:nvSpPr>
        <p:spPr>
          <a:xfrm>
            <a:off x="677334" y="1930401"/>
            <a:ext cx="10920306" cy="466852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59999"/>
              <a:buNone/>
            </a:pPr>
            <a:r>
              <a:rPr b="1" lang="en-GB">
                <a:solidFill>
                  <a:srgbClr val="0C0C0C"/>
                </a:solidFill>
                <a:highlight>
                  <a:srgbClr val="00FF00"/>
                </a:highlight>
              </a:rPr>
              <a:t>Hearing and speech impairments</a:t>
            </a:r>
            <a:r>
              <a:rPr b="1" lang="en-GB">
                <a:solidFill>
                  <a:srgbClr val="0C0C0C"/>
                </a:solidFill>
              </a:rPr>
              <a:t>: </a:t>
            </a:r>
            <a:endParaRPr/>
          </a:p>
          <a:p>
            <a:pPr indent="0" lvl="0" marL="0" rtl="0" algn="l">
              <a:spcBef>
                <a:spcPts val="1000"/>
              </a:spcBef>
              <a:spcAft>
                <a:spcPts val="0"/>
              </a:spcAft>
              <a:buSzPct val="59999"/>
              <a:buNone/>
            </a:pPr>
            <a:r>
              <a:rPr lang="en-GB"/>
              <a:t>Input methods and devices: </a:t>
            </a:r>
            <a:endParaRPr/>
          </a:p>
          <a:p>
            <a:pPr indent="0" lvl="0" marL="0" rtl="0" algn="l">
              <a:spcBef>
                <a:spcPts val="1000"/>
              </a:spcBef>
              <a:spcAft>
                <a:spcPts val="0"/>
              </a:spcAft>
              <a:buSzPct val="59999"/>
              <a:buNone/>
            </a:pPr>
            <a:r>
              <a:rPr lang="en-GB"/>
              <a:t>    No problem with commonly used devices</a:t>
            </a:r>
            <a:endParaRPr/>
          </a:p>
          <a:p>
            <a:pPr indent="0" lvl="0" marL="0" rtl="0" algn="l">
              <a:spcBef>
                <a:spcPts val="1000"/>
              </a:spcBef>
              <a:spcAft>
                <a:spcPts val="0"/>
              </a:spcAft>
              <a:buSzPct val="59999"/>
              <a:buNone/>
            </a:pPr>
            <a:r>
              <a:rPr lang="en-GB"/>
              <a:t>Output methods and devices: </a:t>
            </a:r>
            <a:endParaRPr/>
          </a:p>
          <a:p>
            <a:pPr indent="-329184" lvl="0" marL="342900" rtl="0" algn="l">
              <a:spcBef>
                <a:spcPts val="1000"/>
              </a:spcBef>
              <a:spcAft>
                <a:spcPts val="0"/>
              </a:spcAft>
              <a:buSzPct val="59999"/>
              <a:buChar char="●"/>
            </a:pPr>
            <a:r>
              <a:rPr lang="en-GB"/>
              <a:t> Replace sound signals with visual effects. Use of subtitles to replace audio speech track.</a:t>
            </a:r>
            <a:endParaRPr/>
          </a:p>
          <a:p>
            <a:pPr indent="-329184" lvl="0" marL="342900" rtl="0" algn="l">
              <a:spcBef>
                <a:spcPts val="1000"/>
              </a:spcBef>
              <a:spcAft>
                <a:spcPts val="0"/>
              </a:spcAft>
              <a:buSzPct val="59999"/>
              <a:buChar char="●"/>
            </a:pPr>
            <a:r>
              <a:rPr lang="en-GB"/>
              <a:t>Cognitive Problems and learning disabilities</a:t>
            </a:r>
            <a:endParaRPr/>
          </a:p>
          <a:p>
            <a:pPr indent="0" lvl="0" marL="0" rtl="0" algn="l">
              <a:spcBef>
                <a:spcPts val="1000"/>
              </a:spcBef>
              <a:spcAft>
                <a:spcPts val="0"/>
              </a:spcAft>
              <a:buSzPct val="59999"/>
              <a:buNone/>
            </a:pPr>
            <a:r>
              <a:rPr lang="en-GB"/>
              <a:t> </a:t>
            </a:r>
            <a:r>
              <a:rPr b="1" lang="en-GB">
                <a:solidFill>
                  <a:srgbClr val="0C0C0C"/>
                </a:solidFill>
                <a:highlight>
                  <a:srgbClr val="00FF00"/>
                </a:highlight>
              </a:rPr>
              <a:t>Cognitive Problems and learning disabilities:</a:t>
            </a:r>
            <a:endParaRPr/>
          </a:p>
          <a:p>
            <a:pPr indent="0" lvl="0" marL="0" rtl="0" algn="l">
              <a:spcBef>
                <a:spcPts val="1000"/>
              </a:spcBef>
              <a:spcAft>
                <a:spcPts val="0"/>
              </a:spcAft>
              <a:buSzPct val="59999"/>
              <a:buNone/>
            </a:pPr>
            <a:r>
              <a:rPr lang="en-GB"/>
              <a:t>Input and output methods and devices: </a:t>
            </a:r>
            <a:endParaRPr/>
          </a:p>
          <a:p>
            <a:pPr indent="-329184" lvl="0" marL="342900" rtl="0" algn="l">
              <a:spcBef>
                <a:spcPts val="1000"/>
              </a:spcBef>
              <a:spcAft>
                <a:spcPts val="0"/>
              </a:spcAft>
              <a:buSzPct val="59999"/>
              <a:buChar char="●"/>
            </a:pPr>
            <a:r>
              <a:rPr lang="en-GB"/>
              <a:t>Special software that provides active participation, multi-sensory experiences, strong interaction, positive reinforcement, personalized instruction, individualized instruction, and repetition can be useful in skill building. A basic word processor can be a useful tool for persons with dysgraphia or dyslexia.</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Methods that can be used to improve the accessibility of systems</a:t>
            </a:r>
            <a:endParaRPr/>
          </a:p>
        </p:txBody>
      </p:sp>
      <p:sp>
        <p:nvSpPr>
          <p:cNvPr id="624" name="Google Shape;624;p73"/>
          <p:cNvSpPr txBox="1"/>
          <p:nvPr>
            <p:ph idx="1" type="body"/>
          </p:nvPr>
        </p:nvSpPr>
        <p:spPr>
          <a:xfrm>
            <a:off x="677334" y="2160589"/>
            <a:ext cx="10689166" cy="3880773"/>
          </a:xfrm>
          <a:prstGeom prst="rect">
            <a:avLst/>
          </a:prstGeom>
          <a:noFill/>
          <a:ln>
            <a:noFill/>
          </a:ln>
        </p:spPr>
        <p:txBody>
          <a:bodyPr anchorCtr="0" anchor="t" bIns="45700" lIns="91425" spcFirstLastPara="1" rIns="91425" wrap="square" tIns="45700">
            <a:normAutofit fontScale="70000" lnSpcReduction="20000"/>
          </a:bodyPr>
          <a:lstStyle/>
          <a:p>
            <a:pPr indent="-322326" lvl="0" marL="342900" rtl="0" algn="l">
              <a:spcBef>
                <a:spcPts val="0"/>
              </a:spcBef>
              <a:spcAft>
                <a:spcPts val="0"/>
              </a:spcAft>
              <a:buSzPct val="59999"/>
              <a:buChar char="●"/>
            </a:pPr>
            <a:r>
              <a:rPr b="1" lang="en-GB">
                <a:solidFill>
                  <a:srgbClr val="0C0C0C"/>
                </a:solidFill>
                <a:highlight>
                  <a:srgbClr val="00FF00"/>
                </a:highlight>
              </a:rPr>
              <a:t>Mobility impairments, limited hand mobility, Parkinson disease</a:t>
            </a:r>
            <a:endParaRPr/>
          </a:p>
          <a:p>
            <a:pPr indent="0" lvl="0" marL="0" rtl="0" algn="l">
              <a:spcBef>
                <a:spcPts val="1000"/>
              </a:spcBef>
              <a:spcAft>
                <a:spcPts val="0"/>
              </a:spcAft>
              <a:buSzPct val="59999"/>
              <a:buNone/>
            </a:pPr>
            <a:r>
              <a:rPr lang="en-GB"/>
              <a:t>Input methods and devices:</a:t>
            </a:r>
            <a:endParaRPr/>
          </a:p>
          <a:p>
            <a:pPr indent="-322326" lvl="0" marL="342900" rtl="0" algn="l">
              <a:spcBef>
                <a:spcPts val="1000"/>
              </a:spcBef>
              <a:spcAft>
                <a:spcPts val="0"/>
              </a:spcAft>
              <a:buSzPct val="59999"/>
              <a:buChar char="●"/>
            </a:pPr>
            <a:r>
              <a:rPr lang="en-GB"/>
              <a:t> Specialized disk guides can assist while inserting and removing CD5, DVDS, diskettes etc. Disabled people that cannot use a normal keyboard can instead use a pointing device to press keys and control a personal computer. Mouth and head-sticks can also be used to control a personal computer if needed.</a:t>
            </a:r>
            <a:endParaRPr/>
          </a:p>
          <a:p>
            <a:pPr indent="-322326" lvl="0" marL="342900" rtl="0" algn="l">
              <a:spcBef>
                <a:spcPts val="1000"/>
              </a:spcBef>
              <a:spcAft>
                <a:spcPts val="0"/>
              </a:spcAft>
              <a:buSzPct val="59999"/>
              <a:buChar char="●"/>
            </a:pPr>
            <a:r>
              <a:rPr lang="en-GB"/>
              <a:t> Left-handed and right-handed keyboards are available for individuals who lack one arm or who       have lost the ability to use one arm, and those who have fine motor control but lack a range of motion great enough to use a standard keyboard or suffer from severely reduced strength. These keyboards provide more efficient key arrangements than usual keyboards designed for two-handed users.</a:t>
            </a:r>
            <a:endParaRPr/>
          </a:p>
          <a:p>
            <a:pPr indent="0" lvl="0" marL="0" rtl="0" algn="l">
              <a:spcBef>
                <a:spcPts val="1000"/>
              </a:spcBef>
              <a:spcAft>
                <a:spcPts val="0"/>
              </a:spcAft>
              <a:buSzPct val="59999"/>
              <a:buNone/>
            </a:pPr>
            <a:r>
              <a:rPr lang="en-GB"/>
              <a:t>Output methods and devices:</a:t>
            </a:r>
            <a:endParaRPr/>
          </a:p>
          <a:p>
            <a:pPr indent="-322326" lvl="0" marL="342900" rtl="0" algn="l">
              <a:spcBef>
                <a:spcPts val="1000"/>
              </a:spcBef>
              <a:spcAft>
                <a:spcPts val="0"/>
              </a:spcAft>
              <a:buSzPct val="59999"/>
              <a:buChar char="●"/>
            </a:pPr>
            <a:r>
              <a:rPr lang="en-GB"/>
              <a:t> There is no necessity for different output devices.</a:t>
            </a:r>
            <a:endParaRPr/>
          </a:p>
          <a:p>
            <a:pPr indent="-258318" lvl="0" marL="342900" rtl="0" algn="l">
              <a:spcBef>
                <a:spcPts val="1000"/>
              </a:spcBef>
              <a:spcAft>
                <a:spcPts val="0"/>
              </a:spcAft>
              <a:buSzPct val="59999"/>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Range of usability problems that can occur in a system:</a:t>
            </a:r>
            <a:endParaRPr/>
          </a:p>
        </p:txBody>
      </p:sp>
      <p:sp>
        <p:nvSpPr>
          <p:cNvPr id="630" name="Google Shape;630;p74"/>
          <p:cNvSpPr txBox="1"/>
          <p:nvPr>
            <p:ph idx="1" type="body"/>
          </p:nvPr>
        </p:nvSpPr>
        <p:spPr>
          <a:xfrm>
            <a:off x="677334" y="1930401"/>
            <a:ext cx="8596668" cy="4110962"/>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440"/>
              <a:buNone/>
            </a:pPr>
            <a:r>
              <a:rPr lang="en-GB"/>
              <a:t>Write the usability component and usability consideration for the following:</a:t>
            </a:r>
            <a:endParaRPr/>
          </a:p>
          <a:p>
            <a:pPr indent="-342900" lvl="0" marL="342900" rtl="0" algn="l">
              <a:spcBef>
                <a:spcPts val="1000"/>
              </a:spcBef>
              <a:spcAft>
                <a:spcPts val="0"/>
              </a:spcAft>
              <a:buSzPts val="1440"/>
              <a:buChar char="●"/>
            </a:pPr>
            <a:r>
              <a:rPr lang="en-GB"/>
              <a:t>Ticketing systems</a:t>
            </a:r>
            <a:endParaRPr/>
          </a:p>
          <a:p>
            <a:pPr indent="-342900" lvl="0" marL="342900" rtl="0" algn="l">
              <a:spcBef>
                <a:spcPts val="1000"/>
              </a:spcBef>
              <a:spcAft>
                <a:spcPts val="0"/>
              </a:spcAft>
              <a:buSzPts val="1440"/>
              <a:buChar char="●"/>
            </a:pPr>
            <a:r>
              <a:rPr lang="en-GB"/>
              <a:t>Online payroll systems</a:t>
            </a:r>
            <a:endParaRPr/>
          </a:p>
          <a:p>
            <a:pPr indent="-342900" lvl="0" marL="342900" rtl="0" algn="l">
              <a:spcBef>
                <a:spcPts val="1000"/>
              </a:spcBef>
              <a:spcAft>
                <a:spcPts val="0"/>
              </a:spcAft>
              <a:buSzPts val="1440"/>
              <a:buChar char="●"/>
            </a:pPr>
            <a:r>
              <a:rPr lang="en-GB"/>
              <a:t>Scheduling System</a:t>
            </a:r>
            <a:endParaRPr/>
          </a:p>
          <a:p>
            <a:pPr indent="-342900" lvl="0" marL="342900" rtl="0" algn="l">
              <a:spcBef>
                <a:spcPts val="1000"/>
              </a:spcBef>
              <a:spcAft>
                <a:spcPts val="0"/>
              </a:spcAft>
              <a:buSzPts val="1440"/>
              <a:buChar char="●"/>
            </a:pPr>
            <a:r>
              <a:rPr lang="en-GB"/>
              <a:t>Voice recognition system</a:t>
            </a:r>
            <a:endParaRPr/>
          </a:p>
          <a:p>
            <a:pPr indent="-342900" lvl="0" marL="342900" rtl="0" algn="l">
              <a:spcBef>
                <a:spcPts val="1000"/>
              </a:spcBef>
              <a:spcAft>
                <a:spcPts val="0"/>
              </a:spcAft>
              <a:buSzPts val="1440"/>
              <a:buChar char="●"/>
            </a:pPr>
            <a:r>
              <a:rPr lang="en-GB"/>
              <a:t>System that provides feedback</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5"/>
          <p:cNvSpPr txBox="1"/>
          <p:nvPr>
            <p:ph type="title"/>
          </p:nvPr>
        </p:nvSpPr>
        <p:spPr>
          <a:xfrm>
            <a:off x="372534" y="156238"/>
            <a:ext cx="10536766" cy="17360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Moral, ethical, social, economic and environmental implications of the interaction between humans and machines</a:t>
            </a:r>
            <a:endParaRPr/>
          </a:p>
        </p:txBody>
      </p:sp>
      <p:sp>
        <p:nvSpPr>
          <p:cNvPr id="636" name="Google Shape;636;p7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Artificial Intelligence (AI) and robotics are two computer science fields that point towards a very different future. Living beings  can be replicated by using silicon chips, computer networks, and software. But scientists are concerned that advances in AI might lead to unpredictable and dangerous situations with no human control over AI robots.</a:t>
            </a:r>
            <a:endParaRPr/>
          </a:p>
          <a:p>
            <a:pPr indent="0" lvl="0" marL="0" rtl="0" algn="l">
              <a:spcBef>
                <a:spcPts val="1000"/>
              </a:spcBef>
              <a:spcAft>
                <a:spcPts val="0"/>
              </a:spcAft>
              <a:buSzPts val="1440"/>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Test your memory…..</a:t>
            </a:r>
            <a:endParaRPr/>
          </a:p>
        </p:txBody>
      </p:sp>
      <p:sp>
        <p:nvSpPr>
          <p:cNvPr id="642" name="Google Shape;642;p7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GB"/>
              <a:t>Question: </a:t>
            </a:r>
            <a:r>
              <a:rPr lang="en-GB"/>
              <a:t>Who would the major stakeholders be for a project that involves designing new administrative software for a national health service?</a:t>
            </a:r>
            <a:endParaRPr/>
          </a:p>
          <a:p>
            <a:pPr indent="-342900" lvl="0" marL="342900" rtl="0" algn="l">
              <a:spcBef>
                <a:spcPts val="1000"/>
              </a:spcBef>
              <a:spcAft>
                <a:spcPts val="0"/>
              </a:spcAft>
              <a:buSzPts val="1440"/>
              <a:buChar char="●"/>
            </a:pPr>
            <a:r>
              <a:rPr lang="en-GB"/>
              <a:t>State two applications of real time processing.</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677334" y="331304"/>
            <a:ext cx="8596668" cy="159909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n-GB"/>
              <a:t>Compatibility issues resulting from situations including legacy systems or</a:t>
            </a:r>
            <a:br>
              <a:rPr lang="en-GB"/>
            </a:br>
            <a:r>
              <a:rPr lang="en-GB"/>
              <a:t>business mergers</a:t>
            </a:r>
            <a:endParaRPr/>
          </a:p>
        </p:txBody>
      </p:sp>
      <p:sp>
        <p:nvSpPr>
          <p:cNvPr id="148" name="Google Shape;148;p9"/>
          <p:cNvSpPr txBox="1"/>
          <p:nvPr>
            <p:ph idx="1" type="body"/>
          </p:nvPr>
        </p:nvSpPr>
        <p:spPr>
          <a:xfrm>
            <a:off x="677325" y="2160600"/>
            <a:ext cx="11100300" cy="4322700"/>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GB">
                <a:solidFill>
                  <a:schemeClr val="dk1"/>
                </a:solidFill>
                <a:highlight>
                  <a:srgbClr val="00FF00"/>
                </a:highlight>
              </a:rPr>
              <a:t>Legacy system </a:t>
            </a:r>
            <a:r>
              <a:rPr lang="en-GB"/>
              <a:t>:An old technology, hardware, computer system, or application program. Few legacy systems still play an important role and are part of an organization or may be its data cannot be converted to new formats or its application cannot be upgraded.</a:t>
            </a:r>
            <a:endParaRPr/>
          </a:p>
          <a:p>
            <a:pPr indent="-342900" lvl="0" marL="342900" rtl="0" algn="l">
              <a:spcBef>
                <a:spcPts val="1000"/>
              </a:spcBef>
              <a:spcAft>
                <a:spcPts val="0"/>
              </a:spcAft>
              <a:buSzPts val="1440"/>
              <a:buChar char="●"/>
            </a:pPr>
            <a:r>
              <a:rPr b="1" lang="en-GB">
                <a:solidFill>
                  <a:schemeClr val="dk1"/>
                </a:solidFill>
                <a:highlight>
                  <a:srgbClr val="00FF00"/>
                </a:highlight>
              </a:rPr>
              <a:t>Business </a:t>
            </a:r>
            <a:r>
              <a:rPr b="1" lang="en-GB">
                <a:highlight>
                  <a:srgbClr val="00FF00"/>
                </a:highlight>
              </a:rPr>
              <a:t>Merger</a:t>
            </a:r>
            <a:r>
              <a:rPr lang="en-GB">
                <a:solidFill>
                  <a:schemeClr val="dk1"/>
                </a:solidFill>
                <a:highlight>
                  <a:srgbClr val="00FF00"/>
                </a:highlight>
              </a:rPr>
              <a:t>: </a:t>
            </a:r>
            <a:r>
              <a:rPr lang="en-GB"/>
              <a:t>Combining of two or more business entities. The main reason companies merge is to reduce costs.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GB"/>
              <a:t>Answers</a:t>
            </a:r>
            <a:endParaRPr/>
          </a:p>
          <a:p>
            <a:pPr indent="0" lvl="0" marL="0" rtl="0" algn="l">
              <a:spcBef>
                <a:spcPts val="0"/>
              </a:spcBef>
              <a:spcAft>
                <a:spcPts val="0"/>
              </a:spcAft>
              <a:buClr>
                <a:schemeClr val="accent1"/>
              </a:buClr>
              <a:buSzPts val="3600"/>
              <a:buFont typeface="Trebuchet MS"/>
              <a:buNone/>
            </a:pPr>
            <a:r>
              <a:t/>
            </a:r>
            <a:endParaRPr/>
          </a:p>
        </p:txBody>
      </p:sp>
      <p:sp>
        <p:nvSpPr>
          <p:cNvPr id="648" name="Google Shape;648;p7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SzPts val="1440"/>
              <a:buNone/>
            </a:pPr>
            <a:r>
              <a:rPr b="1" lang="en-GB"/>
              <a:t>End user:</a:t>
            </a:r>
            <a:r>
              <a:rPr lang="en-GB"/>
              <a:t> Doctors/Nurses/hospital Administrators</a:t>
            </a:r>
            <a:endParaRPr/>
          </a:p>
          <a:p>
            <a:pPr indent="0" lvl="0" marL="0" rtl="0" algn="l">
              <a:spcBef>
                <a:spcPts val="1000"/>
              </a:spcBef>
              <a:spcAft>
                <a:spcPts val="0"/>
              </a:spcAft>
              <a:buSzPts val="1440"/>
              <a:buNone/>
            </a:pPr>
            <a:r>
              <a:rPr b="1" lang="en-GB"/>
              <a:t>Project Management: </a:t>
            </a:r>
            <a:r>
              <a:rPr lang="en-GB"/>
              <a:t>Government/Loc</a:t>
            </a:r>
            <a:r>
              <a:rPr lang="en-GB"/>
              <a:t>l Authorities</a:t>
            </a:r>
            <a:endParaRPr/>
          </a:p>
          <a:p>
            <a:pPr indent="0" lvl="0" marL="0" rtl="0" algn="l">
              <a:spcBef>
                <a:spcPts val="1000"/>
              </a:spcBef>
              <a:spcAft>
                <a:spcPts val="0"/>
              </a:spcAft>
              <a:buSzPts val="1440"/>
              <a:buNone/>
            </a:pPr>
            <a:r>
              <a:rPr b="1" lang="en-GB"/>
              <a:t>Project designers:</a:t>
            </a:r>
            <a:r>
              <a:rPr lang="en-GB"/>
              <a:t> Software design company</a:t>
            </a:r>
            <a:endParaRPr/>
          </a:p>
          <a:p>
            <a:pPr indent="0" lvl="0" marL="0" rtl="0" algn="l">
              <a:spcBef>
                <a:spcPts val="1000"/>
              </a:spcBef>
              <a:spcAft>
                <a:spcPts val="0"/>
              </a:spcAft>
              <a:buSzPts val="1440"/>
              <a:buNone/>
            </a:pPr>
            <a:r>
              <a:rPr lang="en-GB"/>
              <a:t>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2018-07-12T03:22:26Z</dcterms:created>
  <dc:creator>Chetna Kachhwaha</dc:creator>
</cp:coreProperties>
</file>