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0"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2/26/2024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884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4838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2/26/2024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9880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003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2/26/2024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5569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5688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5918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424986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4224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2/26/2024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2088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32233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2/26/2024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89952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009E6-EC09-4C9D-9678-C5AF99949FD0}"/>
              </a:ext>
            </a:extLst>
          </p:cNvPr>
          <p:cNvSpPr>
            <a:spLocks noGrp="1"/>
          </p:cNvSpPr>
          <p:nvPr>
            <p:ph type="ctrTitle"/>
          </p:nvPr>
        </p:nvSpPr>
        <p:spPr/>
        <p:txBody>
          <a:bodyPr/>
          <a:lstStyle/>
          <a:p>
            <a:r>
              <a:rPr lang="en-US" u="sng" dirty="0"/>
              <a:t>Chapter 10</a:t>
            </a:r>
            <a:br>
              <a:rPr lang="en-US" dirty="0"/>
            </a:br>
            <a:r>
              <a:rPr lang="en-US" dirty="0"/>
              <a:t>Project analysis and evaluation</a:t>
            </a:r>
          </a:p>
        </p:txBody>
      </p:sp>
      <p:sp>
        <p:nvSpPr>
          <p:cNvPr id="3" name="Subtitle 2">
            <a:extLst>
              <a:ext uri="{FF2B5EF4-FFF2-40B4-BE49-F238E27FC236}">
                <a16:creationId xmlns:a16="http://schemas.microsoft.com/office/drawing/2014/main" id="{70237A4E-BD0D-475F-B0FF-1FF05FD318B0}"/>
              </a:ext>
            </a:extLst>
          </p:cNvPr>
          <p:cNvSpPr>
            <a:spLocks noGrp="1"/>
          </p:cNvSpPr>
          <p:nvPr>
            <p:ph type="subTitle" idx="1"/>
          </p:nvPr>
        </p:nvSpPr>
        <p:spPr/>
        <p:txBody>
          <a:bodyPr/>
          <a:lstStyle/>
          <a:p>
            <a:r>
              <a:rPr lang="en-US" dirty="0"/>
              <a:t>FIN420 – Spring 2024</a:t>
            </a:r>
          </a:p>
        </p:txBody>
      </p:sp>
      <p:pic>
        <p:nvPicPr>
          <p:cNvPr id="1026" name="Picture 2" descr="Why Is a Business Impact Analysis Important in Project Management | Wrike">
            <a:extLst>
              <a:ext uri="{FF2B5EF4-FFF2-40B4-BE49-F238E27FC236}">
                <a16:creationId xmlns:a16="http://schemas.microsoft.com/office/drawing/2014/main" id="{44101A9D-5C79-4324-84A2-7C69CF76B6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5536" y="3553063"/>
            <a:ext cx="4132158" cy="2395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839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33FA0-13D0-4746-B35B-18D38291E5CB}"/>
              </a:ext>
            </a:extLst>
          </p:cNvPr>
          <p:cNvSpPr>
            <a:spLocks noGrp="1"/>
          </p:cNvSpPr>
          <p:nvPr>
            <p:ph type="title"/>
          </p:nvPr>
        </p:nvSpPr>
        <p:spPr/>
        <p:txBody>
          <a:bodyPr/>
          <a:lstStyle/>
          <a:p>
            <a:pPr algn="ctr"/>
            <a:r>
              <a:rPr lang="en-US" altLang="en-US" dirty="0"/>
              <a:t>Scenario and other what-if analyses:</a:t>
            </a:r>
            <a:br>
              <a:rPr lang="en-US" altLang="en-US" dirty="0"/>
            </a:br>
            <a:r>
              <a:rPr lang="en-US" altLang="en-US" dirty="0"/>
              <a:t>sensitivity analysis (2)</a:t>
            </a:r>
            <a:endParaRPr lang="en-US" dirty="0"/>
          </a:p>
        </p:txBody>
      </p:sp>
      <p:sp>
        <p:nvSpPr>
          <p:cNvPr id="3" name="Content Placeholder 2">
            <a:extLst>
              <a:ext uri="{FF2B5EF4-FFF2-40B4-BE49-F238E27FC236}">
                <a16:creationId xmlns:a16="http://schemas.microsoft.com/office/drawing/2014/main" id="{48B09204-C454-4977-83B6-BDEC14DE053A}"/>
              </a:ext>
            </a:extLst>
          </p:cNvPr>
          <p:cNvSpPr>
            <a:spLocks noGrp="1"/>
          </p:cNvSpPr>
          <p:nvPr>
            <p:ph idx="1"/>
          </p:nvPr>
        </p:nvSpPr>
        <p:spPr>
          <a:xfrm>
            <a:off x="581192" y="2180496"/>
            <a:ext cx="5367121" cy="4201450"/>
          </a:xfrm>
        </p:spPr>
        <p:txBody>
          <a:bodyPr>
            <a:normAutofit lnSpcReduction="10000"/>
          </a:bodyPr>
          <a:lstStyle/>
          <a:p>
            <a:pPr>
              <a:spcBef>
                <a:spcPts val="600"/>
              </a:spcBef>
            </a:pPr>
            <a:r>
              <a:rPr lang="en-US" sz="2200" dirty="0">
                <a:solidFill>
                  <a:srgbClr val="221E1F"/>
                </a:solidFill>
              </a:rPr>
              <a:t>Results of sensitivity analysis for unit sales can be illustrated graphically </a:t>
            </a:r>
          </a:p>
          <a:p>
            <a:pPr lvl="1">
              <a:spcBef>
                <a:spcPts val="600"/>
              </a:spcBef>
            </a:pPr>
            <a:r>
              <a:rPr lang="en-US" sz="2100" dirty="0">
                <a:solidFill>
                  <a:srgbClr val="221E1F"/>
                </a:solidFill>
              </a:rPr>
              <a:t>NPV on vertical axis and unit sales on horizontal axis </a:t>
            </a:r>
          </a:p>
          <a:p>
            <a:pPr>
              <a:spcBef>
                <a:spcPts val="600"/>
              </a:spcBef>
            </a:pPr>
            <a:r>
              <a:rPr lang="en-US" sz="2200" dirty="0">
                <a:solidFill>
                  <a:srgbClr val="221E1F"/>
                </a:solidFill>
              </a:rPr>
              <a:t>When we plot combinations of unit sales versus NPV, all possible combinations fall on a straight line </a:t>
            </a:r>
          </a:p>
          <a:p>
            <a:pPr lvl="1">
              <a:spcBef>
                <a:spcPts val="600"/>
              </a:spcBef>
            </a:pPr>
            <a:r>
              <a:rPr lang="en-US" sz="2100" dirty="0">
                <a:solidFill>
                  <a:srgbClr val="221E1F"/>
                </a:solidFill>
              </a:rPr>
              <a:t>The steeper the resulting line, the greater the sensitivity of estimated NPV to changes in projected value of variable being investigated </a:t>
            </a:r>
            <a:endParaRPr lang="en-US" altLang="en-US" sz="2100" dirty="0"/>
          </a:p>
          <a:p>
            <a:pPr marL="0" indent="0">
              <a:buNone/>
            </a:pPr>
            <a:endParaRPr lang="en-US" dirty="0"/>
          </a:p>
        </p:txBody>
      </p:sp>
      <p:pic>
        <p:nvPicPr>
          <p:cNvPr id="4" name="Picture 3" descr="Line chart&#10;&#10;Description automatically generated">
            <a:extLst>
              <a:ext uri="{FF2B5EF4-FFF2-40B4-BE49-F238E27FC236}">
                <a16:creationId xmlns:a16="http://schemas.microsoft.com/office/drawing/2014/main" id="{78517650-CB3A-4FED-9A80-AD984A5A4124}"/>
              </a:ext>
            </a:extLst>
          </p:cNvPr>
          <p:cNvPicPr>
            <a:picLocks noChangeAspect="1"/>
          </p:cNvPicPr>
          <p:nvPr/>
        </p:nvPicPr>
        <p:blipFill>
          <a:blip r:embed="rId2"/>
          <a:stretch>
            <a:fillRect/>
          </a:stretch>
        </p:blipFill>
        <p:spPr>
          <a:xfrm>
            <a:off x="6312280" y="2180496"/>
            <a:ext cx="5266954" cy="3739537"/>
          </a:xfrm>
          <a:prstGeom prst="rect">
            <a:avLst/>
          </a:prstGeom>
          <a:noFill/>
        </p:spPr>
      </p:pic>
    </p:spTree>
    <p:extLst>
      <p:ext uri="{BB962C8B-B14F-4D97-AF65-F5344CB8AC3E}">
        <p14:creationId xmlns:p14="http://schemas.microsoft.com/office/powerpoint/2010/main" val="604656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0F2F1-95C2-4A65-A08E-9BE8C26B4ACD}"/>
              </a:ext>
            </a:extLst>
          </p:cNvPr>
          <p:cNvSpPr>
            <a:spLocks noGrp="1"/>
          </p:cNvSpPr>
          <p:nvPr>
            <p:ph type="title"/>
          </p:nvPr>
        </p:nvSpPr>
        <p:spPr/>
        <p:txBody>
          <a:bodyPr/>
          <a:lstStyle/>
          <a:p>
            <a:pPr algn="ctr"/>
            <a:r>
              <a:rPr lang="en-US" altLang="en-US" dirty="0"/>
              <a:t>Scenario and other what-if analyses:</a:t>
            </a:r>
            <a:br>
              <a:rPr lang="en-US" altLang="en-US" dirty="0"/>
            </a:br>
            <a:r>
              <a:rPr lang="en-US" altLang="en-US" dirty="0"/>
              <a:t>SIMULATION analysis</a:t>
            </a:r>
            <a:endParaRPr lang="en-US" dirty="0"/>
          </a:p>
        </p:txBody>
      </p:sp>
      <p:sp>
        <p:nvSpPr>
          <p:cNvPr id="3" name="Content Placeholder 2">
            <a:extLst>
              <a:ext uri="{FF2B5EF4-FFF2-40B4-BE49-F238E27FC236}">
                <a16:creationId xmlns:a16="http://schemas.microsoft.com/office/drawing/2014/main" id="{DD548E47-32BB-4781-A89C-37C73BD43AC6}"/>
              </a:ext>
            </a:extLst>
          </p:cNvPr>
          <p:cNvSpPr>
            <a:spLocks noGrp="1"/>
          </p:cNvSpPr>
          <p:nvPr>
            <p:ph idx="1"/>
          </p:nvPr>
        </p:nvSpPr>
        <p:spPr>
          <a:xfrm>
            <a:off x="581192" y="2180496"/>
            <a:ext cx="11029615" cy="4587949"/>
          </a:xfrm>
        </p:spPr>
        <p:txBody>
          <a:bodyPr>
            <a:normAutofit lnSpcReduction="10000"/>
          </a:bodyPr>
          <a:lstStyle/>
          <a:p>
            <a:pPr>
              <a:lnSpc>
                <a:spcPct val="85000"/>
              </a:lnSpc>
              <a:spcBef>
                <a:spcPts val="600"/>
              </a:spcBef>
            </a:pPr>
            <a:r>
              <a:rPr lang="en-US" altLang="en-US" sz="2200" b="1" dirty="0"/>
              <a:t>Simulation analysis </a:t>
            </a:r>
            <a:r>
              <a:rPr lang="en-US" altLang="en-US" sz="2200" dirty="0"/>
              <a:t>is a combination of scenario and sensitivity analysis, wherein we allow all items to vary at the same time</a:t>
            </a:r>
          </a:p>
          <a:p>
            <a:pPr lvl="1">
              <a:lnSpc>
                <a:spcPct val="85000"/>
              </a:lnSpc>
              <a:spcBef>
                <a:spcPts val="600"/>
              </a:spcBef>
            </a:pPr>
            <a:r>
              <a:rPr lang="en-US" sz="2100" dirty="0">
                <a:solidFill>
                  <a:srgbClr val="221E1F"/>
                </a:solidFill>
              </a:rPr>
              <a:t>With scenario analysis, we let all the different variables change, but we let them take on only a few values </a:t>
            </a:r>
          </a:p>
          <a:p>
            <a:pPr lvl="1">
              <a:lnSpc>
                <a:spcPct val="85000"/>
              </a:lnSpc>
              <a:spcBef>
                <a:spcPts val="600"/>
              </a:spcBef>
            </a:pPr>
            <a:r>
              <a:rPr lang="en-US" sz="2100" dirty="0">
                <a:solidFill>
                  <a:srgbClr val="221E1F"/>
                </a:solidFill>
              </a:rPr>
              <a:t>With sensitivity analysis, we let only one variable change, but we let it take on many values </a:t>
            </a:r>
          </a:p>
          <a:p>
            <a:pPr>
              <a:lnSpc>
                <a:spcPct val="85000"/>
              </a:lnSpc>
              <a:spcBef>
                <a:spcPts val="600"/>
              </a:spcBef>
            </a:pPr>
            <a:r>
              <a:rPr lang="en-US" sz="2200" dirty="0">
                <a:solidFill>
                  <a:srgbClr val="221E1F"/>
                </a:solidFill>
              </a:rPr>
              <a:t>In the simplest case, we start with unit sales and assume that any value in our 5,500 to 6,500 range is equally likely </a:t>
            </a:r>
          </a:p>
          <a:p>
            <a:pPr lvl="1">
              <a:lnSpc>
                <a:spcPct val="85000"/>
              </a:lnSpc>
              <a:spcBef>
                <a:spcPts val="600"/>
              </a:spcBef>
            </a:pPr>
            <a:r>
              <a:rPr lang="en-US" sz="2100" dirty="0">
                <a:solidFill>
                  <a:srgbClr val="221E1F"/>
                </a:solidFill>
              </a:rPr>
              <a:t>Start by randomly picking one value and then randomly selecting a price, a variable cost, and so on</a:t>
            </a:r>
          </a:p>
          <a:p>
            <a:pPr lvl="1">
              <a:lnSpc>
                <a:spcPct val="85000"/>
              </a:lnSpc>
              <a:spcBef>
                <a:spcPts val="600"/>
              </a:spcBef>
            </a:pPr>
            <a:r>
              <a:rPr lang="en-US" sz="2100" dirty="0">
                <a:solidFill>
                  <a:srgbClr val="221E1F"/>
                </a:solidFill>
              </a:rPr>
              <a:t>Once we have values for all relevant components, calculate an NPV </a:t>
            </a:r>
          </a:p>
          <a:p>
            <a:pPr lvl="1">
              <a:lnSpc>
                <a:spcPct val="85000"/>
              </a:lnSpc>
              <a:spcBef>
                <a:spcPts val="600"/>
              </a:spcBef>
            </a:pPr>
            <a:r>
              <a:rPr lang="en-US" sz="2100" dirty="0">
                <a:solidFill>
                  <a:srgbClr val="221E1F"/>
                </a:solidFill>
              </a:rPr>
              <a:t>Repeat this sequence as many times as desired, probably several thousand times </a:t>
            </a:r>
          </a:p>
          <a:p>
            <a:pPr lvl="1">
              <a:lnSpc>
                <a:spcPct val="85000"/>
              </a:lnSpc>
              <a:spcBef>
                <a:spcPts val="600"/>
              </a:spcBef>
            </a:pPr>
            <a:r>
              <a:rPr lang="en-US" sz="2100" dirty="0">
                <a:solidFill>
                  <a:srgbClr val="221E1F"/>
                </a:solidFill>
              </a:rPr>
              <a:t>Result is many NPV estimates that we summarize by calculating the average value and some measure of how spread out the different possibilities are </a:t>
            </a:r>
            <a:endParaRPr lang="en-US" altLang="en-US" sz="2100" dirty="0"/>
          </a:p>
          <a:p>
            <a:endParaRPr lang="en-US" dirty="0"/>
          </a:p>
        </p:txBody>
      </p:sp>
    </p:spTree>
    <p:extLst>
      <p:ext uri="{BB962C8B-B14F-4D97-AF65-F5344CB8AC3E}">
        <p14:creationId xmlns:p14="http://schemas.microsoft.com/office/powerpoint/2010/main" val="429083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E0B28-F4D0-4D13-9C8B-47E0DCF7DF30}"/>
              </a:ext>
            </a:extLst>
          </p:cNvPr>
          <p:cNvSpPr>
            <a:spLocks noGrp="1"/>
          </p:cNvSpPr>
          <p:nvPr>
            <p:ph type="title"/>
          </p:nvPr>
        </p:nvSpPr>
        <p:spPr/>
        <p:txBody>
          <a:bodyPr/>
          <a:lstStyle/>
          <a:p>
            <a:pPr algn="ctr"/>
            <a:r>
              <a:rPr lang="en-US" altLang="en-US" dirty="0"/>
              <a:t>Break-even analysis:</a:t>
            </a:r>
            <a:br>
              <a:rPr lang="en-US" altLang="en-US" dirty="0"/>
            </a:br>
            <a:r>
              <a:rPr lang="en-US" altLang="en-US" dirty="0"/>
              <a:t>fixed and variable costs</a:t>
            </a:r>
            <a:endParaRPr lang="en-US" dirty="0"/>
          </a:p>
        </p:txBody>
      </p:sp>
      <p:sp>
        <p:nvSpPr>
          <p:cNvPr id="3" name="Content Placeholder 2">
            <a:extLst>
              <a:ext uri="{FF2B5EF4-FFF2-40B4-BE49-F238E27FC236}">
                <a16:creationId xmlns:a16="http://schemas.microsoft.com/office/drawing/2014/main" id="{8F1A8848-C43F-4A7A-8621-122F29E99532}"/>
              </a:ext>
            </a:extLst>
          </p:cNvPr>
          <p:cNvSpPr>
            <a:spLocks noGrp="1"/>
          </p:cNvSpPr>
          <p:nvPr>
            <p:ph idx="1"/>
          </p:nvPr>
        </p:nvSpPr>
        <p:spPr>
          <a:xfrm>
            <a:off x="581192" y="2180496"/>
            <a:ext cx="11029615" cy="4493681"/>
          </a:xfrm>
        </p:spPr>
        <p:txBody>
          <a:bodyPr>
            <a:normAutofit fontScale="92500"/>
          </a:bodyPr>
          <a:lstStyle/>
          <a:p>
            <a:pPr>
              <a:lnSpc>
                <a:spcPct val="90000"/>
              </a:lnSpc>
              <a:spcBef>
                <a:spcPts val="600"/>
              </a:spcBef>
              <a:spcAft>
                <a:spcPts val="200"/>
              </a:spcAft>
            </a:pPr>
            <a:r>
              <a:rPr lang="en-US" sz="2200" b="1" u="sng" dirty="0">
                <a:solidFill>
                  <a:srgbClr val="221E1F"/>
                </a:solidFill>
              </a:rPr>
              <a:t>Break-even analysis </a:t>
            </a:r>
            <a:r>
              <a:rPr lang="en-US" sz="2200" dirty="0">
                <a:solidFill>
                  <a:srgbClr val="221E1F"/>
                </a:solidFill>
              </a:rPr>
              <a:t>is a popular and commonly used tool for analyzing the relationship between sales volume and profitability </a:t>
            </a:r>
          </a:p>
          <a:p>
            <a:pPr lvl="1">
              <a:lnSpc>
                <a:spcPct val="90000"/>
              </a:lnSpc>
              <a:spcBef>
                <a:spcPts val="600"/>
              </a:spcBef>
              <a:spcAft>
                <a:spcPts val="200"/>
              </a:spcAft>
            </a:pPr>
            <a:r>
              <a:rPr lang="en-US" sz="2100" dirty="0">
                <a:solidFill>
                  <a:srgbClr val="221E1F"/>
                </a:solidFill>
              </a:rPr>
              <a:t>Sales volume is usually analyzed more closely than other variables </a:t>
            </a:r>
          </a:p>
          <a:p>
            <a:pPr>
              <a:lnSpc>
                <a:spcPct val="90000"/>
              </a:lnSpc>
              <a:spcBef>
                <a:spcPts val="600"/>
              </a:spcBef>
              <a:spcAft>
                <a:spcPts val="200"/>
              </a:spcAft>
            </a:pPr>
            <a:r>
              <a:rPr lang="en-US" altLang="en-US" sz="2100" b="1" dirty="0">
                <a:solidFill>
                  <a:srgbClr val="221E1F"/>
                </a:solidFill>
              </a:rPr>
              <a:t>Variable costs </a:t>
            </a:r>
            <a:r>
              <a:rPr lang="en-US" altLang="en-US" sz="2100" dirty="0">
                <a:solidFill>
                  <a:srgbClr val="221E1F"/>
                </a:solidFill>
              </a:rPr>
              <a:t>change when the quantity of output changes, and they are zero when production is zero</a:t>
            </a:r>
          </a:p>
          <a:p>
            <a:pPr lvl="1" algn="just">
              <a:lnSpc>
                <a:spcPct val="90000"/>
              </a:lnSpc>
              <a:spcBef>
                <a:spcPts val="600"/>
              </a:spcBef>
              <a:spcAft>
                <a:spcPts val="200"/>
              </a:spcAft>
            </a:pPr>
            <a:r>
              <a:rPr lang="en-US" sz="2100" dirty="0">
                <a:solidFill>
                  <a:srgbClr val="221E1F"/>
                </a:solidFill>
              </a:rPr>
              <a:t>Relationship between total variable cost (VC), cost per unit of output (</a:t>
            </a:r>
            <a:r>
              <a:rPr lang="en-US" sz="2100" i="1" dirty="0">
                <a:solidFill>
                  <a:srgbClr val="221E1F"/>
                </a:solidFill>
              </a:rPr>
              <a:t>v</a:t>
            </a:r>
            <a:r>
              <a:rPr lang="en-US" sz="2100" dirty="0">
                <a:solidFill>
                  <a:srgbClr val="221E1F"/>
                </a:solidFill>
              </a:rPr>
              <a:t>), and total quantity of output (</a:t>
            </a:r>
            <a:r>
              <a:rPr lang="en-US" sz="2100" i="1" dirty="0">
                <a:solidFill>
                  <a:srgbClr val="221E1F"/>
                </a:solidFill>
              </a:rPr>
              <a:t>Q</a:t>
            </a:r>
            <a:r>
              <a:rPr lang="en-US" sz="2100" dirty="0">
                <a:solidFill>
                  <a:srgbClr val="221E1F"/>
                </a:solidFill>
              </a:rPr>
              <a:t>) can be written as: </a:t>
            </a:r>
          </a:p>
          <a:p>
            <a:pPr marL="686109" lvl="2" indent="0" algn="just">
              <a:lnSpc>
                <a:spcPct val="90000"/>
              </a:lnSpc>
              <a:spcBef>
                <a:spcPts val="600"/>
              </a:spcBef>
              <a:spcAft>
                <a:spcPts val="200"/>
              </a:spcAft>
              <a:buNone/>
            </a:pPr>
            <a:r>
              <a:rPr lang="en-US" sz="2000" i="1" dirty="0">
                <a:solidFill>
                  <a:srgbClr val="221E1F"/>
                </a:solidFill>
              </a:rPr>
              <a:t>Total variable cost </a:t>
            </a:r>
            <a:r>
              <a:rPr lang="en-US" sz="2000" dirty="0">
                <a:solidFill>
                  <a:srgbClr val="221E1F"/>
                </a:solidFill>
              </a:rPr>
              <a:t>= Total quantity of output × Cost per unit of output</a:t>
            </a:r>
          </a:p>
          <a:p>
            <a:pPr marL="685800" lvl="2" indent="1606550" algn="just">
              <a:lnSpc>
                <a:spcPct val="90000"/>
              </a:lnSpc>
              <a:spcBef>
                <a:spcPts val="600"/>
              </a:spcBef>
              <a:spcAft>
                <a:spcPts val="200"/>
              </a:spcAft>
              <a:buNone/>
            </a:pPr>
            <a:r>
              <a:rPr lang="en-US" sz="2000" i="1" dirty="0">
                <a:solidFill>
                  <a:srgbClr val="221E1F"/>
                </a:solidFill>
              </a:rPr>
              <a:t>VC </a:t>
            </a:r>
            <a:r>
              <a:rPr lang="en-US" sz="2000" dirty="0">
                <a:solidFill>
                  <a:srgbClr val="221E1F"/>
                </a:solidFill>
              </a:rPr>
              <a:t>= </a:t>
            </a:r>
            <a:r>
              <a:rPr lang="en-US" sz="2000" i="1" dirty="0">
                <a:solidFill>
                  <a:srgbClr val="221E1F"/>
                </a:solidFill>
              </a:rPr>
              <a:t>Q </a:t>
            </a:r>
            <a:r>
              <a:rPr lang="en-US" sz="2000" dirty="0">
                <a:solidFill>
                  <a:srgbClr val="221E1F"/>
                </a:solidFill>
              </a:rPr>
              <a:t>× </a:t>
            </a:r>
            <a:r>
              <a:rPr lang="en-US" sz="2000" i="1" dirty="0">
                <a:solidFill>
                  <a:srgbClr val="221E1F"/>
                </a:solidFill>
              </a:rPr>
              <a:t>v </a:t>
            </a:r>
          </a:p>
          <a:p>
            <a:pPr marL="344488" indent="-230188">
              <a:lnSpc>
                <a:spcPct val="90000"/>
              </a:lnSpc>
              <a:spcBef>
                <a:spcPts val="600"/>
              </a:spcBef>
              <a:spcAft>
                <a:spcPts val="200"/>
              </a:spcAft>
            </a:pPr>
            <a:r>
              <a:rPr lang="en-US" sz="2200" dirty="0">
                <a:solidFill>
                  <a:srgbClr val="221E1F"/>
                </a:solidFill>
              </a:rPr>
              <a:t>Suppose variable costs (</a:t>
            </a:r>
            <a:r>
              <a:rPr lang="en-US" sz="2200" i="1" dirty="0">
                <a:solidFill>
                  <a:srgbClr val="221E1F"/>
                </a:solidFill>
              </a:rPr>
              <a:t>v</a:t>
            </a:r>
            <a:r>
              <a:rPr lang="en-US" sz="2200" dirty="0">
                <a:solidFill>
                  <a:srgbClr val="221E1F"/>
                </a:solidFill>
              </a:rPr>
              <a:t>) are $2 per unit. If total output (</a:t>
            </a:r>
            <a:r>
              <a:rPr lang="en-US" sz="2200" i="1" dirty="0">
                <a:solidFill>
                  <a:srgbClr val="221E1F"/>
                </a:solidFill>
              </a:rPr>
              <a:t>Q</a:t>
            </a:r>
            <a:r>
              <a:rPr lang="en-US" sz="2200" dirty="0">
                <a:solidFill>
                  <a:srgbClr val="221E1F"/>
                </a:solidFill>
              </a:rPr>
              <a:t>) is 1,000 units, what will total variable costs (VC) be? </a:t>
            </a:r>
          </a:p>
          <a:p>
            <a:pPr marL="685759" lvl="2" indent="0">
              <a:lnSpc>
                <a:spcPct val="90000"/>
              </a:lnSpc>
              <a:spcBef>
                <a:spcPts val="600"/>
              </a:spcBef>
              <a:spcAft>
                <a:spcPts val="200"/>
              </a:spcAft>
              <a:buNone/>
            </a:pPr>
            <a:r>
              <a:rPr lang="fr-FR" sz="2100" i="1" dirty="0">
                <a:solidFill>
                  <a:srgbClr val="221E1F"/>
                </a:solidFill>
              </a:rPr>
              <a:t>VC</a:t>
            </a:r>
            <a:r>
              <a:rPr lang="fr-FR" sz="2100" dirty="0">
                <a:solidFill>
                  <a:srgbClr val="221E1F"/>
                </a:solidFill>
              </a:rPr>
              <a:t> = </a:t>
            </a:r>
            <a:r>
              <a:rPr lang="fr-FR" sz="2100" i="1" dirty="0">
                <a:solidFill>
                  <a:srgbClr val="221E1F"/>
                </a:solidFill>
              </a:rPr>
              <a:t>Q </a:t>
            </a:r>
            <a:r>
              <a:rPr lang="fr-FR" sz="2100" dirty="0">
                <a:solidFill>
                  <a:srgbClr val="221E1F"/>
                </a:solidFill>
              </a:rPr>
              <a:t>× </a:t>
            </a:r>
            <a:r>
              <a:rPr lang="fr-FR" sz="2100" i="1" dirty="0">
                <a:solidFill>
                  <a:srgbClr val="221E1F"/>
                </a:solidFill>
              </a:rPr>
              <a:t>v </a:t>
            </a:r>
          </a:p>
          <a:p>
            <a:pPr marL="684213" lvl="2" indent="349250">
              <a:lnSpc>
                <a:spcPct val="90000"/>
              </a:lnSpc>
              <a:spcBef>
                <a:spcPts val="600"/>
              </a:spcBef>
              <a:spcAft>
                <a:spcPts val="200"/>
              </a:spcAft>
              <a:buNone/>
            </a:pPr>
            <a:r>
              <a:rPr lang="fr-FR" sz="2100" dirty="0">
                <a:solidFill>
                  <a:srgbClr val="221E1F"/>
                </a:solidFill>
              </a:rPr>
              <a:t>= 1,000 × $2 </a:t>
            </a:r>
          </a:p>
          <a:p>
            <a:pPr marL="684213" lvl="2" indent="349250">
              <a:lnSpc>
                <a:spcPct val="90000"/>
              </a:lnSpc>
              <a:spcBef>
                <a:spcPts val="600"/>
              </a:spcBef>
              <a:spcAft>
                <a:spcPts val="200"/>
              </a:spcAft>
              <a:buNone/>
            </a:pPr>
            <a:r>
              <a:rPr lang="fr-FR" sz="2100" dirty="0">
                <a:solidFill>
                  <a:srgbClr val="221E1F"/>
                </a:solidFill>
              </a:rPr>
              <a:t>= </a:t>
            </a:r>
            <a:r>
              <a:rPr lang="fr-FR" sz="2100" b="1" dirty="0">
                <a:solidFill>
                  <a:schemeClr val="accent1">
                    <a:lumMod val="75000"/>
                  </a:schemeClr>
                </a:solidFill>
              </a:rPr>
              <a:t>$2,000</a:t>
            </a:r>
            <a:endParaRPr lang="en-US" dirty="0"/>
          </a:p>
        </p:txBody>
      </p:sp>
    </p:spTree>
    <p:extLst>
      <p:ext uri="{BB962C8B-B14F-4D97-AF65-F5344CB8AC3E}">
        <p14:creationId xmlns:p14="http://schemas.microsoft.com/office/powerpoint/2010/main" val="2748915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EB19F-620E-48DA-BE55-41F658C75687}"/>
              </a:ext>
            </a:extLst>
          </p:cNvPr>
          <p:cNvSpPr>
            <a:spLocks noGrp="1"/>
          </p:cNvSpPr>
          <p:nvPr>
            <p:ph type="title"/>
          </p:nvPr>
        </p:nvSpPr>
        <p:spPr/>
        <p:txBody>
          <a:bodyPr/>
          <a:lstStyle/>
          <a:p>
            <a:pPr algn="ctr"/>
            <a:r>
              <a:rPr lang="en-US" altLang="en-US" dirty="0"/>
              <a:t>Break-even analysis:</a:t>
            </a:r>
            <a:br>
              <a:rPr lang="en-US" altLang="en-US" dirty="0"/>
            </a:br>
            <a:r>
              <a:rPr lang="en-US" altLang="en-US" dirty="0"/>
              <a:t>fixed and variable costs (2)</a:t>
            </a:r>
            <a:endParaRPr lang="en-US" dirty="0"/>
          </a:p>
        </p:txBody>
      </p:sp>
      <p:sp>
        <p:nvSpPr>
          <p:cNvPr id="3" name="Content Placeholder 2">
            <a:extLst>
              <a:ext uri="{FF2B5EF4-FFF2-40B4-BE49-F238E27FC236}">
                <a16:creationId xmlns:a16="http://schemas.microsoft.com/office/drawing/2014/main" id="{CBFFE983-2511-4251-9344-6928AE98C6D7}"/>
              </a:ext>
            </a:extLst>
          </p:cNvPr>
          <p:cNvSpPr>
            <a:spLocks noGrp="1"/>
          </p:cNvSpPr>
          <p:nvPr>
            <p:ph idx="1"/>
          </p:nvPr>
        </p:nvSpPr>
        <p:spPr/>
        <p:txBody>
          <a:bodyPr>
            <a:normAutofit lnSpcReduction="10000"/>
          </a:bodyPr>
          <a:lstStyle/>
          <a:p>
            <a:pPr>
              <a:lnSpc>
                <a:spcPct val="90000"/>
              </a:lnSpc>
              <a:spcBef>
                <a:spcPts val="600"/>
              </a:spcBef>
            </a:pPr>
            <a:r>
              <a:rPr lang="en-US" altLang="en-US" sz="2200" b="1" dirty="0">
                <a:solidFill>
                  <a:srgbClr val="221E1F"/>
                </a:solidFill>
              </a:rPr>
              <a:t>Fixed costs </a:t>
            </a:r>
            <a:r>
              <a:rPr lang="en-US" altLang="en-US" sz="2200" dirty="0">
                <a:solidFill>
                  <a:srgbClr val="221E1F"/>
                </a:solidFill>
              </a:rPr>
              <a:t>do not change when the quantity of output changes during a particular time period (e.g., lease payment)</a:t>
            </a:r>
          </a:p>
          <a:p>
            <a:pPr>
              <a:lnSpc>
                <a:spcPct val="90000"/>
              </a:lnSpc>
              <a:spcBef>
                <a:spcPts val="600"/>
              </a:spcBef>
            </a:pPr>
            <a:r>
              <a:rPr lang="en-US" altLang="en-US" sz="2200" dirty="0">
                <a:solidFill>
                  <a:srgbClr val="221E1F"/>
                </a:solidFill>
              </a:rPr>
              <a:t>Total costs (TC) for a given level of output are the sum of variable costs (VC) and fixed costs (FC):</a:t>
            </a:r>
          </a:p>
          <a:p>
            <a:pPr marL="686109" lvl="2" indent="0">
              <a:lnSpc>
                <a:spcPct val="90000"/>
              </a:lnSpc>
              <a:spcBef>
                <a:spcPts val="600"/>
              </a:spcBef>
              <a:buNone/>
            </a:pPr>
            <a:r>
              <a:rPr lang="fr-FR" sz="2100" dirty="0">
                <a:solidFill>
                  <a:srgbClr val="221E1F"/>
                </a:solidFill>
              </a:rPr>
              <a:t>TC = VC + FC </a:t>
            </a:r>
          </a:p>
          <a:p>
            <a:pPr marL="685800" lvl="2" indent="347663">
              <a:lnSpc>
                <a:spcPct val="90000"/>
              </a:lnSpc>
              <a:spcBef>
                <a:spcPts val="600"/>
              </a:spcBef>
              <a:buNone/>
            </a:pPr>
            <a:r>
              <a:rPr lang="fr-FR" sz="2100" dirty="0">
                <a:solidFill>
                  <a:srgbClr val="221E1F"/>
                </a:solidFill>
              </a:rPr>
              <a:t>= </a:t>
            </a:r>
            <a:r>
              <a:rPr lang="fr-FR" sz="2100" i="1" dirty="0">
                <a:solidFill>
                  <a:srgbClr val="221E1F"/>
                </a:solidFill>
              </a:rPr>
              <a:t>v </a:t>
            </a:r>
            <a:r>
              <a:rPr lang="fr-FR" sz="2100" dirty="0">
                <a:solidFill>
                  <a:srgbClr val="221E1F"/>
                </a:solidFill>
              </a:rPr>
              <a:t>× </a:t>
            </a:r>
            <a:r>
              <a:rPr lang="fr-FR" sz="2100" i="1" dirty="0">
                <a:solidFill>
                  <a:srgbClr val="221E1F"/>
                </a:solidFill>
              </a:rPr>
              <a:t>Q </a:t>
            </a:r>
            <a:r>
              <a:rPr lang="fr-FR" sz="2100" dirty="0">
                <a:solidFill>
                  <a:srgbClr val="221E1F"/>
                </a:solidFill>
              </a:rPr>
              <a:t>+ FC </a:t>
            </a:r>
          </a:p>
          <a:p>
            <a:pPr algn="just">
              <a:lnSpc>
                <a:spcPct val="90000"/>
              </a:lnSpc>
              <a:spcBef>
                <a:spcPts val="600"/>
              </a:spcBef>
            </a:pPr>
            <a:r>
              <a:rPr lang="en-US" sz="2200" dirty="0">
                <a:solidFill>
                  <a:srgbClr val="221E1F"/>
                </a:solidFill>
              </a:rPr>
              <a:t>If variable costs are $3 per unit and fixed costs are $8,000 per year, our total cost is: </a:t>
            </a:r>
          </a:p>
          <a:p>
            <a:pPr lvl="1" algn="just">
              <a:lnSpc>
                <a:spcPct val="90000"/>
              </a:lnSpc>
              <a:spcBef>
                <a:spcPts val="600"/>
              </a:spcBef>
            </a:pPr>
            <a:r>
              <a:rPr lang="en-US" sz="2100" dirty="0">
                <a:solidFill>
                  <a:srgbClr val="221E1F"/>
                </a:solidFill>
              </a:rPr>
              <a:t>TC = $3 × </a:t>
            </a:r>
            <a:r>
              <a:rPr lang="en-US" sz="2100" i="1" dirty="0">
                <a:solidFill>
                  <a:srgbClr val="221E1F"/>
                </a:solidFill>
              </a:rPr>
              <a:t>Q </a:t>
            </a:r>
            <a:r>
              <a:rPr lang="en-US" sz="2100" dirty="0">
                <a:solidFill>
                  <a:srgbClr val="221E1F"/>
                </a:solidFill>
              </a:rPr>
              <a:t>+ $8,000 </a:t>
            </a:r>
          </a:p>
          <a:p>
            <a:pPr lvl="1" algn="just">
              <a:lnSpc>
                <a:spcPct val="90000"/>
              </a:lnSpc>
              <a:spcBef>
                <a:spcPts val="600"/>
              </a:spcBef>
            </a:pPr>
            <a:r>
              <a:rPr lang="en-US" sz="2100" dirty="0">
                <a:solidFill>
                  <a:srgbClr val="221E1F"/>
                </a:solidFill>
              </a:rPr>
              <a:t>If we produce 6,000 units, our total production cost will be $3 × 6,000 + $8,000 = </a:t>
            </a:r>
            <a:r>
              <a:rPr lang="en-US" sz="2100" b="1" dirty="0">
                <a:solidFill>
                  <a:schemeClr val="accent1">
                    <a:lumMod val="75000"/>
                  </a:schemeClr>
                </a:solidFill>
              </a:rPr>
              <a:t>$26,000</a:t>
            </a:r>
          </a:p>
          <a:p>
            <a:endParaRPr lang="en-US" dirty="0"/>
          </a:p>
        </p:txBody>
      </p:sp>
      <p:pic>
        <p:nvPicPr>
          <p:cNvPr id="4" name="Picture 3">
            <a:extLst>
              <a:ext uri="{FF2B5EF4-FFF2-40B4-BE49-F238E27FC236}">
                <a16:creationId xmlns:a16="http://schemas.microsoft.com/office/drawing/2014/main" id="{72FE3E1A-48FF-4475-9B13-FFBB7D233617}"/>
              </a:ext>
            </a:extLst>
          </p:cNvPr>
          <p:cNvPicPr>
            <a:picLocks noChangeAspect="1"/>
          </p:cNvPicPr>
          <p:nvPr/>
        </p:nvPicPr>
        <p:blipFill>
          <a:blip r:embed="rId2"/>
          <a:stretch>
            <a:fillRect/>
          </a:stretch>
        </p:blipFill>
        <p:spPr>
          <a:xfrm>
            <a:off x="2618316" y="5541481"/>
            <a:ext cx="6362700" cy="1228725"/>
          </a:xfrm>
          <a:prstGeom prst="rect">
            <a:avLst/>
          </a:prstGeom>
        </p:spPr>
      </p:pic>
    </p:spTree>
    <p:extLst>
      <p:ext uri="{BB962C8B-B14F-4D97-AF65-F5344CB8AC3E}">
        <p14:creationId xmlns:p14="http://schemas.microsoft.com/office/powerpoint/2010/main" val="2767039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C7AA7-B3D9-4F46-B0B7-3541C16A56BB}"/>
              </a:ext>
            </a:extLst>
          </p:cNvPr>
          <p:cNvSpPr>
            <a:spLocks noGrp="1"/>
          </p:cNvSpPr>
          <p:nvPr>
            <p:ph type="title"/>
          </p:nvPr>
        </p:nvSpPr>
        <p:spPr/>
        <p:txBody>
          <a:bodyPr/>
          <a:lstStyle/>
          <a:p>
            <a:pPr algn="ctr"/>
            <a:r>
              <a:rPr lang="en-US" altLang="en-US" dirty="0"/>
              <a:t>Break-even analysis:</a:t>
            </a:r>
            <a:br>
              <a:rPr lang="en-US" altLang="en-US" dirty="0"/>
            </a:br>
            <a:r>
              <a:rPr lang="en-US" altLang="en-US" dirty="0"/>
              <a:t>fixed and variable costs (3)</a:t>
            </a:r>
            <a:endParaRPr lang="en-US" dirty="0"/>
          </a:p>
        </p:txBody>
      </p:sp>
      <p:sp>
        <p:nvSpPr>
          <p:cNvPr id="3" name="Content Placeholder 2">
            <a:extLst>
              <a:ext uri="{FF2B5EF4-FFF2-40B4-BE49-F238E27FC236}">
                <a16:creationId xmlns:a16="http://schemas.microsoft.com/office/drawing/2014/main" id="{6C0956AE-C95F-449B-8908-0C2A8B9E8446}"/>
              </a:ext>
            </a:extLst>
          </p:cNvPr>
          <p:cNvSpPr>
            <a:spLocks noGrp="1"/>
          </p:cNvSpPr>
          <p:nvPr>
            <p:ph idx="1"/>
          </p:nvPr>
        </p:nvSpPr>
        <p:spPr>
          <a:xfrm>
            <a:off x="581193" y="2180496"/>
            <a:ext cx="5838462" cy="4474828"/>
          </a:xfrm>
        </p:spPr>
        <p:txBody>
          <a:bodyPr>
            <a:normAutofit/>
          </a:bodyPr>
          <a:lstStyle/>
          <a:p>
            <a:pPr>
              <a:spcBef>
                <a:spcPts val="600"/>
              </a:spcBef>
            </a:pPr>
            <a:r>
              <a:rPr lang="en-US" sz="2200" dirty="0">
                <a:solidFill>
                  <a:srgbClr val="221E1F"/>
                </a:solidFill>
              </a:rPr>
              <a:t>By plotting the points from the table in the previous slide, we see that the relationship between quantity produced and total costs is given by a straight line</a:t>
            </a:r>
          </a:p>
          <a:p>
            <a:pPr>
              <a:spcBef>
                <a:spcPts val="600"/>
              </a:spcBef>
            </a:pPr>
            <a:r>
              <a:rPr lang="en-US" sz="2200" dirty="0">
                <a:solidFill>
                  <a:srgbClr val="221E1F"/>
                </a:solidFill>
              </a:rPr>
              <a:t>Notice that total costs equal fixed costs when sales are zero </a:t>
            </a:r>
          </a:p>
          <a:p>
            <a:pPr lvl="1">
              <a:spcBef>
                <a:spcPts val="600"/>
              </a:spcBef>
            </a:pPr>
            <a:r>
              <a:rPr lang="en-US" sz="2100" dirty="0">
                <a:solidFill>
                  <a:srgbClr val="221E1F"/>
                </a:solidFill>
              </a:rPr>
              <a:t>Beyond that point, every one-unit increase in production leads to a $3 increase in total costs, so the </a:t>
            </a:r>
            <a:r>
              <a:rPr lang="en-US" sz="2100" b="1" dirty="0">
                <a:solidFill>
                  <a:srgbClr val="221E1F"/>
                </a:solidFill>
              </a:rPr>
              <a:t>m</a:t>
            </a:r>
            <a:r>
              <a:rPr lang="en-US" altLang="en-US" sz="2100" b="1" dirty="0">
                <a:solidFill>
                  <a:srgbClr val="221E1F"/>
                </a:solidFill>
              </a:rPr>
              <a:t>arginal</a:t>
            </a:r>
            <a:r>
              <a:rPr lang="en-US" altLang="en-US" sz="2100" dirty="0">
                <a:solidFill>
                  <a:srgbClr val="221E1F"/>
                </a:solidFill>
              </a:rPr>
              <a:t>, or </a:t>
            </a:r>
            <a:r>
              <a:rPr lang="en-US" altLang="en-US" sz="2100" b="1" dirty="0">
                <a:solidFill>
                  <a:srgbClr val="221E1F"/>
                </a:solidFill>
              </a:rPr>
              <a:t>incremental</a:t>
            </a:r>
            <a:r>
              <a:rPr lang="en-US" altLang="en-US" sz="2100" dirty="0">
                <a:solidFill>
                  <a:srgbClr val="221E1F"/>
                </a:solidFill>
              </a:rPr>
              <a:t>, </a:t>
            </a:r>
            <a:r>
              <a:rPr lang="en-US" altLang="en-US" sz="2100" b="1" dirty="0">
                <a:solidFill>
                  <a:srgbClr val="221E1F"/>
                </a:solidFill>
              </a:rPr>
              <a:t>cost</a:t>
            </a:r>
            <a:r>
              <a:rPr lang="en-US" altLang="en-US" sz="2100" dirty="0">
                <a:solidFill>
                  <a:srgbClr val="221E1F"/>
                </a:solidFill>
              </a:rPr>
              <a:t> of producing one more unit is $3</a:t>
            </a:r>
            <a:endParaRPr lang="en-US" altLang="en-US" sz="2100" dirty="0"/>
          </a:p>
          <a:p>
            <a:pPr marL="0" indent="0">
              <a:buNone/>
            </a:pPr>
            <a:endParaRPr lang="en-US" dirty="0"/>
          </a:p>
        </p:txBody>
      </p:sp>
      <p:pic>
        <p:nvPicPr>
          <p:cNvPr id="4" name="Picture 3" descr="Chart, line chart&#10;&#10;Description automatically generated">
            <a:extLst>
              <a:ext uri="{FF2B5EF4-FFF2-40B4-BE49-F238E27FC236}">
                <a16:creationId xmlns:a16="http://schemas.microsoft.com/office/drawing/2014/main" id="{870D00E5-AC89-4E26-9F7A-503CE75BDE82}"/>
              </a:ext>
            </a:extLst>
          </p:cNvPr>
          <p:cNvPicPr>
            <a:picLocks noChangeAspect="1"/>
          </p:cNvPicPr>
          <p:nvPr/>
        </p:nvPicPr>
        <p:blipFill>
          <a:blip r:embed="rId2"/>
          <a:stretch>
            <a:fillRect/>
          </a:stretch>
        </p:blipFill>
        <p:spPr>
          <a:xfrm>
            <a:off x="6766042" y="2067375"/>
            <a:ext cx="4920808" cy="3678303"/>
          </a:xfrm>
          <a:prstGeom prst="rect">
            <a:avLst/>
          </a:prstGeom>
          <a:noFill/>
        </p:spPr>
      </p:pic>
    </p:spTree>
    <p:extLst>
      <p:ext uri="{BB962C8B-B14F-4D97-AF65-F5344CB8AC3E}">
        <p14:creationId xmlns:p14="http://schemas.microsoft.com/office/powerpoint/2010/main" val="1012504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8CC3B-5616-4854-BE05-DE9C613A9984}"/>
              </a:ext>
            </a:extLst>
          </p:cNvPr>
          <p:cNvSpPr>
            <a:spLocks noGrp="1"/>
          </p:cNvSpPr>
          <p:nvPr>
            <p:ph type="title"/>
          </p:nvPr>
        </p:nvSpPr>
        <p:spPr/>
        <p:txBody>
          <a:bodyPr/>
          <a:lstStyle/>
          <a:p>
            <a:pPr algn="ctr"/>
            <a:r>
              <a:rPr lang="en-US" altLang="en-US" dirty="0"/>
              <a:t>Accounting break-even</a:t>
            </a:r>
            <a:endParaRPr lang="en-US" dirty="0"/>
          </a:p>
        </p:txBody>
      </p:sp>
      <p:sp>
        <p:nvSpPr>
          <p:cNvPr id="3" name="Content Placeholder 2">
            <a:extLst>
              <a:ext uri="{FF2B5EF4-FFF2-40B4-BE49-F238E27FC236}">
                <a16:creationId xmlns:a16="http://schemas.microsoft.com/office/drawing/2014/main" id="{A97FDCC3-B8B3-4BCB-87E6-5CCF1281978F}"/>
              </a:ext>
            </a:extLst>
          </p:cNvPr>
          <p:cNvSpPr>
            <a:spLocks noGrp="1"/>
          </p:cNvSpPr>
          <p:nvPr>
            <p:ph idx="1"/>
          </p:nvPr>
        </p:nvSpPr>
        <p:spPr>
          <a:xfrm>
            <a:off x="581193" y="2180497"/>
            <a:ext cx="6903690" cy="4484254"/>
          </a:xfrm>
        </p:spPr>
        <p:txBody>
          <a:bodyPr>
            <a:normAutofit lnSpcReduction="10000"/>
          </a:bodyPr>
          <a:lstStyle/>
          <a:p>
            <a:pPr>
              <a:lnSpc>
                <a:spcPct val="90000"/>
              </a:lnSpc>
              <a:spcBef>
                <a:spcPts val="600"/>
              </a:spcBef>
            </a:pPr>
            <a:r>
              <a:rPr lang="en-US" sz="2200" dirty="0"/>
              <a:t>Most widely used measure of break-even is </a:t>
            </a:r>
            <a:r>
              <a:rPr lang="en-US" sz="2200" b="1" dirty="0"/>
              <a:t>accounting break-even</a:t>
            </a:r>
            <a:r>
              <a:rPr lang="en-US" sz="2200" dirty="0"/>
              <a:t>, the sales level that results in zero project net income</a:t>
            </a:r>
          </a:p>
          <a:p>
            <a:pPr>
              <a:lnSpc>
                <a:spcPct val="90000"/>
              </a:lnSpc>
              <a:spcBef>
                <a:spcPts val="600"/>
              </a:spcBef>
            </a:pPr>
            <a:r>
              <a:rPr lang="en-US" sz="2200" dirty="0">
                <a:solidFill>
                  <a:srgbClr val="221E1F"/>
                </a:solidFill>
              </a:rPr>
              <a:t>Suppose we retail one-petabyte computer disks for $5 each. We can buy disks from a wholesale supplier for $3 each. We have accounting expenses of $600 in fixed costs and $300 in depreciation. How many disks must we sell to break even (i.e., for net income to be zero)? </a:t>
            </a:r>
          </a:p>
          <a:p>
            <a:pPr lvl="1">
              <a:lnSpc>
                <a:spcPct val="90000"/>
              </a:lnSpc>
              <a:spcBef>
                <a:spcPts val="600"/>
              </a:spcBef>
            </a:pPr>
            <a:r>
              <a:rPr lang="en-US" sz="2100" dirty="0">
                <a:solidFill>
                  <a:srgbClr val="221E1F"/>
                </a:solidFill>
              </a:rPr>
              <a:t>For every disk we sell, we pick up $5 − 3 = $2 toward covering our other expenses (i.e., </a:t>
            </a:r>
            <a:r>
              <a:rPr lang="en-US" sz="2100" i="1" dirty="0">
                <a:solidFill>
                  <a:srgbClr val="221E1F"/>
                </a:solidFill>
              </a:rPr>
              <a:t>contribution margin per unit </a:t>
            </a:r>
            <a:r>
              <a:rPr lang="en-US" sz="2100" dirty="0">
                <a:solidFill>
                  <a:srgbClr val="221E1F"/>
                </a:solidFill>
              </a:rPr>
              <a:t>is $2) </a:t>
            </a:r>
          </a:p>
          <a:p>
            <a:pPr lvl="1">
              <a:lnSpc>
                <a:spcPct val="90000"/>
              </a:lnSpc>
              <a:spcBef>
                <a:spcPts val="600"/>
              </a:spcBef>
            </a:pPr>
            <a:r>
              <a:rPr lang="en-US" sz="2100" dirty="0">
                <a:solidFill>
                  <a:srgbClr val="221E1F"/>
                </a:solidFill>
              </a:rPr>
              <a:t>We must cover a total of $600 + 300 = $900 in accounting expenses, so we need to sell $900/$2 = 450 disks </a:t>
            </a:r>
          </a:p>
          <a:p>
            <a:endParaRPr lang="en-US" dirty="0"/>
          </a:p>
        </p:txBody>
      </p:sp>
      <p:pic>
        <p:nvPicPr>
          <p:cNvPr id="4" name="Picture 3">
            <a:extLst>
              <a:ext uri="{FF2B5EF4-FFF2-40B4-BE49-F238E27FC236}">
                <a16:creationId xmlns:a16="http://schemas.microsoft.com/office/drawing/2014/main" id="{4CEEC3CC-B795-435E-A82E-B24132068DC6}"/>
              </a:ext>
            </a:extLst>
          </p:cNvPr>
          <p:cNvPicPr>
            <a:picLocks noChangeAspect="1"/>
          </p:cNvPicPr>
          <p:nvPr/>
        </p:nvPicPr>
        <p:blipFill>
          <a:blip r:embed="rId2"/>
          <a:stretch>
            <a:fillRect/>
          </a:stretch>
        </p:blipFill>
        <p:spPr>
          <a:xfrm>
            <a:off x="7643627" y="3007151"/>
            <a:ext cx="3967180" cy="2230785"/>
          </a:xfrm>
          <a:prstGeom prst="rect">
            <a:avLst/>
          </a:prstGeom>
        </p:spPr>
      </p:pic>
    </p:spTree>
    <p:extLst>
      <p:ext uri="{BB962C8B-B14F-4D97-AF65-F5344CB8AC3E}">
        <p14:creationId xmlns:p14="http://schemas.microsoft.com/office/powerpoint/2010/main" val="1780445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51EE9-489C-4620-9DB6-2F49D4D1E142}"/>
              </a:ext>
            </a:extLst>
          </p:cNvPr>
          <p:cNvSpPr>
            <a:spLocks noGrp="1"/>
          </p:cNvSpPr>
          <p:nvPr>
            <p:ph type="title"/>
          </p:nvPr>
        </p:nvSpPr>
        <p:spPr/>
        <p:txBody>
          <a:bodyPr/>
          <a:lstStyle/>
          <a:p>
            <a:pPr algn="ctr"/>
            <a:r>
              <a:rPr lang="en-US" altLang="en-US" dirty="0"/>
              <a:t>Accounting break-even:</a:t>
            </a:r>
            <a:br>
              <a:rPr lang="en-US" altLang="en-US" dirty="0"/>
            </a:br>
            <a:r>
              <a:rPr lang="en-US" altLang="en-US" dirty="0"/>
              <a:t>a closer look</a:t>
            </a:r>
            <a:endParaRPr lang="en-US" dirty="0"/>
          </a:p>
        </p:txBody>
      </p:sp>
      <p:sp>
        <p:nvSpPr>
          <p:cNvPr id="3" name="Content Placeholder 2">
            <a:extLst>
              <a:ext uri="{FF2B5EF4-FFF2-40B4-BE49-F238E27FC236}">
                <a16:creationId xmlns:a16="http://schemas.microsoft.com/office/drawing/2014/main" id="{14FAE9B6-08C7-40F3-94B7-C88546A66758}"/>
              </a:ext>
            </a:extLst>
          </p:cNvPr>
          <p:cNvSpPr>
            <a:spLocks noGrp="1"/>
          </p:cNvSpPr>
          <p:nvPr>
            <p:ph idx="1"/>
          </p:nvPr>
        </p:nvSpPr>
        <p:spPr>
          <a:xfrm>
            <a:off x="581192" y="2180496"/>
            <a:ext cx="11029615" cy="4795339"/>
          </a:xfrm>
        </p:spPr>
        <p:txBody>
          <a:bodyPr>
            <a:normAutofit fontScale="85000" lnSpcReduction="20000"/>
          </a:bodyPr>
          <a:lstStyle/>
          <a:p>
            <a:pPr>
              <a:lnSpc>
                <a:spcPct val="80000"/>
              </a:lnSpc>
              <a:spcBef>
                <a:spcPts val="600"/>
              </a:spcBef>
            </a:pPr>
            <a:r>
              <a:rPr lang="en-US" sz="2200" dirty="0">
                <a:solidFill>
                  <a:srgbClr val="221E1F"/>
                </a:solidFill>
              </a:rPr>
              <a:t>Break-even level is equal to the sum of fixed costs and depreciation, divided by price per unit less variable costs per unit </a:t>
            </a:r>
          </a:p>
          <a:p>
            <a:pPr lvl="1">
              <a:lnSpc>
                <a:spcPct val="80000"/>
              </a:lnSpc>
              <a:spcBef>
                <a:spcPts val="600"/>
              </a:spcBef>
            </a:pPr>
            <a:r>
              <a:rPr lang="en-US" sz="2100" dirty="0">
                <a:solidFill>
                  <a:srgbClr val="221E1F"/>
                </a:solidFill>
              </a:rPr>
              <a:t>Breakeven level may be solved for using the following:</a:t>
            </a:r>
          </a:p>
          <a:p>
            <a:pPr lvl="1">
              <a:lnSpc>
                <a:spcPct val="80000"/>
              </a:lnSpc>
              <a:spcBef>
                <a:spcPts val="600"/>
              </a:spcBef>
            </a:pPr>
            <a:endParaRPr lang="en-US" sz="2100" dirty="0">
              <a:solidFill>
                <a:srgbClr val="221E1F"/>
              </a:solidFill>
            </a:endParaRPr>
          </a:p>
          <a:p>
            <a:pPr lvl="1">
              <a:lnSpc>
                <a:spcPct val="80000"/>
              </a:lnSpc>
              <a:spcBef>
                <a:spcPts val="600"/>
              </a:spcBef>
            </a:pPr>
            <a:endParaRPr lang="en-US" sz="2100" dirty="0">
              <a:solidFill>
                <a:srgbClr val="221E1F"/>
              </a:solidFill>
            </a:endParaRPr>
          </a:p>
          <a:p>
            <a:pPr lvl="1">
              <a:lnSpc>
                <a:spcPct val="80000"/>
              </a:lnSpc>
              <a:spcBef>
                <a:spcPts val="600"/>
              </a:spcBef>
            </a:pPr>
            <a:endParaRPr lang="en-US" sz="2100" dirty="0">
              <a:solidFill>
                <a:srgbClr val="221E1F"/>
              </a:solidFill>
            </a:endParaRPr>
          </a:p>
          <a:p>
            <a:pPr lvl="1">
              <a:lnSpc>
                <a:spcPct val="80000"/>
              </a:lnSpc>
              <a:spcBef>
                <a:spcPts val="600"/>
              </a:spcBef>
            </a:pPr>
            <a:endParaRPr lang="en-US" sz="2100" dirty="0">
              <a:solidFill>
                <a:srgbClr val="221E1F"/>
              </a:solidFill>
            </a:endParaRPr>
          </a:p>
          <a:p>
            <a:pPr algn="just">
              <a:lnSpc>
                <a:spcPct val="80000"/>
              </a:lnSpc>
              <a:spcBef>
                <a:spcPts val="600"/>
              </a:spcBef>
            </a:pPr>
            <a:r>
              <a:rPr lang="en-US" sz="2200" dirty="0">
                <a:solidFill>
                  <a:srgbClr val="221E1F"/>
                </a:solidFill>
              </a:rPr>
              <a:t>Where </a:t>
            </a:r>
          </a:p>
          <a:p>
            <a:pPr lvl="1">
              <a:lnSpc>
                <a:spcPct val="70000"/>
              </a:lnSpc>
              <a:spcBef>
                <a:spcPts val="600"/>
              </a:spcBef>
            </a:pPr>
            <a:r>
              <a:rPr lang="en-US" sz="2100" i="1" dirty="0">
                <a:solidFill>
                  <a:srgbClr val="221E1F"/>
                </a:solidFill>
              </a:rPr>
              <a:t>P </a:t>
            </a:r>
            <a:r>
              <a:rPr lang="en-US" sz="2100" dirty="0">
                <a:solidFill>
                  <a:srgbClr val="221E1F"/>
                </a:solidFill>
              </a:rPr>
              <a:t>= Selling price per unit </a:t>
            </a:r>
          </a:p>
          <a:p>
            <a:pPr lvl="1">
              <a:lnSpc>
                <a:spcPct val="70000"/>
              </a:lnSpc>
              <a:spcBef>
                <a:spcPts val="600"/>
              </a:spcBef>
            </a:pPr>
            <a:r>
              <a:rPr lang="en-US" sz="2100" i="1" dirty="0">
                <a:solidFill>
                  <a:srgbClr val="221E1F"/>
                </a:solidFill>
              </a:rPr>
              <a:t>v </a:t>
            </a:r>
            <a:r>
              <a:rPr lang="en-US" sz="2100" dirty="0">
                <a:solidFill>
                  <a:srgbClr val="221E1F"/>
                </a:solidFill>
              </a:rPr>
              <a:t>= Variable cost per unit </a:t>
            </a:r>
          </a:p>
          <a:p>
            <a:pPr lvl="1">
              <a:lnSpc>
                <a:spcPct val="70000"/>
              </a:lnSpc>
              <a:spcBef>
                <a:spcPts val="600"/>
              </a:spcBef>
            </a:pPr>
            <a:r>
              <a:rPr lang="en-US" sz="2100" i="1" dirty="0">
                <a:solidFill>
                  <a:srgbClr val="221E1F"/>
                </a:solidFill>
              </a:rPr>
              <a:t>Q </a:t>
            </a:r>
            <a:r>
              <a:rPr lang="en-US" sz="2100" dirty="0">
                <a:solidFill>
                  <a:srgbClr val="221E1F"/>
                </a:solidFill>
              </a:rPr>
              <a:t>= Total units sold </a:t>
            </a:r>
          </a:p>
          <a:p>
            <a:pPr lvl="1">
              <a:lnSpc>
                <a:spcPct val="70000"/>
              </a:lnSpc>
              <a:spcBef>
                <a:spcPts val="600"/>
              </a:spcBef>
            </a:pPr>
            <a:r>
              <a:rPr lang="en-US" sz="2100" i="1" dirty="0">
                <a:solidFill>
                  <a:srgbClr val="221E1F"/>
                </a:solidFill>
              </a:rPr>
              <a:t>S </a:t>
            </a:r>
            <a:r>
              <a:rPr lang="en-US" sz="2100" dirty="0">
                <a:solidFill>
                  <a:srgbClr val="221E1F"/>
                </a:solidFill>
              </a:rPr>
              <a:t>= Total sales = </a:t>
            </a:r>
            <a:r>
              <a:rPr lang="en-US" sz="2100" i="1" dirty="0">
                <a:solidFill>
                  <a:srgbClr val="221E1F"/>
                </a:solidFill>
              </a:rPr>
              <a:t>P </a:t>
            </a:r>
            <a:r>
              <a:rPr lang="en-US" sz="2100" dirty="0">
                <a:solidFill>
                  <a:srgbClr val="221E1F"/>
                </a:solidFill>
              </a:rPr>
              <a:t>× </a:t>
            </a:r>
            <a:r>
              <a:rPr lang="en-US" sz="2100" i="1" dirty="0">
                <a:solidFill>
                  <a:srgbClr val="221E1F"/>
                </a:solidFill>
              </a:rPr>
              <a:t>Q </a:t>
            </a:r>
            <a:endParaRPr lang="en-US" sz="2100" dirty="0">
              <a:solidFill>
                <a:srgbClr val="221E1F"/>
              </a:solidFill>
            </a:endParaRPr>
          </a:p>
          <a:p>
            <a:pPr lvl="1">
              <a:lnSpc>
                <a:spcPct val="70000"/>
              </a:lnSpc>
              <a:spcBef>
                <a:spcPts val="600"/>
              </a:spcBef>
            </a:pPr>
            <a:r>
              <a:rPr lang="en-US" sz="2100" dirty="0">
                <a:solidFill>
                  <a:srgbClr val="221E1F"/>
                </a:solidFill>
              </a:rPr>
              <a:t>VC = Total variable costs = </a:t>
            </a:r>
            <a:r>
              <a:rPr lang="en-US" sz="2100" i="1" dirty="0">
                <a:solidFill>
                  <a:srgbClr val="221E1F"/>
                </a:solidFill>
              </a:rPr>
              <a:t>v </a:t>
            </a:r>
            <a:r>
              <a:rPr lang="en-US" sz="2100" dirty="0">
                <a:solidFill>
                  <a:srgbClr val="221E1F"/>
                </a:solidFill>
              </a:rPr>
              <a:t>× </a:t>
            </a:r>
            <a:r>
              <a:rPr lang="en-US" sz="2100" i="1" dirty="0">
                <a:solidFill>
                  <a:srgbClr val="221E1F"/>
                </a:solidFill>
              </a:rPr>
              <a:t>Q </a:t>
            </a:r>
            <a:endParaRPr lang="en-US" sz="2100" dirty="0">
              <a:solidFill>
                <a:srgbClr val="221E1F"/>
              </a:solidFill>
            </a:endParaRPr>
          </a:p>
          <a:p>
            <a:pPr lvl="1">
              <a:lnSpc>
                <a:spcPct val="70000"/>
              </a:lnSpc>
              <a:spcBef>
                <a:spcPts val="600"/>
              </a:spcBef>
            </a:pPr>
            <a:r>
              <a:rPr lang="en-US" sz="2100" dirty="0">
                <a:solidFill>
                  <a:srgbClr val="221E1F"/>
                </a:solidFill>
              </a:rPr>
              <a:t>FC = Fixed costs </a:t>
            </a:r>
          </a:p>
          <a:p>
            <a:pPr lvl="1">
              <a:lnSpc>
                <a:spcPct val="70000"/>
              </a:lnSpc>
              <a:spcBef>
                <a:spcPts val="600"/>
              </a:spcBef>
            </a:pPr>
            <a:r>
              <a:rPr lang="en-US" sz="2100" i="1" dirty="0">
                <a:solidFill>
                  <a:srgbClr val="221E1F"/>
                </a:solidFill>
              </a:rPr>
              <a:t>D </a:t>
            </a:r>
            <a:r>
              <a:rPr lang="en-US" sz="2100" dirty="0">
                <a:solidFill>
                  <a:srgbClr val="221E1F"/>
                </a:solidFill>
              </a:rPr>
              <a:t>= Depreciation </a:t>
            </a:r>
          </a:p>
          <a:p>
            <a:pPr lvl="1">
              <a:lnSpc>
                <a:spcPct val="70000"/>
              </a:lnSpc>
              <a:spcBef>
                <a:spcPts val="600"/>
              </a:spcBef>
            </a:pPr>
            <a:r>
              <a:rPr lang="en-US" sz="2100" i="1" dirty="0">
                <a:solidFill>
                  <a:srgbClr val="221E1F"/>
                </a:solidFill>
              </a:rPr>
              <a:t>T</a:t>
            </a:r>
            <a:r>
              <a:rPr lang="en-US" sz="2100" i="1" baseline="-25000" dirty="0">
                <a:solidFill>
                  <a:srgbClr val="221E1F"/>
                </a:solidFill>
              </a:rPr>
              <a:t>C</a:t>
            </a:r>
            <a:r>
              <a:rPr lang="en-US" sz="2100" i="1" dirty="0">
                <a:solidFill>
                  <a:srgbClr val="221E1F"/>
                </a:solidFill>
              </a:rPr>
              <a:t> </a:t>
            </a:r>
            <a:r>
              <a:rPr lang="en-US" sz="2100" dirty="0">
                <a:solidFill>
                  <a:srgbClr val="221E1F"/>
                </a:solidFill>
              </a:rPr>
              <a:t>= Tax rate </a:t>
            </a:r>
            <a:endParaRPr lang="en-US" sz="2100" dirty="0"/>
          </a:p>
          <a:p>
            <a:pPr lvl="1">
              <a:lnSpc>
                <a:spcPct val="80000"/>
              </a:lnSpc>
              <a:spcBef>
                <a:spcPts val="600"/>
              </a:spcBef>
            </a:pPr>
            <a:endParaRPr lang="en-US" sz="2100" dirty="0">
              <a:solidFill>
                <a:srgbClr val="221E1F"/>
              </a:solidFill>
            </a:endParaRPr>
          </a:p>
          <a:p>
            <a:endParaRPr lang="en-US" dirty="0"/>
          </a:p>
        </p:txBody>
      </p:sp>
      <p:pic>
        <p:nvPicPr>
          <p:cNvPr id="4" name="Picture 3">
            <a:extLst>
              <a:ext uri="{FF2B5EF4-FFF2-40B4-BE49-F238E27FC236}">
                <a16:creationId xmlns:a16="http://schemas.microsoft.com/office/drawing/2014/main" id="{B9D3409D-7F03-4704-900B-334535138982}"/>
              </a:ext>
            </a:extLst>
          </p:cNvPr>
          <p:cNvPicPr>
            <a:picLocks noChangeAspect="1"/>
          </p:cNvPicPr>
          <p:nvPr/>
        </p:nvPicPr>
        <p:blipFill>
          <a:blip r:embed="rId2"/>
          <a:stretch>
            <a:fillRect/>
          </a:stretch>
        </p:blipFill>
        <p:spPr>
          <a:xfrm>
            <a:off x="4126162" y="2795587"/>
            <a:ext cx="3705225" cy="1266825"/>
          </a:xfrm>
          <a:prstGeom prst="rect">
            <a:avLst/>
          </a:prstGeom>
        </p:spPr>
      </p:pic>
    </p:spTree>
    <p:extLst>
      <p:ext uri="{BB962C8B-B14F-4D97-AF65-F5344CB8AC3E}">
        <p14:creationId xmlns:p14="http://schemas.microsoft.com/office/powerpoint/2010/main" val="2920789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9843-54D2-41C9-9F10-3D24E660B40D}"/>
              </a:ext>
            </a:extLst>
          </p:cNvPr>
          <p:cNvSpPr>
            <a:spLocks noGrp="1"/>
          </p:cNvSpPr>
          <p:nvPr>
            <p:ph type="title"/>
          </p:nvPr>
        </p:nvSpPr>
        <p:spPr/>
        <p:txBody>
          <a:bodyPr/>
          <a:lstStyle/>
          <a:p>
            <a:pPr algn="ctr"/>
            <a:r>
              <a:rPr lang="en-US" altLang="en-US" dirty="0"/>
              <a:t>Uses for the accounting break-even</a:t>
            </a:r>
            <a:endParaRPr lang="en-US" dirty="0"/>
          </a:p>
        </p:txBody>
      </p:sp>
      <p:sp>
        <p:nvSpPr>
          <p:cNvPr id="3" name="Content Placeholder 2">
            <a:extLst>
              <a:ext uri="{FF2B5EF4-FFF2-40B4-BE49-F238E27FC236}">
                <a16:creationId xmlns:a16="http://schemas.microsoft.com/office/drawing/2014/main" id="{40B1B075-C743-4B0A-A087-744AFA037BE6}"/>
              </a:ext>
            </a:extLst>
          </p:cNvPr>
          <p:cNvSpPr>
            <a:spLocks noGrp="1"/>
          </p:cNvSpPr>
          <p:nvPr>
            <p:ph idx="1"/>
          </p:nvPr>
        </p:nvSpPr>
        <p:spPr>
          <a:xfrm>
            <a:off x="581192" y="2180496"/>
            <a:ext cx="11029615" cy="4493681"/>
          </a:xfrm>
        </p:spPr>
        <p:txBody>
          <a:bodyPr/>
          <a:lstStyle/>
          <a:p>
            <a:pPr>
              <a:lnSpc>
                <a:spcPct val="90000"/>
              </a:lnSpc>
              <a:spcBef>
                <a:spcPts val="600"/>
              </a:spcBef>
            </a:pPr>
            <a:r>
              <a:rPr lang="en-US" sz="2200" dirty="0">
                <a:solidFill>
                  <a:srgbClr val="221E1F"/>
                </a:solidFill>
              </a:rPr>
              <a:t>Why would anyone be interested in knowing the accounting break-even point? </a:t>
            </a:r>
          </a:p>
          <a:p>
            <a:pPr marL="869224" lvl="1" indent="-457200">
              <a:lnSpc>
                <a:spcPct val="90000"/>
              </a:lnSpc>
              <a:spcBef>
                <a:spcPts val="600"/>
              </a:spcBef>
              <a:buFont typeface="+mj-lt"/>
              <a:buAutoNum type="arabicPeriod"/>
            </a:pPr>
            <a:r>
              <a:rPr lang="en-US" sz="2100" i="1" dirty="0">
                <a:solidFill>
                  <a:srgbClr val="221E1F"/>
                </a:solidFill>
              </a:rPr>
              <a:t>Accounting break-even and payback period are similar measures. </a:t>
            </a:r>
            <a:r>
              <a:rPr lang="en-US" sz="2100" dirty="0">
                <a:solidFill>
                  <a:srgbClr val="221E1F"/>
                </a:solidFill>
              </a:rPr>
              <a:t>Like payback period, accounting break-even is relatively easy to calculate and explain. </a:t>
            </a:r>
          </a:p>
          <a:p>
            <a:pPr marL="869224" lvl="1" indent="-457200">
              <a:lnSpc>
                <a:spcPct val="90000"/>
              </a:lnSpc>
              <a:spcBef>
                <a:spcPts val="600"/>
              </a:spcBef>
              <a:buFont typeface="+mj-lt"/>
              <a:buAutoNum type="arabicPeriod"/>
            </a:pPr>
            <a:r>
              <a:rPr lang="en-US" sz="2100" i="1" dirty="0">
                <a:solidFill>
                  <a:srgbClr val="221E1F"/>
                </a:solidFill>
              </a:rPr>
              <a:t>Managers are often concerned with the contribution a project will make to the firm’s total accounting earnings.</a:t>
            </a:r>
            <a:r>
              <a:rPr lang="en-US" sz="2100" dirty="0">
                <a:solidFill>
                  <a:srgbClr val="221E1F"/>
                </a:solidFill>
              </a:rPr>
              <a:t> A project that does not break even in an accounting sense actually reduces total earnings. </a:t>
            </a:r>
          </a:p>
          <a:p>
            <a:pPr marL="869224" lvl="1" indent="-457200">
              <a:lnSpc>
                <a:spcPct val="90000"/>
              </a:lnSpc>
              <a:spcBef>
                <a:spcPts val="600"/>
              </a:spcBef>
              <a:buFont typeface="+mj-lt"/>
              <a:buAutoNum type="arabicPeriod"/>
            </a:pPr>
            <a:r>
              <a:rPr lang="en-US" sz="2100" i="1" dirty="0">
                <a:solidFill>
                  <a:srgbClr val="221E1F"/>
                </a:solidFill>
              </a:rPr>
              <a:t>A project that just breaks even on an accounting basis loses money in a financial or opportunity cost sense. </a:t>
            </a:r>
            <a:r>
              <a:rPr lang="en-US" sz="2100" dirty="0">
                <a:solidFill>
                  <a:srgbClr val="221E1F"/>
                </a:solidFill>
              </a:rPr>
              <a:t>This is true because we could have earned more by investing elsewhere. Such a project does not lose money in an out-of-pocket sense. </a:t>
            </a:r>
            <a:endParaRPr lang="en-US" sz="2100" dirty="0"/>
          </a:p>
          <a:p>
            <a:pPr marL="0" indent="0">
              <a:buNone/>
            </a:pPr>
            <a:endParaRPr lang="en-US" dirty="0"/>
          </a:p>
        </p:txBody>
      </p:sp>
    </p:spTree>
    <p:extLst>
      <p:ext uri="{BB962C8B-B14F-4D97-AF65-F5344CB8AC3E}">
        <p14:creationId xmlns:p14="http://schemas.microsoft.com/office/powerpoint/2010/main" val="1720611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3F14F-8F9E-4216-B501-F2416B6AFAC8}"/>
              </a:ext>
            </a:extLst>
          </p:cNvPr>
          <p:cNvSpPr>
            <a:spLocks noGrp="1"/>
          </p:cNvSpPr>
          <p:nvPr>
            <p:ph type="title"/>
          </p:nvPr>
        </p:nvSpPr>
        <p:spPr/>
        <p:txBody>
          <a:bodyPr/>
          <a:lstStyle/>
          <a:p>
            <a:pPr algn="ctr"/>
            <a:r>
              <a:rPr lang="en-US" altLang="en-US" dirty="0"/>
              <a:t>Operating cash flow, sales volume, and break-even</a:t>
            </a:r>
            <a:endParaRPr lang="en-US" dirty="0"/>
          </a:p>
        </p:txBody>
      </p:sp>
      <p:sp>
        <p:nvSpPr>
          <p:cNvPr id="3" name="Content Placeholder 2">
            <a:extLst>
              <a:ext uri="{FF2B5EF4-FFF2-40B4-BE49-F238E27FC236}">
                <a16:creationId xmlns:a16="http://schemas.microsoft.com/office/drawing/2014/main" id="{57646E12-63A9-4005-81D5-01FE26265187}"/>
              </a:ext>
            </a:extLst>
          </p:cNvPr>
          <p:cNvSpPr>
            <a:spLocks noGrp="1"/>
          </p:cNvSpPr>
          <p:nvPr>
            <p:ph idx="1"/>
          </p:nvPr>
        </p:nvSpPr>
        <p:spPr>
          <a:xfrm>
            <a:off x="581192" y="2130458"/>
            <a:ext cx="11029615" cy="4798244"/>
          </a:xfrm>
        </p:spPr>
        <p:txBody>
          <a:bodyPr>
            <a:normAutofit fontScale="92500" lnSpcReduction="10000"/>
          </a:bodyPr>
          <a:lstStyle/>
          <a:p>
            <a:pPr>
              <a:lnSpc>
                <a:spcPct val="85000"/>
              </a:lnSpc>
              <a:spcBef>
                <a:spcPts val="600"/>
              </a:spcBef>
            </a:pPr>
            <a:r>
              <a:rPr lang="en-US" sz="2200" dirty="0" err="1">
                <a:solidFill>
                  <a:srgbClr val="221E1F"/>
                </a:solidFill>
              </a:rPr>
              <a:t>Wettway</a:t>
            </a:r>
            <a:r>
              <a:rPr lang="en-US" sz="2200" dirty="0">
                <a:solidFill>
                  <a:srgbClr val="221E1F"/>
                </a:solidFill>
              </a:rPr>
              <a:t> Sailboat Corporation is considering whether to launch its new Margo-class sailboat. The selling price will be $40,000 per boat, variable costs will be $20,000 per boat, and fixed costs will be $500,000 per year. Total investment needed to undertake the project is $3,500,000, which will be depreciated straight-line to zero over the five-year life of the equipment. The salvage value is zero, and there are no working capital consequences. The required return is 20%.</a:t>
            </a:r>
          </a:p>
          <a:p>
            <a:pPr>
              <a:lnSpc>
                <a:spcPct val="85000"/>
              </a:lnSpc>
              <a:spcBef>
                <a:spcPts val="600"/>
              </a:spcBef>
            </a:pPr>
            <a:r>
              <a:rPr lang="en-US" sz="2200" dirty="0" err="1">
                <a:solidFill>
                  <a:srgbClr val="221E1F"/>
                </a:solidFill>
              </a:rPr>
              <a:t>Wettway</a:t>
            </a:r>
            <a:r>
              <a:rPr lang="en-US" sz="2200" dirty="0">
                <a:solidFill>
                  <a:srgbClr val="221E1F"/>
                </a:solidFill>
              </a:rPr>
              <a:t> projects total sales for the five years at 425 boats, or about 85 boats per year. Ignoring taxes, should this project be launched?</a:t>
            </a:r>
          </a:p>
          <a:p>
            <a:pPr lvl="1" algn="just">
              <a:lnSpc>
                <a:spcPct val="85000"/>
              </a:lnSpc>
              <a:spcBef>
                <a:spcPts val="600"/>
              </a:spcBef>
            </a:pPr>
            <a:r>
              <a:rPr lang="en-US" sz="2100" dirty="0">
                <a:solidFill>
                  <a:srgbClr val="221E1F"/>
                </a:solidFill>
              </a:rPr>
              <a:t>Operating cash flow at 85 boats per year is: </a:t>
            </a:r>
          </a:p>
          <a:p>
            <a:pPr marL="685800" lvl="2" indent="-685800" algn="just">
              <a:lnSpc>
                <a:spcPct val="85000"/>
              </a:lnSpc>
              <a:spcBef>
                <a:spcPts val="600"/>
              </a:spcBef>
              <a:buNone/>
            </a:pPr>
            <a:r>
              <a:rPr lang="en-US" sz="2000" i="1" dirty="0">
                <a:solidFill>
                  <a:srgbClr val="221E1F"/>
                </a:solidFill>
              </a:rPr>
              <a:t>Operating cash flow </a:t>
            </a:r>
            <a:r>
              <a:rPr lang="en-US" sz="2000" dirty="0">
                <a:solidFill>
                  <a:srgbClr val="221E1F"/>
                </a:solidFill>
              </a:rPr>
              <a:t>= EBIT + Depreciation − Taxes </a:t>
            </a:r>
          </a:p>
          <a:p>
            <a:pPr marL="685800" lvl="2" indent="1428750" algn="just">
              <a:lnSpc>
                <a:spcPct val="85000"/>
              </a:lnSpc>
              <a:spcBef>
                <a:spcPts val="600"/>
              </a:spcBef>
              <a:buNone/>
            </a:pPr>
            <a:r>
              <a:rPr lang="en-US" sz="2000" dirty="0">
                <a:solidFill>
                  <a:srgbClr val="221E1F"/>
                </a:solidFill>
              </a:rPr>
              <a:t>= (</a:t>
            </a:r>
            <a:r>
              <a:rPr lang="en-US" sz="2000" i="1" dirty="0">
                <a:solidFill>
                  <a:srgbClr val="221E1F"/>
                </a:solidFill>
              </a:rPr>
              <a:t>S </a:t>
            </a:r>
            <a:r>
              <a:rPr lang="en-US" sz="2000" dirty="0">
                <a:solidFill>
                  <a:srgbClr val="221E1F"/>
                </a:solidFill>
              </a:rPr>
              <a:t>− VC − FC − </a:t>
            </a:r>
            <a:r>
              <a:rPr lang="en-US" sz="2000" i="1" dirty="0">
                <a:solidFill>
                  <a:srgbClr val="221E1F"/>
                </a:solidFill>
              </a:rPr>
              <a:t>D</a:t>
            </a:r>
            <a:r>
              <a:rPr lang="en-US" sz="2000" dirty="0">
                <a:solidFill>
                  <a:srgbClr val="221E1F"/>
                </a:solidFill>
              </a:rPr>
              <a:t>) + </a:t>
            </a:r>
            <a:r>
              <a:rPr lang="en-US" sz="2000" i="1" dirty="0">
                <a:solidFill>
                  <a:srgbClr val="221E1F"/>
                </a:solidFill>
              </a:rPr>
              <a:t>D </a:t>
            </a:r>
            <a:r>
              <a:rPr lang="en-US" sz="2000" dirty="0">
                <a:solidFill>
                  <a:srgbClr val="221E1F"/>
                </a:solidFill>
              </a:rPr>
              <a:t>− 0 </a:t>
            </a:r>
          </a:p>
          <a:p>
            <a:pPr marL="685800" lvl="2" indent="1428750" algn="just">
              <a:lnSpc>
                <a:spcPct val="85000"/>
              </a:lnSpc>
              <a:spcBef>
                <a:spcPts val="600"/>
              </a:spcBef>
              <a:buNone/>
            </a:pPr>
            <a:r>
              <a:rPr lang="en-US" sz="2000" dirty="0">
                <a:solidFill>
                  <a:srgbClr val="221E1F"/>
                </a:solidFill>
              </a:rPr>
              <a:t>= 85 × ($40,000 − 20,000) − $ 500,000 = </a:t>
            </a:r>
            <a:r>
              <a:rPr lang="en-US" sz="2000" b="1" dirty="0">
                <a:solidFill>
                  <a:schemeClr val="accent1">
                    <a:lumMod val="75000"/>
                  </a:schemeClr>
                </a:solidFill>
              </a:rPr>
              <a:t>$1,200,000/year  </a:t>
            </a:r>
          </a:p>
          <a:p>
            <a:pPr lvl="1" algn="just">
              <a:lnSpc>
                <a:spcPct val="85000"/>
              </a:lnSpc>
              <a:spcBef>
                <a:spcPts val="600"/>
              </a:spcBef>
            </a:pPr>
            <a:r>
              <a:rPr lang="en-US" sz="2100" dirty="0">
                <a:solidFill>
                  <a:srgbClr val="221E1F"/>
                </a:solidFill>
              </a:rPr>
              <a:t>At 20%, the five-year annuity factor is 2.9906, so the NPV is:</a:t>
            </a:r>
          </a:p>
          <a:p>
            <a:pPr marL="1051557" lvl="3" indent="0" algn="just">
              <a:lnSpc>
                <a:spcPct val="85000"/>
              </a:lnSpc>
              <a:spcBef>
                <a:spcPts val="600"/>
              </a:spcBef>
              <a:buNone/>
            </a:pPr>
            <a:r>
              <a:rPr lang="en-US" sz="2000" i="1" dirty="0">
                <a:solidFill>
                  <a:srgbClr val="221E1F"/>
                </a:solidFill>
              </a:rPr>
              <a:t>NPV</a:t>
            </a:r>
            <a:r>
              <a:rPr lang="en-US" sz="2000" dirty="0">
                <a:solidFill>
                  <a:srgbClr val="221E1F"/>
                </a:solidFill>
              </a:rPr>
              <a:t> = − $3,500,000 + $1,200,000 × 2.9906 </a:t>
            </a:r>
          </a:p>
          <a:p>
            <a:pPr marL="1050925" lvl="3" indent="492125" algn="just">
              <a:lnSpc>
                <a:spcPct val="85000"/>
              </a:lnSpc>
              <a:spcBef>
                <a:spcPts val="600"/>
              </a:spcBef>
              <a:buNone/>
            </a:pPr>
            <a:r>
              <a:rPr lang="en-US" sz="2000" dirty="0">
                <a:solidFill>
                  <a:srgbClr val="221E1F"/>
                </a:solidFill>
              </a:rPr>
              <a:t>= − $3,500,000 + 3,588,735 = </a:t>
            </a:r>
            <a:r>
              <a:rPr lang="en-US" sz="2000" b="1" dirty="0">
                <a:solidFill>
                  <a:schemeClr val="accent1">
                    <a:lumMod val="75000"/>
                  </a:schemeClr>
                </a:solidFill>
              </a:rPr>
              <a:t>$88,735 </a:t>
            </a:r>
          </a:p>
          <a:p>
            <a:endParaRPr lang="en-US" dirty="0"/>
          </a:p>
        </p:txBody>
      </p:sp>
    </p:spTree>
    <p:extLst>
      <p:ext uri="{BB962C8B-B14F-4D97-AF65-F5344CB8AC3E}">
        <p14:creationId xmlns:p14="http://schemas.microsoft.com/office/powerpoint/2010/main" val="4030337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E10FD-133C-49CC-B544-92735837ECF6}"/>
              </a:ext>
            </a:extLst>
          </p:cNvPr>
          <p:cNvSpPr>
            <a:spLocks noGrp="1"/>
          </p:cNvSpPr>
          <p:nvPr>
            <p:ph type="title"/>
          </p:nvPr>
        </p:nvSpPr>
        <p:spPr/>
        <p:txBody>
          <a:bodyPr/>
          <a:lstStyle/>
          <a:p>
            <a:pPr algn="ctr"/>
            <a:r>
              <a:rPr lang="en-US" altLang="en-US" dirty="0"/>
              <a:t>Calculating the break-even level</a:t>
            </a:r>
            <a:endParaRPr lang="en-US" dirty="0"/>
          </a:p>
        </p:txBody>
      </p:sp>
      <p:sp>
        <p:nvSpPr>
          <p:cNvPr id="3" name="Content Placeholder 2">
            <a:extLst>
              <a:ext uri="{FF2B5EF4-FFF2-40B4-BE49-F238E27FC236}">
                <a16:creationId xmlns:a16="http://schemas.microsoft.com/office/drawing/2014/main" id="{F0B63E9B-F5F2-4608-9255-E06EB4A9C70B}"/>
              </a:ext>
            </a:extLst>
          </p:cNvPr>
          <p:cNvSpPr>
            <a:spLocks noGrp="1"/>
          </p:cNvSpPr>
          <p:nvPr>
            <p:ph idx="1"/>
          </p:nvPr>
        </p:nvSpPr>
        <p:spPr>
          <a:xfrm>
            <a:off x="581192" y="2180496"/>
            <a:ext cx="11029615" cy="4503108"/>
          </a:xfrm>
        </p:spPr>
        <p:txBody>
          <a:bodyPr>
            <a:normAutofit/>
          </a:bodyPr>
          <a:lstStyle/>
          <a:p>
            <a:pPr>
              <a:lnSpc>
                <a:spcPct val="90000"/>
              </a:lnSpc>
              <a:spcBef>
                <a:spcPts val="600"/>
              </a:spcBef>
            </a:pPr>
            <a:r>
              <a:rPr lang="en-US" sz="2200" dirty="0">
                <a:solidFill>
                  <a:srgbClr val="221E1F"/>
                </a:solidFill>
              </a:rPr>
              <a:t>Before fixed costs and depreciation are considered, </a:t>
            </a:r>
            <a:r>
              <a:rPr lang="en-US" sz="2200" dirty="0" err="1">
                <a:solidFill>
                  <a:srgbClr val="221E1F"/>
                </a:solidFill>
              </a:rPr>
              <a:t>Wettway</a:t>
            </a:r>
            <a:r>
              <a:rPr lang="en-US" sz="2200" dirty="0">
                <a:solidFill>
                  <a:srgbClr val="221E1F"/>
                </a:solidFill>
              </a:rPr>
              <a:t> generates $40,000 − 20,000 = $20,000 per boat (i.e., revenue less variable cost)</a:t>
            </a:r>
          </a:p>
          <a:p>
            <a:pPr>
              <a:lnSpc>
                <a:spcPct val="90000"/>
              </a:lnSpc>
              <a:spcBef>
                <a:spcPts val="600"/>
              </a:spcBef>
            </a:pPr>
            <a:r>
              <a:rPr lang="en-US" sz="2200" dirty="0">
                <a:solidFill>
                  <a:srgbClr val="221E1F"/>
                </a:solidFill>
              </a:rPr>
              <a:t>Depreciation is $3,500,000/5 = $700,000 per year </a:t>
            </a:r>
          </a:p>
          <a:p>
            <a:pPr>
              <a:lnSpc>
                <a:spcPct val="90000"/>
              </a:lnSpc>
              <a:spcBef>
                <a:spcPts val="600"/>
              </a:spcBef>
            </a:pPr>
            <a:r>
              <a:rPr lang="en-US" sz="2200" dirty="0">
                <a:solidFill>
                  <a:srgbClr val="221E1F"/>
                </a:solidFill>
              </a:rPr>
              <a:t>Fixed costs and depreciation together total $1.2 million, so </a:t>
            </a:r>
            <a:r>
              <a:rPr lang="en-US" sz="2200" dirty="0" err="1">
                <a:solidFill>
                  <a:srgbClr val="221E1F"/>
                </a:solidFill>
              </a:rPr>
              <a:t>Wettway</a:t>
            </a:r>
            <a:r>
              <a:rPr lang="en-US" sz="2200" dirty="0">
                <a:solidFill>
                  <a:srgbClr val="221E1F"/>
                </a:solidFill>
              </a:rPr>
              <a:t> needs to sell (FC + </a:t>
            </a:r>
            <a:r>
              <a:rPr lang="en-US" sz="2200" i="1" dirty="0">
                <a:solidFill>
                  <a:srgbClr val="221E1F"/>
                </a:solidFill>
              </a:rPr>
              <a:t>D</a:t>
            </a:r>
            <a:r>
              <a:rPr lang="en-US" sz="2200" dirty="0">
                <a:solidFill>
                  <a:srgbClr val="221E1F"/>
                </a:solidFill>
              </a:rPr>
              <a:t>)/(</a:t>
            </a:r>
            <a:r>
              <a:rPr lang="en-US" sz="2200" i="1" dirty="0">
                <a:solidFill>
                  <a:srgbClr val="221E1F"/>
                </a:solidFill>
              </a:rPr>
              <a:t>P </a:t>
            </a:r>
            <a:r>
              <a:rPr lang="en-US" sz="2200" dirty="0">
                <a:solidFill>
                  <a:srgbClr val="221E1F"/>
                </a:solidFill>
              </a:rPr>
              <a:t>− </a:t>
            </a:r>
            <a:r>
              <a:rPr lang="en-US" sz="2200" i="1" dirty="0">
                <a:solidFill>
                  <a:srgbClr val="221E1F"/>
                </a:solidFill>
              </a:rPr>
              <a:t>v</a:t>
            </a:r>
            <a:r>
              <a:rPr lang="en-US" sz="2200" dirty="0">
                <a:solidFill>
                  <a:srgbClr val="221E1F"/>
                </a:solidFill>
              </a:rPr>
              <a:t>) = $1.2 million/$20,000 = 60 boats per year to break even on an accounting basis</a:t>
            </a:r>
          </a:p>
          <a:p>
            <a:pPr>
              <a:lnSpc>
                <a:spcPct val="90000"/>
              </a:lnSpc>
              <a:spcBef>
                <a:spcPts val="600"/>
              </a:spcBef>
            </a:pPr>
            <a:endParaRPr lang="en-US" sz="2200" dirty="0">
              <a:solidFill>
                <a:srgbClr val="221E1F"/>
              </a:solidFill>
            </a:endParaRPr>
          </a:p>
          <a:p>
            <a:pPr>
              <a:lnSpc>
                <a:spcPct val="90000"/>
              </a:lnSpc>
              <a:spcBef>
                <a:spcPts val="600"/>
              </a:spcBef>
            </a:pPr>
            <a:r>
              <a:rPr lang="en-US" sz="2200" dirty="0">
                <a:solidFill>
                  <a:srgbClr val="221E1F"/>
                </a:solidFill>
              </a:rPr>
              <a:t>To calculate </a:t>
            </a:r>
            <a:r>
              <a:rPr lang="en-US" sz="2200" dirty="0" err="1">
                <a:solidFill>
                  <a:srgbClr val="221E1F"/>
                </a:solidFill>
              </a:rPr>
              <a:t>Wettway’s</a:t>
            </a:r>
            <a:r>
              <a:rPr lang="en-US" sz="2200" dirty="0">
                <a:solidFill>
                  <a:srgbClr val="221E1F"/>
                </a:solidFill>
              </a:rPr>
              <a:t> cash flow in this case, we note that if 60 boats are sold, net income will be exactly zero </a:t>
            </a:r>
          </a:p>
          <a:p>
            <a:pPr lvl="1">
              <a:lnSpc>
                <a:spcPct val="90000"/>
              </a:lnSpc>
              <a:spcBef>
                <a:spcPts val="600"/>
              </a:spcBef>
            </a:pPr>
            <a:r>
              <a:rPr lang="en-US" sz="2200" dirty="0">
                <a:solidFill>
                  <a:srgbClr val="221E1F"/>
                </a:solidFill>
              </a:rPr>
              <a:t>Recall that operating cash flow for a project can be written as net income plus depreciation (i.e.,  </a:t>
            </a:r>
            <a:r>
              <a:rPr lang="en-US" sz="2200" i="1" dirty="0">
                <a:solidFill>
                  <a:srgbClr val="221E1F"/>
                </a:solidFill>
              </a:rPr>
              <a:t>bottom-up</a:t>
            </a:r>
            <a:r>
              <a:rPr lang="en-US" sz="2200" dirty="0">
                <a:solidFill>
                  <a:srgbClr val="221E1F"/>
                </a:solidFill>
              </a:rPr>
              <a:t> definition)</a:t>
            </a:r>
          </a:p>
          <a:p>
            <a:pPr lvl="1">
              <a:lnSpc>
                <a:spcPct val="90000"/>
              </a:lnSpc>
              <a:spcBef>
                <a:spcPts val="600"/>
              </a:spcBef>
            </a:pPr>
            <a:r>
              <a:rPr lang="en-US" sz="2200" dirty="0">
                <a:solidFill>
                  <a:srgbClr val="221E1F"/>
                </a:solidFill>
              </a:rPr>
              <a:t>Operating cash flow is equal to the depreciation, or $700,000</a:t>
            </a:r>
          </a:p>
          <a:p>
            <a:endParaRPr lang="en-US" dirty="0"/>
          </a:p>
        </p:txBody>
      </p:sp>
    </p:spTree>
    <p:extLst>
      <p:ext uri="{BB962C8B-B14F-4D97-AF65-F5344CB8AC3E}">
        <p14:creationId xmlns:p14="http://schemas.microsoft.com/office/powerpoint/2010/main" val="3081510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041A4-26F7-4585-901E-0E4B368CFEF0}"/>
              </a:ext>
            </a:extLst>
          </p:cNvPr>
          <p:cNvSpPr>
            <a:spLocks noGrp="1"/>
          </p:cNvSpPr>
          <p:nvPr>
            <p:ph type="title"/>
          </p:nvPr>
        </p:nvSpPr>
        <p:spPr/>
        <p:txBody>
          <a:bodyPr/>
          <a:lstStyle/>
          <a:p>
            <a:r>
              <a:rPr lang="en-US" altLang="en-US" dirty="0"/>
              <a:t>Learning objectives</a:t>
            </a:r>
            <a:endParaRPr lang="en-US" dirty="0"/>
          </a:p>
        </p:txBody>
      </p:sp>
      <p:sp>
        <p:nvSpPr>
          <p:cNvPr id="3" name="Content Placeholder 2">
            <a:extLst>
              <a:ext uri="{FF2B5EF4-FFF2-40B4-BE49-F238E27FC236}">
                <a16:creationId xmlns:a16="http://schemas.microsoft.com/office/drawing/2014/main" id="{E65CD16B-D983-4CA6-86FC-5D3DB80FF34B}"/>
              </a:ext>
            </a:extLst>
          </p:cNvPr>
          <p:cNvSpPr>
            <a:spLocks noGrp="1"/>
          </p:cNvSpPr>
          <p:nvPr>
            <p:ph idx="1"/>
          </p:nvPr>
        </p:nvSpPr>
        <p:spPr/>
        <p:txBody>
          <a:bodyPr>
            <a:normAutofit fontScale="92500" lnSpcReduction="10000"/>
          </a:bodyPr>
          <a:lstStyle/>
          <a:p>
            <a:r>
              <a:rPr lang="en-US" altLang="en-US" sz="2000" dirty="0"/>
              <a:t>Perform and interpret a </a:t>
            </a:r>
            <a:r>
              <a:rPr lang="en-US" altLang="en-US" sz="2000" b="1" dirty="0"/>
              <a:t>sensitivity analysis </a:t>
            </a:r>
            <a:r>
              <a:rPr lang="en-US" altLang="en-US" sz="2000" dirty="0"/>
              <a:t>for a proposed investment</a:t>
            </a:r>
          </a:p>
          <a:p>
            <a:endParaRPr lang="en-US" altLang="en-US" sz="2000" dirty="0"/>
          </a:p>
          <a:p>
            <a:r>
              <a:rPr lang="en-US" altLang="en-US" sz="2000" dirty="0"/>
              <a:t>Perform and interpret a </a:t>
            </a:r>
            <a:r>
              <a:rPr lang="en-US" altLang="en-US" sz="2000" b="1" dirty="0"/>
              <a:t>scenario analysis </a:t>
            </a:r>
            <a:r>
              <a:rPr lang="en-US" altLang="en-US" sz="2000" dirty="0"/>
              <a:t>for a proposed investment</a:t>
            </a:r>
          </a:p>
          <a:p>
            <a:pPr marL="0" indent="0">
              <a:buNone/>
            </a:pPr>
            <a:endParaRPr lang="en-US" altLang="en-US" sz="2000" dirty="0"/>
          </a:p>
          <a:p>
            <a:r>
              <a:rPr lang="en-US" altLang="en-US" sz="2000" dirty="0"/>
              <a:t>Determine and interpret cash, accounting, and financial </a:t>
            </a:r>
            <a:r>
              <a:rPr lang="en-US" altLang="en-US" sz="2000" b="1" dirty="0"/>
              <a:t>break-even points</a:t>
            </a:r>
          </a:p>
          <a:p>
            <a:endParaRPr lang="en-US" altLang="en-US" sz="2000" dirty="0"/>
          </a:p>
          <a:p>
            <a:r>
              <a:rPr lang="en-US" altLang="en-US" sz="2000" dirty="0"/>
              <a:t>Explain how the degree of </a:t>
            </a:r>
            <a:r>
              <a:rPr lang="en-US" altLang="en-US" sz="2000" b="1" dirty="0"/>
              <a:t>operating leverage </a:t>
            </a:r>
            <a:r>
              <a:rPr lang="en-US" altLang="en-US" sz="2000" dirty="0"/>
              <a:t>can affect the cash flows of a project</a:t>
            </a:r>
          </a:p>
          <a:p>
            <a:endParaRPr lang="en-US" altLang="en-US" sz="2000" dirty="0"/>
          </a:p>
          <a:p>
            <a:r>
              <a:rPr lang="en-US" altLang="en-US" sz="2000" dirty="0"/>
              <a:t>Discuss how </a:t>
            </a:r>
            <a:r>
              <a:rPr lang="en-US" altLang="en-US" sz="2000" b="1" dirty="0"/>
              <a:t>capital rationing </a:t>
            </a:r>
            <a:r>
              <a:rPr lang="en-US" altLang="en-US" sz="2000" dirty="0"/>
              <a:t>affects the ability of a company to accept projects</a:t>
            </a:r>
          </a:p>
          <a:p>
            <a:pPr marL="0" indent="0">
              <a:buNone/>
            </a:pPr>
            <a:endParaRPr lang="en-US" dirty="0"/>
          </a:p>
        </p:txBody>
      </p:sp>
    </p:spTree>
    <p:extLst>
      <p:ext uri="{BB962C8B-B14F-4D97-AF65-F5344CB8AC3E}">
        <p14:creationId xmlns:p14="http://schemas.microsoft.com/office/powerpoint/2010/main" val="1790936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7A70-4926-4560-BB6B-D43823C2C0A9}"/>
              </a:ext>
            </a:extLst>
          </p:cNvPr>
          <p:cNvSpPr>
            <a:spLocks noGrp="1"/>
          </p:cNvSpPr>
          <p:nvPr>
            <p:ph type="title"/>
          </p:nvPr>
        </p:nvSpPr>
        <p:spPr/>
        <p:txBody>
          <a:bodyPr/>
          <a:lstStyle/>
          <a:p>
            <a:pPr algn="ctr"/>
            <a:r>
              <a:rPr lang="en-US" altLang="en-US" dirty="0"/>
              <a:t>Sales volume and </a:t>
            </a:r>
            <a:br>
              <a:rPr lang="en-US" altLang="en-US" dirty="0"/>
            </a:br>
            <a:r>
              <a:rPr lang="en-US" altLang="en-US" dirty="0"/>
              <a:t>operating cash flow</a:t>
            </a:r>
            <a:endParaRPr lang="en-US" dirty="0"/>
          </a:p>
        </p:txBody>
      </p:sp>
      <p:sp>
        <p:nvSpPr>
          <p:cNvPr id="3" name="Content Placeholder 2">
            <a:extLst>
              <a:ext uri="{FF2B5EF4-FFF2-40B4-BE49-F238E27FC236}">
                <a16:creationId xmlns:a16="http://schemas.microsoft.com/office/drawing/2014/main" id="{E0154284-C93A-4DB4-B2CC-E2E9FE289FC2}"/>
              </a:ext>
            </a:extLst>
          </p:cNvPr>
          <p:cNvSpPr>
            <a:spLocks noGrp="1"/>
          </p:cNvSpPr>
          <p:nvPr>
            <p:ph idx="1"/>
          </p:nvPr>
        </p:nvSpPr>
        <p:spPr>
          <a:xfrm>
            <a:off x="581192" y="2180496"/>
            <a:ext cx="11029615" cy="4677504"/>
          </a:xfrm>
        </p:spPr>
        <p:txBody>
          <a:bodyPr>
            <a:normAutofit fontScale="85000" lnSpcReduction="20000"/>
          </a:bodyPr>
          <a:lstStyle/>
          <a:p>
            <a:pPr>
              <a:lnSpc>
                <a:spcPct val="90000"/>
              </a:lnSpc>
              <a:spcBef>
                <a:spcPts val="600"/>
              </a:spcBef>
            </a:pPr>
            <a:r>
              <a:rPr lang="en-US" sz="2200" dirty="0">
                <a:solidFill>
                  <a:srgbClr val="221E1F"/>
                </a:solidFill>
              </a:rPr>
              <a:t>Ignoring taxes, a project’s operating cash flow, OCF, can be written as EBIT plus depreciation: </a:t>
            </a:r>
          </a:p>
          <a:p>
            <a:pPr>
              <a:lnSpc>
                <a:spcPct val="90000"/>
              </a:lnSpc>
              <a:spcBef>
                <a:spcPts val="600"/>
              </a:spcBef>
            </a:pPr>
            <a:endParaRPr lang="en-US" sz="2200" dirty="0">
              <a:solidFill>
                <a:srgbClr val="221E1F"/>
              </a:solidFill>
            </a:endParaRPr>
          </a:p>
          <a:p>
            <a:pPr>
              <a:lnSpc>
                <a:spcPct val="90000"/>
              </a:lnSpc>
              <a:spcBef>
                <a:spcPts val="600"/>
              </a:spcBef>
            </a:pPr>
            <a:endParaRPr lang="en-US" sz="2200" dirty="0">
              <a:solidFill>
                <a:srgbClr val="221E1F"/>
              </a:solidFill>
            </a:endParaRPr>
          </a:p>
          <a:p>
            <a:pPr>
              <a:lnSpc>
                <a:spcPct val="90000"/>
              </a:lnSpc>
              <a:spcBef>
                <a:spcPts val="600"/>
              </a:spcBef>
            </a:pPr>
            <a:endParaRPr lang="en-US" sz="2200" dirty="0">
              <a:solidFill>
                <a:srgbClr val="221E1F"/>
              </a:solidFill>
            </a:endParaRPr>
          </a:p>
          <a:p>
            <a:pPr>
              <a:lnSpc>
                <a:spcPct val="90000"/>
              </a:lnSpc>
              <a:spcBef>
                <a:spcPts val="600"/>
              </a:spcBef>
            </a:pPr>
            <a:endParaRPr lang="en-US" sz="2200" dirty="0">
              <a:solidFill>
                <a:srgbClr val="221E1F"/>
              </a:solidFill>
            </a:endParaRPr>
          </a:p>
          <a:p>
            <a:pPr marL="0" indent="0">
              <a:lnSpc>
                <a:spcPct val="90000"/>
              </a:lnSpc>
              <a:spcBef>
                <a:spcPts val="600"/>
              </a:spcBef>
              <a:buNone/>
            </a:pPr>
            <a:endParaRPr lang="en-US" sz="2200" dirty="0">
              <a:solidFill>
                <a:srgbClr val="221E1F"/>
              </a:solidFill>
            </a:endParaRPr>
          </a:p>
          <a:p>
            <a:pPr>
              <a:lnSpc>
                <a:spcPct val="90000"/>
              </a:lnSpc>
              <a:spcBef>
                <a:spcPts val="600"/>
              </a:spcBef>
            </a:pPr>
            <a:r>
              <a:rPr lang="en-US" sz="2200" dirty="0">
                <a:solidFill>
                  <a:srgbClr val="221E1F"/>
                </a:solidFill>
              </a:rPr>
              <a:t>For the </a:t>
            </a:r>
            <a:r>
              <a:rPr lang="en-US" sz="2200" dirty="0" err="1">
                <a:solidFill>
                  <a:srgbClr val="221E1F"/>
                </a:solidFill>
              </a:rPr>
              <a:t>Wettway</a:t>
            </a:r>
            <a:r>
              <a:rPr lang="en-US" sz="2200" dirty="0">
                <a:solidFill>
                  <a:srgbClr val="221E1F"/>
                </a:solidFill>
              </a:rPr>
              <a:t> sailboat project, the general relationship (in thousands) between operating cash flow and sales volume is: </a:t>
            </a:r>
          </a:p>
          <a:p>
            <a:pPr marL="686109" lvl="2" indent="0">
              <a:lnSpc>
                <a:spcPct val="90000"/>
              </a:lnSpc>
              <a:spcBef>
                <a:spcPts val="600"/>
              </a:spcBef>
              <a:buNone/>
            </a:pPr>
            <a:r>
              <a:rPr lang="en-US" sz="2100" i="1" dirty="0">
                <a:solidFill>
                  <a:srgbClr val="221E1F"/>
                </a:solidFill>
              </a:rPr>
              <a:t>OCF</a:t>
            </a:r>
            <a:r>
              <a:rPr lang="en-US" sz="2100" dirty="0">
                <a:solidFill>
                  <a:srgbClr val="221E1F"/>
                </a:solidFill>
              </a:rPr>
              <a:t> = (</a:t>
            </a:r>
            <a:r>
              <a:rPr lang="en-US" sz="2100" i="1" dirty="0">
                <a:solidFill>
                  <a:srgbClr val="221E1F"/>
                </a:solidFill>
              </a:rPr>
              <a:t>P </a:t>
            </a:r>
            <a:r>
              <a:rPr lang="en-US" sz="2100" dirty="0">
                <a:solidFill>
                  <a:srgbClr val="221E1F"/>
                </a:solidFill>
              </a:rPr>
              <a:t>− </a:t>
            </a:r>
            <a:r>
              <a:rPr lang="en-US" sz="2100" i="1" dirty="0">
                <a:solidFill>
                  <a:srgbClr val="221E1F"/>
                </a:solidFill>
              </a:rPr>
              <a:t>v</a:t>
            </a:r>
            <a:r>
              <a:rPr lang="en-US" sz="2100" dirty="0">
                <a:solidFill>
                  <a:srgbClr val="221E1F"/>
                </a:solidFill>
              </a:rPr>
              <a:t>) × </a:t>
            </a:r>
            <a:r>
              <a:rPr lang="en-US" sz="2100" i="1" dirty="0">
                <a:solidFill>
                  <a:srgbClr val="221E1F"/>
                </a:solidFill>
              </a:rPr>
              <a:t>Q </a:t>
            </a:r>
            <a:r>
              <a:rPr lang="en-US" sz="2100" dirty="0">
                <a:solidFill>
                  <a:srgbClr val="221E1F"/>
                </a:solidFill>
              </a:rPr>
              <a:t>− FC </a:t>
            </a:r>
          </a:p>
          <a:p>
            <a:pPr marL="685800" lvl="2" indent="514350">
              <a:lnSpc>
                <a:spcPct val="90000"/>
              </a:lnSpc>
              <a:spcBef>
                <a:spcPts val="600"/>
              </a:spcBef>
              <a:buNone/>
            </a:pPr>
            <a:r>
              <a:rPr lang="en-US" sz="2100" dirty="0">
                <a:solidFill>
                  <a:srgbClr val="221E1F"/>
                </a:solidFill>
              </a:rPr>
              <a:t>= ($40 − 20) × </a:t>
            </a:r>
            <a:r>
              <a:rPr lang="en-US" sz="2100" i="1" dirty="0">
                <a:solidFill>
                  <a:srgbClr val="221E1F"/>
                </a:solidFill>
              </a:rPr>
              <a:t>Q </a:t>
            </a:r>
            <a:r>
              <a:rPr lang="en-US" sz="2100" dirty="0">
                <a:solidFill>
                  <a:srgbClr val="221E1F"/>
                </a:solidFill>
              </a:rPr>
              <a:t>− 500 </a:t>
            </a:r>
          </a:p>
          <a:p>
            <a:pPr marL="685800" lvl="2" indent="514350">
              <a:lnSpc>
                <a:spcPct val="90000"/>
              </a:lnSpc>
              <a:spcBef>
                <a:spcPts val="600"/>
              </a:spcBef>
              <a:buNone/>
            </a:pPr>
            <a:r>
              <a:rPr lang="en-US" sz="2100" dirty="0">
                <a:solidFill>
                  <a:srgbClr val="221E1F"/>
                </a:solidFill>
              </a:rPr>
              <a:t>= − $500 + $20 × </a:t>
            </a:r>
            <a:r>
              <a:rPr lang="en-US" sz="2100" i="1" dirty="0">
                <a:solidFill>
                  <a:srgbClr val="221E1F"/>
                </a:solidFill>
              </a:rPr>
              <a:t>Q </a:t>
            </a:r>
          </a:p>
          <a:p>
            <a:pPr>
              <a:lnSpc>
                <a:spcPct val="90000"/>
              </a:lnSpc>
              <a:spcBef>
                <a:spcPts val="600"/>
              </a:spcBef>
            </a:pPr>
            <a:endParaRPr lang="en-US" sz="2200" dirty="0">
              <a:solidFill>
                <a:srgbClr val="221E1F"/>
              </a:solidFill>
            </a:endParaRPr>
          </a:p>
          <a:p>
            <a:pPr>
              <a:lnSpc>
                <a:spcPct val="90000"/>
              </a:lnSpc>
              <a:spcBef>
                <a:spcPts val="600"/>
              </a:spcBef>
            </a:pPr>
            <a:r>
              <a:rPr lang="en-US" sz="2200" dirty="0">
                <a:solidFill>
                  <a:srgbClr val="221E1F"/>
                </a:solidFill>
              </a:rPr>
              <a:t>Relationship between operating cash flow and sales volume is given by a straight line with a slope of $20 and a </a:t>
            </a:r>
            <a:r>
              <a:rPr lang="en-US" sz="2200" i="1" dirty="0">
                <a:solidFill>
                  <a:srgbClr val="221E1F"/>
                </a:solidFill>
              </a:rPr>
              <a:t>y</a:t>
            </a:r>
            <a:r>
              <a:rPr lang="en-US" sz="2200" dirty="0">
                <a:solidFill>
                  <a:srgbClr val="221E1F"/>
                </a:solidFill>
              </a:rPr>
              <a:t>-intercept of −$500 </a:t>
            </a:r>
            <a:endParaRPr lang="en-US" sz="2200" i="1" dirty="0">
              <a:solidFill>
                <a:srgbClr val="221E1F"/>
              </a:solidFill>
            </a:endParaRPr>
          </a:p>
          <a:p>
            <a:endParaRPr lang="en-US" dirty="0"/>
          </a:p>
        </p:txBody>
      </p:sp>
      <p:pic>
        <p:nvPicPr>
          <p:cNvPr id="6" name="Picture 5">
            <a:extLst>
              <a:ext uri="{FF2B5EF4-FFF2-40B4-BE49-F238E27FC236}">
                <a16:creationId xmlns:a16="http://schemas.microsoft.com/office/drawing/2014/main" id="{8A0030B5-B02F-48DA-AF92-4B447A258F1B}"/>
              </a:ext>
            </a:extLst>
          </p:cNvPr>
          <p:cNvPicPr>
            <a:picLocks noChangeAspect="1"/>
          </p:cNvPicPr>
          <p:nvPr/>
        </p:nvPicPr>
        <p:blipFill>
          <a:blip r:embed="rId2"/>
          <a:stretch>
            <a:fillRect/>
          </a:stretch>
        </p:blipFill>
        <p:spPr>
          <a:xfrm>
            <a:off x="3520126" y="2814686"/>
            <a:ext cx="4347327" cy="892049"/>
          </a:xfrm>
          <a:prstGeom prst="rect">
            <a:avLst/>
          </a:prstGeom>
        </p:spPr>
      </p:pic>
    </p:spTree>
    <p:extLst>
      <p:ext uri="{BB962C8B-B14F-4D97-AF65-F5344CB8AC3E}">
        <p14:creationId xmlns:p14="http://schemas.microsoft.com/office/powerpoint/2010/main" val="1785737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05B5F-639E-4DC9-B559-77A41D7A6376}"/>
              </a:ext>
            </a:extLst>
          </p:cNvPr>
          <p:cNvSpPr>
            <a:spLocks noGrp="1"/>
          </p:cNvSpPr>
          <p:nvPr>
            <p:ph type="title"/>
          </p:nvPr>
        </p:nvSpPr>
        <p:spPr/>
        <p:txBody>
          <a:bodyPr/>
          <a:lstStyle/>
          <a:p>
            <a:r>
              <a:rPr lang="en-US" altLang="en-US" dirty="0"/>
              <a:t>Cash flow, accounting, and financial break-even points</a:t>
            </a:r>
            <a:endParaRPr lang="en-US" dirty="0"/>
          </a:p>
        </p:txBody>
      </p:sp>
      <p:sp>
        <p:nvSpPr>
          <p:cNvPr id="3" name="Content Placeholder 2">
            <a:extLst>
              <a:ext uri="{FF2B5EF4-FFF2-40B4-BE49-F238E27FC236}">
                <a16:creationId xmlns:a16="http://schemas.microsoft.com/office/drawing/2014/main" id="{16B5850C-5161-426A-A7F1-21E0961BD428}"/>
              </a:ext>
            </a:extLst>
          </p:cNvPr>
          <p:cNvSpPr>
            <a:spLocks noGrp="1"/>
          </p:cNvSpPr>
          <p:nvPr>
            <p:ph idx="1"/>
          </p:nvPr>
        </p:nvSpPr>
        <p:spPr>
          <a:xfrm>
            <a:off x="581192" y="2180496"/>
            <a:ext cx="11029615" cy="4569096"/>
          </a:xfrm>
        </p:spPr>
        <p:txBody>
          <a:bodyPr>
            <a:normAutofit fontScale="92500" lnSpcReduction="10000"/>
          </a:bodyPr>
          <a:lstStyle/>
          <a:p>
            <a:pPr algn="just">
              <a:lnSpc>
                <a:spcPct val="90000"/>
              </a:lnSpc>
              <a:spcBef>
                <a:spcPts val="600"/>
              </a:spcBef>
            </a:pPr>
            <a:r>
              <a:rPr lang="en-US" sz="2200" dirty="0">
                <a:solidFill>
                  <a:srgbClr val="221E1F"/>
                </a:solidFill>
              </a:rPr>
              <a:t>We have shown the relationship between operating cash flow and sales volume (ignoring taxes) is: </a:t>
            </a:r>
          </a:p>
          <a:p>
            <a:pPr marL="1051557" lvl="3" indent="0" algn="just">
              <a:lnSpc>
                <a:spcPct val="90000"/>
              </a:lnSpc>
              <a:spcBef>
                <a:spcPts val="600"/>
              </a:spcBef>
              <a:buNone/>
            </a:pPr>
            <a:r>
              <a:rPr lang="en-US" sz="2100" i="1" dirty="0">
                <a:solidFill>
                  <a:srgbClr val="221E1F"/>
                </a:solidFill>
              </a:rPr>
              <a:t>OCF</a:t>
            </a:r>
            <a:r>
              <a:rPr lang="en-US" sz="2100" dirty="0">
                <a:solidFill>
                  <a:srgbClr val="221E1F"/>
                </a:solidFill>
              </a:rPr>
              <a:t> = (</a:t>
            </a:r>
            <a:r>
              <a:rPr lang="en-US" sz="2100" i="1" dirty="0">
                <a:solidFill>
                  <a:srgbClr val="221E1F"/>
                </a:solidFill>
              </a:rPr>
              <a:t>P </a:t>
            </a:r>
            <a:r>
              <a:rPr lang="en-US" sz="2100" dirty="0">
                <a:solidFill>
                  <a:srgbClr val="221E1F"/>
                </a:solidFill>
              </a:rPr>
              <a:t>− </a:t>
            </a:r>
            <a:r>
              <a:rPr lang="en-US" sz="2100" i="1" dirty="0">
                <a:solidFill>
                  <a:srgbClr val="221E1F"/>
                </a:solidFill>
              </a:rPr>
              <a:t>v</a:t>
            </a:r>
            <a:r>
              <a:rPr lang="en-US" sz="2100" dirty="0">
                <a:solidFill>
                  <a:srgbClr val="221E1F"/>
                </a:solidFill>
              </a:rPr>
              <a:t>) × </a:t>
            </a:r>
            <a:r>
              <a:rPr lang="en-US" sz="2100" i="1" dirty="0">
                <a:solidFill>
                  <a:srgbClr val="221E1F"/>
                </a:solidFill>
              </a:rPr>
              <a:t>Q </a:t>
            </a:r>
            <a:r>
              <a:rPr lang="en-US" sz="2100" dirty="0">
                <a:solidFill>
                  <a:srgbClr val="221E1F"/>
                </a:solidFill>
              </a:rPr>
              <a:t>− FC </a:t>
            </a:r>
          </a:p>
          <a:p>
            <a:pPr algn="just">
              <a:lnSpc>
                <a:spcPct val="90000"/>
              </a:lnSpc>
              <a:spcBef>
                <a:spcPts val="600"/>
              </a:spcBef>
            </a:pPr>
            <a:r>
              <a:rPr lang="en-US" sz="2200" dirty="0">
                <a:solidFill>
                  <a:srgbClr val="221E1F"/>
                </a:solidFill>
              </a:rPr>
              <a:t>If we rearrange this and solve for </a:t>
            </a:r>
            <a:r>
              <a:rPr lang="en-US" sz="2200" i="1" dirty="0">
                <a:solidFill>
                  <a:srgbClr val="221E1F"/>
                </a:solidFill>
              </a:rPr>
              <a:t>Q, </a:t>
            </a:r>
            <a:r>
              <a:rPr lang="en-US" sz="2200" dirty="0">
                <a:solidFill>
                  <a:srgbClr val="221E1F"/>
                </a:solidFill>
              </a:rPr>
              <a:t>the result tells us what sales volume (</a:t>
            </a:r>
            <a:r>
              <a:rPr lang="en-US" sz="2200" i="1" dirty="0">
                <a:solidFill>
                  <a:srgbClr val="221E1F"/>
                </a:solidFill>
              </a:rPr>
              <a:t>Q</a:t>
            </a:r>
            <a:r>
              <a:rPr lang="en-US" sz="2200" dirty="0">
                <a:solidFill>
                  <a:srgbClr val="221E1F"/>
                </a:solidFill>
              </a:rPr>
              <a:t>) is necessary to achieve any given OCF</a:t>
            </a:r>
          </a:p>
          <a:p>
            <a:pPr algn="just">
              <a:lnSpc>
                <a:spcPct val="90000"/>
              </a:lnSpc>
              <a:spcBef>
                <a:spcPts val="600"/>
              </a:spcBef>
            </a:pPr>
            <a:endParaRPr lang="en-US" sz="2200" dirty="0">
              <a:solidFill>
                <a:srgbClr val="221E1F"/>
              </a:solidFill>
            </a:endParaRPr>
          </a:p>
          <a:p>
            <a:pPr algn="just">
              <a:lnSpc>
                <a:spcPct val="90000"/>
              </a:lnSpc>
              <a:spcBef>
                <a:spcPts val="600"/>
              </a:spcBef>
            </a:pPr>
            <a:endParaRPr lang="en-US" sz="2200" dirty="0">
              <a:solidFill>
                <a:srgbClr val="221E1F"/>
              </a:solidFill>
            </a:endParaRPr>
          </a:p>
          <a:p>
            <a:pPr algn="just">
              <a:lnSpc>
                <a:spcPct val="90000"/>
              </a:lnSpc>
              <a:spcBef>
                <a:spcPts val="600"/>
              </a:spcBef>
            </a:pPr>
            <a:endParaRPr lang="en-US" sz="2200" dirty="0">
              <a:solidFill>
                <a:srgbClr val="221E1F"/>
              </a:solidFill>
            </a:endParaRPr>
          </a:p>
          <a:p>
            <a:pPr algn="just">
              <a:lnSpc>
                <a:spcPct val="90000"/>
              </a:lnSpc>
              <a:spcBef>
                <a:spcPts val="600"/>
              </a:spcBef>
            </a:pPr>
            <a:r>
              <a:rPr lang="en-US" sz="2200" dirty="0">
                <a:solidFill>
                  <a:srgbClr val="221E1F"/>
                </a:solidFill>
              </a:rPr>
              <a:t>Looking at the graph on the previous slide, suppose operating cash flow is equal to depreciation (</a:t>
            </a:r>
            <a:r>
              <a:rPr lang="en-US" sz="2200" i="1" dirty="0">
                <a:solidFill>
                  <a:srgbClr val="221E1F"/>
                </a:solidFill>
              </a:rPr>
              <a:t>D</a:t>
            </a:r>
            <a:r>
              <a:rPr lang="en-US" sz="2200" dirty="0">
                <a:solidFill>
                  <a:srgbClr val="221E1F"/>
                </a:solidFill>
              </a:rPr>
              <a:t>)</a:t>
            </a:r>
          </a:p>
          <a:p>
            <a:pPr lvl="1" algn="just">
              <a:lnSpc>
                <a:spcPct val="90000"/>
              </a:lnSpc>
              <a:spcBef>
                <a:spcPts val="600"/>
              </a:spcBef>
            </a:pPr>
            <a:r>
              <a:rPr lang="en-US" sz="2100" dirty="0">
                <a:solidFill>
                  <a:srgbClr val="221E1F"/>
                </a:solidFill>
                <a:latin typeface="STIX MathJax Main"/>
              </a:rPr>
              <a:t>Recall this situation corresponds to our break-even point on an accounting basis</a:t>
            </a:r>
          </a:p>
          <a:p>
            <a:pPr lvl="1" algn="just">
              <a:lnSpc>
                <a:spcPct val="90000"/>
              </a:lnSpc>
              <a:spcBef>
                <a:spcPts val="600"/>
              </a:spcBef>
            </a:pPr>
            <a:r>
              <a:rPr lang="en-US" sz="2100" dirty="0">
                <a:solidFill>
                  <a:srgbClr val="221E1F"/>
                </a:solidFill>
                <a:latin typeface="STIX MathJax Main"/>
              </a:rPr>
              <a:t>To find the sales volume, substitute the $700 depreciation amount for OCF in our general expression:</a:t>
            </a:r>
          </a:p>
          <a:p>
            <a:pPr marL="1051557" lvl="3" indent="0" algn="just">
              <a:lnSpc>
                <a:spcPct val="90000"/>
              </a:lnSpc>
              <a:spcBef>
                <a:spcPts val="600"/>
              </a:spcBef>
              <a:buNone/>
            </a:pPr>
            <a:r>
              <a:rPr lang="en-US" sz="2100" i="1" dirty="0">
                <a:solidFill>
                  <a:srgbClr val="221E1F"/>
                </a:solidFill>
              </a:rPr>
              <a:t>Q </a:t>
            </a:r>
            <a:r>
              <a:rPr lang="en-US" sz="2100" dirty="0">
                <a:solidFill>
                  <a:srgbClr val="221E1F"/>
                </a:solidFill>
              </a:rPr>
              <a:t>= ( FC + OCF ) / ( </a:t>
            </a:r>
            <a:r>
              <a:rPr lang="en-US" sz="2100" i="1" dirty="0">
                <a:solidFill>
                  <a:srgbClr val="221E1F"/>
                </a:solidFill>
              </a:rPr>
              <a:t>P </a:t>
            </a:r>
            <a:r>
              <a:rPr lang="en-US" sz="2100" dirty="0">
                <a:solidFill>
                  <a:srgbClr val="221E1F"/>
                </a:solidFill>
              </a:rPr>
              <a:t>− </a:t>
            </a:r>
            <a:r>
              <a:rPr lang="en-US" sz="2100" i="1" dirty="0">
                <a:solidFill>
                  <a:srgbClr val="221E1F"/>
                </a:solidFill>
              </a:rPr>
              <a:t>v </a:t>
            </a:r>
            <a:r>
              <a:rPr lang="en-US" sz="2100" dirty="0">
                <a:solidFill>
                  <a:srgbClr val="221E1F"/>
                </a:solidFill>
              </a:rPr>
              <a:t>) </a:t>
            </a:r>
          </a:p>
          <a:p>
            <a:pPr marL="1051248" lvl="3" indent="228600" algn="just">
              <a:lnSpc>
                <a:spcPct val="90000"/>
              </a:lnSpc>
              <a:spcBef>
                <a:spcPts val="600"/>
              </a:spcBef>
              <a:buNone/>
            </a:pPr>
            <a:r>
              <a:rPr lang="en-US" sz="2100" dirty="0">
                <a:solidFill>
                  <a:srgbClr val="221E1F"/>
                </a:solidFill>
              </a:rPr>
              <a:t>= ( $500 + 700 ) / $20 = </a:t>
            </a:r>
            <a:r>
              <a:rPr lang="en-US" sz="2100" b="1" dirty="0">
                <a:solidFill>
                  <a:schemeClr val="accent1">
                    <a:lumMod val="75000"/>
                  </a:schemeClr>
                </a:solidFill>
              </a:rPr>
              <a:t>$60</a:t>
            </a:r>
            <a:endParaRPr lang="en-US" dirty="0"/>
          </a:p>
        </p:txBody>
      </p:sp>
      <p:pic>
        <p:nvPicPr>
          <p:cNvPr id="4" name="Picture 3">
            <a:extLst>
              <a:ext uri="{FF2B5EF4-FFF2-40B4-BE49-F238E27FC236}">
                <a16:creationId xmlns:a16="http://schemas.microsoft.com/office/drawing/2014/main" id="{28F7B7C9-322A-4340-8DE0-ECDD97CB02A4}"/>
              </a:ext>
            </a:extLst>
          </p:cNvPr>
          <p:cNvPicPr>
            <a:picLocks noChangeAspect="1"/>
          </p:cNvPicPr>
          <p:nvPr/>
        </p:nvPicPr>
        <p:blipFill>
          <a:blip r:embed="rId2"/>
          <a:stretch>
            <a:fillRect/>
          </a:stretch>
        </p:blipFill>
        <p:spPr>
          <a:xfrm>
            <a:off x="3389774" y="3833469"/>
            <a:ext cx="4773790" cy="681970"/>
          </a:xfrm>
          <a:prstGeom prst="rect">
            <a:avLst/>
          </a:prstGeom>
        </p:spPr>
      </p:pic>
    </p:spTree>
    <p:extLst>
      <p:ext uri="{BB962C8B-B14F-4D97-AF65-F5344CB8AC3E}">
        <p14:creationId xmlns:p14="http://schemas.microsoft.com/office/powerpoint/2010/main" val="2945020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40AC8-91F9-40BC-8FD6-B441D4F67DA9}"/>
              </a:ext>
            </a:extLst>
          </p:cNvPr>
          <p:cNvSpPr>
            <a:spLocks noGrp="1"/>
          </p:cNvSpPr>
          <p:nvPr>
            <p:ph type="title"/>
          </p:nvPr>
        </p:nvSpPr>
        <p:spPr/>
        <p:txBody>
          <a:bodyPr/>
          <a:lstStyle/>
          <a:p>
            <a:pPr algn="ctr"/>
            <a:r>
              <a:rPr lang="en-US" altLang="en-US" dirty="0"/>
              <a:t>Cash break-even and </a:t>
            </a:r>
            <a:br>
              <a:rPr lang="en-US" altLang="en-US" dirty="0"/>
            </a:br>
            <a:r>
              <a:rPr lang="en-US" altLang="en-US" dirty="0"/>
              <a:t>financial break-even</a:t>
            </a:r>
            <a:endParaRPr lang="en-US" dirty="0"/>
          </a:p>
        </p:txBody>
      </p:sp>
      <p:sp>
        <p:nvSpPr>
          <p:cNvPr id="3" name="Content Placeholder 2">
            <a:extLst>
              <a:ext uri="{FF2B5EF4-FFF2-40B4-BE49-F238E27FC236}">
                <a16:creationId xmlns:a16="http://schemas.microsoft.com/office/drawing/2014/main" id="{24FE4FBD-2B21-4D55-BAE6-C9A33A33D5DB}"/>
              </a:ext>
            </a:extLst>
          </p:cNvPr>
          <p:cNvSpPr>
            <a:spLocks noGrp="1"/>
          </p:cNvSpPr>
          <p:nvPr>
            <p:ph idx="1"/>
          </p:nvPr>
        </p:nvSpPr>
        <p:spPr>
          <a:xfrm>
            <a:off x="581192" y="2180496"/>
            <a:ext cx="11029615" cy="4677504"/>
          </a:xfrm>
        </p:spPr>
        <p:txBody>
          <a:bodyPr>
            <a:normAutofit fontScale="92500" lnSpcReduction="20000"/>
          </a:bodyPr>
          <a:lstStyle/>
          <a:p>
            <a:pPr algn="just">
              <a:lnSpc>
                <a:spcPct val="80000"/>
              </a:lnSpc>
              <a:spcBef>
                <a:spcPts val="600"/>
              </a:spcBef>
            </a:pPr>
            <a:r>
              <a:rPr lang="en-US" sz="2200" b="1" dirty="0"/>
              <a:t>Cash break-even </a:t>
            </a:r>
            <a:r>
              <a:rPr lang="en-US" sz="2200" dirty="0"/>
              <a:t>is the sales level that results in a zero operating cash flow, and it is calculated as follows:</a:t>
            </a:r>
          </a:p>
          <a:p>
            <a:pPr marL="686109" lvl="2" indent="0" algn="just">
              <a:lnSpc>
                <a:spcPct val="80000"/>
              </a:lnSpc>
              <a:spcBef>
                <a:spcPts val="600"/>
              </a:spcBef>
              <a:buNone/>
            </a:pPr>
            <a:r>
              <a:rPr lang="en-US" sz="2100" i="1" dirty="0">
                <a:solidFill>
                  <a:srgbClr val="221E1F"/>
                </a:solidFill>
              </a:rPr>
              <a:t>Q </a:t>
            </a:r>
            <a:r>
              <a:rPr lang="en-US" sz="2100" dirty="0">
                <a:solidFill>
                  <a:srgbClr val="221E1F"/>
                </a:solidFill>
              </a:rPr>
              <a:t>= ( FC + 0 ) / ( </a:t>
            </a:r>
            <a:r>
              <a:rPr lang="en-US" sz="2100" i="1" dirty="0">
                <a:solidFill>
                  <a:srgbClr val="221E1F"/>
                </a:solidFill>
              </a:rPr>
              <a:t>P </a:t>
            </a:r>
            <a:r>
              <a:rPr lang="en-US" sz="2100" dirty="0">
                <a:solidFill>
                  <a:srgbClr val="221E1F"/>
                </a:solidFill>
              </a:rPr>
              <a:t>− </a:t>
            </a:r>
            <a:r>
              <a:rPr lang="en-US" sz="2100" i="1" dirty="0">
                <a:solidFill>
                  <a:srgbClr val="221E1F"/>
                </a:solidFill>
              </a:rPr>
              <a:t>v </a:t>
            </a:r>
            <a:r>
              <a:rPr lang="en-US" sz="2100" dirty="0">
                <a:solidFill>
                  <a:srgbClr val="221E1F"/>
                </a:solidFill>
              </a:rPr>
              <a:t>) </a:t>
            </a:r>
          </a:p>
          <a:p>
            <a:pPr marL="685800" lvl="2" indent="228600" algn="just">
              <a:lnSpc>
                <a:spcPct val="80000"/>
              </a:lnSpc>
              <a:spcBef>
                <a:spcPts val="600"/>
              </a:spcBef>
              <a:buNone/>
            </a:pPr>
            <a:r>
              <a:rPr lang="en-US" sz="2100" dirty="0">
                <a:solidFill>
                  <a:srgbClr val="221E1F"/>
                </a:solidFill>
              </a:rPr>
              <a:t>= $500 / $20 = </a:t>
            </a:r>
            <a:r>
              <a:rPr lang="en-US" sz="2100" b="1" dirty="0">
                <a:solidFill>
                  <a:schemeClr val="accent1">
                    <a:lumMod val="75000"/>
                  </a:schemeClr>
                </a:solidFill>
              </a:rPr>
              <a:t>$25</a:t>
            </a:r>
          </a:p>
          <a:p>
            <a:pPr marL="641862" lvl="1" indent="-230188" algn="just">
              <a:lnSpc>
                <a:spcPct val="80000"/>
              </a:lnSpc>
              <a:spcBef>
                <a:spcPts val="600"/>
              </a:spcBef>
            </a:pPr>
            <a:r>
              <a:rPr lang="en-US" sz="2100" dirty="0" err="1">
                <a:solidFill>
                  <a:srgbClr val="221E1F"/>
                </a:solidFill>
              </a:rPr>
              <a:t>Wettway</a:t>
            </a:r>
            <a:r>
              <a:rPr lang="en-US" sz="2100" dirty="0">
                <a:solidFill>
                  <a:srgbClr val="221E1F"/>
                </a:solidFill>
              </a:rPr>
              <a:t> must sell 25 boats to cover the $500 in fixed costs </a:t>
            </a:r>
          </a:p>
          <a:p>
            <a:pPr marL="344488" indent="-230188" algn="just">
              <a:lnSpc>
                <a:spcPct val="80000"/>
              </a:lnSpc>
              <a:spcBef>
                <a:spcPts val="600"/>
              </a:spcBef>
            </a:pPr>
            <a:r>
              <a:rPr lang="en-US" sz="2200" b="1" dirty="0">
                <a:solidFill>
                  <a:srgbClr val="221E1F"/>
                </a:solidFill>
              </a:rPr>
              <a:t>Financial break-even </a:t>
            </a:r>
            <a:r>
              <a:rPr lang="en-US" sz="2200" dirty="0">
                <a:solidFill>
                  <a:srgbClr val="221E1F"/>
                </a:solidFill>
              </a:rPr>
              <a:t>is the sales level that results in a zero NPV</a:t>
            </a:r>
          </a:p>
          <a:p>
            <a:pPr marL="641862" lvl="1" indent="-230188" algn="just">
              <a:lnSpc>
                <a:spcPct val="80000"/>
              </a:lnSpc>
              <a:spcBef>
                <a:spcPts val="600"/>
              </a:spcBef>
            </a:pPr>
            <a:r>
              <a:rPr lang="en-US" sz="2100" dirty="0">
                <a:solidFill>
                  <a:srgbClr val="221E1F"/>
                </a:solidFill>
              </a:rPr>
              <a:t>Determine what operating cash flow must be for the NPV to be zero, and then use this amount to determine the sales volume </a:t>
            </a:r>
          </a:p>
          <a:p>
            <a:pPr marL="641862" lvl="1" indent="-230188" algn="just">
              <a:lnSpc>
                <a:spcPct val="80000"/>
              </a:lnSpc>
              <a:spcBef>
                <a:spcPts val="600"/>
              </a:spcBef>
            </a:pPr>
            <a:r>
              <a:rPr lang="en-US" sz="2100" dirty="0">
                <a:solidFill>
                  <a:srgbClr val="221E1F"/>
                </a:solidFill>
              </a:rPr>
              <a:t>Recall </a:t>
            </a:r>
            <a:r>
              <a:rPr lang="en-US" sz="2100" dirty="0" err="1">
                <a:solidFill>
                  <a:srgbClr val="221E1F"/>
                </a:solidFill>
              </a:rPr>
              <a:t>Wettway</a:t>
            </a:r>
            <a:r>
              <a:rPr lang="en-US" sz="2100" dirty="0">
                <a:solidFill>
                  <a:srgbClr val="221E1F"/>
                </a:solidFill>
              </a:rPr>
              <a:t> requires a 20% return on its $3,500 (in thousands) investment. How many sailboats does </a:t>
            </a:r>
            <a:r>
              <a:rPr lang="en-US" sz="2100" dirty="0" err="1">
                <a:solidFill>
                  <a:srgbClr val="221E1F"/>
                </a:solidFill>
              </a:rPr>
              <a:t>Wettway</a:t>
            </a:r>
            <a:r>
              <a:rPr lang="en-US" sz="2100" dirty="0">
                <a:solidFill>
                  <a:srgbClr val="221E1F"/>
                </a:solidFill>
              </a:rPr>
              <a:t> have to sell to break even once we account for the 20% per year opportunity cost? </a:t>
            </a:r>
          </a:p>
          <a:p>
            <a:pPr lvl="1" algn="just">
              <a:lnSpc>
                <a:spcPct val="80000"/>
              </a:lnSpc>
              <a:spcBef>
                <a:spcPts val="600"/>
              </a:spcBef>
            </a:pPr>
            <a:r>
              <a:rPr lang="en-US" sz="2100" dirty="0">
                <a:solidFill>
                  <a:srgbClr val="221E1F"/>
                </a:solidFill>
              </a:rPr>
              <a:t>Five-year annuity factor at 20% is 2.9906, and OCF is: </a:t>
            </a:r>
          </a:p>
          <a:p>
            <a:pPr marL="686109" lvl="2" indent="0" algn="just">
              <a:lnSpc>
                <a:spcPct val="80000"/>
              </a:lnSpc>
              <a:spcBef>
                <a:spcPts val="600"/>
              </a:spcBef>
              <a:buNone/>
            </a:pPr>
            <a:r>
              <a:rPr lang="pt-BR" sz="2000" dirty="0">
                <a:solidFill>
                  <a:srgbClr val="221E1F"/>
                </a:solidFill>
              </a:rPr>
              <a:t>$3,500 = OCF × 2.9906 </a:t>
            </a:r>
          </a:p>
          <a:p>
            <a:pPr marL="685800" lvl="2" indent="287338" algn="just">
              <a:lnSpc>
                <a:spcPct val="80000"/>
              </a:lnSpc>
              <a:spcBef>
                <a:spcPts val="600"/>
              </a:spcBef>
              <a:buNone/>
            </a:pPr>
            <a:r>
              <a:rPr lang="pt-BR" sz="2000" i="1" dirty="0">
                <a:solidFill>
                  <a:srgbClr val="221E1F"/>
                </a:solidFill>
              </a:rPr>
              <a:t>OCF</a:t>
            </a:r>
            <a:r>
              <a:rPr lang="pt-BR" sz="2000" dirty="0">
                <a:solidFill>
                  <a:srgbClr val="221E1F"/>
                </a:solidFill>
              </a:rPr>
              <a:t> = $3,500 / 2.9906 = </a:t>
            </a:r>
            <a:r>
              <a:rPr lang="pt-BR" sz="2000" b="1" dirty="0">
                <a:solidFill>
                  <a:schemeClr val="accent1">
                    <a:lumMod val="75000"/>
                  </a:schemeClr>
                </a:solidFill>
              </a:rPr>
              <a:t>$1,170</a:t>
            </a:r>
          </a:p>
          <a:p>
            <a:pPr lvl="1" algn="just">
              <a:lnSpc>
                <a:spcPct val="80000"/>
              </a:lnSpc>
              <a:spcBef>
                <a:spcPts val="600"/>
              </a:spcBef>
            </a:pPr>
            <a:r>
              <a:rPr lang="en-US" sz="2100" dirty="0">
                <a:solidFill>
                  <a:srgbClr val="221E1F"/>
                </a:solidFill>
              </a:rPr>
              <a:t>We can now plug this OCF into the equation for sales volume: </a:t>
            </a:r>
          </a:p>
          <a:p>
            <a:pPr marL="686109" lvl="2" indent="0" algn="just">
              <a:lnSpc>
                <a:spcPct val="80000"/>
              </a:lnSpc>
              <a:spcBef>
                <a:spcPts val="600"/>
              </a:spcBef>
              <a:buNone/>
            </a:pPr>
            <a:r>
              <a:rPr lang="en-US" sz="2000" i="1" dirty="0">
                <a:solidFill>
                  <a:srgbClr val="221E1F"/>
                </a:solidFill>
              </a:rPr>
              <a:t>Q </a:t>
            </a:r>
            <a:r>
              <a:rPr lang="en-US" sz="2000" dirty="0">
                <a:solidFill>
                  <a:srgbClr val="221E1F"/>
                </a:solidFill>
              </a:rPr>
              <a:t>= ( $500 + 1,170 ) / $20 </a:t>
            </a:r>
            <a:r>
              <a:rPr lang="pt-BR" sz="2000" dirty="0"/>
              <a:t>=</a:t>
            </a:r>
            <a:r>
              <a:rPr lang="pt-BR" sz="2000" b="1" dirty="0">
                <a:solidFill>
                  <a:schemeClr val="accent1">
                    <a:lumMod val="75000"/>
                  </a:schemeClr>
                </a:solidFill>
              </a:rPr>
              <a:t> 83.5</a:t>
            </a:r>
            <a:endParaRPr lang="en-US" sz="2000" b="1" dirty="0">
              <a:solidFill>
                <a:schemeClr val="accent1">
                  <a:lumMod val="75000"/>
                </a:schemeClr>
              </a:solidFill>
            </a:endParaRPr>
          </a:p>
          <a:p>
            <a:endParaRPr lang="en-US" dirty="0"/>
          </a:p>
        </p:txBody>
      </p:sp>
    </p:spTree>
    <p:extLst>
      <p:ext uri="{BB962C8B-B14F-4D97-AF65-F5344CB8AC3E}">
        <p14:creationId xmlns:p14="http://schemas.microsoft.com/office/powerpoint/2010/main" val="327611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128E4-0443-40E1-A9E8-464ABD08E3C1}"/>
              </a:ext>
            </a:extLst>
          </p:cNvPr>
          <p:cNvSpPr>
            <a:spLocks noGrp="1"/>
          </p:cNvSpPr>
          <p:nvPr>
            <p:ph type="title"/>
          </p:nvPr>
        </p:nvSpPr>
        <p:spPr/>
        <p:txBody>
          <a:bodyPr/>
          <a:lstStyle/>
          <a:p>
            <a:pPr algn="ctr"/>
            <a:r>
              <a:rPr lang="en-US" altLang="en-US" dirty="0"/>
              <a:t>Operating leverage</a:t>
            </a:r>
            <a:endParaRPr lang="en-US" dirty="0"/>
          </a:p>
        </p:txBody>
      </p:sp>
      <p:sp>
        <p:nvSpPr>
          <p:cNvPr id="3" name="Content Placeholder 2">
            <a:extLst>
              <a:ext uri="{FF2B5EF4-FFF2-40B4-BE49-F238E27FC236}">
                <a16:creationId xmlns:a16="http://schemas.microsoft.com/office/drawing/2014/main" id="{75D3E53E-81CA-4690-A431-5F01EE8F4543}"/>
              </a:ext>
            </a:extLst>
          </p:cNvPr>
          <p:cNvSpPr>
            <a:spLocks noGrp="1"/>
          </p:cNvSpPr>
          <p:nvPr>
            <p:ph idx="1"/>
          </p:nvPr>
        </p:nvSpPr>
        <p:spPr>
          <a:xfrm>
            <a:off x="581192" y="2180496"/>
            <a:ext cx="11029615" cy="4677504"/>
          </a:xfrm>
        </p:spPr>
        <p:txBody>
          <a:bodyPr>
            <a:normAutofit/>
          </a:bodyPr>
          <a:lstStyle/>
          <a:p>
            <a:pPr algn="just">
              <a:lnSpc>
                <a:spcPct val="90000"/>
              </a:lnSpc>
              <a:spcBef>
                <a:spcPts val="600"/>
              </a:spcBef>
            </a:pPr>
            <a:r>
              <a:rPr lang="en-US" sz="2300" b="1" dirty="0"/>
              <a:t>Operating leverage </a:t>
            </a:r>
            <a:r>
              <a:rPr lang="en-US" sz="2300" dirty="0"/>
              <a:t>is the degree to which a firm or project relies on fixed costs</a:t>
            </a:r>
          </a:p>
          <a:p>
            <a:pPr lvl="1" algn="just">
              <a:lnSpc>
                <a:spcPct val="90000"/>
              </a:lnSpc>
              <a:spcBef>
                <a:spcPts val="600"/>
              </a:spcBef>
            </a:pPr>
            <a:r>
              <a:rPr lang="en-US" sz="2100" dirty="0">
                <a:solidFill>
                  <a:srgbClr val="221E1F"/>
                </a:solidFill>
              </a:rPr>
              <a:t>A firm with low operating leverage will have low fixed costs compared to a firm with high operating leverage </a:t>
            </a:r>
          </a:p>
          <a:p>
            <a:pPr lvl="1" algn="just">
              <a:lnSpc>
                <a:spcPct val="90000"/>
              </a:lnSpc>
              <a:spcBef>
                <a:spcPts val="600"/>
              </a:spcBef>
            </a:pPr>
            <a:r>
              <a:rPr lang="en-US" sz="2100" dirty="0">
                <a:solidFill>
                  <a:srgbClr val="221E1F"/>
                </a:solidFill>
              </a:rPr>
              <a:t>Projects with a relatively heavy investment in plant and equipment will have a relatively high degree of operating leverage, and these projects are said to be </a:t>
            </a:r>
            <a:r>
              <a:rPr lang="en-US" sz="2100" i="1" dirty="0">
                <a:solidFill>
                  <a:srgbClr val="221E1F"/>
                </a:solidFill>
              </a:rPr>
              <a:t>capital intensive</a:t>
            </a:r>
          </a:p>
          <a:p>
            <a:pPr algn="just">
              <a:lnSpc>
                <a:spcPct val="90000"/>
              </a:lnSpc>
              <a:spcBef>
                <a:spcPts val="600"/>
              </a:spcBef>
            </a:pPr>
            <a:endParaRPr lang="en-US" sz="2200" dirty="0">
              <a:solidFill>
                <a:srgbClr val="221E1F"/>
              </a:solidFill>
            </a:endParaRPr>
          </a:p>
          <a:p>
            <a:pPr algn="just">
              <a:lnSpc>
                <a:spcPct val="90000"/>
              </a:lnSpc>
              <a:spcBef>
                <a:spcPts val="600"/>
              </a:spcBef>
            </a:pPr>
            <a:r>
              <a:rPr lang="en-US" sz="2300" dirty="0">
                <a:solidFill>
                  <a:srgbClr val="221E1F"/>
                </a:solidFill>
              </a:rPr>
              <a:t>Operating leverage has important implications for project evaluation </a:t>
            </a:r>
          </a:p>
          <a:p>
            <a:pPr lvl="1" algn="just">
              <a:lnSpc>
                <a:spcPct val="90000"/>
              </a:lnSpc>
              <a:spcBef>
                <a:spcPts val="600"/>
              </a:spcBef>
            </a:pPr>
            <a:r>
              <a:rPr lang="en-US" sz="2100" dirty="0">
                <a:solidFill>
                  <a:srgbClr val="221E1F"/>
                </a:solidFill>
              </a:rPr>
              <a:t>Fixed costs act as a lever in the sense that a small percentage change in operating revenue can be magnified into a large percentage change in operating cash flow and NPV </a:t>
            </a:r>
          </a:p>
          <a:p>
            <a:pPr lvl="1" algn="just">
              <a:lnSpc>
                <a:spcPct val="90000"/>
              </a:lnSpc>
              <a:spcBef>
                <a:spcPts val="600"/>
              </a:spcBef>
            </a:pPr>
            <a:r>
              <a:rPr lang="en-US" sz="2100" dirty="0">
                <a:solidFill>
                  <a:srgbClr val="221E1F"/>
                </a:solidFill>
              </a:rPr>
              <a:t>The higher the degree of operating leverage, the greater is the potential danger from forecasting risk </a:t>
            </a:r>
            <a:endParaRPr lang="en-US" sz="2100" dirty="0"/>
          </a:p>
          <a:p>
            <a:pPr marL="0" indent="0">
              <a:buNone/>
            </a:pPr>
            <a:endParaRPr lang="en-US" dirty="0"/>
          </a:p>
        </p:txBody>
      </p:sp>
    </p:spTree>
    <p:extLst>
      <p:ext uri="{BB962C8B-B14F-4D97-AF65-F5344CB8AC3E}">
        <p14:creationId xmlns:p14="http://schemas.microsoft.com/office/powerpoint/2010/main" val="3723233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9E79F-929A-46A7-8F39-708A5CE89B75}"/>
              </a:ext>
            </a:extLst>
          </p:cNvPr>
          <p:cNvSpPr>
            <a:spLocks noGrp="1"/>
          </p:cNvSpPr>
          <p:nvPr>
            <p:ph type="title"/>
          </p:nvPr>
        </p:nvSpPr>
        <p:spPr/>
        <p:txBody>
          <a:bodyPr/>
          <a:lstStyle/>
          <a:p>
            <a:pPr algn="ctr"/>
            <a:r>
              <a:rPr lang="en-US" altLang="en-US" dirty="0"/>
              <a:t>Measuring Operating leverage</a:t>
            </a:r>
            <a:endParaRPr lang="en-US" dirty="0"/>
          </a:p>
        </p:txBody>
      </p:sp>
      <p:sp>
        <p:nvSpPr>
          <p:cNvPr id="3" name="Content Placeholder 2">
            <a:extLst>
              <a:ext uri="{FF2B5EF4-FFF2-40B4-BE49-F238E27FC236}">
                <a16:creationId xmlns:a16="http://schemas.microsoft.com/office/drawing/2014/main" id="{A5E48FD1-F9EE-41E0-9192-31D4D8393B37}"/>
              </a:ext>
            </a:extLst>
          </p:cNvPr>
          <p:cNvSpPr>
            <a:spLocks noGrp="1"/>
          </p:cNvSpPr>
          <p:nvPr>
            <p:ph idx="1"/>
          </p:nvPr>
        </p:nvSpPr>
        <p:spPr>
          <a:xfrm>
            <a:off x="581192" y="2180496"/>
            <a:ext cx="11029615" cy="4861327"/>
          </a:xfrm>
        </p:spPr>
        <p:txBody>
          <a:bodyPr>
            <a:normAutofit lnSpcReduction="10000"/>
          </a:bodyPr>
          <a:lstStyle/>
          <a:p>
            <a:pPr algn="just">
              <a:lnSpc>
                <a:spcPct val="90000"/>
              </a:lnSpc>
              <a:spcBef>
                <a:spcPts val="600"/>
              </a:spcBef>
            </a:pPr>
            <a:r>
              <a:rPr lang="en-US" sz="2200" b="1" dirty="0">
                <a:latin typeface="STIX MathJax Main"/>
              </a:rPr>
              <a:t>Degree of operating leverage (DOL) </a:t>
            </a:r>
            <a:r>
              <a:rPr lang="en-US" sz="2200" dirty="0">
                <a:latin typeface="STIX MathJax Main"/>
              </a:rPr>
              <a:t>is the percentage change in operating cash flow relative to the percentage change in quantity sold, and it is defined such that:</a:t>
            </a:r>
          </a:p>
          <a:p>
            <a:pPr marL="686109" lvl="2" indent="0" algn="just">
              <a:lnSpc>
                <a:spcPct val="90000"/>
              </a:lnSpc>
              <a:spcBef>
                <a:spcPts val="600"/>
              </a:spcBef>
              <a:buNone/>
            </a:pPr>
            <a:r>
              <a:rPr lang="en-US" sz="2100" i="1" dirty="0">
                <a:solidFill>
                  <a:srgbClr val="221E1F"/>
                </a:solidFill>
              </a:rPr>
              <a:t>Percentage change in OCF </a:t>
            </a:r>
            <a:r>
              <a:rPr lang="en-US" sz="2100" dirty="0">
                <a:solidFill>
                  <a:srgbClr val="221E1F"/>
                </a:solidFill>
              </a:rPr>
              <a:t>= DOL × Percentage change in </a:t>
            </a:r>
            <a:r>
              <a:rPr lang="en-US" sz="2100" i="1" dirty="0">
                <a:solidFill>
                  <a:srgbClr val="221E1F"/>
                </a:solidFill>
              </a:rPr>
              <a:t>Q </a:t>
            </a:r>
          </a:p>
          <a:p>
            <a:pPr algn="just">
              <a:lnSpc>
                <a:spcPct val="90000"/>
              </a:lnSpc>
              <a:spcBef>
                <a:spcPts val="600"/>
              </a:spcBef>
            </a:pPr>
            <a:r>
              <a:rPr lang="en-US" sz="2200" dirty="0">
                <a:solidFill>
                  <a:srgbClr val="221E1F"/>
                </a:solidFill>
              </a:rPr>
              <a:t>Based on relationship between OCF and </a:t>
            </a:r>
            <a:r>
              <a:rPr lang="en-US" sz="2200" i="1" dirty="0">
                <a:solidFill>
                  <a:srgbClr val="221E1F"/>
                </a:solidFill>
              </a:rPr>
              <a:t>Q, </a:t>
            </a:r>
            <a:r>
              <a:rPr lang="en-US" sz="2200" dirty="0">
                <a:solidFill>
                  <a:srgbClr val="221E1F"/>
                </a:solidFill>
              </a:rPr>
              <a:t>DOL can be written as:</a:t>
            </a:r>
          </a:p>
          <a:p>
            <a:pPr marL="114650" indent="0" algn="just">
              <a:lnSpc>
                <a:spcPct val="90000"/>
              </a:lnSpc>
              <a:spcBef>
                <a:spcPts val="600"/>
              </a:spcBef>
              <a:buNone/>
            </a:pPr>
            <a:endParaRPr lang="en-US" sz="2200" dirty="0">
              <a:solidFill>
                <a:srgbClr val="221E1F"/>
              </a:solidFill>
            </a:endParaRPr>
          </a:p>
          <a:p>
            <a:pPr algn="just">
              <a:lnSpc>
                <a:spcPct val="90000"/>
              </a:lnSpc>
              <a:spcBef>
                <a:spcPts val="600"/>
              </a:spcBef>
            </a:pPr>
            <a:r>
              <a:rPr lang="en-US" sz="2200" dirty="0">
                <a:solidFill>
                  <a:srgbClr val="221E1F"/>
                </a:solidFill>
              </a:rPr>
              <a:t>Go back to the </a:t>
            </a:r>
            <a:r>
              <a:rPr lang="en-US" sz="2200" dirty="0" err="1">
                <a:solidFill>
                  <a:srgbClr val="221E1F"/>
                </a:solidFill>
              </a:rPr>
              <a:t>Wettway</a:t>
            </a:r>
            <a:r>
              <a:rPr lang="en-US" sz="2200" dirty="0">
                <a:solidFill>
                  <a:srgbClr val="221E1F"/>
                </a:solidFill>
              </a:rPr>
              <a:t> sailboat project; fixed costs were $500 and (</a:t>
            </a:r>
            <a:r>
              <a:rPr lang="en-US" sz="2200" i="1" dirty="0">
                <a:solidFill>
                  <a:srgbClr val="221E1F"/>
                </a:solidFill>
              </a:rPr>
              <a:t>P </a:t>
            </a:r>
            <a:r>
              <a:rPr lang="en-US" sz="2200" dirty="0">
                <a:solidFill>
                  <a:srgbClr val="221E1F"/>
                </a:solidFill>
              </a:rPr>
              <a:t>− </a:t>
            </a:r>
            <a:r>
              <a:rPr lang="en-US" sz="2200" i="1" dirty="0">
                <a:solidFill>
                  <a:srgbClr val="221E1F"/>
                </a:solidFill>
              </a:rPr>
              <a:t>v</a:t>
            </a:r>
            <a:r>
              <a:rPr lang="en-US" sz="2200" dirty="0">
                <a:solidFill>
                  <a:srgbClr val="221E1F"/>
                </a:solidFill>
              </a:rPr>
              <a:t>) was $20, so OCF was: </a:t>
            </a:r>
          </a:p>
          <a:p>
            <a:pPr marL="686109" lvl="2" indent="0" algn="just">
              <a:lnSpc>
                <a:spcPct val="90000"/>
              </a:lnSpc>
              <a:spcBef>
                <a:spcPts val="600"/>
              </a:spcBef>
              <a:buNone/>
            </a:pPr>
            <a:r>
              <a:rPr lang="en-US" sz="2100" i="1" dirty="0">
                <a:solidFill>
                  <a:srgbClr val="221E1F"/>
                </a:solidFill>
              </a:rPr>
              <a:t>OCF</a:t>
            </a:r>
            <a:r>
              <a:rPr lang="en-US" sz="2100" dirty="0">
                <a:solidFill>
                  <a:srgbClr val="221E1F"/>
                </a:solidFill>
              </a:rPr>
              <a:t> = −$500 + $20 × </a:t>
            </a:r>
            <a:r>
              <a:rPr lang="en-US" sz="2100" i="1" dirty="0">
                <a:solidFill>
                  <a:srgbClr val="221E1F"/>
                </a:solidFill>
              </a:rPr>
              <a:t>Q </a:t>
            </a:r>
          </a:p>
          <a:p>
            <a:pPr algn="just">
              <a:lnSpc>
                <a:spcPct val="90000"/>
              </a:lnSpc>
              <a:spcBef>
                <a:spcPts val="600"/>
              </a:spcBef>
            </a:pPr>
            <a:r>
              <a:rPr lang="en-US" sz="2200" dirty="0">
                <a:solidFill>
                  <a:srgbClr val="221E1F"/>
                </a:solidFill>
              </a:rPr>
              <a:t>Suppose </a:t>
            </a:r>
            <a:r>
              <a:rPr lang="en-US" sz="2200" i="1" dirty="0">
                <a:solidFill>
                  <a:srgbClr val="221E1F"/>
                </a:solidFill>
              </a:rPr>
              <a:t>Q </a:t>
            </a:r>
            <a:r>
              <a:rPr lang="en-US" sz="2200" dirty="0">
                <a:solidFill>
                  <a:srgbClr val="221E1F"/>
                </a:solidFill>
              </a:rPr>
              <a:t>is currently 50 boats. At this level of output, OCF is −$500 + 1,000 = $500. If </a:t>
            </a:r>
            <a:r>
              <a:rPr lang="en-US" sz="2200" i="1" dirty="0">
                <a:solidFill>
                  <a:srgbClr val="221E1F"/>
                </a:solidFill>
              </a:rPr>
              <a:t>Q </a:t>
            </a:r>
            <a:r>
              <a:rPr lang="en-US" sz="2200" dirty="0">
                <a:solidFill>
                  <a:srgbClr val="221E1F"/>
                </a:solidFill>
              </a:rPr>
              <a:t>rises by 1 unit to 51, then the percentage change </a:t>
            </a:r>
            <a:r>
              <a:rPr lang="en-US" sz="2200" dirty="0">
                <a:solidFill>
                  <a:srgbClr val="221E1F"/>
                </a:solidFill>
                <a:latin typeface="STIX MathJax Main"/>
              </a:rPr>
              <a:t>in </a:t>
            </a:r>
            <a:r>
              <a:rPr lang="en-US" sz="2200" i="1" dirty="0">
                <a:solidFill>
                  <a:srgbClr val="221E1F"/>
                </a:solidFill>
                <a:latin typeface="STIX MathJax Main"/>
              </a:rPr>
              <a:t>Q </a:t>
            </a:r>
            <a:r>
              <a:rPr lang="en-US" sz="2200" dirty="0">
                <a:solidFill>
                  <a:srgbClr val="221E1F"/>
                </a:solidFill>
                <a:latin typeface="STIX MathJax Main"/>
              </a:rPr>
              <a:t>is (51 − 50)/50 = .02, or 2%. OCF rises to $520, a change of </a:t>
            </a:r>
            <a:r>
              <a:rPr lang="en-US" sz="2200" i="1" dirty="0">
                <a:solidFill>
                  <a:srgbClr val="221E1F"/>
                </a:solidFill>
                <a:latin typeface="STIX MathJax Main"/>
              </a:rPr>
              <a:t>P </a:t>
            </a:r>
            <a:r>
              <a:rPr lang="en-US" sz="2200" dirty="0">
                <a:solidFill>
                  <a:srgbClr val="221E1F"/>
                </a:solidFill>
                <a:latin typeface="STIX MathJax Main"/>
              </a:rPr>
              <a:t>− </a:t>
            </a:r>
            <a:r>
              <a:rPr lang="en-US" sz="2200" i="1" dirty="0">
                <a:solidFill>
                  <a:srgbClr val="221E1F"/>
                </a:solidFill>
                <a:latin typeface="STIX MathJax Main"/>
              </a:rPr>
              <a:t>v </a:t>
            </a:r>
            <a:r>
              <a:rPr lang="en-US" sz="2200" dirty="0">
                <a:solidFill>
                  <a:srgbClr val="221E1F"/>
                </a:solidFill>
                <a:latin typeface="STIX MathJax Main"/>
              </a:rPr>
              <a:t>= $20. The change in OCF is ($520 − 500)/$500 = .04, or 4%. </a:t>
            </a:r>
          </a:p>
          <a:p>
            <a:pPr lvl="1" algn="just">
              <a:lnSpc>
                <a:spcPct val="90000"/>
              </a:lnSpc>
              <a:spcBef>
                <a:spcPts val="600"/>
              </a:spcBef>
            </a:pPr>
            <a:r>
              <a:rPr lang="en-US" sz="2100" dirty="0">
                <a:solidFill>
                  <a:srgbClr val="221E1F"/>
                </a:solidFill>
              </a:rPr>
              <a:t>2% increase in number of boats sold leads to a 4% increase in OCF</a:t>
            </a:r>
          </a:p>
          <a:p>
            <a:pPr lvl="1" algn="just">
              <a:lnSpc>
                <a:spcPct val="90000"/>
              </a:lnSpc>
              <a:spcBef>
                <a:spcPts val="600"/>
              </a:spcBef>
            </a:pPr>
            <a:r>
              <a:rPr lang="en-US" sz="2100" dirty="0">
                <a:solidFill>
                  <a:srgbClr val="221E1F"/>
                </a:solidFill>
              </a:rPr>
              <a:t>DOL must be exactly 2</a:t>
            </a:r>
            <a:endParaRPr lang="en-US" sz="2100" dirty="0"/>
          </a:p>
          <a:p>
            <a:endParaRPr lang="en-US" dirty="0"/>
          </a:p>
        </p:txBody>
      </p:sp>
    </p:spTree>
    <p:extLst>
      <p:ext uri="{BB962C8B-B14F-4D97-AF65-F5344CB8AC3E}">
        <p14:creationId xmlns:p14="http://schemas.microsoft.com/office/powerpoint/2010/main" val="2347241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5209F-F48F-4B53-9D37-AC8675D2D1FD}"/>
              </a:ext>
            </a:extLst>
          </p:cNvPr>
          <p:cNvSpPr>
            <a:spLocks noGrp="1"/>
          </p:cNvSpPr>
          <p:nvPr>
            <p:ph type="title"/>
          </p:nvPr>
        </p:nvSpPr>
        <p:spPr/>
        <p:txBody>
          <a:bodyPr/>
          <a:lstStyle/>
          <a:p>
            <a:r>
              <a:rPr lang="en-US" altLang="en-US" dirty="0"/>
              <a:t>Measuring Operating leverage (2)</a:t>
            </a:r>
            <a:endParaRPr lang="en-US" dirty="0"/>
          </a:p>
        </p:txBody>
      </p:sp>
      <p:sp>
        <p:nvSpPr>
          <p:cNvPr id="3" name="Content Placeholder 2">
            <a:extLst>
              <a:ext uri="{FF2B5EF4-FFF2-40B4-BE49-F238E27FC236}">
                <a16:creationId xmlns:a16="http://schemas.microsoft.com/office/drawing/2014/main" id="{5E55D563-92F1-4DD7-8661-4836965F2364}"/>
              </a:ext>
            </a:extLst>
          </p:cNvPr>
          <p:cNvSpPr>
            <a:spLocks noGrp="1"/>
          </p:cNvSpPr>
          <p:nvPr>
            <p:ph idx="1"/>
          </p:nvPr>
        </p:nvSpPr>
        <p:spPr>
          <a:xfrm>
            <a:off x="581192" y="2180496"/>
            <a:ext cx="11029615" cy="4569096"/>
          </a:xfrm>
        </p:spPr>
        <p:txBody>
          <a:bodyPr>
            <a:normAutofit lnSpcReduction="10000"/>
          </a:bodyPr>
          <a:lstStyle/>
          <a:p>
            <a:pPr algn="just">
              <a:lnSpc>
                <a:spcPct val="90000"/>
              </a:lnSpc>
              <a:spcBef>
                <a:spcPts val="600"/>
              </a:spcBef>
              <a:spcAft>
                <a:spcPts val="300"/>
              </a:spcAft>
            </a:pPr>
            <a:r>
              <a:rPr lang="en-US" sz="2200" dirty="0">
                <a:solidFill>
                  <a:srgbClr val="221E1F"/>
                </a:solidFill>
              </a:rPr>
              <a:t>We can verify that DOL is exactly 2.00 by noting that:</a:t>
            </a:r>
          </a:p>
          <a:p>
            <a:pPr marL="686109" lvl="2" indent="0" algn="just">
              <a:lnSpc>
                <a:spcPct val="90000"/>
              </a:lnSpc>
              <a:spcBef>
                <a:spcPts val="600"/>
              </a:spcBef>
              <a:spcAft>
                <a:spcPts val="300"/>
              </a:spcAft>
              <a:buNone/>
            </a:pPr>
            <a:r>
              <a:rPr lang="en-US" sz="2100" i="1" dirty="0">
                <a:solidFill>
                  <a:srgbClr val="221E1F"/>
                </a:solidFill>
              </a:rPr>
              <a:t>DOL</a:t>
            </a:r>
            <a:r>
              <a:rPr lang="en-US" sz="2100" dirty="0">
                <a:solidFill>
                  <a:srgbClr val="221E1F"/>
                </a:solidFill>
              </a:rPr>
              <a:t> = 1 + FC/OCF </a:t>
            </a:r>
          </a:p>
          <a:p>
            <a:pPr marL="685800" lvl="2" indent="514350" algn="just">
              <a:lnSpc>
                <a:spcPct val="90000"/>
              </a:lnSpc>
              <a:spcBef>
                <a:spcPts val="600"/>
              </a:spcBef>
              <a:spcAft>
                <a:spcPts val="300"/>
              </a:spcAft>
              <a:buNone/>
            </a:pPr>
            <a:r>
              <a:rPr lang="en-US" sz="2100" dirty="0">
                <a:solidFill>
                  <a:srgbClr val="221E1F"/>
                </a:solidFill>
              </a:rPr>
              <a:t>= 1 + $500/$500 </a:t>
            </a:r>
          </a:p>
          <a:p>
            <a:pPr marL="685800" lvl="2" indent="514350" algn="just">
              <a:lnSpc>
                <a:spcPct val="90000"/>
              </a:lnSpc>
              <a:spcBef>
                <a:spcPts val="600"/>
              </a:spcBef>
              <a:spcAft>
                <a:spcPts val="300"/>
              </a:spcAft>
              <a:buNone/>
            </a:pPr>
            <a:r>
              <a:rPr lang="en-US" sz="2100" dirty="0">
                <a:solidFill>
                  <a:srgbClr val="221E1F"/>
                </a:solidFill>
              </a:rPr>
              <a:t>= </a:t>
            </a:r>
            <a:r>
              <a:rPr lang="en-US" sz="2100" b="1" dirty="0">
                <a:solidFill>
                  <a:schemeClr val="accent1">
                    <a:lumMod val="75000"/>
                  </a:schemeClr>
                </a:solidFill>
              </a:rPr>
              <a:t>2 </a:t>
            </a:r>
            <a:endParaRPr lang="en-US" sz="2200" b="1" dirty="0">
              <a:solidFill>
                <a:schemeClr val="accent1">
                  <a:lumMod val="75000"/>
                </a:schemeClr>
              </a:solidFill>
            </a:endParaRPr>
          </a:p>
          <a:p>
            <a:pPr algn="just">
              <a:lnSpc>
                <a:spcPct val="90000"/>
              </a:lnSpc>
              <a:spcBef>
                <a:spcPts val="600"/>
              </a:spcBef>
              <a:spcAft>
                <a:spcPts val="300"/>
              </a:spcAft>
            </a:pPr>
            <a:r>
              <a:rPr lang="en-US" sz="2200" dirty="0">
                <a:solidFill>
                  <a:srgbClr val="221E1F"/>
                </a:solidFill>
              </a:rPr>
              <a:t>Suppose </a:t>
            </a:r>
            <a:r>
              <a:rPr lang="en-US" sz="2200" i="1" dirty="0">
                <a:solidFill>
                  <a:srgbClr val="221E1F"/>
                </a:solidFill>
              </a:rPr>
              <a:t>Q </a:t>
            </a:r>
            <a:r>
              <a:rPr lang="en-US" sz="2200" dirty="0">
                <a:solidFill>
                  <a:srgbClr val="221E1F"/>
                </a:solidFill>
              </a:rPr>
              <a:t>rises from 50 to 75, a 50 percent increase. With DOL equal to 2, operating cash flow should increase by 100 percent, or exactly double. Does it? </a:t>
            </a:r>
          </a:p>
          <a:p>
            <a:pPr algn="just">
              <a:lnSpc>
                <a:spcPct val="90000"/>
              </a:lnSpc>
              <a:spcBef>
                <a:spcPts val="600"/>
              </a:spcBef>
              <a:spcAft>
                <a:spcPts val="300"/>
              </a:spcAft>
            </a:pPr>
            <a:r>
              <a:rPr lang="en-US" sz="2200" dirty="0">
                <a:solidFill>
                  <a:srgbClr val="221E1F"/>
                </a:solidFill>
              </a:rPr>
              <a:t>At a </a:t>
            </a:r>
            <a:r>
              <a:rPr lang="en-US" sz="2200" i="1" dirty="0">
                <a:solidFill>
                  <a:srgbClr val="221E1F"/>
                </a:solidFill>
              </a:rPr>
              <a:t>Q </a:t>
            </a:r>
            <a:r>
              <a:rPr lang="en-US" sz="2200" dirty="0">
                <a:solidFill>
                  <a:srgbClr val="221E1F"/>
                </a:solidFill>
              </a:rPr>
              <a:t>of 75, OCF is: </a:t>
            </a:r>
          </a:p>
          <a:p>
            <a:pPr marL="686109" lvl="2" indent="0" algn="just">
              <a:lnSpc>
                <a:spcPct val="90000"/>
              </a:lnSpc>
              <a:spcBef>
                <a:spcPts val="600"/>
              </a:spcBef>
              <a:spcAft>
                <a:spcPts val="300"/>
              </a:spcAft>
              <a:buNone/>
            </a:pPr>
            <a:r>
              <a:rPr lang="sv-SE" sz="2100" dirty="0">
                <a:solidFill>
                  <a:srgbClr val="221E1F"/>
                </a:solidFill>
              </a:rPr>
              <a:t>OCF = −$500 + $20 × 75 = </a:t>
            </a:r>
            <a:r>
              <a:rPr lang="sv-SE" sz="2100" b="1" dirty="0">
                <a:solidFill>
                  <a:schemeClr val="accent1">
                    <a:lumMod val="75000"/>
                  </a:schemeClr>
                </a:solidFill>
              </a:rPr>
              <a:t>$1,000 </a:t>
            </a:r>
            <a:endParaRPr lang="en-US" sz="2100" b="1" dirty="0">
              <a:solidFill>
                <a:schemeClr val="accent1">
                  <a:lumMod val="75000"/>
                </a:schemeClr>
              </a:solidFill>
            </a:endParaRPr>
          </a:p>
          <a:p>
            <a:pPr algn="just">
              <a:lnSpc>
                <a:spcPct val="90000"/>
              </a:lnSpc>
              <a:spcBef>
                <a:spcPts val="600"/>
              </a:spcBef>
              <a:spcAft>
                <a:spcPts val="300"/>
              </a:spcAft>
            </a:pPr>
            <a:r>
              <a:rPr lang="en-US" sz="2200" dirty="0">
                <a:solidFill>
                  <a:srgbClr val="221E1F"/>
                </a:solidFill>
              </a:rPr>
              <a:t>Notice that operating leverage declines as output (</a:t>
            </a:r>
            <a:r>
              <a:rPr lang="en-US" sz="2200" i="1" dirty="0">
                <a:solidFill>
                  <a:srgbClr val="221E1F"/>
                </a:solidFill>
              </a:rPr>
              <a:t>Q</a:t>
            </a:r>
            <a:r>
              <a:rPr lang="en-US" sz="2200" dirty="0">
                <a:solidFill>
                  <a:srgbClr val="221E1F"/>
                </a:solidFill>
              </a:rPr>
              <a:t>) rises. For example, at an output level of 75, we have: </a:t>
            </a:r>
          </a:p>
          <a:p>
            <a:pPr marL="686109" lvl="2" indent="0" algn="just">
              <a:lnSpc>
                <a:spcPct val="90000"/>
              </a:lnSpc>
              <a:spcBef>
                <a:spcPts val="600"/>
              </a:spcBef>
              <a:spcAft>
                <a:spcPts val="300"/>
              </a:spcAft>
              <a:buNone/>
            </a:pPr>
            <a:r>
              <a:rPr lang="en-US" sz="2100" i="1" dirty="0">
                <a:solidFill>
                  <a:srgbClr val="221E1F"/>
                </a:solidFill>
              </a:rPr>
              <a:t>DOL</a:t>
            </a:r>
            <a:r>
              <a:rPr lang="en-US" sz="2100" dirty="0">
                <a:solidFill>
                  <a:srgbClr val="221E1F"/>
                </a:solidFill>
              </a:rPr>
              <a:t> = 1 + $500/$1,000 </a:t>
            </a:r>
          </a:p>
          <a:p>
            <a:pPr marL="685800" lvl="2" indent="514350" algn="just">
              <a:lnSpc>
                <a:spcPct val="90000"/>
              </a:lnSpc>
              <a:spcBef>
                <a:spcPts val="600"/>
              </a:spcBef>
              <a:spcAft>
                <a:spcPts val="300"/>
              </a:spcAft>
              <a:buNone/>
            </a:pPr>
            <a:r>
              <a:rPr lang="en-US" sz="2100" dirty="0">
                <a:solidFill>
                  <a:srgbClr val="221E1F"/>
                </a:solidFill>
              </a:rPr>
              <a:t>= </a:t>
            </a:r>
            <a:r>
              <a:rPr lang="en-US" sz="2100" b="1" dirty="0">
                <a:solidFill>
                  <a:schemeClr val="accent1">
                    <a:lumMod val="75000"/>
                  </a:schemeClr>
                </a:solidFill>
              </a:rPr>
              <a:t>1.50 </a:t>
            </a:r>
          </a:p>
          <a:p>
            <a:endParaRPr lang="en-US" dirty="0"/>
          </a:p>
        </p:txBody>
      </p:sp>
    </p:spTree>
    <p:extLst>
      <p:ext uri="{BB962C8B-B14F-4D97-AF65-F5344CB8AC3E}">
        <p14:creationId xmlns:p14="http://schemas.microsoft.com/office/powerpoint/2010/main" val="3739654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723B1-991A-4C53-BFD8-6650999C2342}"/>
              </a:ext>
            </a:extLst>
          </p:cNvPr>
          <p:cNvSpPr>
            <a:spLocks noGrp="1"/>
          </p:cNvSpPr>
          <p:nvPr>
            <p:ph type="title"/>
          </p:nvPr>
        </p:nvSpPr>
        <p:spPr/>
        <p:txBody>
          <a:bodyPr/>
          <a:lstStyle/>
          <a:p>
            <a:pPr algn="ctr"/>
            <a:r>
              <a:rPr lang="en-US" altLang="en-US" dirty="0"/>
              <a:t>Operating leverage and break-even</a:t>
            </a:r>
            <a:endParaRPr lang="en-US" dirty="0"/>
          </a:p>
        </p:txBody>
      </p:sp>
      <p:sp>
        <p:nvSpPr>
          <p:cNvPr id="3" name="Content Placeholder 2">
            <a:extLst>
              <a:ext uri="{FF2B5EF4-FFF2-40B4-BE49-F238E27FC236}">
                <a16:creationId xmlns:a16="http://schemas.microsoft.com/office/drawing/2014/main" id="{4330ED63-74AA-4757-96D9-E57F7C211C34}"/>
              </a:ext>
            </a:extLst>
          </p:cNvPr>
          <p:cNvSpPr>
            <a:spLocks noGrp="1"/>
          </p:cNvSpPr>
          <p:nvPr>
            <p:ph idx="1"/>
          </p:nvPr>
        </p:nvSpPr>
        <p:spPr>
          <a:xfrm>
            <a:off x="581192" y="2180496"/>
            <a:ext cx="11029615" cy="4606803"/>
          </a:xfrm>
        </p:spPr>
        <p:txBody>
          <a:bodyPr>
            <a:normAutofit fontScale="92500" lnSpcReduction="10000"/>
          </a:bodyPr>
          <a:lstStyle/>
          <a:p>
            <a:pPr algn="just">
              <a:lnSpc>
                <a:spcPct val="87000"/>
              </a:lnSpc>
              <a:spcBef>
                <a:spcPts val="600"/>
              </a:spcBef>
            </a:pPr>
            <a:r>
              <a:rPr lang="en-US" sz="2200" dirty="0">
                <a:solidFill>
                  <a:srgbClr val="221E1F"/>
                </a:solidFill>
              </a:rPr>
              <a:t>At a </a:t>
            </a:r>
            <a:r>
              <a:rPr lang="en-US" sz="2200" i="1" dirty="0">
                <a:solidFill>
                  <a:srgbClr val="221E1F"/>
                </a:solidFill>
              </a:rPr>
              <a:t>Q </a:t>
            </a:r>
            <a:r>
              <a:rPr lang="en-US" sz="2200" dirty="0">
                <a:solidFill>
                  <a:srgbClr val="221E1F"/>
                </a:solidFill>
              </a:rPr>
              <a:t>of 85 boats, the degree of operating leverage for the sailboat project under the original scenario is: </a:t>
            </a:r>
          </a:p>
          <a:p>
            <a:pPr marL="686109" lvl="2" indent="0" algn="just">
              <a:lnSpc>
                <a:spcPct val="87000"/>
              </a:lnSpc>
              <a:spcBef>
                <a:spcPts val="600"/>
              </a:spcBef>
              <a:buNone/>
            </a:pPr>
            <a:r>
              <a:rPr lang="en-US" sz="2100" i="1" dirty="0">
                <a:solidFill>
                  <a:srgbClr val="221E1F"/>
                </a:solidFill>
              </a:rPr>
              <a:t>DOL</a:t>
            </a:r>
            <a:r>
              <a:rPr lang="en-US" sz="2100" dirty="0">
                <a:solidFill>
                  <a:srgbClr val="221E1F"/>
                </a:solidFill>
              </a:rPr>
              <a:t> = 1 + FC/OCF </a:t>
            </a:r>
          </a:p>
          <a:p>
            <a:pPr marL="686109" lvl="2" indent="0" algn="just">
              <a:lnSpc>
                <a:spcPct val="87000"/>
              </a:lnSpc>
              <a:spcBef>
                <a:spcPts val="600"/>
              </a:spcBef>
              <a:buNone/>
            </a:pPr>
            <a:r>
              <a:rPr lang="en-US" sz="2100" dirty="0">
                <a:solidFill>
                  <a:srgbClr val="221E1F"/>
                </a:solidFill>
              </a:rPr>
              <a:t>= 1 + $500/$1,200 = </a:t>
            </a:r>
            <a:r>
              <a:rPr lang="en-US" sz="2100" b="1" dirty="0">
                <a:solidFill>
                  <a:schemeClr val="accent1">
                    <a:lumMod val="75000"/>
                  </a:schemeClr>
                </a:solidFill>
              </a:rPr>
              <a:t>1.42 </a:t>
            </a:r>
          </a:p>
          <a:p>
            <a:pPr algn="just">
              <a:lnSpc>
                <a:spcPct val="87000"/>
              </a:lnSpc>
              <a:spcBef>
                <a:spcPts val="600"/>
              </a:spcBef>
            </a:pPr>
            <a:r>
              <a:rPr lang="en-US" sz="2200" dirty="0">
                <a:solidFill>
                  <a:srgbClr val="221E1F"/>
                </a:solidFill>
              </a:rPr>
              <a:t>Recall NPV at a sales level of 85 boats was $88,735, and the accounting break-even was 60 boats </a:t>
            </a:r>
          </a:p>
          <a:p>
            <a:pPr algn="just">
              <a:lnSpc>
                <a:spcPct val="87000"/>
              </a:lnSpc>
              <a:spcBef>
                <a:spcPts val="600"/>
              </a:spcBef>
            </a:pPr>
            <a:r>
              <a:rPr lang="en-US" sz="2200" dirty="0" err="1">
                <a:solidFill>
                  <a:srgbClr val="221E1F"/>
                </a:solidFill>
              </a:rPr>
              <a:t>Wettway</a:t>
            </a:r>
            <a:r>
              <a:rPr lang="en-US" sz="2200" dirty="0">
                <a:solidFill>
                  <a:srgbClr val="221E1F"/>
                </a:solidFill>
              </a:rPr>
              <a:t> could subcontract production of the boat hull assemblies, which would decrease the necessary investment to $3.2 million, decrease the fixed operating costs to $180,000, and increase the variable costs to $25,000 per boat, resulting in the following:</a:t>
            </a:r>
          </a:p>
          <a:p>
            <a:pPr lvl="1" algn="just">
              <a:lnSpc>
                <a:spcPct val="87000"/>
              </a:lnSpc>
              <a:spcBef>
                <a:spcPts val="600"/>
              </a:spcBef>
            </a:pPr>
            <a:r>
              <a:rPr lang="en-US" sz="2100" dirty="0">
                <a:solidFill>
                  <a:srgbClr val="221E1F"/>
                </a:solidFill>
              </a:rPr>
              <a:t>NPV at 20% ( 85 units ) = $74,720 </a:t>
            </a:r>
          </a:p>
          <a:p>
            <a:pPr lvl="1" algn="just">
              <a:lnSpc>
                <a:spcPct val="87000"/>
              </a:lnSpc>
              <a:spcBef>
                <a:spcPts val="600"/>
              </a:spcBef>
            </a:pPr>
            <a:r>
              <a:rPr lang="en-US" sz="2100" dirty="0">
                <a:solidFill>
                  <a:srgbClr val="221E1F"/>
                </a:solidFill>
              </a:rPr>
              <a:t>Accounting break-even = 55 boats </a:t>
            </a:r>
          </a:p>
          <a:p>
            <a:pPr lvl="1" algn="just">
              <a:lnSpc>
                <a:spcPct val="87000"/>
              </a:lnSpc>
              <a:spcBef>
                <a:spcPts val="600"/>
              </a:spcBef>
            </a:pPr>
            <a:r>
              <a:rPr lang="en-US" sz="2100" dirty="0">
                <a:solidFill>
                  <a:srgbClr val="221E1F"/>
                </a:solidFill>
              </a:rPr>
              <a:t>Degree of operating leverage = 1.16 </a:t>
            </a:r>
          </a:p>
          <a:p>
            <a:pPr algn="just">
              <a:lnSpc>
                <a:spcPct val="87000"/>
              </a:lnSpc>
              <a:spcBef>
                <a:spcPts val="600"/>
              </a:spcBef>
            </a:pPr>
            <a:r>
              <a:rPr lang="en-US" sz="2200" dirty="0">
                <a:solidFill>
                  <a:srgbClr val="221E1F"/>
                </a:solidFill>
              </a:rPr>
              <a:t>This option results in a slightly lower estimated net present value, and the accounting break-even point falls to 55 boats from 60 boats </a:t>
            </a:r>
            <a:endParaRPr lang="en-US" sz="2200" b="1" dirty="0">
              <a:solidFill>
                <a:schemeClr val="accent1">
                  <a:lumMod val="75000"/>
                </a:schemeClr>
              </a:solidFill>
            </a:endParaRPr>
          </a:p>
          <a:p>
            <a:endParaRPr lang="en-US" dirty="0"/>
          </a:p>
        </p:txBody>
      </p:sp>
    </p:spTree>
    <p:extLst>
      <p:ext uri="{BB962C8B-B14F-4D97-AF65-F5344CB8AC3E}">
        <p14:creationId xmlns:p14="http://schemas.microsoft.com/office/powerpoint/2010/main" val="38360905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8CD7-AFFA-4984-B693-52D885914F3E}"/>
              </a:ext>
            </a:extLst>
          </p:cNvPr>
          <p:cNvSpPr>
            <a:spLocks noGrp="1"/>
          </p:cNvSpPr>
          <p:nvPr>
            <p:ph type="title"/>
          </p:nvPr>
        </p:nvSpPr>
        <p:spPr/>
        <p:txBody>
          <a:bodyPr/>
          <a:lstStyle/>
          <a:p>
            <a:pPr algn="ctr"/>
            <a:r>
              <a:rPr lang="en-US" altLang="en-US" dirty="0"/>
              <a:t>Capital rationing</a:t>
            </a:r>
            <a:endParaRPr lang="en-US" dirty="0"/>
          </a:p>
        </p:txBody>
      </p:sp>
      <p:sp>
        <p:nvSpPr>
          <p:cNvPr id="3" name="Content Placeholder 2">
            <a:extLst>
              <a:ext uri="{FF2B5EF4-FFF2-40B4-BE49-F238E27FC236}">
                <a16:creationId xmlns:a16="http://schemas.microsoft.com/office/drawing/2014/main" id="{B54183F3-3F06-4475-A884-6F14FDF95591}"/>
              </a:ext>
            </a:extLst>
          </p:cNvPr>
          <p:cNvSpPr>
            <a:spLocks noGrp="1"/>
          </p:cNvSpPr>
          <p:nvPr>
            <p:ph idx="1"/>
          </p:nvPr>
        </p:nvSpPr>
        <p:spPr>
          <a:xfrm>
            <a:off x="581192" y="2180496"/>
            <a:ext cx="11029615" cy="4427694"/>
          </a:xfrm>
        </p:spPr>
        <p:txBody>
          <a:bodyPr>
            <a:normAutofit fontScale="92500"/>
          </a:bodyPr>
          <a:lstStyle/>
          <a:p>
            <a:pPr algn="just">
              <a:lnSpc>
                <a:spcPct val="85000"/>
              </a:lnSpc>
              <a:spcBef>
                <a:spcPts val="600"/>
              </a:spcBef>
            </a:pPr>
            <a:r>
              <a:rPr lang="en-US" sz="2200" b="1" dirty="0"/>
              <a:t>Capital rationing </a:t>
            </a:r>
            <a:r>
              <a:rPr lang="en-US" sz="2200" dirty="0"/>
              <a:t>exists if a firm has positive NPV projects but cannot find the necessary financing</a:t>
            </a:r>
          </a:p>
          <a:p>
            <a:pPr algn="just">
              <a:lnSpc>
                <a:spcPct val="85000"/>
              </a:lnSpc>
              <a:spcBef>
                <a:spcPts val="600"/>
              </a:spcBef>
            </a:pPr>
            <a:r>
              <a:rPr lang="en-US" sz="2200" b="1" dirty="0"/>
              <a:t>Soft rationing </a:t>
            </a:r>
            <a:r>
              <a:rPr lang="en-US" sz="2200" dirty="0"/>
              <a:t>occurs when units in a business are allocated a certain amount of financing for capital budgeting</a:t>
            </a:r>
          </a:p>
          <a:p>
            <a:pPr lvl="1" algn="just">
              <a:lnSpc>
                <a:spcPct val="85000"/>
              </a:lnSpc>
              <a:spcBef>
                <a:spcPts val="600"/>
              </a:spcBef>
            </a:pPr>
            <a:r>
              <a:rPr lang="en-US" sz="2100" dirty="0">
                <a:latin typeface="STIX MathJax Main"/>
              </a:rPr>
              <a:t>Corporation as a whole is not short of capital; more can be raised on ordinary terms if management so desires</a:t>
            </a:r>
          </a:p>
          <a:p>
            <a:pPr lvl="1" algn="just">
              <a:lnSpc>
                <a:spcPct val="85000"/>
              </a:lnSpc>
              <a:spcBef>
                <a:spcPts val="600"/>
              </a:spcBef>
            </a:pPr>
            <a:r>
              <a:rPr lang="en-US" sz="2100" dirty="0">
                <a:latin typeface="STIX MathJax Main"/>
              </a:rPr>
              <a:t>If the face of soft rationing, the following should be considered:</a:t>
            </a:r>
          </a:p>
          <a:p>
            <a:pPr lvl="2" algn="just">
              <a:lnSpc>
                <a:spcPct val="85000"/>
              </a:lnSpc>
              <a:spcBef>
                <a:spcPts val="600"/>
              </a:spcBef>
            </a:pPr>
            <a:r>
              <a:rPr lang="en-US" sz="2000" dirty="0">
                <a:latin typeface="STIX MathJax Main"/>
              </a:rPr>
              <a:t>Try to get a larger allocation</a:t>
            </a:r>
          </a:p>
          <a:p>
            <a:pPr lvl="2" algn="just">
              <a:lnSpc>
                <a:spcPct val="85000"/>
              </a:lnSpc>
              <a:spcBef>
                <a:spcPts val="600"/>
              </a:spcBef>
            </a:pPr>
            <a:r>
              <a:rPr lang="en-US" sz="2000" dirty="0">
                <a:latin typeface="STIX MathJax Main"/>
              </a:rPr>
              <a:t>If a larger allocation is not awarded, generate as large a NPV as possible within the existing budget</a:t>
            </a:r>
          </a:p>
          <a:p>
            <a:pPr algn="just">
              <a:lnSpc>
                <a:spcPct val="85000"/>
              </a:lnSpc>
              <a:spcBef>
                <a:spcPts val="600"/>
              </a:spcBef>
            </a:pPr>
            <a:r>
              <a:rPr lang="en-US" sz="2200" b="1" dirty="0"/>
              <a:t>Hard rationing </a:t>
            </a:r>
            <a:r>
              <a:rPr lang="en-US" sz="2200" dirty="0"/>
              <a:t>occurs when a business cannot raise financing for a project under any circumstances</a:t>
            </a:r>
          </a:p>
          <a:p>
            <a:pPr lvl="1" algn="just">
              <a:lnSpc>
                <a:spcPct val="85000"/>
              </a:lnSpc>
              <a:spcBef>
                <a:spcPts val="600"/>
              </a:spcBef>
            </a:pPr>
            <a:r>
              <a:rPr lang="en-US" sz="2100" dirty="0">
                <a:latin typeface="STIX MathJax Main"/>
              </a:rPr>
              <a:t>DCF analysis breaks down when hard rationing occurs</a:t>
            </a:r>
          </a:p>
          <a:p>
            <a:pPr lvl="1" algn="just">
              <a:lnSpc>
                <a:spcPct val="85000"/>
              </a:lnSpc>
              <a:spcBef>
                <a:spcPts val="600"/>
              </a:spcBef>
            </a:pPr>
            <a:r>
              <a:rPr lang="en-US" sz="2100" dirty="0">
                <a:latin typeface="STIX MathJax Main"/>
              </a:rPr>
              <a:t>Can occur when a company experiences financial distress or if the firm is unable to raise capital without violating a preexisting contractual agreement</a:t>
            </a:r>
          </a:p>
          <a:p>
            <a:endParaRPr lang="en-US" dirty="0"/>
          </a:p>
        </p:txBody>
      </p:sp>
    </p:spTree>
    <p:extLst>
      <p:ext uri="{BB962C8B-B14F-4D97-AF65-F5344CB8AC3E}">
        <p14:creationId xmlns:p14="http://schemas.microsoft.com/office/powerpoint/2010/main" val="4253578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8EC58-773A-48F2-BE08-FB71FAD50B9B}"/>
              </a:ext>
            </a:extLst>
          </p:cNvPr>
          <p:cNvSpPr>
            <a:spLocks noGrp="1"/>
          </p:cNvSpPr>
          <p:nvPr>
            <p:ph idx="1"/>
          </p:nvPr>
        </p:nvSpPr>
        <p:spPr/>
        <p:txBody>
          <a:bodyPr>
            <a:normAutofit/>
          </a:bodyPr>
          <a:lstStyle/>
          <a:p>
            <a:pPr marL="0" indent="0" algn="ctr">
              <a:buNone/>
            </a:pPr>
            <a:r>
              <a:rPr lang="en-US" sz="6600" dirty="0">
                <a:solidFill>
                  <a:schemeClr val="accent2">
                    <a:lumMod val="75000"/>
                  </a:schemeClr>
                </a:solidFill>
              </a:rPr>
              <a:t>End of Chapter </a:t>
            </a:r>
          </a:p>
        </p:txBody>
      </p:sp>
    </p:spTree>
    <p:extLst>
      <p:ext uri="{BB962C8B-B14F-4D97-AF65-F5344CB8AC3E}">
        <p14:creationId xmlns:p14="http://schemas.microsoft.com/office/powerpoint/2010/main" val="755739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DD8A1-9B59-47E3-89B7-0699A9486F16}"/>
              </a:ext>
            </a:extLst>
          </p:cNvPr>
          <p:cNvSpPr>
            <a:spLocks noGrp="1"/>
          </p:cNvSpPr>
          <p:nvPr>
            <p:ph type="title"/>
          </p:nvPr>
        </p:nvSpPr>
        <p:spPr/>
        <p:txBody>
          <a:bodyPr/>
          <a:lstStyle/>
          <a:p>
            <a:r>
              <a:rPr lang="en-US" altLang="en-US" dirty="0"/>
              <a:t>Chapter Outline</a:t>
            </a:r>
            <a:endParaRPr lang="en-US" dirty="0"/>
          </a:p>
        </p:txBody>
      </p:sp>
      <p:sp>
        <p:nvSpPr>
          <p:cNvPr id="3" name="Content Placeholder 2">
            <a:extLst>
              <a:ext uri="{FF2B5EF4-FFF2-40B4-BE49-F238E27FC236}">
                <a16:creationId xmlns:a16="http://schemas.microsoft.com/office/drawing/2014/main" id="{592B70B9-15D5-4832-9A71-F635CD726C54}"/>
              </a:ext>
            </a:extLst>
          </p:cNvPr>
          <p:cNvSpPr>
            <a:spLocks noGrp="1"/>
          </p:cNvSpPr>
          <p:nvPr>
            <p:ph idx="1"/>
          </p:nvPr>
        </p:nvSpPr>
        <p:spPr/>
        <p:txBody>
          <a:bodyPr/>
          <a:lstStyle/>
          <a:p>
            <a:r>
              <a:rPr lang="en-US" altLang="en-US" dirty="0"/>
              <a:t>Evaluating NPV Estimates</a:t>
            </a:r>
          </a:p>
          <a:p>
            <a:endParaRPr lang="en-US" altLang="en-US" sz="600" dirty="0"/>
          </a:p>
          <a:p>
            <a:r>
              <a:rPr lang="en-US" altLang="en-US" dirty="0"/>
              <a:t>Scenario and Other What-If Analyses</a:t>
            </a:r>
          </a:p>
          <a:p>
            <a:endParaRPr lang="en-US" altLang="en-US" sz="600" dirty="0"/>
          </a:p>
          <a:p>
            <a:r>
              <a:rPr lang="en-US" altLang="en-US" dirty="0"/>
              <a:t>Break-Even Analysis</a:t>
            </a:r>
          </a:p>
          <a:p>
            <a:endParaRPr lang="en-US" altLang="en-US" sz="600" dirty="0"/>
          </a:p>
          <a:p>
            <a:r>
              <a:rPr lang="en-US" altLang="en-US" dirty="0"/>
              <a:t>Operating Cash Flow, Sales Volume, and Break-Even</a:t>
            </a:r>
          </a:p>
          <a:p>
            <a:endParaRPr lang="en-US" altLang="en-US" sz="600" dirty="0"/>
          </a:p>
          <a:p>
            <a:r>
              <a:rPr lang="en-US" altLang="en-US" dirty="0"/>
              <a:t>Operating Leverage</a:t>
            </a:r>
          </a:p>
          <a:p>
            <a:endParaRPr lang="en-US" altLang="en-US" sz="600" dirty="0"/>
          </a:p>
          <a:p>
            <a:r>
              <a:rPr lang="en-US" altLang="en-US" dirty="0"/>
              <a:t>Capital Rationing</a:t>
            </a:r>
          </a:p>
          <a:p>
            <a:pPr marL="0" indent="0">
              <a:buNone/>
            </a:pPr>
            <a:endParaRPr lang="en-US" dirty="0"/>
          </a:p>
        </p:txBody>
      </p:sp>
    </p:spTree>
    <p:extLst>
      <p:ext uri="{BB962C8B-B14F-4D97-AF65-F5344CB8AC3E}">
        <p14:creationId xmlns:p14="http://schemas.microsoft.com/office/powerpoint/2010/main" val="2830195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5BC6F-B52A-4A77-99B8-48F9895A1D14}"/>
              </a:ext>
            </a:extLst>
          </p:cNvPr>
          <p:cNvSpPr>
            <a:spLocks noGrp="1"/>
          </p:cNvSpPr>
          <p:nvPr>
            <p:ph type="title"/>
          </p:nvPr>
        </p:nvSpPr>
        <p:spPr/>
        <p:txBody>
          <a:bodyPr/>
          <a:lstStyle/>
          <a:p>
            <a:r>
              <a:rPr lang="en-US" altLang="en-US" dirty="0"/>
              <a:t>Evaluating NPV Estimates</a:t>
            </a:r>
            <a:endParaRPr lang="en-US" dirty="0"/>
          </a:p>
        </p:txBody>
      </p:sp>
      <p:sp>
        <p:nvSpPr>
          <p:cNvPr id="3" name="Content Placeholder 2">
            <a:extLst>
              <a:ext uri="{FF2B5EF4-FFF2-40B4-BE49-F238E27FC236}">
                <a16:creationId xmlns:a16="http://schemas.microsoft.com/office/drawing/2014/main" id="{A0AF2D1C-0D8C-4211-88E0-20A576EAE3F5}"/>
              </a:ext>
            </a:extLst>
          </p:cNvPr>
          <p:cNvSpPr>
            <a:spLocks noGrp="1"/>
          </p:cNvSpPr>
          <p:nvPr>
            <p:ph idx="1"/>
          </p:nvPr>
        </p:nvSpPr>
        <p:spPr>
          <a:xfrm>
            <a:off x="581192" y="2180496"/>
            <a:ext cx="11029615" cy="4323999"/>
          </a:xfrm>
        </p:spPr>
        <p:txBody>
          <a:bodyPr>
            <a:normAutofit fontScale="92500"/>
          </a:bodyPr>
          <a:lstStyle/>
          <a:p>
            <a:pPr>
              <a:lnSpc>
                <a:spcPct val="90000"/>
              </a:lnSpc>
              <a:spcBef>
                <a:spcPts val="600"/>
              </a:spcBef>
            </a:pPr>
            <a:r>
              <a:rPr lang="en-US" sz="2200" dirty="0">
                <a:solidFill>
                  <a:srgbClr val="221E1F"/>
                </a:solidFill>
              </a:rPr>
              <a:t>An estimated NPV is positive is a good sign; but, more than anything, this tells us that we need to take a closer look </a:t>
            </a:r>
          </a:p>
          <a:p>
            <a:pPr>
              <a:lnSpc>
                <a:spcPct val="90000"/>
              </a:lnSpc>
              <a:spcBef>
                <a:spcPts val="600"/>
              </a:spcBef>
            </a:pPr>
            <a:r>
              <a:rPr lang="en-US" altLang="en-US" sz="2200" b="1" u="sng" dirty="0">
                <a:solidFill>
                  <a:srgbClr val="221E1F"/>
                </a:solidFill>
              </a:rPr>
              <a:t>Projected cash flows </a:t>
            </a:r>
            <a:r>
              <a:rPr lang="en-US" altLang="en-US" sz="2200" dirty="0">
                <a:solidFill>
                  <a:srgbClr val="221E1F"/>
                </a:solidFill>
              </a:rPr>
              <a:t>are not likely to equal actual cash flows</a:t>
            </a:r>
          </a:p>
          <a:p>
            <a:pPr lvl="1">
              <a:lnSpc>
                <a:spcPct val="90000"/>
              </a:lnSpc>
              <a:spcBef>
                <a:spcPts val="600"/>
              </a:spcBef>
            </a:pPr>
            <a:r>
              <a:rPr lang="en-US" sz="2100" dirty="0">
                <a:solidFill>
                  <a:srgbClr val="221E1F"/>
                </a:solidFill>
              </a:rPr>
              <a:t>When we say something like, “The projected cash flow in Year 4 is $700,” what exactly do we mean? </a:t>
            </a:r>
          </a:p>
          <a:p>
            <a:pPr lvl="2">
              <a:lnSpc>
                <a:spcPct val="90000"/>
              </a:lnSpc>
              <a:spcBef>
                <a:spcPts val="600"/>
              </a:spcBef>
            </a:pPr>
            <a:r>
              <a:rPr lang="en-US" altLang="en-US" sz="2000" dirty="0">
                <a:solidFill>
                  <a:srgbClr val="221E1F"/>
                </a:solidFill>
              </a:rPr>
              <a:t>We do not necessarily think cash flow will actually be $700, but rather if we took all the possible cash flows that could occur in four years and averaged them, the result would be $700</a:t>
            </a:r>
          </a:p>
          <a:p>
            <a:pPr>
              <a:lnSpc>
                <a:spcPct val="90000"/>
              </a:lnSpc>
              <a:spcBef>
                <a:spcPts val="600"/>
              </a:spcBef>
            </a:pPr>
            <a:r>
              <a:rPr lang="en-US" altLang="en-US" sz="2200" b="1" dirty="0"/>
              <a:t>Forecasting risk </a:t>
            </a:r>
            <a:r>
              <a:rPr lang="en-US" altLang="en-US" sz="2200" dirty="0"/>
              <a:t>(i.e., estimation risk) is the possibility that errors in projected cash flows will lead to incorrect decisions </a:t>
            </a:r>
          </a:p>
          <a:p>
            <a:pPr>
              <a:lnSpc>
                <a:spcPct val="90000"/>
              </a:lnSpc>
              <a:spcBef>
                <a:spcPts val="600"/>
              </a:spcBef>
            </a:pPr>
            <a:r>
              <a:rPr lang="en-US" sz="2200" dirty="0">
                <a:solidFill>
                  <a:srgbClr val="221E1F"/>
                </a:solidFill>
              </a:rPr>
              <a:t>Source of value answers the question, “What is it about this investment that leads to a positive NPV?” </a:t>
            </a:r>
          </a:p>
          <a:p>
            <a:pPr lvl="1">
              <a:lnSpc>
                <a:spcPct val="90000"/>
              </a:lnSpc>
              <a:spcBef>
                <a:spcPts val="600"/>
              </a:spcBef>
            </a:pPr>
            <a:r>
              <a:rPr lang="en-US" altLang="en-US" sz="2100" dirty="0">
                <a:solidFill>
                  <a:srgbClr val="221E1F"/>
                </a:solidFill>
              </a:rPr>
              <a:t>First line of defense against forecasting risk</a:t>
            </a:r>
          </a:p>
          <a:p>
            <a:pPr lvl="1">
              <a:lnSpc>
                <a:spcPct val="90000"/>
              </a:lnSpc>
              <a:spcBef>
                <a:spcPts val="600"/>
              </a:spcBef>
            </a:pPr>
            <a:r>
              <a:rPr lang="en-US" altLang="en-US" sz="2100" dirty="0">
                <a:solidFill>
                  <a:srgbClr val="221E1F"/>
                </a:solidFill>
              </a:rPr>
              <a:t>Key factors to keep in mind are degree of competition and </a:t>
            </a:r>
            <a:r>
              <a:rPr lang="en-US" altLang="en-US" sz="2100" i="1" dirty="0">
                <a:solidFill>
                  <a:srgbClr val="221E1F"/>
                </a:solidFill>
              </a:rPr>
              <a:t>potential</a:t>
            </a:r>
            <a:r>
              <a:rPr lang="en-US" altLang="en-US" sz="2100" dirty="0">
                <a:solidFill>
                  <a:srgbClr val="221E1F"/>
                </a:solidFill>
              </a:rPr>
              <a:t> competition in the market</a:t>
            </a:r>
            <a:endParaRPr lang="en-US" altLang="en-US" dirty="0"/>
          </a:p>
          <a:p>
            <a:endParaRPr lang="en-US" dirty="0"/>
          </a:p>
        </p:txBody>
      </p:sp>
    </p:spTree>
    <p:extLst>
      <p:ext uri="{BB962C8B-B14F-4D97-AF65-F5344CB8AC3E}">
        <p14:creationId xmlns:p14="http://schemas.microsoft.com/office/powerpoint/2010/main" val="1041240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70338-E780-45FA-B246-D097229231D8}"/>
              </a:ext>
            </a:extLst>
          </p:cNvPr>
          <p:cNvSpPr>
            <a:spLocks noGrp="1"/>
          </p:cNvSpPr>
          <p:nvPr>
            <p:ph type="title"/>
          </p:nvPr>
        </p:nvSpPr>
        <p:spPr/>
        <p:txBody>
          <a:bodyPr/>
          <a:lstStyle/>
          <a:p>
            <a:r>
              <a:rPr lang="en-US" altLang="en-US" dirty="0"/>
              <a:t>Scenario and other what-if analyses: getting started</a:t>
            </a:r>
            <a:endParaRPr lang="en-US" dirty="0"/>
          </a:p>
        </p:txBody>
      </p:sp>
      <p:sp>
        <p:nvSpPr>
          <p:cNvPr id="3" name="Content Placeholder 2">
            <a:extLst>
              <a:ext uri="{FF2B5EF4-FFF2-40B4-BE49-F238E27FC236}">
                <a16:creationId xmlns:a16="http://schemas.microsoft.com/office/drawing/2014/main" id="{4EE4D098-A807-4559-AD5C-B84E403A88FD}"/>
              </a:ext>
            </a:extLst>
          </p:cNvPr>
          <p:cNvSpPr>
            <a:spLocks noGrp="1"/>
          </p:cNvSpPr>
          <p:nvPr>
            <p:ph idx="1"/>
          </p:nvPr>
        </p:nvSpPr>
        <p:spPr>
          <a:xfrm>
            <a:off x="581192" y="2180496"/>
            <a:ext cx="11029615" cy="3305903"/>
          </a:xfrm>
        </p:spPr>
        <p:txBody>
          <a:bodyPr>
            <a:normAutofit fontScale="92500"/>
          </a:bodyPr>
          <a:lstStyle/>
          <a:p>
            <a:pPr>
              <a:lnSpc>
                <a:spcPct val="90000"/>
              </a:lnSpc>
              <a:spcBef>
                <a:spcPts val="600"/>
              </a:spcBef>
            </a:pPr>
            <a:r>
              <a:rPr lang="en-US" sz="2200" dirty="0">
                <a:solidFill>
                  <a:srgbClr val="221E1F"/>
                </a:solidFill>
              </a:rPr>
              <a:t>First thing to do when investigating a new project is estimate NPV based on projected cash flows</a:t>
            </a:r>
          </a:p>
          <a:p>
            <a:pPr lvl="1">
              <a:lnSpc>
                <a:spcPct val="90000"/>
              </a:lnSpc>
              <a:spcBef>
                <a:spcPts val="600"/>
              </a:spcBef>
            </a:pPr>
            <a:r>
              <a:rPr lang="en-US" sz="2200" dirty="0">
                <a:solidFill>
                  <a:srgbClr val="221E1F"/>
                </a:solidFill>
              </a:rPr>
              <a:t>Initial set of projections are called </a:t>
            </a:r>
            <a:r>
              <a:rPr lang="en-US" sz="2200" b="1" dirty="0">
                <a:solidFill>
                  <a:schemeClr val="accent2">
                    <a:lumMod val="75000"/>
                  </a:schemeClr>
                </a:solidFill>
              </a:rPr>
              <a:t>the </a:t>
            </a:r>
            <a:r>
              <a:rPr lang="en-US" sz="2200" b="1" i="1" dirty="0">
                <a:solidFill>
                  <a:schemeClr val="accent2">
                    <a:lumMod val="75000"/>
                  </a:schemeClr>
                </a:solidFill>
              </a:rPr>
              <a:t>base case</a:t>
            </a:r>
          </a:p>
          <a:p>
            <a:pPr>
              <a:lnSpc>
                <a:spcPct val="90000"/>
              </a:lnSpc>
              <a:spcBef>
                <a:spcPts val="600"/>
              </a:spcBef>
            </a:pPr>
            <a:r>
              <a:rPr lang="en-US" sz="2200" dirty="0">
                <a:solidFill>
                  <a:srgbClr val="221E1F"/>
                </a:solidFill>
              </a:rPr>
              <a:t>After completing the base case, investigate how different assumptions about the future will impact our estimates</a:t>
            </a:r>
          </a:p>
          <a:p>
            <a:pPr lvl="1">
              <a:lnSpc>
                <a:spcPct val="90000"/>
              </a:lnSpc>
              <a:spcBef>
                <a:spcPts val="600"/>
              </a:spcBef>
            </a:pPr>
            <a:r>
              <a:rPr lang="en-US" sz="2100" dirty="0">
                <a:solidFill>
                  <a:srgbClr val="221E1F"/>
                </a:solidFill>
              </a:rPr>
              <a:t>One way to do this is by putting upper and lower bounds on the various components of the project</a:t>
            </a:r>
          </a:p>
          <a:p>
            <a:pPr>
              <a:lnSpc>
                <a:spcPct val="90000"/>
              </a:lnSpc>
              <a:spcBef>
                <a:spcPts val="600"/>
              </a:spcBef>
            </a:pPr>
            <a:r>
              <a:rPr lang="en-US" sz="2200" dirty="0">
                <a:solidFill>
                  <a:srgbClr val="221E1F"/>
                </a:solidFill>
              </a:rPr>
              <a:t>Project under consideration costs $200,000, has a five-year life, and has no salvage value. Depreciation is straight-line to zero. The required return is 12%, and the tax rate is 21%. In addition, we have compiled the following information: </a:t>
            </a:r>
          </a:p>
          <a:p>
            <a:endParaRPr lang="en-US" dirty="0"/>
          </a:p>
        </p:txBody>
      </p:sp>
      <p:pic>
        <p:nvPicPr>
          <p:cNvPr id="4" name="Picture 3">
            <a:extLst>
              <a:ext uri="{FF2B5EF4-FFF2-40B4-BE49-F238E27FC236}">
                <a16:creationId xmlns:a16="http://schemas.microsoft.com/office/drawing/2014/main" id="{91D823B1-CBE1-4E19-AFC0-B196A962BAB0}"/>
              </a:ext>
            </a:extLst>
          </p:cNvPr>
          <p:cNvPicPr>
            <a:picLocks noChangeAspect="1"/>
          </p:cNvPicPr>
          <p:nvPr/>
        </p:nvPicPr>
        <p:blipFill>
          <a:blip r:embed="rId2"/>
          <a:stretch>
            <a:fillRect/>
          </a:stretch>
        </p:blipFill>
        <p:spPr>
          <a:xfrm>
            <a:off x="2043211" y="5213329"/>
            <a:ext cx="7763749" cy="1475220"/>
          </a:xfrm>
          <a:prstGeom prst="rect">
            <a:avLst/>
          </a:prstGeom>
        </p:spPr>
      </p:pic>
    </p:spTree>
    <p:extLst>
      <p:ext uri="{BB962C8B-B14F-4D97-AF65-F5344CB8AC3E}">
        <p14:creationId xmlns:p14="http://schemas.microsoft.com/office/powerpoint/2010/main" val="4179652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223DF-3144-4EE2-905F-EFD23975B951}"/>
              </a:ext>
            </a:extLst>
          </p:cNvPr>
          <p:cNvSpPr>
            <a:spLocks noGrp="1"/>
          </p:cNvSpPr>
          <p:nvPr>
            <p:ph type="title"/>
          </p:nvPr>
        </p:nvSpPr>
        <p:spPr/>
        <p:txBody>
          <a:bodyPr/>
          <a:lstStyle/>
          <a:p>
            <a:r>
              <a:rPr lang="en-US" altLang="en-US" dirty="0"/>
              <a:t>Scenario and other what-if analyses: getting started (2)</a:t>
            </a:r>
            <a:endParaRPr lang="en-US" dirty="0"/>
          </a:p>
        </p:txBody>
      </p:sp>
      <p:sp>
        <p:nvSpPr>
          <p:cNvPr id="3" name="Content Placeholder 2">
            <a:extLst>
              <a:ext uri="{FF2B5EF4-FFF2-40B4-BE49-F238E27FC236}">
                <a16:creationId xmlns:a16="http://schemas.microsoft.com/office/drawing/2014/main" id="{7BE9F4EF-671C-4DB2-97A9-254D56D7C3EA}"/>
              </a:ext>
            </a:extLst>
          </p:cNvPr>
          <p:cNvSpPr>
            <a:spLocks noGrp="1"/>
          </p:cNvSpPr>
          <p:nvPr>
            <p:ph idx="1"/>
          </p:nvPr>
        </p:nvSpPr>
        <p:spPr>
          <a:xfrm>
            <a:off x="581192" y="2180496"/>
            <a:ext cx="11029615" cy="4578523"/>
          </a:xfrm>
        </p:spPr>
        <p:txBody>
          <a:bodyPr>
            <a:normAutofit fontScale="55000" lnSpcReduction="20000"/>
          </a:bodyPr>
          <a:lstStyle/>
          <a:p>
            <a:r>
              <a:rPr lang="en-US" sz="3600" dirty="0">
                <a:solidFill>
                  <a:srgbClr val="221E1F"/>
                </a:solidFill>
              </a:rPr>
              <a:t>With this information, we can calculate the base-case NPV by first calculating net income</a:t>
            </a:r>
            <a:r>
              <a:rPr lang="en-US" dirty="0">
                <a:solidFill>
                  <a:srgbClr val="221E1F"/>
                </a:solidFill>
              </a:rPr>
              <a:t>:</a:t>
            </a:r>
          </a:p>
          <a:p>
            <a:endParaRPr lang="en-US" dirty="0">
              <a:solidFill>
                <a:srgbClr val="221E1F"/>
              </a:solidFill>
            </a:endParaRPr>
          </a:p>
          <a:p>
            <a:endParaRPr lang="en-US" dirty="0">
              <a:solidFill>
                <a:srgbClr val="221E1F"/>
              </a:solidFill>
            </a:endParaRPr>
          </a:p>
          <a:p>
            <a:endParaRPr lang="en-US" dirty="0">
              <a:solidFill>
                <a:srgbClr val="221E1F"/>
              </a:solidFill>
            </a:endParaRPr>
          </a:p>
          <a:p>
            <a:endParaRPr lang="en-US" dirty="0">
              <a:solidFill>
                <a:srgbClr val="221E1F"/>
              </a:solidFill>
            </a:endParaRPr>
          </a:p>
          <a:p>
            <a:endParaRPr lang="en-US" dirty="0">
              <a:solidFill>
                <a:srgbClr val="221E1F"/>
              </a:solidFill>
            </a:endParaRPr>
          </a:p>
          <a:p>
            <a:endParaRPr lang="en-US" sz="3600" dirty="0">
              <a:solidFill>
                <a:srgbClr val="221E1F"/>
              </a:solidFill>
            </a:endParaRPr>
          </a:p>
          <a:p>
            <a:endParaRPr lang="en-US" sz="3600" dirty="0">
              <a:solidFill>
                <a:srgbClr val="221E1F"/>
              </a:solidFill>
            </a:endParaRPr>
          </a:p>
          <a:p>
            <a:endParaRPr lang="en-US" sz="3600" dirty="0">
              <a:solidFill>
                <a:srgbClr val="221E1F"/>
              </a:solidFill>
            </a:endParaRPr>
          </a:p>
          <a:p>
            <a:endParaRPr lang="en-US" sz="3600" dirty="0">
              <a:solidFill>
                <a:srgbClr val="221E1F"/>
              </a:solidFill>
            </a:endParaRPr>
          </a:p>
          <a:p>
            <a:pPr algn="just">
              <a:lnSpc>
                <a:spcPct val="90000"/>
              </a:lnSpc>
              <a:spcBef>
                <a:spcPts val="600"/>
              </a:spcBef>
            </a:pPr>
            <a:r>
              <a:rPr lang="en-US" sz="3600" dirty="0">
                <a:solidFill>
                  <a:srgbClr val="221E1F"/>
                </a:solidFill>
              </a:rPr>
              <a:t> Operating cash flow is $30,000 + 40,000 − 6,300 = </a:t>
            </a:r>
            <a:r>
              <a:rPr lang="en-US" sz="3600" b="1" dirty="0">
                <a:solidFill>
                  <a:schemeClr val="accent1">
                    <a:lumMod val="75000"/>
                  </a:schemeClr>
                </a:solidFill>
              </a:rPr>
              <a:t>$63,700 per year</a:t>
            </a:r>
          </a:p>
          <a:p>
            <a:pPr algn="just">
              <a:lnSpc>
                <a:spcPct val="90000"/>
              </a:lnSpc>
              <a:spcBef>
                <a:spcPts val="600"/>
              </a:spcBef>
            </a:pPr>
            <a:r>
              <a:rPr lang="en-US" sz="3600" dirty="0">
                <a:solidFill>
                  <a:srgbClr val="221E1F"/>
                </a:solidFill>
              </a:rPr>
              <a:t>At 12%, five-year annuity factor is 3.6048, so the base-case NPV is: </a:t>
            </a:r>
          </a:p>
          <a:p>
            <a:pPr marL="686109" lvl="2" indent="0" algn="just">
              <a:lnSpc>
                <a:spcPct val="90000"/>
              </a:lnSpc>
              <a:spcBef>
                <a:spcPts val="600"/>
              </a:spcBef>
              <a:buNone/>
            </a:pPr>
            <a:r>
              <a:rPr lang="en-US" sz="3600" i="1" dirty="0">
                <a:solidFill>
                  <a:srgbClr val="221E1F"/>
                </a:solidFill>
              </a:rPr>
              <a:t>Base-case NPV </a:t>
            </a:r>
            <a:r>
              <a:rPr lang="en-US" sz="3600" dirty="0">
                <a:solidFill>
                  <a:srgbClr val="221E1F"/>
                </a:solidFill>
              </a:rPr>
              <a:t>= −$200,000 + 63,700 × 3.6048 </a:t>
            </a:r>
          </a:p>
          <a:p>
            <a:pPr marL="685800" lvl="2" indent="1654175" algn="just">
              <a:lnSpc>
                <a:spcPct val="90000"/>
              </a:lnSpc>
              <a:spcBef>
                <a:spcPts val="600"/>
              </a:spcBef>
              <a:buNone/>
            </a:pPr>
            <a:r>
              <a:rPr lang="en-US" sz="3600" dirty="0">
                <a:solidFill>
                  <a:srgbClr val="221E1F"/>
                </a:solidFill>
              </a:rPr>
              <a:t>= </a:t>
            </a:r>
            <a:r>
              <a:rPr lang="en-US" sz="3600" b="1" dirty="0">
                <a:solidFill>
                  <a:schemeClr val="accent1">
                    <a:lumMod val="75000"/>
                  </a:schemeClr>
                </a:solidFill>
              </a:rPr>
              <a:t>$29,624 </a:t>
            </a:r>
            <a:endParaRPr lang="en-US" altLang="en-US" sz="3600" b="1" dirty="0">
              <a:solidFill>
                <a:schemeClr val="accent1">
                  <a:lumMod val="75000"/>
                </a:schemeClr>
              </a:solidFill>
            </a:endParaRPr>
          </a:p>
          <a:p>
            <a:endParaRPr lang="en-US" dirty="0">
              <a:solidFill>
                <a:srgbClr val="221E1F"/>
              </a:solidFill>
            </a:endParaRPr>
          </a:p>
        </p:txBody>
      </p:sp>
      <p:pic>
        <p:nvPicPr>
          <p:cNvPr id="4" name="Picture 3">
            <a:extLst>
              <a:ext uri="{FF2B5EF4-FFF2-40B4-BE49-F238E27FC236}">
                <a16:creationId xmlns:a16="http://schemas.microsoft.com/office/drawing/2014/main" id="{ED6F6C1B-2A87-40D6-B961-0FC31582C61F}"/>
              </a:ext>
            </a:extLst>
          </p:cNvPr>
          <p:cNvPicPr>
            <a:picLocks noChangeAspect="1"/>
          </p:cNvPicPr>
          <p:nvPr/>
        </p:nvPicPr>
        <p:blipFill>
          <a:blip r:embed="rId2"/>
          <a:stretch>
            <a:fillRect/>
          </a:stretch>
        </p:blipFill>
        <p:spPr>
          <a:xfrm>
            <a:off x="3570991" y="2571664"/>
            <a:ext cx="4000500" cy="2117286"/>
          </a:xfrm>
          <a:prstGeom prst="rect">
            <a:avLst/>
          </a:prstGeom>
        </p:spPr>
      </p:pic>
    </p:spTree>
    <p:extLst>
      <p:ext uri="{BB962C8B-B14F-4D97-AF65-F5344CB8AC3E}">
        <p14:creationId xmlns:p14="http://schemas.microsoft.com/office/powerpoint/2010/main" val="4049730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CBCD2-33C5-4E15-9404-5D921BBC2517}"/>
              </a:ext>
            </a:extLst>
          </p:cNvPr>
          <p:cNvSpPr>
            <a:spLocks noGrp="1"/>
          </p:cNvSpPr>
          <p:nvPr>
            <p:ph type="title"/>
          </p:nvPr>
        </p:nvSpPr>
        <p:spPr/>
        <p:txBody>
          <a:bodyPr/>
          <a:lstStyle/>
          <a:p>
            <a:pPr algn="ctr"/>
            <a:r>
              <a:rPr lang="en-US" altLang="en-US" dirty="0"/>
              <a:t>Scenario and other what-if analyses:</a:t>
            </a:r>
            <a:br>
              <a:rPr lang="en-US" altLang="en-US" dirty="0"/>
            </a:br>
            <a:r>
              <a:rPr lang="en-US" altLang="en-US" dirty="0"/>
              <a:t>scenario analysis</a:t>
            </a:r>
            <a:endParaRPr lang="en-US" dirty="0"/>
          </a:p>
        </p:txBody>
      </p:sp>
      <p:sp>
        <p:nvSpPr>
          <p:cNvPr id="3" name="Content Placeholder 2">
            <a:extLst>
              <a:ext uri="{FF2B5EF4-FFF2-40B4-BE49-F238E27FC236}">
                <a16:creationId xmlns:a16="http://schemas.microsoft.com/office/drawing/2014/main" id="{282D4193-D5E6-4CF3-8CD5-F38F6726B22D}"/>
              </a:ext>
            </a:extLst>
          </p:cNvPr>
          <p:cNvSpPr>
            <a:spLocks noGrp="1"/>
          </p:cNvSpPr>
          <p:nvPr>
            <p:ph idx="1"/>
          </p:nvPr>
        </p:nvSpPr>
        <p:spPr/>
        <p:txBody>
          <a:bodyPr/>
          <a:lstStyle/>
          <a:p>
            <a:pPr>
              <a:lnSpc>
                <a:spcPct val="85000"/>
              </a:lnSpc>
              <a:spcBef>
                <a:spcPts val="600"/>
              </a:spcBef>
            </a:pPr>
            <a:r>
              <a:rPr lang="en-US" altLang="en-US" b="1" dirty="0"/>
              <a:t>Scenario analysis </a:t>
            </a:r>
            <a:r>
              <a:rPr lang="en-US" altLang="en-US" dirty="0"/>
              <a:t>is the determination of what happens to NPV estimates when we ask what-if questions</a:t>
            </a:r>
          </a:p>
          <a:p>
            <a:pPr>
              <a:lnSpc>
                <a:spcPct val="85000"/>
              </a:lnSpc>
              <a:spcBef>
                <a:spcPts val="600"/>
              </a:spcBef>
            </a:pPr>
            <a:r>
              <a:rPr lang="en-US" altLang="en-US" dirty="0"/>
              <a:t>We can consider a number of possible scenarios, but let’s start with worst case and best case</a:t>
            </a:r>
          </a:p>
          <a:p>
            <a:pPr>
              <a:lnSpc>
                <a:spcPct val="85000"/>
              </a:lnSpc>
              <a:spcBef>
                <a:spcPts val="600"/>
              </a:spcBef>
            </a:pPr>
            <a:r>
              <a:rPr lang="en-US" dirty="0">
                <a:solidFill>
                  <a:srgbClr val="221E1F"/>
                </a:solidFill>
              </a:rPr>
              <a:t>For our project, these values would be the following: </a:t>
            </a: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r>
              <a:rPr lang="en-US" dirty="0">
                <a:solidFill>
                  <a:srgbClr val="221E1F"/>
                </a:solidFill>
              </a:rPr>
              <a:t>We can now calculate the net income and cash flows for each scenario:</a:t>
            </a:r>
            <a:endParaRPr lang="en-US" altLang="en-US" dirty="0"/>
          </a:p>
          <a:p>
            <a:endParaRPr lang="en-US" dirty="0"/>
          </a:p>
        </p:txBody>
      </p:sp>
      <p:pic>
        <p:nvPicPr>
          <p:cNvPr id="4" name="Picture 3">
            <a:extLst>
              <a:ext uri="{FF2B5EF4-FFF2-40B4-BE49-F238E27FC236}">
                <a16:creationId xmlns:a16="http://schemas.microsoft.com/office/drawing/2014/main" id="{FA3DDC0C-90A9-4EAF-A18A-29DFB4D2091A}"/>
              </a:ext>
            </a:extLst>
          </p:cNvPr>
          <p:cNvPicPr>
            <a:picLocks noChangeAspect="1"/>
          </p:cNvPicPr>
          <p:nvPr/>
        </p:nvPicPr>
        <p:blipFill>
          <a:blip r:embed="rId2"/>
          <a:stretch>
            <a:fillRect/>
          </a:stretch>
        </p:blipFill>
        <p:spPr>
          <a:xfrm>
            <a:off x="3516345" y="3539176"/>
            <a:ext cx="4543425" cy="1352550"/>
          </a:xfrm>
          <a:prstGeom prst="rect">
            <a:avLst/>
          </a:prstGeom>
        </p:spPr>
      </p:pic>
      <p:pic>
        <p:nvPicPr>
          <p:cNvPr id="5" name="Picture 4">
            <a:extLst>
              <a:ext uri="{FF2B5EF4-FFF2-40B4-BE49-F238E27FC236}">
                <a16:creationId xmlns:a16="http://schemas.microsoft.com/office/drawing/2014/main" id="{B24427CF-E3A1-4C69-B886-98BCB4993760}"/>
              </a:ext>
            </a:extLst>
          </p:cNvPr>
          <p:cNvPicPr>
            <a:picLocks noChangeAspect="1"/>
          </p:cNvPicPr>
          <p:nvPr/>
        </p:nvPicPr>
        <p:blipFill>
          <a:blip r:embed="rId3"/>
          <a:stretch>
            <a:fillRect/>
          </a:stretch>
        </p:blipFill>
        <p:spPr>
          <a:xfrm>
            <a:off x="2416444" y="5546244"/>
            <a:ext cx="6877050" cy="1219200"/>
          </a:xfrm>
          <a:prstGeom prst="rect">
            <a:avLst/>
          </a:prstGeom>
        </p:spPr>
      </p:pic>
    </p:spTree>
    <p:extLst>
      <p:ext uri="{BB962C8B-B14F-4D97-AF65-F5344CB8AC3E}">
        <p14:creationId xmlns:p14="http://schemas.microsoft.com/office/powerpoint/2010/main" val="257893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6E77F-2CEE-4A41-803E-0D99437CF0A1}"/>
              </a:ext>
            </a:extLst>
          </p:cNvPr>
          <p:cNvSpPr>
            <a:spLocks noGrp="1"/>
          </p:cNvSpPr>
          <p:nvPr>
            <p:ph type="title"/>
          </p:nvPr>
        </p:nvSpPr>
        <p:spPr/>
        <p:txBody>
          <a:bodyPr/>
          <a:lstStyle/>
          <a:p>
            <a:pPr algn="ctr"/>
            <a:r>
              <a:rPr lang="en-US" altLang="en-US" dirty="0"/>
              <a:t>Scenario and other what-if analyses:</a:t>
            </a:r>
            <a:br>
              <a:rPr lang="en-US" altLang="en-US" dirty="0"/>
            </a:br>
            <a:r>
              <a:rPr lang="en-US" altLang="en-US" dirty="0"/>
              <a:t>scenario analysis (2)</a:t>
            </a:r>
            <a:endParaRPr lang="en-US" dirty="0"/>
          </a:p>
        </p:txBody>
      </p:sp>
      <p:sp>
        <p:nvSpPr>
          <p:cNvPr id="3" name="Content Placeholder 2">
            <a:extLst>
              <a:ext uri="{FF2B5EF4-FFF2-40B4-BE49-F238E27FC236}">
                <a16:creationId xmlns:a16="http://schemas.microsoft.com/office/drawing/2014/main" id="{58E4CDEA-DB70-4F28-9EE9-6645AA73E353}"/>
              </a:ext>
            </a:extLst>
          </p:cNvPr>
          <p:cNvSpPr>
            <a:spLocks noGrp="1"/>
          </p:cNvSpPr>
          <p:nvPr>
            <p:ph idx="1"/>
          </p:nvPr>
        </p:nvSpPr>
        <p:spPr/>
        <p:txBody>
          <a:bodyPr>
            <a:normAutofit lnSpcReduction="10000"/>
          </a:bodyPr>
          <a:lstStyle/>
          <a:p>
            <a:r>
              <a:rPr lang="en-US" sz="2400" dirty="0">
                <a:solidFill>
                  <a:srgbClr val="221E1F"/>
                </a:solidFill>
                <a:latin typeface="STIX MathJax Main"/>
              </a:rPr>
              <a:t>To get the worst case, we assign the least favorable value to each item. This means </a:t>
            </a:r>
            <a:r>
              <a:rPr lang="en-US" sz="2400" i="1" dirty="0">
                <a:solidFill>
                  <a:srgbClr val="221E1F"/>
                </a:solidFill>
                <a:latin typeface="STIX MathJax Main"/>
              </a:rPr>
              <a:t>low </a:t>
            </a:r>
            <a:r>
              <a:rPr lang="en-US" sz="2400" dirty="0">
                <a:solidFill>
                  <a:srgbClr val="221E1F"/>
                </a:solidFill>
                <a:latin typeface="STIX MathJax Main"/>
              </a:rPr>
              <a:t>values for items like units sold and price per unit and </a:t>
            </a:r>
            <a:r>
              <a:rPr lang="en-US" sz="2400" i="1" dirty="0">
                <a:solidFill>
                  <a:srgbClr val="221E1F"/>
                </a:solidFill>
                <a:latin typeface="STIX MathJax Main"/>
              </a:rPr>
              <a:t>high </a:t>
            </a:r>
            <a:r>
              <a:rPr lang="en-US" sz="2400" dirty="0">
                <a:solidFill>
                  <a:srgbClr val="221E1F"/>
                </a:solidFill>
                <a:latin typeface="STIX MathJax Main"/>
              </a:rPr>
              <a:t>values for costs. We do the reverse for the best case. </a:t>
            </a:r>
          </a:p>
          <a:p>
            <a:endParaRPr lang="en-US" altLang="en-US" sz="2400" dirty="0">
              <a:solidFill>
                <a:srgbClr val="221E1F"/>
              </a:solidFill>
              <a:latin typeface="STIX MathJax Main"/>
            </a:endParaRPr>
          </a:p>
          <a:p>
            <a:r>
              <a:rPr lang="en-US" sz="2400" dirty="0">
                <a:solidFill>
                  <a:srgbClr val="221E1F"/>
                </a:solidFill>
                <a:latin typeface="STIX MathJax Main"/>
              </a:rPr>
              <a:t>What we learn is that under the worst scenario, the cash flow is still positive at $21,435. That’s good news. The bad news is that the return is −17.7% in this case, and the NPV is −$122,732. Because the project costs $200,000, we stand to lose more than half of the original investment under the worst possible scenario. The best case offers an attractive 47.9% return. </a:t>
            </a:r>
            <a:endParaRPr lang="en-US" altLang="en-US" sz="2400" dirty="0"/>
          </a:p>
          <a:p>
            <a:pPr marL="0" indent="0">
              <a:buNone/>
            </a:pPr>
            <a:endParaRPr lang="en-US" dirty="0"/>
          </a:p>
        </p:txBody>
      </p:sp>
    </p:spTree>
    <p:extLst>
      <p:ext uri="{BB962C8B-B14F-4D97-AF65-F5344CB8AC3E}">
        <p14:creationId xmlns:p14="http://schemas.microsoft.com/office/powerpoint/2010/main" val="1578988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C245F-D549-456B-9E95-AD667D053EF0}"/>
              </a:ext>
            </a:extLst>
          </p:cNvPr>
          <p:cNvSpPr>
            <a:spLocks noGrp="1"/>
          </p:cNvSpPr>
          <p:nvPr>
            <p:ph type="title"/>
          </p:nvPr>
        </p:nvSpPr>
        <p:spPr/>
        <p:txBody>
          <a:bodyPr/>
          <a:lstStyle/>
          <a:p>
            <a:pPr algn="ctr"/>
            <a:r>
              <a:rPr lang="en-US" altLang="en-US" dirty="0"/>
              <a:t>Scenario and other what-if analyses:</a:t>
            </a:r>
            <a:br>
              <a:rPr lang="en-US" altLang="en-US" dirty="0"/>
            </a:br>
            <a:r>
              <a:rPr lang="en-US" altLang="en-US" dirty="0"/>
              <a:t>sensitivity analysis</a:t>
            </a:r>
            <a:endParaRPr lang="en-US" dirty="0"/>
          </a:p>
        </p:txBody>
      </p:sp>
      <p:sp>
        <p:nvSpPr>
          <p:cNvPr id="3" name="Content Placeholder 2">
            <a:extLst>
              <a:ext uri="{FF2B5EF4-FFF2-40B4-BE49-F238E27FC236}">
                <a16:creationId xmlns:a16="http://schemas.microsoft.com/office/drawing/2014/main" id="{8F72E227-D3BD-4923-9AA2-1E8FC5DBDAD3}"/>
              </a:ext>
            </a:extLst>
          </p:cNvPr>
          <p:cNvSpPr>
            <a:spLocks noGrp="1"/>
          </p:cNvSpPr>
          <p:nvPr>
            <p:ph idx="1"/>
          </p:nvPr>
        </p:nvSpPr>
        <p:spPr>
          <a:xfrm>
            <a:off x="656606" y="2384982"/>
            <a:ext cx="11029615" cy="5015059"/>
          </a:xfrm>
        </p:spPr>
        <p:txBody>
          <a:bodyPr>
            <a:normAutofit fontScale="92500" lnSpcReduction="10000"/>
          </a:bodyPr>
          <a:lstStyle/>
          <a:p>
            <a:pPr>
              <a:lnSpc>
                <a:spcPct val="85000"/>
              </a:lnSpc>
              <a:spcBef>
                <a:spcPts val="600"/>
              </a:spcBef>
            </a:pPr>
            <a:r>
              <a:rPr lang="en-US" altLang="en-US" dirty="0"/>
              <a:t>Sensitivity analysis is an investigation of what happens to NPV when only one variable is changed</a:t>
            </a:r>
          </a:p>
          <a:p>
            <a:pPr>
              <a:lnSpc>
                <a:spcPct val="85000"/>
              </a:lnSpc>
              <a:spcBef>
                <a:spcPts val="600"/>
              </a:spcBef>
            </a:pPr>
            <a:r>
              <a:rPr lang="en-US" dirty="0">
                <a:solidFill>
                  <a:srgbClr val="221E1F"/>
                </a:solidFill>
              </a:rPr>
              <a:t>Returning to our base case for every item </a:t>
            </a:r>
            <a:r>
              <a:rPr lang="en-US" i="1" dirty="0">
                <a:solidFill>
                  <a:srgbClr val="221E1F"/>
                </a:solidFill>
              </a:rPr>
              <a:t>except</a:t>
            </a:r>
            <a:r>
              <a:rPr lang="en-US" dirty="0">
                <a:solidFill>
                  <a:srgbClr val="221E1F"/>
                </a:solidFill>
              </a:rPr>
              <a:t> unit sales, we can calculate cash flow and NPV using the largest and smallest unit sales figures</a:t>
            </a: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pPr marL="0" indent="0">
              <a:lnSpc>
                <a:spcPct val="85000"/>
              </a:lnSpc>
              <a:spcBef>
                <a:spcPts val="600"/>
              </a:spcBef>
              <a:buNone/>
            </a:pPr>
            <a:endParaRPr lang="en-US" dirty="0">
              <a:solidFill>
                <a:srgbClr val="221E1F"/>
              </a:solidFill>
            </a:endParaRPr>
          </a:p>
          <a:p>
            <a:pPr marL="0" indent="0">
              <a:lnSpc>
                <a:spcPct val="85000"/>
              </a:lnSpc>
              <a:spcBef>
                <a:spcPts val="600"/>
              </a:spcBef>
              <a:buNone/>
            </a:pPr>
            <a:endParaRPr lang="en-US" dirty="0">
              <a:solidFill>
                <a:srgbClr val="221E1F"/>
              </a:solidFill>
            </a:endParaRPr>
          </a:p>
          <a:p>
            <a:pPr>
              <a:lnSpc>
                <a:spcPct val="85000"/>
              </a:lnSpc>
              <a:spcBef>
                <a:spcPts val="600"/>
              </a:spcBef>
            </a:pPr>
            <a:r>
              <a:rPr lang="en-US" altLang="en-US" dirty="0">
                <a:solidFill>
                  <a:srgbClr val="221E1F"/>
                </a:solidFill>
              </a:rPr>
              <a:t>We can freeze everything except </a:t>
            </a:r>
            <a:r>
              <a:rPr lang="en-US" altLang="en-US" u="sng" dirty="0">
                <a:solidFill>
                  <a:srgbClr val="221E1F"/>
                </a:solidFill>
              </a:rPr>
              <a:t>fixed costs</a:t>
            </a:r>
            <a:r>
              <a:rPr lang="en-US" altLang="en-US" dirty="0">
                <a:solidFill>
                  <a:srgbClr val="221E1F"/>
                </a:solidFill>
              </a:rPr>
              <a:t> and repeat the analysis:</a:t>
            </a:r>
            <a:endParaRPr lang="en-US" altLang="en-US" dirty="0"/>
          </a:p>
          <a:p>
            <a:pPr>
              <a:lnSpc>
                <a:spcPct val="85000"/>
              </a:lnSpc>
              <a:spcBef>
                <a:spcPts val="600"/>
              </a:spcBef>
            </a:pPr>
            <a:endParaRPr lang="en-US" dirty="0">
              <a:solidFill>
                <a:srgbClr val="221E1F"/>
              </a:solidFill>
            </a:endParaRPr>
          </a:p>
          <a:p>
            <a:pPr marL="0" indent="0">
              <a:buNone/>
            </a:pPr>
            <a:endParaRPr lang="en-US" dirty="0"/>
          </a:p>
          <a:p>
            <a:pPr marL="0" indent="0">
              <a:buNone/>
            </a:pPr>
            <a:endParaRPr lang="en-US" dirty="0"/>
          </a:p>
          <a:p>
            <a:pPr marL="0" indent="0">
              <a:buNone/>
            </a:pPr>
            <a:endParaRPr lang="en-US" dirty="0"/>
          </a:p>
          <a:p>
            <a:pPr marL="0" indent="0">
              <a:buNone/>
            </a:pPr>
            <a:r>
              <a:rPr lang="en-US" dirty="0">
                <a:solidFill>
                  <a:srgbClr val="221E1F"/>
                </a:solidFill>
                <a:latin typeface="STIX MathJax Main"/>
              </a:rPr>
              <a:t>What we see here is that given our ranges, the estimated NPV of this project is more sensitive to changes in projected unit sales than it is to changes in projected fixed costs. In fact, under the worst case for fixed costs, the NPV is still positive. </a:t>
            </a:r>
            <a:endParaRPr lang="en-US" altLang="en-US" dirty="0"/>
          </a:p>
          <a:p>
            <a:pPr marL="0" indent="0">
              <a:buNone/>
            </a:pPr>
            <a:endParaRPr lang="en-US"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D81EE497-3024-49B6-B18F-42B55DE3243D}"/>
              </a:ext>
            </a:extLst>
          </p:cNvPr>
          <p:cNvPicPr>
            <a:picLocks noChangeAspect="1"/>
          </p:cNvPicPr>
          <p:nvPr/>
        </p:nvPicPr>
        <p:blipFill>
          <a:blip r:embed="rId2"/>
          <a:stretch>
            <a:fillRect/>
          </a:stretch>
        </p:blipFill>
        <p:spPr>
          <a:xfrm>
            <a:off x="2140920" y="2951515"/>
            <a:ext cx="7665057" cy="1219200"/>
          </a:xfrm>
          <a:prstGeom prst="rect">
            <a:avLst/>
          </a:prstGeom>
        </p:spPr>
      </p:pic>
      <p:pic>
        <p:nvPicPr>
          <p:cNvPr id="5" name="Picture 4">
            <a:extLst>
              <a:ext uri="{FF2B5EF4-FFF2-40B4-BE49-F238E27FC236}">
                <a16:creationId xmlns:a16="http://schemas.microsoft.com/office/drawing/2014/main" id="{8FDD571B-D610-42C7-BE93-EA885B06683E}"/>
              </a:ext>
            </a:extLst>
          </p:cNvPr>
          <p:cNvPicPr>
            <a:picLocks noChangeAspect="1"/>
          </p:cNvPicPr>
          <p:nvPr/>
        </p:nvPicPr>
        <p:blipFill>
          <a:blip r:embed="rId3"/>
          <a:stretch>
            <a:fillRect/>
          </a:stretch>
        </p:blipFill>
        <p:spPr>
          <a:xfrm>
            <a:off x="2140919" y="4737248"/>
            <a:ext cx="7665057" cy="1219199"/>
          </a:xfrm>
          <a:prstGeom prst="rect">
            <a:avLst/>
          </a:prstGeom>
        </p:spPr>
      </p:pic>
    </p:spTree>
    <p:extLst>
      <p:ext uri="{BB962C8B-B14F-4D97-AF65-F5344CB8AC3E}">
        <p14:creationId xmlns:p14="http://schemas.microsoft.com/office/powerpoint/2010/main" val="362678959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Dividend</Template>
  <TotalTime>66</TotalTime>
  <Words>3265</Words>
  <Application>Microsoft Office PowerPoint</Application>
  <PresentationFormat>Widescreen</PresentationFormat>
  <Paragraphs>251</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Gill Sans MT</vt:lpstr>
      <vt:lpstr>STIX MathJax Main</vt:lpstr>
      <vt:lpstr>Wingdings 2</vt:lpstr>
      <vt:lpstr>Dividend</vt:lpstr>
      <vt:lpstr>Chapter 10 Project analysis and evaluation</vt:lpstr>
      <vt:lpstr>Learning objectives</vt:lpstr>
      <vt:lpstr>Chapter Outline</vt:lpstr>
      <vt:lpstr>Evaluating NPV Estimates</vt:lpstr>
      <vt:lpstr>Scenario and other what-if analyses: getting started</vt:lpstr>
      <vt:lpstr>Scenario and other what-if analyses: getting started (2)</vt:lpstr>
      <vt:lpstr>Scenario and other what-if analyses: scenario analysis</vt:lpstr>
      <vt:lpstr>Scenario and other what-if analyses: scenario analysis (2)</vt:lpstr>
      <vt:lpstr>Scenario and other what-if analyses: sensitivity analysis</vt:lpstr>
      <vt:lpstr>Scenario and other what-if analyses: sensitivity analysis (2)</vt:lpstr>
      <vt:lpstr>Scenario and other what-if analyses: SIMULATION analysis</vt:lpstr>
      <vt:lpstr>Break-even analysis: fixed and variable costs</vt:lpstr>
      <vt:lpstr>Break-even analysis: fixed and variable costs (2)</vt:lpstr>
      <vt:lpstr>Break-even analysis: fixed and variable costs (3)</vt:lpstr>
      <vt:lpstr>Accounting break-even</vt:lpstr>
      <vt:lpstr>Accounting break-even: a closer look</vt:lpstr>
      <vt:lpstr>Uses for the accounting break-even</vt:lpstr>
      <vt:lpstr>Operating cash flow, sales volume, and break-even</vt:lpstr>
      <vt:lpstr>Calculating the break-even level</vt:lpstr>
      <vt:lpstr>Sales volume and  operating cash flow</vt:lpstr>
      <vt:lpstr>Cash flow, accounting, and financial break-even points</vt:lpstr>
      <vt:lpstr>Cash break-even and  financial break-even</vt:lpstr>
      <vt:lpstr>Operating leverage</vt:lpstr>
      <vt:lpstr>Measuring Operating leverage</vt:lpstr>
      <vt:lpstr>Measuring Operating leverage (2)</vt:lpstr>
      <vt:lpstr>Operating leverage and break-even</vt:lpstr>
      <vt:lpstr>Capital rationing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analysis and evaluation</dc:title>
  <dc:creator>Dorra Laribi</dc:creator>
  <cp:lastModifiedBy>Dorra Laribi</cp:lastModifiedBy>
  <cp:revision>7</cp:revision>
  <dcterms:created xsi:type="dcterms:W3CDTF">2024-02-26T17:21:01Z</dcterms:created>
  <dcterms:modified xsi:type="dcterms:W3CDTF">2024-02-26T18:27:25Z</dcterms:modified>
</cp:coreProperties>
</file>