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4"/>
  </p:notesMasterIdLst>
  <p:sldIdLst>
    <p:sldId id="323" r:id="rId3"/>
    <p:sldId id="329" r:id="rId4"/>
    <p:sldId id="324" r:id="rId5"/>
    <p:sldId id="256" r:id="rId6"/>
    <p:sldId id="272" r:id="rId7"/>
    <p:sldId id="257" r:id="rId8"/>
    <p:sldId id="258" r:id="rId9"/>
    <p:sldId id="270" r:id="rId10"/>
    <p:sldId id="273" r:id="rId11"/>
    <p:sldId id="271" r:id="rId12"/>
    <p:sldId id="262" r:id="rId13"/>
    <p:sldId id="260" r:id="rId14"/>
    <p:sldId id="259" r:id="rId15"/>
    <p:sldId id="261" r:id="rId16"/>
    <p:sldId id="263" r:id="rId17"/>
    <p:sldId id="325" r:id="rId18"/>
    <p:sldId id="264" r:id="rId19"/>
    <p:sldId id="265" r:id="rId20"/>
    <p:sldId id="266" r:id="rId21"/>
    <p:sldId id="278" r:id="rId22"/>
    <p:sldId id="32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7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F2C29-8728-4FA4-9B65-D6FC482325C1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4A94B-B8B0-485A-9DE0-295830906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18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DE70E3E5-EEA9-43EF-5CEC-FD262C501D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CF4813D-01BC-4CAD-9767-E8CB40EF2DDB}" type="slidenum">
              <a:rPr lang="en-GB" altLang="en-US">
                <a:latin typeface="Calibri" panose="020F0502020204030204" pitchFamily="34" charset="0"/>
              </a:rPr>
              <a:pPr eaLnBrk="1" hangingPunct="1"/>
              <a:t>10</a:t>
            </a:fld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C34D969F-9DC6-B767-FEBB-72920A2052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B47DE86C-4E5B-DE83-B4F7-3682EF1A5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Answer to question coming up with the question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1088-5ECD-4835-83B6-E7D66D513ABC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E7285-3DD0-47C0-90F1-5FCC4F72B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322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1088-5ECD-4835-83B6-E7D66D513ABC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E7285-3DD0-47C0-90F1-5FCC4F72B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78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1088-5ECD-4835-83B6-E7D66D513ABC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E7285-3DD0-47C0-90F1-5FCC4F72B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359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96C6D-28E0-AABB-16BE-2312E3188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CC3E-FCCF-4039-836B-D291BFEE4513}" type="datetimeFigureOut">
              <a:rPr lang="en-US"/>
              <a:pPr>
                <a:defRPr/>
              </a:pPr>
              <a:t>1/30/2024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E8A0C-337F-5A91-79DE-2DA503C16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891C0-E85C-0E82-CCF1-DF286A9E6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B4E34-E219-41C5-BCE3-4CCA32CF03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8584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E5C38-A273-20CB-E91D-61EDF9E88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C69EA-9289-40B5-BBCB-9C0203734331}" type="datetimeFigureOut">
              <a:rPr lang="en-US"/>
              <a:pPr>
                <a:defRPr/>
              </a:pPr>
              <a:t>1/30/2024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F0398-65A4-2A4E-7CFE-9FA1382DF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558E1-1AA2-0DF8-2AE4-6ACFBBFB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9DC53-5136-4ACA-9F33-220213201F6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331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9066B-1B43-9FC1-A9BE-881F3CA7A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5F726-9EFD-416A-AB8F-FCB1B0A28D5B}" type="datetimeFigureOut">
              <a:rPr lang="en-US"/>
              <a:pPr>
                <a:defRPr/>
              </a:pPr>
              <a:t>1/30/2024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0DF94-78C6-D6F7-F776-03DFC6C50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85CB8-89AF-FF68-620C-D93AF7588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66903-5C64-4AC1-A9FB-D506B67E7AB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9182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BF9D8D-1264-A33C-2786-28BF8942D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6460D-8160-497C-8206-4415E992A379}" type="datetimeFigureOut">
              <a:rPr lang="en-US"/>
              <a:pPr>
                <a:defRPr/>
              </a:pPr>
              <a:t>1/30/2024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F4C14E-D348-2C25-66C7-5D14A199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2D8F89A-3414-5693-67C6-B5BE34202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7DACA-5CBB-48E6-AD23-60510D63B5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7585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C9D89C1-80D8-CCB4-3A3A-C3FF7E031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FB724-B8D3-4D6B-8C81-2152DA7ACBAE}" type="datetimeFigureOut">
              <a:rPr lang="en-US"/>
              <a:pPr>
                <a:defRPr/>
              </a:pPr>
              <a:t>1/30/2024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A44059B-8D8E-CC3A-06C0-BA52FD073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D561B9B-1F62-B541-E8F2-CB002B169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E9EFF-62F7-47C7-93BF-6104C4A0E5A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2053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26333ED-7EC6-718D-140A-D8DFB2792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F27BB-DC67-4954-8AB4-62C6ED8C6956}" type="datetimeFigureOut">
              <a:rPr lang="en-US"/>
              <a:pPr>
                <a:defRPr/>
              </a:pPr>
              <a:t>1/30/2024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18EE30F-C457-9420-ACDD-BB773EC6C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B56A3B3-E4F1-3C17-7C1B-EFA10305C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B496E-476E-40EB-B7F0-529FE349E81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5233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B478E2C-1311-EFAE-05A3-F1FB02E47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4DBCD-C2EA-479E-BB91-0692B9ECC512}" type="datetimeFigureOut">
              <a:rPr lang="en-US"/>
              <a:pPr>
                <a:defRPr/>
              </a:pPr>
              <a:t>1/30/2024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878E236-5722-7777-BA52-1CD9C51F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17EBE17-6FFE-7437-8C55-F1788C5E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6F60C-99AC-407D-AE60-7FB9D491896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1992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871C237-B77B-D194-A608-D83A528F3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944D4-EC59-4889-A3BC-52FD7C0DB3CE}" type="datetimeFigureOut">
              <a:rPr lang="en-US"/>
              <a:pPr>
                <a:defRPr/>
              </a:pPr>
              <a:t>1/30/2024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6B09E5-4305-D9D1-A019-FCA30D438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1A0CEC-7DAC-76F3-19CE-ACA1C3EF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19F6E-5CDF-48F2-9B8B-3399A47A6F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309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1088-5ECD-4835-83B6-E7D66D513ABC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E7285-3DD0-47C0-90F1-5FCC4F72B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202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791445E-5DE9-4383-BF98-04BB3219A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C8D3F-1617-4B57-A1A3-220A6BFC17E5}" type="datetimeFigureOut">
              <a:rPr lang="en-US"/>
              <a:pPr>
                <a:defRPr/>
              </a:pPr>
              <a:t>1/30/2024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53E99E6-30AE-6D58-3AA5-F45B0E17A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BF1785-E68A-72AF-35B7-B148D518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57150-F911-4ECA-96A2-1056D868D14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8278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02A3B-2B2C-BD41-14AE-BEAE46EB7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F7A60-F97F-4096-825B-E72D8FB16314}" type="datetimeFigureOut">
              <a:rPr lang="en-US"/>
              <a:pPr>
                <a:defRPr/>
              </a:pPr>
              <a:t>1/30/2024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02598-538E-9B13-314D-86BC8CF84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74BEC-416E-05D1-B440-83B964AC5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580B9-45DC-440D-A7E1-9A21BB2D5A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3571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9F00B-79BD-F7FC-7737-49A94C8F4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A9FF5-F434-406C-9CA3-59DC85BC4666}" type="datetimeFigureOut">
              <a:rPr lang="en-US"/>
              <a:pPr>
                <a:defRPr/>
              </a:pPr>
              <a:t>1/30/2024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112B7-B318-C331-FF12-1650B722B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F862E-44C1-CDAF-70AA-277D4EDFA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21BB0-F177-4EB9-A555-B379C528EA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358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1088-5ECD-4835-83B6-E7D66D513ABC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E7285-3DD0-47C0-90F1-5FCC4F72B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85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1088-5ECD-4835-83B6-E7D66D513ABC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E7285-3DD0-47C0-90F1-5FCC4F72B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659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1088-5ECD-4835-83B6-E7D66D513ABC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E7285-3DD0-47C0-90F1-5FCC4F72B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00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1088-5ECD-4835-83B6-E7D66D513ABC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E7285-3DD0-47C0-90F1-5FCC4F72B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109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1088-5ECD-4835-83B6-E7D66D513ABC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E7285-3DD0-47C0-90F1-5FCC4F72B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962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1088-5ECD-4835-83B6-E7D66D513ABC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E7285-3DD0-47C0-90F1-5FCC4F72B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067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1088-5ECD-4835-83B6-E7D66D513ABC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E7285-3DD0-47C0-90F1-5FCC4F72B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457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41088-5ECD-4835-83B6-E7D66D513ABC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E7285-3DD0-47C0-90F1-5FCC4F72B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8281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D73157C-9CDA-8874-5DFA-73CE4AC63A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9641AA4-7660-3EEF-2DD7-6AFF3E72A3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1C187-1FC6-639B-726F-E25C7A9C71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4A5C2C-3C7D-4CD8-A67C-562BFBA7A61E}" type="datetimeFigureOut">
              <a:rPr lang="en-US"/>
              <a:pPr>
                <a:defRPr/>
              </a:pPr>
              <a:t>1/30/2024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3B9D3-8DD5-4BAB-496B-B09E1006D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09402-7BE4-89A6-E2E8-4C0C7FD0C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05A5AED-25C7-49D9-AD17-5F2E8844FCD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940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4.wmf"/><Relationship Id="rId3" Type="http://schemas.openxmlformats.org/officeDocument/2006/relationships/image" Target="../media/image8.wmf"/><Relationship Id="rId7" Type="http://schemas.openxmlformats.org/officeDocument/2006/relationships/image" Target="../media/image15.wmf"/><Relationship Id="rId12" Type="http://schemas.openxmlformats.org/officeDocument/2006/relationships/image" Target="../media/image23.wmf"/><Relationship Id="rId17" Type="http://schemas.openxmlformats.org/officeDocument/2006/relationships/image" Target="../media/image28.w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7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wmf"/><Relationship Id="rId11" Type="http://schemas.openxmlformats.org/officeDocument/2006/relationships/image" Target="../media/image21.wmf"/><Relationship Id="rId5" Type="http://schemas.openxmlformats.org/officeDocument/2006/relationships/image" Target="../media/image13.wmf"/><Relationship Id="rId15" Type="http://schemas.openxmlformats.org/officeDocument/2006/relationships/image" Target="../media/image26.wmf"/><Relationship Id="rId10" Type="http://schemas.openxmlformats.org/officeDocument/2006/relationships/image" Target="../media/image20.wmf"/><Relationship Id="rId4" Type="http://schemas.openxmlformats.org/officeDocument/2006/relationships/image" Target="../media/image9.wmf"/><Relationship Id="rId9" Type="http://schemas.openxmlformats.org/officeDocument/2006/relationships/image" Target="../media/image19.wmf"/><Relationship Id="rId14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wmf"/><Relationship Id="rId18" Type="http://schemas.openxmlformats.org/officeDocument/2006/relationships/image" Target="../media/image2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17" Type="http://schemas.openxmlformats.org/officeDocument/2006/relationships/image" Target="../media/image23.wmf"/><Relationship Id="rId2" Type="http://schemas.openxmlformats.org/officeDocument/2006/relationships/image" Target="../media/image8.wmf"/><Relationship Id="rId16" Type="http://schemas.openxmlformats.org/officeDocument/2006/relationships/image" Target="../media/image22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5" Type="http://schemas.openxmlformats.org/officeDocument/2006/relationships/image" Target="../media/image21.wmf"/><Relationship Id="rId10" Type="http://schemas.openxmlformats.org/officeDocument/2006/relationships/image" Target="../media/image16.wmf"/><Relationship Id="rId19" Type="http://schemas.openxmlformats.org/officeDocument/2006/relationships/image" Target="../media/image25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Relationship Id="rId1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wmf"/><Relationship Id="rId18" Type="http://schemas.openxmlformats.org/officeDocument/2006/relationships/image" Target="../media/image2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17" Type="http://schemas.openxmlformats.org/officeDocument/2006/relationships/image" Target="../media/image23.wmf"/><Relationship Id="rId2" Type="http://schemas.openxmlformats.org/officeDocument/2006/relationships/image" Target="../media/image8.wmf"/><Relationship Id="rId16" Type="http://schemas.openxmlformats.org/officeDocument/2006/relationships/image" Target="../media/image22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5" Type="http://schemas.openxmlformats.org/officeDocument/2006/relationships/image" Target="../media/image21.wmf"/><Relationship Id="rId10" Type="http://schemas.openxmlformats.org/officeDocument/2006/relationships/image" Target="../media/image16.wmf"/><Relationship Id="rId19" Type="http://schemas.openxmlformats.org/officeDocument/2006/relationships/image" Target="../media/image25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Relationship Id="rId1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D018CC-A10D-EFAD-C16E-9CB3B61AE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GB" sz="2000">
                <a:solidFill>
                  <a:schemeClr val="tx2"/>
                </a:solidFill>
                <a:latin typeface="Comic Sans MS" panose="030F0702030302020204" pitchFamily="66" charset="0"/>
              </a:rPr>
              <a:t>Can you fill in the missing </a:t>
            </a:r>
          </a:p>
          <a:p>
            <a:pPr algn="l"/>
            <a:r>
              <a:rPr lang="en-GB" sz="2000">
                <a:solidFill>
                  <a:schemeClr val="tx2"/>
                </a:solidFill>
                <a:latin typeface="Comic Sans MS" panose="030F0702030302020204" pitchFamily="66" charset="0"/>
              </a:rPr>
              <a:t>values for this times table grid?</a:t>
            </a:r>
          </a:p>
        </p:txBody>
      </p:sp>
      <p:pic>
        <p:nvPicPr>
          <p:cNvPr id="1026" name="Picture 2" descr="Multiplication Chart - Class Playground">
            <a:extLst>
              <a:ext uri="{FF2B5EF4-FFF2-40B4-BE49-F238E27FC236}">
                <a16:creationId xmlns:a16="http://schemas.microsoft.com/office/drawing/2014/main" id="{AA0B4399-7599-98A1-B18A-07B1D2567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571" y="231313"/>
            <a:ext cx="4963048" cy="6424251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02691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9">
            <a:extLst>
              <a:ext uri="{FF2B5EF4-FFF2-40B4-BE49-F238E27FC236}">
                <a16:creationId xmlns:a16="http://schemas.microsoft.com/office/drawing/2014/main" id="{4E2BC768-D171-7249-FECC-92619F73DC47}"/>
              </a:ext>
            </a:extLst>
          </p:cNvPr>
          <p:cNvGrpSpPr>
            <a:grpSpLocks/>
          </p:cNvGrpSpPr>
          <p:nvPr/>
        </p:nvGrpSpPr>
        <p:grpSpPr bwMode="auto">
          <a:xfrm>
            <a:off x="8243889" y="5056189"/>
            <a:ext cx="1011237" cy="1425575"/>
            <a:chOff x="4233" y="3185"/>
            <a:chExt cx="637" cy="898"/>
          </a:xfrm>
        </p:grpSpPr>
        <p:sp>
          <p:nvSpPr>
            <p:cNvPr id="12308" name="Text Box 152">
              <a:extLst>
                <a:ext uri="{FF2B5EF4-FFF2-40B4-BE49-F238E27FC236}">
                  <a16:creationId xmlns:a16="http://schemas.microsoft.com/office/drawing/2014/main" id="{CC301663-F163-A059-87A6-C1BADB24D4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3" y="3185"/>
              <a:ext cx="62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4000">
                  <a:latin typeface="Comic Sans MS" panose="030F0702030302020204" pitchFamily="66" charset="0"/>
                </a:rPr>
                <a:t>4</a:t>
              </a:r>
              <a:endParaRPr lang="en-US" altLang="en-US" sz="4000">
                <a:latin typeface="Comic Sans MS" panose="030F0702030302020204" pitchFamily="66" charset="0"/>
              </a:endParaRPr>
            </a:p>
          </p:txBody>
        </p:sp>
        <p:sp>
          <p:nvSpPr>
            <p:cNvPr id="12309" name="Text Box 153">
              <a:extLst>
                <a:ext uri="{FF2B5EF4-FFF2-40B4-BE49-F238E27FC236}">
                  <a16:creationId xmlns:a16="http://schemas.microsoft.com/office/drawing/2014/main" id="{AE7A9804-E999-475E-6F18-1481BAE65B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2" y="3641"/>
              <a:ext cx="61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4000">
                  <a:latin typeface="Comic Sans MS" panose="030F0702030302020204" pitchFamily="66" charset="0"/>
                </a:rPr>
                <a:t>15</a:t>
              </a:r>
              <a:endParaRPr lang="en-US" altLang="en-US" sz="4000">
                <a:latin typeface="Comic Sans MS" panose="030F0702030302020204" pitchFamily="66" charset="0"/>
              </a:endParaRPr>
            </a:p>
          </p:txBody>
        </p:sp>
        <p:sp>
          <p:nvSpPr>
            <p:cNvPr id="12310" name="Line 154">
              <a:extLst>
                <a:ext uri="{FF2B5EF4-FFF2-40B4-BE49-F238E27FC236}">
                  <a16:creationId xmlns:a16="http://schemas.microsoft.com/office/drawing/2014/main" id="{6DB4161C-CB01-336E-5608-FE1A44FC62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1" y="3633"/>
              <a:ext cx="50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158">
            <a:extLst>
              <a:ext uri="{FF2B5EF4-FFF2-40B4-BE49-F238E27FC236}">
                <a16:creationId xmlns:a16="http://schemas.microsoft.com/office/drawing/2014/main" id="{DBEF700C-CE0E-B87A-647B-8DB6C98A21D8}"/>
              </a:ext>
            </a:extLst>
          </p:cNvPr>
          <p:cNvGrpSpPr>
            <a:grpSpLocks/>
          </p:cNvGrpSpPr>
          <p:nvPr/>
        </p:nvGrpSpPr>
        <p:grpSpPr bwMode="auto">
          <a:xfrm>
            <a:off x="1847850" y="898526"/>
            <a:ext cx="8229600" cy="5186363"/>
            <a:chOff x="204" y="566"/>
            <a:chExt cx="5184" cy="3267"/>
          </a:xfrm>
        </p:grpSpPr>
        <p:pic>
          <p:nvPicPr>
            <p:cNvPr id="12292" name="Picture 137">
              <a:extLst>
                <a:ext uri="{FF2B5EF4-FFF2-40B4-BE49-F238E27FC236}">
                  <a16:creationId xmlns:a16="http://schemas.microsoft.com/office/drawing/2014/main" id="{0DC8CDB3-657A-8612-9341-433EFEC9A3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" y="2463"/>
              <a:ext cx="607" cy="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3" name="Picture 138">
              <a:extLst>
                <a:ext uri="{FF2B5EF4-FFF2-40B4-BE49-F238E27FC236}">
                  <a16:creationId xmlns:a16="http://schemas.microsoft.com/office/drawing/2014/main" id="{B13AD842-1E09-8365-0EF3-ADF2A57B3F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3" y="2460"/>
              <a:ext cx="670" cy="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Picture 140">
              <a:extLst>
                <a:ext uri="{FF2B5EF4-FFF2-40B4-BE49-F238E27FC236}">
                  <a16:creationId xmlns:a16="http://schemas.microsoft.com/office/drawing/2014/main" id="{125314BE-D47A-6523-44F2-2087259AB1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" y="2525"/>
              <a:ext cx="598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141">
              <a:extLst>
                <a:ext uri="{FF2B5EF4-FFF2-40B4-BE49-F238E27FC236}">
                  <a16:creationId xmlns:a16="http://schemas.microsoft.com/office/drawing/2014/main" id="{849F2D51-8C1D-3B3D-D26E-A7DACD6AFF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" y="583"/>
              <a:ext cx="613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6" name="Picture 142">
              <a:extLst>
                <a:ext uri="{FF2B5EF4-FFF2-40B4-BE49-F238E27FC236}">
                  <a16:creationId xmlns:a16="http://schemas.microsoft.com/office/drawing/2014/main" id="{7FFF31C8-32A4-93B2-BD8B-4A0E6A070D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" y="653"/>
              <a:ext cx="678" cy="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Picture 143">
              <a:extLst>
                <a:ext uri="{FF2B5EF4-FFF2-40B4-BE49-F238E27FC236}">
                  <a16:creationId xmlns:a16="http://schemas.microsoft.com/office/drawing/2014/main" id="{E110F7E5-20AB-9392-6D58-51196E6A8B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589"/>
              <a:ext cx="670" cy="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8" name="Picture 144">
              <a:extLst>
                <a:ext uri="{FF2B5EF4-FFF2-40B4-BE49-F238E27FC236}">
                  <a16:creationId xmlns:a16="http://schemas.microsoft.com/office/drawing/2014/main" id="{3C98A284-88A9-1DB7-A7DA-5176B7734D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" y="1600"/>
              <a:ext cx="667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Picture 145">
              <a:extLst>
                <a:ext uri="{FF2B5EF4-FFF2-40B4-BE49-F238E27FC236}">
                  <a16:creationId xmlns:a16="http://schemas.microsoft.com/office/drawing/2014/main" id="{CB65C9B9-45F1-C819-684D-C6ACDDFD0C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" y="1604"/>
              <a:ext cx="443" cy="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0" name="Picture 146">
              <a:extLst>
                <a:ext uri="{FF2B5EF4-FFF2-40B4-BE49-F238E27FC236}">
                  <a16:creationId xmlns:a16="http://schemas.microsoft.com/office/drawing/2014/main" id="{CCFDBC0B-95B7-1806-0F49-B8D603227D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" y="1610"/>
              <a:ext cx="500" cy="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1" name="Picture 147">
              <a:extLst>
                <a:ext uri="{FF2B5EF4-FFF2-40B4-BE49-F238E27FC236}">
                  <a16:creationId xmlns:a16="http://schemas.microsoft.com/office/drawing/2014/main" id="{C05C7984-0004-F3E4-DE70-1C32E1DE02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8" y="1464"/>
              <a:ext cx="520" cy="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2" name="Picture 148">
              <a:extLst>
                <a:ext uri="{FF2B5EF4-FFF2-40B4-BE49-F238E27FC236}">
                  <a16:creationId xmlns:a16="http://schemas.microsoft.com/office/drawing/2014/main" id="{0D1528E6-D4D3-794D-4B6E-A6902ADA54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8" y="566"/>
              <a:ext cx="591" cy="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3" name="Picture 149">
              <a:extLst>
                <a:ext uri="{FF2B5EF4-FFF2-40B4-BE49-F238E27FC236}">
                  <a16:creationId xmlns:a16="http://schemas.microsoft.com/office/drawing/2014/main" id="{C40E44A9-249A-9A08-4A64-2EE24539AD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7" y="1540"/>
              <a:ext cx="701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4" name="Text Box 150">
              <a:extLst>
                <a:ext uri="{FF2B5EF4-FFF2-40B4-BE49-F238E27FC236}">
                  <a16:creationId xmlns:a16="http://schemas.microsoft.com/office/drawing/2014/main" id="{C5BC34F4-C040-D421-B55B-01F68757E6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3564"/>
              <a:ext cx="460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latin typeface="Comic Sans MS" panose="030F0702030302020204" pitchFamily="66" charset="0"/>
                </a:rPr>
                <a:t>What fraction of the people have a moustache?</a:t>
              </a:r>
              <a:endParaRPr lang="en-US" altLang="en-US" sz="2200">
                <a:latin typeface="Comic Sans MS" panose="030F0702030302020204" pitchFamily="66" charset="0"/>
              </a:endParaRPr>
            </a:p>
          </p:txBody>
        </p:sp>
        <p:pic>
          <p:nvPicPr>
            <p:cNvPr id="12305" name="Picture 155">
              <a:extLst>
                <a:ext uri="{FF2B5EF4-FFF2-40B4-BE49-F238E27FC236}">
                  <a16:creationId xmlns:a16="http://schemas.microsoft.com/office/drawing/2014/main" id="{7B63CF4B-8190-41BE-BCAE-0FF6071646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8" y="657"/>
              <a:ext cx="633" cy="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6" name="Picture 156">
              <a:extLst>
                <a:ext uri="{FF2B5EF4-FFF2-40B4-BE49-F238E27FC236}">
                  <a16:creationId xmlns:a16="http://schemas.microsoft.com/office/drawing/2014/main" id="{558AEA39-4D0E-FC83-8DCF-5426C3A4C8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0" y="2566"/>
              <a:ext cx="788" cy="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7" name="Picture 157">
              <a:extLst>
                <a:ext uri="{FF2B5EF4-FFF2-40B4-BE49-F238E27FC236}">
                  <a16:creationId xmlns:a16="http://schemas.microsoft.com/office/drawing/2014/main" id="{B8105E92-A864-0775-3F6C-D75F58C8B7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0" y="2524"/>
              <a:ext cx="884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CA48-9359-BFF9-F4D1-FDC327028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B0F0"/>
                </a:solidFill>
                <a:latin typeface="Comic Sans MS" panose="030F0702030302020204" pitchFamily="66" charset="0"/>
              </a:rPr>
              <a:t>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5922D-48FB-68E8-FBFA-9030A4711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Comic Sans MS" panose="030F0702030302020204" pitchFamily="66" charset="0"/>
              </a:rPr>
              <a:t>What does the word equivalent mean? </a:t>
            </a:r>
          </a:p>
          <a:p>
            <a:pPr marL="0" indent="0" algn="ctr">
              <a:buNone/>
            </a:pPr>
            <a:r>
              <a:rPr lang="en-GB" sz="3200" dirty="0">
                <a:latin typeface="Comic Sans MS" panose="030F0702030302020204" pitchFamily="66" charset="0"/>
              </a:rPr>
              <a:t>  </a:t>
            </a:r>
          </a:p>
          <a:p>
            <a:pPr marL="0" indent="0" algn="ctr">
              <a:buNone/>
            </a:pPr>
            <a:r>
              <a:rPr lang="en-GB" sz="3200" dirty="0">
                <a:latin typeface="Comic Sans MS" panose="030F0702030302020204" pitchFamily="66" charset="0"/>
              </a:rPr>
              <a:t> Equal to, the same as.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363C75-9F72-D6CA-5E9D-DC53E95CE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916" y="4079825"/>
            <a:ext cx="3626168" cy="241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red circle with white and blue squares&#10;&#10;Description automatically generated">
            <a:extLst>
              <a:ext uri="{FF2B5EF4-FFF2-40B4-BE49-F238E27FC236}">
                <a16:creationId xmlns:a16="http://schemas.microsoft.com/office/drawing/2014/main" id="{8128EE95-70F5-0538-B06A-64027BF49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942" y="643466"/>
            <a:ext cx="990411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30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C71F9B-AC73-4E3E-FA35-8A2CB832D2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35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B0D65D-6526-FA67-95AB-BEB64F492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43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number and lines of lines&#10;&#10;Description automatically generated with medium confidence">
            <a:extLst>
              <a:ext uri="{FF2B5EF4-FFF2-40B4-BE49-F238E27FC236}">
                <a16:creationId xmlns:a16="http://schemas.microsoft.com/office/drawing/2014/main" id="{7D2F25B4-4486-8EA4-4AE9-9A4CE1FD7C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13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FF5BA-F5D0-2132-DE4E-BF8B168E5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B0F0"/>
                </a:solidFill>
                <a:latin typeface="Comic Sans MS" panose="030F0702030302020204" pitchFamily="66" charset="0"/>
              </a:rPr>
              <a:t>Let’s see if we can use a diagram to help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A2390C-EF59-C376-0040-4068D4931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737" y="3602942"/>
            <a:ext cx="19145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97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52A60D-1989-993F-243D-EFA6D162C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99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18AEC8-2F97-C6CA-14DA-9493997F9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4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number and question marks on a line&#10;&#10;Description automatically generated">
            <a:extLst>
              <a:ext uri="{FF2B5EF4-FFF2-40B4-BE49-F238E27FC236}">
                <a16:creationId xmlns:a16="http://schemas.microsoft.com/office/drawing/2014/main" id="{D69A1FB3-5444-8B92-331B-F65A1C489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E2C78D-1520-313F-4096-D9AE74F3F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9151" y="4551997"/>
            <a:ext cx="2143125" cy="21431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C9EB16-0B86-78E4-240A-E809A8AD8483}"/>
              </a:ext>
            </a:extLst>
          </p:cNvPr>
          <p:cNvSpPr txBox="1"/>
          <p:nvPr/>
        </p:nvSpPr>
        <p:spPr>
          <a:xfrm>
            <a:off x="542709" y="916421"/>
            <a:ext cx="15967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F0"/>
                </a:solidFill>
                <a:latin typeface="Comic Sans MS" panose="030F0702030302020204" pitchFamily="66" charset="0"/>
              </a:rPr>
              <a:t>What are the missing values?</a:t>
            </a:r>
          </a:p>
        </p:txBody>
      </p:sp>
    </p:spTree>
    <p:extLst>
      <p:ext uri="{BB962C8B-B14F-4D97-AF65-F5344CB8AC3E}">
        <p14:creationId xmlns:p14="http://schemas.microsoft.com/office/powerpoint/2010/main" val="2339592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ultiplication Chart - Class Playground">
            <a:extLst>
              <a:ext uri="{FF2B5EF4-FFF2-40B4-BE49-F238E27FC236}">
                <a16:creationId xmlns:a16="http://schemas.microsoft.com/office/drawing/2014/main" id="{3A024C7A-ACD8-925A-8AA7-B5B8698FD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571" y="231313"/>
            <a:ext cx="4963048" cy="6424251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52E018-6CE0-B22E-8A8C-29B87BEA6711}"/>
              </a:ext>
            </a:extLst>
          </p:cNvPr>
          <p:cNvSpPr txBox="1"/>
          <p:nvPr/>
        </p:nvSpPr>
        <p:spPr>
          <a:xfrm>
            <a:off x="969646" y="2008321"/>
            <a:ext cx="573073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2   3              </a:t>
            </a:r>
          </a:p>
          <a:p>
            <a:r>
              <a:rPr lang="en-GB" sz="23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4          10</a:t>
            </a:r>
          </a:p>
          <a:p>
            <a:r>
              <a:rPr lang="en-GB" sz="23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 21     27                    </a:t>
            </a:r>
          </a:p>
          <a:p>
            <a:r>
              <a:rPr lang="en-GB" sz="23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AA677-06FD-D2E3-FBB8-85E19D487E2A}"/>
              </a:ext>
            </a:extLst>
          </p:cNvPr>
          <p:cNvSpPr txBox="1"/>
          <p:nvPr/>
        </p:nvSpPr>
        <p:spPr>
          <a:xfrm>
            <a:off x="7301132" y="1899138"/>
            <a:ext cx="36013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B0F0"/>
                </a:solidFill>
                <a:latin typeface="Comic Sans MS" panose="030F0702030302020204" pitchFamily="66" charset="0"/>
              </a:rPr>
              <a:t>Did you get them all?</a:t>
            </a:r>
          </a:p>
          <a:p>
            <a:pPr algn="ctr"/>
            <a:endParaRPr lang="en-GB" sz="32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200" dirty="0">
                <a:solidFill>
                  <a:srgbClr val="00B0F0"/>
                </a:solidFill>
                <a:latin typeface="Comic Sans MS" panose="030F0702030302020204" pitchFamily="66" charset="0"/>
              </a:rPr>
              <a:t>Can you see any patterns?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554D91-0112-13E3-AD0F-9381F38C423A}"/>
              </a:ext>
            </a:extLst>
          </p:cNvPr>
          <p:cNvSpPr txBox="1"/>
          <p:nvPr/>
        </p:nvSpPr>
        <p:spPr>
          <a:xfrm>
            <a:off x="969645" y="3130975"/>
            <a:ext cx="57307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8  12     20              36 40  </a:t>
            </a:r>
          </a:p>
          <a:p>
            <a:r>
              <a:rPr lang="en-GB" sz="23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10      20         35</a:t>
            </a:r>
          </a:p>
          <a:p>
            <a:r>
              <a:rPr lang="en-GB" sz="2300" dirty="0">
                <a:solidFill>
                  <a:srgbClr val="FF0000"/>
                </a:solidFill>
                <a:latin typeface="Comic Sans MS" panose="030F0702030302020204" pitchFamily="66" charset="0"/>
              </a:rPr>
              <a:t>   6       18         36     48     60</a:t>
            </a:r>
          </a:p>
          <a:p>
            <a:endParaRPr lang="en-GB" sz="23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3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A75BD1-147B-092F-987E-05C6187D66DB}"/>
              </a:ext>
            </a:extLst>
          </p:cNvPr>
          <p:cNvSpPr txBox="1"/>
          <p:nvPr/>
        </p:nvSpPr>
        <p:spPr>
          <a:xfrm>
            <a:off x="928172" y="4312732"/>
            <a:ext cx="573073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21     35     49 56</a:t>
            </a:r>
          </a:p>
          <a:p>
            <a:r>
              <a:rPr lang="en-GB" sz="23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32                   72 80</a:t>
            </a:r>
          </a:p>
          <a:p>
            <a:r>
              <a:rPr lang="en-GB" sz="23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18     36     54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B0F314-8CAE-8865-C813-6753DF51D6F3}"/>
              </a:ext>
            </a:extLst>
          </p:cNvPr>
          <p:cNvSpPr txBox="1"/>
          <p:nvPr/>
        </p:nvSpPr>
        <p:spPr>
          <a:xfrm>
            <a:off x="1860432" y="5506685"/>
            <a:ext cx="573073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rgbClr val="FF0000"/>
                </a:solidFill>
                <a:latin typeface="Comic Sans MS" panose="030F0702030302020204" pitchFamily="66" charset="0"/>
              </a:rPr>
              <a:t> 30 40     60         90       </a:t>
            </a:r>
          </a:p>
          <a:p>
            <a:r>
              <a:rPr lang="en-GB" sz="23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3424781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0376CB-630B-D9C2-8C17-6C1B1EB64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DE694D-D35C-DF20-2FC6-FC3FD4BFB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46" y="444554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56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F92007-7498-F4F5-0E9D-0F73180CD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168" y="643466"/>
            <a:ext cx="683566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60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FF6DD-84FD-D646-01CA-35F28448D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B0F0"/>
                </a:solidFill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9F290-061B-0A9D-864F-7FD2A37EE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Comic Sans MS" panose="030F0702030302020204" pitchFamily="66" charset="0"/>
              </a:rPr>
              <a:t>What is a fraction</a:t>
            </a:r>
          </a:p>
          <a:p>
            <a:r>
              <a:rPr lang="en-GB" dirty="0">
                <a:solidFill>
                  <a:srgbClr val="00B0F0"/>
                </a:solidFill>
                <a:latin typeface="Comic Sans MS" panose="030F0702030302020204" pitchFamily="66" charset="0"/>
              </a:rPr>
              <a:t>Identifying simple fractions</a:t>
            </a:r>
          </a:p>
          <a:p>
            <a:r>
              <a:rPr lang="en-GB" dirty="0">
                <a:solidFill>
                  <a:srgbClr val="00B0F0"/>
                </a:solidFill>
                <a:latin typeface="Comic Sans MS" panose="030F0702030302020204" pitchFamily="66" charset="0"/>
              </a:rPr>
              <a:t>Finding equivalent fractions</a:t>
            </a:r>
          </a:p>
          <a:p>
            <a:r>
              <a:rPr lang="en-GB" dirty="0">
                <a:solidFill>
                  <a:srgbClr val="00B0F0"/>
                </a:solidFill>
                <a:latin typeface="Comic Sans MS" panose="030F0702030302020204" pitchFamily="66" charset="0"/>
              </a:rPr>
              <a:t>Simplifying fractions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A4370A-DEA6-B8B4-B595-50AD05D1F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150" y="1887537"/>
            <a:ext cx="3676650" cy="1238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13503-09D3-328F-B9B5-5DB29884D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996" y="4429918"/>
            <a:ext cx="40576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30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055688-4C42-2316-B114-19777DF056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8664"/>
          <a:stretch/>
        </p:blipFill>
        <p:spPr>
          <a:xfrm>
            <a:off x="2029686" y="643466"/>
            <a:ext cx="813262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81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A0D62AB-FF45-40A7-A1B6-A035DFA59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40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0767CE-E8E9-B79A-E1A4-F885657E3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47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math problem with a picture of 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95A27C7E-2FFE-331E-43B8-1D2634F1F3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5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84">
            <a:extLst>
              <a:ext uri="{FF2B5EF4-FFF2-40B4-BE49-F238E27FC236}">
                <a16:creationId xmlns:a16="http://schemas.microsoft.com/office/drawing/2014/main" id="{B073521D-408A-6FFA-F79E-EFA9DCE4E43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477000" y="5330826"/>
            <a:ext cx="3886200" cy="1165225"/>
          </a:xfrm>
        </p:spPr>
        <p:txBody>
          <a:bodyPr/>
          <a:lstStyle/>
          <a:p>
            <a:pPr eaLnBrk="1" hangingPunct="1"/>
            <a:r>
              <a:rPr lang="en-GB" altLang="en-US" sz="4000">
                <a:solidFill>
                  <a:schemeClr val="bg1"/>
                </a:solidFill>
              </a:rPr>
              <a:t>People Questions</a:t>
            </a:r>
            <a:endParaRPr lang="en-US" altLang="en-US" sz="4000">
              <a:solidFill>
                <a:schemeClr val="bg1"/>
              </a:solidFill>
            </a:endParaRPr>
          </a:p>
        </p:txBody>
      </p:sp>
      <p:grpSp>
        <p:nvGrpSpPr>
          <p:cNvPr id="2" name="Group 189">
            <a:extLst>
              <a:ext uri="{FF2B5EF4-FFF2-40B4-BE49-F238E27FC236}">
                <a16:creationId xmlns:a16="http://schemas.microsoft.com/office/drawing/2014/main" id="{C3BB737C-E896-2E11-6B15-C1792DF2AEE4}"/>
              </a:ext>
            </a:extLst>
          </p:cNvPr>
          <p:cNvGrpSpPr>
            <a:grpSpLocks/>
          </p:cNvGrpSpPr>
          <p:nvPr/>
        </p:nvGrpSpPr>
        <p:grpSpPr bwMode="auto">
          <a:xfrm>
            <a:off x="1847850" y="946150"/>
            <a:ext cx="8237538" cy="4889500"/>
            <a:chOff x="204" y="596"/>
            <a:chExt cx="5189" cy="3080"/>
          </a:xfrm>
        </p:grpSpPr>
        <p:grpSp>
          <p:nvGrpSpPr>
            <p:cNvPr id="11272" name="Group 188">
              <a:extLst>
                <a:ext uri="{FF2B5EF4-FFF2-40B4-BE49-F238E27FC236}">
                  <a16:creationId xmlns:a16="http://schemas.microsoft.com/office/drawing/2014/main" id="{CE72AF40-DA8D-4570-73DD-5B7ACC3353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" y="596"/>
              <a:ext cx="5189" cy="2824"/>
              <a:chOff x="204" y="596"/>
              <a:chExt cx="5189" cy="2824"/>
            </a:xfrm>
          </p:grpSpPr>
          <p:pic>
            <p:nvPicPr>
              <p:cNvPr id="11274" name="Picture 154">
                <a:extLst>
                  <a:ext uri="{FF2B5EF4-FFF2-40B4-BE49-F238E27FC236}">
                    <a16:creationId xmlns:a16="http://schemas.microsoft.com/office/drawing/2014/main" id="{07C7C22F-9566-A14B-0725-3ACF1AA9AD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" y="596"/>
                <a:ext cx="607" cy="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5" name="Picture 155">
                <a:extLst>
                  <a:ext uri="{FF2B5EF4-FFF2-40B4-BE49-F238E27FC236}">
                    <a16:creationId xmlns:a16="http://schemas.microsoft.com/office/drawing/2014/main" id="{E32D3530-33A4-1A5D-1B03-C2BAB4E335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3" y="605"/>
                <a:ext cx="670" cy="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6" name="Picture 157">
                <a:extLst>
                  <a:ext uri="{FF2B5EF4-FFF2-40B4-BE49-F238E27FC236}">
                    <a16:creationId xmlns:a16="http://schemas.microsoft.com/office/drawing/2014/main" id="{DE18E3A3-C4C2-BE1A-7459-268DB50631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3" y="660"/>
                <a:ext cx="614" cy="7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7" name="Picture 158">
                <a:extLst>
                  <a:ext uri="{FF2B5EF4-FFF2-40B4-BE49-F238E27FC236}">
                    <a16:creationId xmlns:a16="http://schemas.microsoft.com/office/drawing/2014/main" id="{CAD519AD-0D33-3AF5-8A3B-35BFCB980A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2" y="615"/>
                <a:ext cx="641" cy="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8" name="Picture 159">
                <a:extLst>
                  <a:ext uri="{FF2B5EF4-FFF2-40B4-BE49-F238E27FC236}">
                    <a16:creationId xmlns:a16="http://schemas.microsoft.com/office/drawing/2014/main" id="{C63FC88C-DA67-D855-FAB1-08C68405E0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8" y="656"/>
                <a:ext cx="703" cy="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9" name="Picture 160">
                <a:extLst>
                  <a:ext uri="{FF2B5EF4-FFF2-40B4-BE49-F238E27FC236}">
                    <a16:creationId xmlns:a16="http://schemas.microsoft.com/office/drawing/2014/main" id="{BE4CB585-75E3-8CD2-8D7C-B8F0DF8BCA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7" y="694"/>
                <a:ext cx="598" cy="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0" name="Picture 162">
                <a:extLst>
                  <a:ext uri="{FF2B5EF4-FFF2-40B4-BE49-F238E27FC236}">
                    <a16:creationId xmlns:a16="http://schemas.microsoft.com/office/drawing/2014/main" id="{CEA7CF5D-D541-22FC-A88C-5A95F94756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" y="1591"/>
                <a:ext cx="613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1" name="Picture 163">
                <a:extLst>
                  <a:ext uri="{FF2B5EF4-FFF2-40B4-BE49-F238E27FC236}">
                    <a16:creationId xmlns:a16="http://schemas.microsoft.com/office/drawing/2014/main" id="{BFE2A4FF-12B2-2FDF-D3F5-F87A2ADBB1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1" y="1661"/>
                <a:ext cx="678" cy="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2" name="Picture 164">
                <a:extLst>
                  <a:ext uri="{FF2B5EF4-FFF2-40B4-BE49-F238E27FC236}">
                    <a16:creationId xmlns:a16="http://schemas.microsoft.com/office/drawing/2014/main" id="{9EF3F4FD-556F-67D4-8791-FC8D820DDB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8" y="1654"/>
                <a:ext cx="918" cy="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3" name="Picture 166">
                <a:extLst>
                  <a:ext uri="{FF2B5EF4-FFF2-40B4-BE49-F238E27FC236}">
                    <a16:creationId xmlns:a16="http://schemas.microsoft.com/office/drawing/2014/main" id="{A4641DC8-F804-5EB4-4A86-FA33C76DC4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0" y="1633"/>
                <a:ext cx="670" cy="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4" name="Picture 167">
                <a:extLst>
                  <a:ext uri="{FF2B5EF4-FFF2-40B4-BE49-F238E27FC236}">
                    <a16:creationId xmlns:a16="http://schemas.microsoft.com/office/drawing/2014/main" id="{F9B5F525-00E0-6F84-5524-973C562809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2" y="1641"/>
                <a:ext cx="675" cy="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5" name="Picture 169">
                <a:extLst>
                  <a:ext uri="{FF2B5EF4-FFF2-40B4-BE49-F238E27FC236}">
                    <a16:creationId xmlns:a16="http://schemas.microsoft.com/office/drawing/2014/main" id="{06F4E323-E2B5-BA2A-3944-DDFA143685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" y="2548"/>
                <a:ext cx="667" cy="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6" name="Picture 170">
                <a:extLst>
                  <a:ext uri="{FF2B5EF4-FFF2-40B4-BE49-F238E27FC236}">
                    <a16:creationId xmlns:a16="http://schemas.microsoft.com/office/drawing/2014/main" id="{0F09ECD7-F923-1068-A894-B5B55C769D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4" y="2552"/>
                <a:ext cx="443" cy="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7" name="Picture 171">
                <a:extLst>
                  <a:ext uri="{FF2B5EF4-FFF2-40B4-BE49-F238E27FC236}">
                    <a16:creationId xmlns:a16="http://schemas.microsoft.com/office/drawing/2014/main" id="{69235C82-3ADB-29F0-FFAC-E90201D37D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0" y="2558"/>
                <a:ext cx="500" cy="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8" name="Picture 173">
                <a:extLst>
                  <a:ext uri="{FF2B5EF4-FFF2-40B4-BE49-F238E27FC236}">
                    <a16:creationId xmlns:a16="http://schemas.microsoft.com/office/drawing/2014/main" id="{F16CBBE0-F6AD-A8D7-4F1F-0E81476049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2502"/>
                <a:ext cx="737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9" name="Picture 174">
                <a:extLst>
                  <a:ext uri="{FF2B5EF4-FFF2-40B4-BE49-F238E27FC236}">
                    <a16:creationId xmlns:a16="http://schemas.microsoft.com/office/drawing/2014/main" id="{50D49CD7-50F9-3E9F-D75E-BF31646AD9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4" y="2424"/>
                <a:ext cx="520" cy="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90" name="Picture 175">
                <a:extLst>
                  <a:ext uri="{FF2B5EF4-FFF2-40B4-BE49-F238E27FC236}">
                    <a16:creationId xmlns:a16="http://schemas.microsoft.com/office/drawing/2014/main" id="{55C2234E-A141-FA61-EDA6-728EF957BF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8" y="1574"/>
                <a:ext cx="591" cy="7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91" name="Picture 176">
                <a:extLst>
                  <a:ext uri="{FF2B5EF4-FFF2-40B4-BE49-F238E27FC236}">
                    <a16:creationId xmlns:a16="http://schemas.microsoft.com/office/drawing/2014/main" id="{F8FBD8B3-0E5D-8390-FA4A-E018244B40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5" y="2488"/>
                <a:ext cx="701" cy="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273" name="Text Box 177">
              <a:extLst>
                <a:ext uri="{FF2B5EF4-FFF2-40B4-BE49-F238E27FC236}">
                  <a16:creationId xmlns:a16="http://schemas.microsoft.com/office/drawing/2014/main" id="{7CE700E3-4DDA-CD8F-24D6-F744CA1EA9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" y="3405"/>
              <a:ext cx="456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20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What fraction of the people are wearing glasses?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31B7327-789C-B7C3-1529-6E5D1612FB6B}"/>
              </a:ext>
            </a:extLst>
          </p:cNvPr>
          <p:cNvSpPr txBox="1"/>
          <p:nvPr/>
        </p:nvSpPr>
        <p:spPr>
          <a:xfrm>
            <a:off x="3355975" y="5910263"/>
            <a:ext cx="608827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Think……how many are wearing glasses?</a:t>
            </a: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       …….out of how many people in total?</a:t>
            </a:r>
            <a:endParaRPr lang="en-US" altLang="en-US" sz="2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84">
            <a:extLst>
              <a:ext uri="{FF2B5EF4-FFF2-40B4-BE49-F238E27FC236}">
                <a16:creationId xmlns:a16="http://schemas.microsoft.com/office/drawing/2014/main" id="{B073521D-408A-6FFA-F79E-EFA9DCE4E43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477000" y="5330826"/>
            <a:ext cx="3886200" cy="1165225"/>
          </a:xfrm>
        </p:spPr>
        <p:txBody>
          <a:bodyPr/>
          <a:lstStyle/>
          <a:p>
            <a:pPr eaLnBrk="1" hangingPunct="1"/>
            <a:r>
              <a:rPr lang="en-GB" altLang="en-US" sz="4000" dirty="0">
                <a:solidFill>
                  <a:schemeClr val="bg1"/>
                </a:solidFill>
              </a:rPr>
              <a:t>People Questions</a:t>
            </a:r>
            <a:endParaRPr lang="en-US" altLang="en-US" sz="4000" dirty="0">
              <a:solidFill>
                <a:schemeClr val="bg1"/>
              </a:solidFill>
            </a:endParaRPr>
          </a:p>
        </p:txBody>
      </p:sp>
      <p:grpSp>
        <p:nvGrpSpPr>
          <p:cNvPr id="2" name="Group 189">
            <a:extLst>
              <a:ext uri="{FF2B5EF4-FFF2-40B4-BE49-F238E27FC236}">
                <a16:creationId xmlns:a16="http://schemas.microsoft.com/office/drawing/2014/main" id="{C3BB737C-E896-2E11-6B15-C1792DF2AEE4}"/>
              </a:ext>
            </a:extLst>
          </p:cNvPr>
          <p:cNvGrpSpPr>
            <a:grpSpLocks/>
          </p:cNvGrpSpPr>
          <p:nvPr/>
        </p:nvGrpSpPr>
        <p:grpSpPr bwMode="auto">
          <a:xfrm>
            <a:off x="1847850" y="946150"/>
            <a:ext cx="8237538" cy="5218113"/>
            <a:chOff x="204" y="596"/>
            <a:chExt cx="5189" cy="3287"/>
          </a:xfrm>
        </p:grpSpPr>
        <p:grpSp>
          <p:nvGrpSpPr>
            <p:cNvPr id="11272" name="Group 188">
              <a:extLst>
                <a:ext uri="{FF2B5EF4-FFF2-40B4-BE49-F238E27FC236}">
                  <a16:creationId xmlns:a16="http://schemas.microsoft.com/office/drawing/2014/main" id="{CE72AF40-DA8D-4570-73DD-5B7ACC3353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" y="596"/>
              <a:ext cx="5189" cy="2824"/>
              <a:chOff x="204" y="596"/>
              <a:chExt cx="5189" cy="2824"/>
            </a:xfrm>
          </p:grpSpPr>
          <p:pic>
            <p:nvPicPr>
              <p:cNvPr id="11274" name="Picture 154">
                <a:extLst>
                  <a:ext uri="{FF2B5EF4-FFF2-40B4-BE49-F238E27FC236}">
                    <a16:creationId xmlns:a16="http://schemas.microsoft.com/office/drawing/2014/main" id="{07C7C22F-9566-A14B-0725-3ACF1AA9AD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" y="596"/>
                <a:ext cx="607" cy="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5" name="Picture 155">
                <a:extLst>
                  <a:ext uri="{FF2B5EF4-FFF2-40B4-BE49-F238E27FC236}">
                    <a16:creationId xmlns:a16="http://schemas.microsoft.com/office/drawing/2014/main" id="{E32D3530-33A4-1A5D-1B03-C2BAB4E335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3" y="605"/>
                <a:ext cx="670" cy="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6" name="Picture 157">
                <a:extLst>
                  <a:ext uri="{FF2B5EF4-FFF2-40B4-BE49-F238E27FC236}">
                    <a16:creationId xmlns:a16="http://schemas.microsoft.com/office/drawing/2014/main" id="{DE18E3A3-C4C2-BE1A-7459-268DB50631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3" y="660"/>
                <a:ext cx="614" cy="7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7" name="Picture 158">
                <a:extLst>
                  <a:ext uri="{FF2B5EF4-FFF2-40B4-BE49-F238E27FC236}">
                    <a16:creationId xmlns:a16="http://schemas.microsoft.com/office/drawing/2014/main" id="{CAD519AD-0D33-3AF5-8A3B-35BFCB980A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2" y="615"/>
                <a:ext cx="641" cy="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8" name="Picture 159">
                <a:extLst>
                  <a:ext uri="{FF2B5EF4-FFF2-40B4-BE49-F238E27FC236}">
                    <a16:creationId xmlns:a16="http://schemas.microsoft.com/office/drawing/2014/main" id="{C63FC88C-DA67-D855-FAB1-08C68405E0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8" y="656"/>
                <a:ext cx="703" cy="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9" name="Picture 160">
                <a:extLst>
                  <a:ext uri="{FF2B5EF4-FFF2-40B4-BE49-F238E27FC236}">
                    <a16:creationId xmlns:a16="http://schemas.microsoft.com/office/drawing/2014/main" id="{BE4CB585-75E3-8CD2-8D7C-B8F0DF8BCA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7" y="694"/>
                <a:ext cx="598" cy="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0" name="Picture 162">
                <a:extLst>
                  <a:ext uri="{FF2B5EF4-FFF2-40B4-BE49-F238E27FC236}">
                    <a16:creationId xmlns:a16="http://schemas.microsoft.com/office/drawing/2014/main" id="{CEA7CF5D-D541-22FC-A88C-5A95F94756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" y="1591"/>
                <a:ext cx="613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1" name="Picture 163">
                <a:extLst>
                  <a:ext uri="{FF2B5EF4-FFF2-40B4-BE49-F238E27FC236}">
                    <a16:creationId xmlns:a16="http://schemas.microsoft.com/office/drawing/2014/main" id="{BFE2A4FF-12B2-2FDF-D3F5-F87A2ADBB1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1" y="1661"/>
                <a:ext cx="678" cy="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2" name="Picture 164">
                <a:extLst>
                  <a:ext uri="{FF2B5EF4-FFF2-40B4-BE49-F238E27FC236}">
                    <a16:creationId xmlns:a16="http://schemas.microsoft.com/office/drawing/2014/main" id="{9EF3F4FD-556F-67D4-8791-FC8D820DDB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8" y="1654"/>
                <a:ext cx="918" cy="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3" name="Picture 166">
                <a:extLst>
                  <a:ext uri="{FF2B5EF4-FFF2-40B4-BE49-F238E27FC236}">
                    <a16:creationId xmlns:a16="http://schemas.microsoft.com/office/drawing/2014/main" id="{A4641DC8-F804-5EB4-4A86-FA33C76DC4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0" y="1633"/>
                <a:ext cx="670" cy="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4" name="Picture 167">
                <a:extLst>
                  <a:ext uri="{FF2B5EF4-FFF2-40B4-BE49-F238E27FC236}">
                    <a16:creationId xmlns:a16="http://schemas.microsoft.com/office/drawing/2014/main" id="{F9B5F525-00E0-6F84-5524-973C562809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2" y="1641"/>
                <a:ext cx="675" cy="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5" name="Picture 169">
                <a:extLst>
                  <a:ext uri="{FF2B5EF4-FFF2-40B4-BE49-F238E27FC236}">
                    <a16:creationId xmlns:a16="http://schemas.microsoft.com/office/drawing/2014/main" id="{06F4E323-E2B5-BA2A-3944-DDFA143685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" y="2548"/>
                <a:ext cx="667" cy="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6" name="Picture 170">
                <a:extLst>
                  <a:ext uri="{FF2B5EF4-FFF2-40B4-BE49-F238E27FC236}">
                    <a16:creationId xmlns:a16="http://schemas.microsoft.com/office/drawing/2014/main" id="{0F09ECD7-F923-1068-A894-B5B55C769D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4" y="2552"/>
                <a:ext cx="443" cy="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7" name="Picture 171">
                <a:extLst>
                  <a:ext uri="{FF2B5EF4-FFF2-40B4-BE49-F238E27FC236}">
                    <a16:creationId xmlns:a16="http://schemas.microsoft.com/office/drawing/2014/main" id="{69235C82-3ADB-29F0-FFAC-E90201D37D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0" y="2558"/>
                <a:ext cx="500" cy="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8" name="Picture 173">
                <a:extLst>
                  <a:ext uri="{FF2B5EF4-FFF2-40B4-BE49-F238E27FC236}">
                    <a16:creationId xmlns:a16="http://schemas.microsoft.com/office/drawing/2014/main" id="{F16CBBE0-F6AD-A8D7-4F1F-0E81476049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2502"/>
                <a:ext cx="737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9" name="Picture 174">
                <a:extLst>
                  <a:ext uri="{FF2B5EF4-FFF2-40B4-BE49-F238E27FC236}">
                    <a16:creationId xmlns:a16="http://schemas.microsoft.com/office/drawing/2014/main" id="{50D49CD7-50F9-3E9F-D75E-BF31646AD9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4" y="2424"/>
                <a:ext cx="520" cy="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90" name="Picture 175">
                <a:extLst>
                  <a:ext uri="{FF2B5EF4-FFF2-40B4-BE49-F238E27FC236}">
                    <a16:creationId xmlns:a16="http://schemas.microsoft.com/office/drawing/2014/main" id="{55C2234E-A141-FA61-EDA6-728EF957BF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8" y="1574"/>
                <a:ext cx="591" cy="7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91" name="Picture 176">
                <a:extLst>
                  <a:ext uri="{FF2B5EF4-FFF2-40B4-BE49-F238E27FC236}">
                    <a16:creationId xmlns:a16="http://schemas.microsoft.com/office/drawing/2014/main" id="{F8FBD8B3-0E5D-8390-FA4A-E018244B40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5" y="2488"/>
                <a:ext cx="701" cy="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273" name="Text Box 177">
              <a:extLst>
                <a:ext uri="{FF2B5EF4-FFF2-40B4-BE49-F238E27FC236}">
                  <a16:creationId xmlns:a16="http://schemas.microsoft.com/office/drawing/2014/main" id="{7CE700E3-4DDA-CD8F-24D6-F744CA1EA9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" y="3612"/>
              <a:ext cx="418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20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What fraction of the people are wearing glasses?</a:t>
              </a:r>
              <a:endParaRPr lang="en-US" altLang="en-US" sz="2200" dirty="0">
                <a:solidFill>
                  <a:prstClr val="black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4" name="Group 190">
            <a:extLst>
              <a:ext uri="{FF2B5EF4-FFF2-40B4-BE49-F238E27FC236}">
                <a16:creationId xmlns:a16="http://schemas.microsoft.com/office/drawing/2014/main" id="{E349E047-153B-52A3-55AF-6AF733414265}"/>
              </a:ext>
            </a:extLst>
          </p:cNvPr>
          <p:cNvGrpSpPr>
            <a:grpSpLocks/>
          </p:cNvGrpSpPr>
          <p:nvPr/>
        </p:nvGrpSpPr>
        <p:grpSpPr bwMode="auto">
          <a:xfrm>
            <a:off x="8851901" y="5168899"/>
            <a:ext cx="1011237" cy="1425575"/>
            <a:chOff x="4065" y="3185"/>
            <a:chExt cx="637" cy="898"/>
          </a:xfrm>
        </p:grpSpPr>
        <p:sp>
          <p:nvSpPr>
            <p:cNvPr id="11269" name="Text Box 180">
              <a:extLst>
                <a:ext uri="{FF2B5EF4-FFF2-40B4-BE49-F238E27FC236}">
                  <a16:creationId xmlns:a16="http://schemas.microsoft.com/office/drawing/2014/main" id="{C0B41D9B-204A-3195-8BC9-AAC3E9D324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5" y="3185"/>
              <a:ext cx="62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400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4</a:t>
              </a:r>
              <a:endParaRPr lang="en-US" altLang="en-US" sz="4000" dirty="0">
                <a:solidFill>
                  <a:prstClr val="black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270" name="Text Box 181">
              <a:extLst>
                <a:ext uri="{FF2B5EF4-FFF2-40B4-BE49-F238E27FC236}">
                  <a16:creationId xmlns:a16="http://schemas.microsoft.com/office/drawing/2014/main" id="{97AA822F-4AA0-1501-72E1-287608F16A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4" y="3641"/>
              <a:ext cx="61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4000">
                  <a:solidFill>
                    <a:prstClr val="black"/>
                  </a:solidFill>
                  <a:latin typeface="Comic Sans MS" panose="030F0702030302020204" pitchFamily="66" charset="0"/>
                </a:rPr>
                <a:t>18</a:t>
              </a:r>
              <a:endParaRPr lang="en-US" altLang="en-US" sz="4000">
                <a:solidFill>
                  <a:prstClr val="black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271" name="Line 182">
              <a:extLst>
                <a:ext uri="{FF2B5EF4-FFF2-40B4-BE49-F238E27FC236}">
                  <a16:creationId xmlns:a16="http://schemas.microsoft.com/office/drawing/2014/main" id="{C1D59C6F-74AA-C328-5F18-605F2C74EC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3" y="3633"/>
              <a:ext cx="50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3540077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11614</TotalTime>
  <Words>180</Words>
  <Application>Microsoft Office PowerPoint</Application>
  <PresentationFormat>Widescreen</PresentationFormat>
  <Paragraphs>43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Office Theme</vt:lpstr>
      <vt:lpstr>2_Office Theme</vt:lpstr>
      <vt:lpstr>PowerPoint Presentation</vt:lpstr>
      <vt:lpstr>PowerPoint Presentation</vt:lpstr>
      <vt:lpstr>Fractions</vt:lpstr>
      <vt:lpstr>PowerPoint Presentation</vt:lpstr>
      <vt:lpstr>PowerPoint Presentation</vt:lpstr>
      <vt:lpstr>PowerPoint Presentation</vt:lpstr>
      <vt:lpstr>PowerPoint Presentation</vt:lpstr>
      <vt:lpstr>People Questions</vt:lpstr>
      <vt:lpstr>People Questions</vt:lpstr>
      <vt:lpstr>PowerPoint Presentation</vt:lpstr>
      <vt:lpstr>Equivalent fractions</vt:lpstr>
      <vt:lpstr>PowerPoint Presentation</vt:lpstr>
      <vt:lpstr>PowerPoint Presentation</vt:lpstr>
      <vt:lpstr>PowerPoint Presentation</vt:lpstr>
      <vt:lpstr>PowerPoint Presentation</vt:lpstr>
      <vt:lpstr>Let’s see if we can use a diagram to help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Jennie McLaughlan</dc:creator>
  <cp:lastModifiedBy>Jennie McLaughlan</cp:lastModifiedBy>
  <cp:revision>7</cp:revision>
  <dcterms:created xsi:type="dcterms:W3CDTF">2023-10-21T12:47:41Z</dcterms:created>
  <dcterms:modified xsi:type="dcterms:W3CDTF">2024-01-30T14:55:50Z</dcterms:modified>
</cp:coreProperties>
</file>