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4630400" cy="8229600"/>
  <p:notesSz cx="14630400" cy="8229600"/>
  <p:embeddedFontLst>
    <p:embeddedFont>
      <p:font typeface="JIOGBW+IBMPlexSans-Medium"/>
      <p:regular r:id="rId23"/>
    </p:embeddedFont>
    <p:embeddedFont>
      <p:font typeface="GTEIIM+Roboto-Regular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font" Target="fonts/font1.fntdata" /><Relationship Id="rId24" Type="http://schemas.openxmlformats.org/officeDocument/2006/relationships/font" Target="fonts/font2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41633" y="1214958"/>
            <a:ext cx="9983618" cy="11500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Employer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Liability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for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Workplace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Injuries:</a:t>
            </a:r>
          </a:p>
          <a:p>
            <a:pPr marL="1345406" marR="0">
              <a:lnSpc>
                <a:spcPts val="409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Legal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Standards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 </a:t>
            </a:r>
            <a:r>
              <a:rPr dirty="0" sz="4300" spc="1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and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Case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 </a:t>
            </a:r>
            <a:r>
              <a:rPr dirty="0" sz="4300" spc="1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Law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5173" y="3625183"/>
            <a:ext cx="10699177" cy="664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10" b="1">
                <a:solidFill>
                  <a:srgbClr val="ffffff"/>
                </a:solidFill>
                <a:latin typeface="Garamond"/>
                <a:cs typeface="Garamond"/>
              </a:rPr>
              <a:t>Tutor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: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Garamond"/>
                <a:cs typeface="Garamond"/>
              </a:rPr>
              <a:t>Okwudili</a:t>
            </a:r>
            <a:r>
              <a:rPr dirty="0" sz="2400" spc="-1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5">
                <a:solidFill>
                  <a:srgbClr val="ffffff"/>
                </a:solidFill>
                <a:latin typeface="Garamond"/>
                <a:cs typeface="Garamond"/>
              </a:rPr>
              <a:t>O.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4">
                <a:solidFill>
                  <a:srgbClr val="ffffff"/>
                </a:solidFill>
                <a:latin typeface="Garamond"/>
                <a:cs typeface="Garamond"/>
              </a:rPr>
              <a:t>ONWURAH,</a:t>
            </a:r>
            <a:r>
              <a:rPr dirty="0" sz="2400" spc="-4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Garamond"/>
                <a:cs typeface="Garamond"/>
              </a:rPr>
              <a:t>LL.B.</a:t>
            </a:r>
            <a:r>
              <a:rPr dirty="0" sz="24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(Nigeria);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2" b="1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dirty="0" sz="24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(Abuja,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Nigeria);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1" b="1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dirty="0" sz="24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(Exeter,</a:t>
            </a:r>
          </a:p>
          <a:p>
            <a:pPr marL="2183606" marR="0">
              <a:lnSpc>
                <a:spcPts val="2321"/>
              </a:lnSpc>
              <a:spcBef>
                <a:spcPts val="291"/>
              </a:spcBef>
              <a:spcAft>
                <a:spcPts val="0"/>
              </a:spcAft>
            </a:pPr>
            <a:r>
              <a:rPr dirty="0" sz="2400" spc="10">
                <a:solidFill>
                  <a:srgbClr val="ffffff"/>
                </a:solidFill>
                <a:latin typeface="Garamond"/>
                <a:cs typeface="Garamond"/>
              </a:rPr>
              <a:t>UK);</a:t>
            </a:r>
            <a:r>
              <a:rPr dirty="0" sz="2400" spc="-1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1" b="1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dirty="0" sz="24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(Qingdao,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0">
                <a:solidFill>
                  <a:srgbClr val="ffffff"/>
                </a:solidFill>
                <a:latin typeface="Garamond"/>
                <a:cs typeface="Garamond"/>
              </a:rPr>
              <a:t>PRC);</a:t>
            </a:r>
            <a:r>
              <a:rPr dirty="0" sz="2400" spc="-12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1" b="1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dirty="0" sz="24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(Shanghai,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1">
                <a:solidFill>
                  <a:srgbClr val="ffffff"/>
                </a:solidFill>
                <a:latin typeface="Garamond"/>
                <a:cs typeface="Garamond"/>
              </a:rPr>
              <a:t>PRC)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64830" y="4488050"/>
            <a:ext cx="6043863" cy="590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4550" spc="-11">
                <a:solidFill>
                  <a:srgbClr val="000000"/>
                </a:solidFill>
                <a:latin typeface="Garamond"/>
                <a:cs typeface="Garamond"/>
              </a:rPr>
              <a:t>PhD</a:t>
            </a:r>
            <a:r>
              <a:rPr dirty="0" sz="4550" spc="-1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455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4550" spc="-1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4550" spc="-11">
                <a:solidFill>
                  <a:srgbClr val="000000"/>
                </a:solidFill>
                <a:latin typeface="Garamond"/>
                <a:cs typeface="Garamond"/>
              </a:rPr>
              <a:t>Law</a:t>
            </a:r>
            <a:r>
              <a:rPr dirty="0" sz="455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4550" spc="-11">
                <a:solidFill>
                  <a:srgbClr val="000000"/>
                </a:solidFill>
                <a:latin typeface="Garamond"/>
                <a:cs typeface="Garamond"/>
              </a:rPr>
              <a:t>(Hong</a:t>
            </a:r>
            <a:r>
              <a:rPr dirty="0" sz="455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4550" spc="-12">
                <a:solidFill>
                  <a:srgbClr val="000000"/>
                </a:solidFill>
                <a:latin typeface="Garamond"/>
                <a:cs typeface="Garamond"/>
              </a:rPr>
              <a:t>Kong)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7529" y="6913933"/>
            <a:ext cx="3489573" cy="329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15" b="1">
                <a:solidFill>
                  <a:srgbClr val="7030a0"/>
                </a:solidFill>
                <a:latin typeface="Garamond"/>
                <a:cs typeface="Garamond"/>
              </a:rPr>
              <a:t>Dr</a:t>
            </a:r>
            <a:r>
              <a:rPr dirty="0" sz="2400" b="1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dirty="0" sz="2400" spc="10" b="1">
                <a:solidFill>
                  <a:srgbClr val="7030a0"/>
                </a:solidFill>
                <a:latin typeface="Garamond"/>
                <a:cs typeface="Garamond"/>
              </a:rPr>
              <a:t>Okwudili</a:t>
            </a:r>
            <a:r>
              <a:rPr dirty="0" sz="2400" b="1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dirty="0" sz="2400" spc="15" b="1">
                <a:solidFill>
                  <a:srgbClr val="7030a0"/>
                </a:solidFill>
                <a:latin typeface="Garamond"/>
                <a:cs typeface="Garamond"/>
              </a:rPr>
              <a:t>O.</a:t>
            </a:r>
            <a:r>
              <a:rPr dirty="0" sz="2400" b="1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dirty="0" sz="2400" spc="10" b="1">
                <a:solidFill>
                  <a:srgbClr val="7030a0"/>
                </a:solidFill>
                <a:latin typeface="Garamond"/>
                <a:cs typeface="Garamond"/>
              </a:rPr>
              <a:t>Onwurah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17900" y="7272982"/>
            <a:ext cx="876300" cy="184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11/28/2024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13040" y="7272982"/>
            <a:ext cx="223837" cy="184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76128" y="796137"/>
            <a:ext cx="7705700" cy="1132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Comparative</a:t>
            </a: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Analysis:</a:t>
            </a: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Hong</a:t>
            </a: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Kong</a:t>
            </a:r>
          </a:p>
          <a:p>
            <a:pPr marL="0" marR="0">
              <a:lnSpc>
                <a:spcPts val="3819"/>
              </a:lnSpc>
              <a:spcBef>
                <a:spcPts val="980"/>
              </a:spcBef>
              <a:spcAft>
                <a:spcPts val="0"/>
              </a:spcAft>
            </a:pP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vs.</a:t>
            </a: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English</a:t>
            </a: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850">
                <a:solidFill>
                  <a:srgbClr val="f3f3f2"/>
                </a:solidFill>
                <a:latin typeface="JIOGBW+IBMPlexSans-Medium"/>
                <a:cs typeface="JIOGBW+IBMPlexSans-Medium"/>
              </a:rPr>
              <a:t>Law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81868" y="2441144"/>
            <a:ext cx="764384" cy="245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Aspect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68144" y="2441144"/>
            <a:ext cx="1537174" cy="245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HongꢀKongꢀLaw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50609" y="2441144"/>
            <a:ext cx="1198453" cy="245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EnglishꢀLaw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81868" y="3008118"/>
            <a:ext cx="1662512" cy="245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LegalꢀFramework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68144" y="3008118"/>
            <a:ext cx="2278629" cy="557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EmploymentꢀOrdinance,ꢀ</a:t>
            </a:r>
          </a:p>
          <a:p>
            <a:pPr marL="0" marR="0">
              <a:lnSpc>
                <a:spcPts val="1636"/>
              </a:lnSpc>
              <a:spcBef>
                <a:spcPts val="863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OSHꢀOrdinance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50609" y="3008118"/>
            <a:ext cx="1971532" cy="557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HealthꢀandꢀSafetyꢀatꢀ</a:t>
            </a:r>
          </a:p>
          <a:p>
            <a:pPr marL="0" marR="0">
              <a:lnSpc>
                <a:spcPts val="1636"/>
              </a:lnSpc>
              <a:spcBef>
                <a:spcPts val="863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WorkꢀActꢀ1974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81868" y="3890371"/>
            <a:ext cx="1231614" cy="245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DutyꢀofꢀCare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68144" y="3890371"/>
            <a:ext cx="2198659" cy="557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Basedꢀonꢀcommonꢀlawꢀ</a:t>
            </a:r>
          </a:p>
          <a:p>
            <a:pPr marL="0" marR="0">
              <a:lnSpc>
                <a:spcPts val="1636"/>
              </a:lnSpc>
              <a:spcBef>
                <a:spcPts val="863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principles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50609" y="3890371"/>
            <a:ext cx="1836678" cy="557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Statutorilyꢀdefined,ꢀ</a:t>
            </a:r>
          </a:p>
          <a:p>
            <a:pPr marL="0" marR="0">
              <a:lnSpc>
                <a:spcPts val="1636"/>
              </a:lnSpc>
              <a:spcBef>
                <a:spcPts val="863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broaderꢀscope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81868" y="4772624"/>
            <a:ext cx="2131472" cy="11281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LiabilityꢀStandard</a:t>
            </a:r>
          </a:p>
          <a:p>
            <a:pPr marL="0" marR="0">
              <a:lnSpc>
                <a:spcPts val="1636"/>
              </a:lnSpc>
              <a:spcBef>
                <a:spcPts val="536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CompensationꢀSystem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968144" y="4772624"/>
            <a:ext cx="1606667" cy="245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Reasonableꢀcare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550609" y="4772624"/>
            <a:ext cx="2070918" cy="557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Strictꢀliabilityꢀinꢀsomeꢀ</a:t>
            </a:r>
          </a:p>
          <a:p>
            <a:pPr marL="0" marR="0">
              <a:lnSpc>
                <a:spcPts val="1636"/>
              </a:lnSpc>
              <a:spcBef>
                <a:spcPts val="863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cases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68144" y="5654878"/>
            <a:ext cx="1478926" cy="868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Employees'ꢀ</a:t>
            </a:r>
          </a:p>
          <a:p>
            <a:pPr marL="0" marR="0">
              <a:lnSpc>
                <a:spcPts val="1636"/>
              </a:lnSpc>
              <a:spcBef>
                <a:spcPts val="863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Compensationꢀ</a:t>
            </a:r>
          </a:p>
          <a:p>
            <a:pPr marL="0" marR="0">
              <a:lnSpc>
                <a:spcPts val="1636"/>
              </a:lnSpc>
              <a:spcBef>
                <a:spcPts val="813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Ordinance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550609" y="5654878"/>
            <a:ext cx="2300544" cy="868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Employers'ꢀLiabilityꢀ</a:t>
            </a:r>
          </a:p>
          <a:p>
            <a:pPr marL="0" marR="0">
              <a:lnSpc>
                <a:spcPts val="1636"/>
              </a:lnSpc>
              <a:spcBef>
                <a:spcPts val="863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(CompulsoryꢀInsurance)ꢀ</a:t>
            </a:r>
          </a:p>
          <a:p>
            <a:pPr marL="0" marR="0">
              <a:lnSpc>
                <a:spcPts val="1636"/>
              </a:lnSpc>
              <a:spcBef>
                <a:spcPts val="813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Act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81868" y="6852408"/>
            <a:ext cx="1575717" cy="245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RegulatoryꢀBody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968144" y="6852408"/>
            <a:ext cx="1843502" cy="245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LabourꢀDepartment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550609" y="6852408"/>
            <a:ext cx="1751421" cy="557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HealthꢀandꢀSafetyꢀ</a:t>
            </a:r>
          </a:p>
          <a:p>
            <a:pPr marL="0" marR="0">
              <a:lnSpc>
                <a:spcPts val="1636"/>
              </a:lnSpc>
              <a:spcBef>
                <a:spcPts val="863"/>
              </a:spcBef>
              <a:spcAft>
                <a:spcPts val="0"/>
              </a:spcAft>
            </a:pPr>
            <a:r>
              <a:rPr dirty="0" sz="1550">
                <a:solidFill>
                  <a:srgbClr val="d4d4d1"/>
                </a:solidFill>
                <a:latin typeface="GTEIIM+Roboto-Regular"/>
                <a:cs typeface="GTEIIM+Roboto-Regular"/>
              </a:rPr>
              <a:t>Executiveꢀ(HSE)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89" y="1139463"/>
            <a:ext cx="8751723" cy="598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Recommendations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for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Employers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0603" y="2471192"/>
            <a:ext cx="4052265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Conduct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Regular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Safety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Audits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5481" y="2471192"/>
            <a:ext cx="3715868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Invest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in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Employee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Training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0603" y="3007112"/>
            <a:ext cx="5948371" cy="1358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Implementꢀaꢀscheduleꢀofꢀcomprehensiveꢀsafetyꢀauditsꢀtoꢀ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identifyꢀandꢀaddressꢀpotentialꢀhazardsꢀproactively.ꢀTheseꢀ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auditsꢀshouldꢀcoverꢀallꢀaspectsꢀofꢀtheꢀworkplace,ꢀincludingꢀ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physicalꢀinfrastructure,ꢀequipment,ꢀandꢀworkꢀprocesses.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55480" y="3007112"/>
            <a:ext cx="6003934" cy="1358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Developꢀandꢀmaintainꢀrobustꢀsafetyꢀtrainingꢀprogrammesꢀ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thatꢀareꢀtailoredꢀtoꢀspecificꢀjobꢀrolesꢀandꢀregularlyꢀupdated.ꢀ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Ensureꢀthatꢀallꢀemployees,ꢀincludingꢀnewꢀhiresꢀandꢀ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temporaryꢀstaff,ꢀreceiveꢀadequateꢀsafetyꢀinstruction.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0604" y="5093663"/>
            <a:ext cx="5407913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Establish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Clear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Communication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Channels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55480" y="5093663"/>
            <a:ext cx="5039663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Stay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Informed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on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Legal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Developments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0603" y="5629581"/>
            <a:ext cx="5787978" cy="1358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Createꢀopenꢀlinesꢀofꢀcommunicationꢀforꢀsafetyꢀconcerns,ꢀ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encouragingꢀemployeesꢀtoꢀreportꢀpotentialꢀhazardsꢀorꢀ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suggestꢀimprovements.ꢀThisꢀfostersꢀaꢀcultureꢀofꢀsafetyꢀ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awarenessꢀandꢀsharedꢀresponsibility.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55480" y="5629581"/>
            <a:ext cx="6145119" cy="1358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Regularlyꢀreviewꢀandꢀupdateꢀsafetyꢀpoliciesꢀtoꢀreflectꢀ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changesꢀinꢀlegislationꢀandꢀcaseꢀlaw.ꢀConsiderꢀengagingꢀ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legalꢀexpertsꢀtoꢀensureꢀcomplianceꢀwithꢀtheꢀlatestꢀregulatoryꢀ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requirementsꢀandꢀbestꢀpractices.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75402" y="681348"/>
            <a:ext cx="7878090" cy="974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73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The</a:t>
            </a: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Impact</a:t>
            </a: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of</a:t>
            </a: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Technology</a:t>
            </a: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on</a:t>
            </a: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Workplace</a:t>
            </a:r>
          </a:p>
          <a:p>
            <a:pPr marL="0" marR="0">
              <a:lnSpc>
                <a:spcPts val="3273"/>
              </a:lnSpc>
              <a:spcBef>
                <a:spcPts val="826"/>
              </a:spcBef>
              <a:spcAft>
                <a:spcPts val="0"/>
              </a:spcAft>
            </a:pPr>
            <a:r>
              <a:rPr dirty="0" sz="3300">
                <a:solidFill>
                  <a:srgbClr val="f3f3f2"/>
                </a:solidFill>
                <a:latin typeface="JIOGBW+IBMPlexSans-Medium"/>
                <a:cs typeface="JIOGBW+IBMPlexSans-Medium"/>
              </a:rPr>
              <a:t>Safety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3406" y="2111966"/>
            <a:ext cx="3332321" cy="245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IoT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Sensors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for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Hazard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Detection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53202" y="2156412"/>
            <a:ext cx="300990" cy="2837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d4d4d1"/>
                </a:solidFill>
                <a:latin typeface="JIOGBW+IBMPlexSans-Medium"/>
                <a:cs typeface="JIOGBW+IBMPlexSans-Medium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53406" y="2508740"/>
            <a:ext cx="6796707" cy="745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d4d4d1"/>
                </a:solidFill>
                <a:latin typeface="GTEIIM+Roboto-Regular"/>
                <a:cs typeface="GTEIIM+Roboto-Regular"/>
              </a:rPr>
              <a:t>ImplementationꢀofꢀInternetꢀofꢀThingsꢀ(IoT)ꢀsensorsꢀtoꢀmonitorꢀworkplaceꢀconditionsꢀinꢀreal-</a:t>
            </a:r>
          </a:p>
          <a:p>
            <a:pPr marL="0" marR="0">
              <a:lnSpc>
                <a:spcPts val="1372"/>
              </a:lnSpc>
              <a:spcBef>
                <a:spcPts val="727"/>
              </a:spcBef>
              <a:spcAft>
                <a:spcPts val="0"/>
              </a:spcAft>
            </a:pPr>
            <a:r>
              <a:rPr dirty="0" sz="1300">
                <a:solidFill>
                  <a:srgbClr val="d4d4d1"/>
                </a:solidFill>
                <a:latin typeface="GTEIIM+Roboto-Regular"/>
                <a:cs typeface="GTEIIM+Roboto-Regular"/>
              </a:rPr>
              <a:t>time,ꢀdetectingꢀpotentialꢀhazardsꢀsuchꢀasꢀairꢀqualityꢀissuesꢀorꢀequipmentꢀmalfunctionsꢀ</a:t>
            </a:r>
          </a:p>
          <a:p>
            <a:pPr marL="0" marR="0">
              <a:lnSpc>
                <a:spcPts val="1372"/>
              </a:lnSpc>
              <a:spcBef>
                <a:spcPts val="727"/>
              </a:spcBef>
              <a:spcAft>
                <a:spcPts val="0"/>
              </a:spcAft>
            </a:pPr>
            <a:r>
              <a:rPr dirty="0" sz="1300">
                <a:solidFill>
                  <a:srgbClr val="d4d4d1"/>
                </a:solidFill>
                <a:latin typeface="GTEIIM+Roboto-Regular"/>
                <a:cs typeface="GTEIIM+Roboto-Regular"/>
              </a:rPr>
              <a:t>beforeꢀtheyꢀleadꢀtoꢀinjuries.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53406" y="3788485"/>
            <a:ext cx="2342616" cy="245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Virtual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Reality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Training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53202" y="3832931"/>
            <a:ext cx="300990" cy="3098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d4d4d1"/>
                </a:solidFill>
                <a:latin typeface="JIOGBW+IBMPlexSans-Medium"/>
                <a:cs typeface="JIOGBW+IBMPlexSans-Medium"/>
              </a:rPr>
              <a:t>2</a:t>
            </a:r>
          </a:p>
          <a:p>
            <a:pPr marL="0" marR="0">
              <a:lnSpc>
                <a:spcPts val="1934"/>
              </a:lnSpc>
              <a:spcBef>
                <a:spcPts val="9195"/>
              </a:spcBef>
              <a:spcAft>
                <a:spcPts val="0"/>
              </a:spcAft>
            </a:pPr>
            <a:r>
              <a:rPr dirty="0" sz="1950">
                <a:solidFill>
                  <a:srgbClr val="d4d4d1"/>
                </a:solidFill>
                <a:latin typeface="JIOGBW+IBMPlexSans-Medium"/>
                <a:cs typeface="JIOGBW+IBMPlexSans-Medium"/>
              </a:rPr>
              <a:t>3</a:t>
            </a:r>
          </a:p>
          <a:p>
            <a:pPr marL="0" marR="0">
              <a:lnSpc>
                <a:spcPts val="1934"/>
              </a:lnSpc>
              <a:spcBef>
                <a:spcPts val="9195"/>
              </a:spcBef>
              <a:spcAft>
                <a:spcPts val="0"/>
              </a:spcAft>
            </a:pPr>
            <a:r>
              <a:rPr dirty="0" sz="1950">
                <a:solidFill>
                  <a:srgbClr val="d4d4d1"/>
                </a:solidFill>
                <a:latin typeface="JIOGBW+IBMPlexSans-Medium"/>
                <a:cs typeface="JIOGBW+IBMPlexSans-Medium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53406" y="4185259"/>
            <a:ext cx="6911906" cy="47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d4d4d1"/>
                </a:solidFill>
                <a:latin typeface="GTEIIM+Roboto-Regular"/>
                <a:cs typeface="GTEIIM+Roboto-Regular"/>
              </a:rPr>
              <a:t>UtilisationꢀofꢀVRꢀtechnologyꢀforꢀimmersiveꢀsafetyꢀtraining,ꢀallowingꢀemployeesꢀtoꢀexperienceꢀ</a:t>
            </a:r>
          </a:p>
          <a:p>
            <a:pPr marL="0" marR="0">
              <a:lnSpc>
                <a:spcPts val="1372"/>
              </a:lnSpc>
              <a:spcBef>
                <a:spcPts val="727"/>
              </a:spcBef>
              <a:spcAft>
                <a:spcPts val="0"/>
              </a:spcAft>
            </a:pPr>
            <a:r>
              <a:rPr dirty="0" sz="1300">
                <a:solidFill>
                  <a:srgbClr val="d4d4d1"/>
                </a:solidFill>
                <a:latin typeface="GTEIIM+Roboto-Regular"/>
                <a:cs typeface="GTEIIM+Roboto-Regular"/>
              </a:rPr>
              <a:t>andꢀrespondꢀtoꢀhazardousꢀsituationsꢀinꢀaꢀcontrolled,ꢀrisk-freeꢀenvironment.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53406" y="5195685"/>
            <a:ext cx="2995155" cy="245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AI-Powered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Risk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Assessment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53406" y="5592458"/>
            <a:ext cx="6729071" cy="479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d4d4d1"/>
                </a:solidFill>
                <a:latin typeface="GTEIIM+Roboto-Regular"/>
                <a:cs typeface="GTEIIM+Roboto-Regular"/>
              </a:rPr>
              <a:t>Adoptionꢀofꢀartificialꢀintelligenceꢀsystemsꢀtoꢀanalyseꢀworkplaceꢀdataꢀandꢀpredictꢀpotentialꢀ</a:t>
            </a:r>
          </a:p>
          <a:p>
            <a:pPr marL="0" marR="0">
              <a:lnSpc>
                <a:spcPts val="1372"/>
              </a:lnSpc>
              <a:spcBef>
                <a:spcPts val="727"/>
              </a:spcBef>
              <a:spcAft>
                <a:spcPts val="0"/>
              </a:spcAft>
            </a:pPr>
            <a:r>
              <a:rPr dirty="0" sz="1300">
                <a:solidFill>
                  <a:srgbClr val="d4d4d1"/>
                </a:solidFill>
                <a:latin typeface="GTEIIM+Roboto-Regular"/>
                <a:cs typeface="GTEIIM+Roboto-Regular"/>
              </a:rPr>
              <a:t>safetyꢀrisks,ꢀenablingꢀproactiveꢀmeasuresꢀtoꢀpreventꢀaccidents.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53406" y="6602884"/>
            <a:ext cx="2534145" cy="245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Wearable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Safety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650">
                <a:solidFill>
                  <a:srgbClr val="d4d4d1"/>
                </a:solidFill>
                <a:latin typeface="JIOGBW+IBMPlexSans-Medium"/>
                <a:cs typeface="JIOGBW+IBMPlexSans-Medium"/>
              </a:rPr>
              <a:t>Devices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53406" y="6999658"/>
            <a:ext cx="6668368" cy="47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d4d4d1"/>
                </a:solidFill>
                <a:latin typeface="GTEIIM+Roboto-Regular"/>
                <a:cs typeface="GTEIIM+Roboto-Regular"/>
              </a:rPr>
              <a:t>Integrationꢀofꢀwearableꢀtechnologyꢀtoꢀmonitorꢀemployeeꢀhealthꢀandꢀsafety,ꢀprovidingꢀreal-</a:t>
            </a:r>
          </a:p>
          <a:p>
            <a:pPr marL="0" marR="0">
              <a:lnSpc>
                <a:spcPts val="1372"/>
              </a:lnSpc>
              <a:spcBef>
                <a:spcPts val="727"/>
              </a:spcBef>
              <a:spcAft>
                <a:spcPts val="0"/>
              </a:spcAft>
            </a:pPr>
            <a:r>
              <a:rPr dirty="0" sz="1300">
                <a:solidFill>
                  <a:srgbClr val="d4d4d1"/>
                </a:solidFill>
                <a:latin typeface="GTEIIM+Roboto-Regular"/>
                <a:cs typeface="GTEIIM+Roboto-Regular"/>
              </a:rPr>
              <a:t>timeꢀalertsꢀforꢀhazardousꢀconditionsꢀorꢀemployeeꢀdistress.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90" y="1030283"/>
            <a:ext cx="10364095" cy="13035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Psychological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Safety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and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Mental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Health</a:t>
            </a:r>
          </a:p>
          <a:p>
            <a:pPr marL="0" marR="0">
              <a:lnSpc>
                <a:spcPts val="4414"/>
              </a:lnSpc>
              <a:spcBef>
                <a:spcPts val="1185"/>
              </a:spcBef>
              <a:spcAft>
                <a:spcPts val="0"/>
              </a:spcAft>
            </a:pP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Considerations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2957324"/>
            <a:ext cx="2362174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Legal</a:t>
            </a: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Framework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7" y="2957324"/>
            <a:ext cx="3475025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Employer</a:t>
            </a: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Responsibilities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2957324"/>
            <a:ext cx="1987778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Best</a:t>
            </a: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Practices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3583969"/>
            <a:ext cx="4185564" cy="3168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WhileꢀHongꢀKong'sꢀworkplaceꢀsafetyꢀ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lawsꢀhaveꢀtraditionallyꢀfocusedꢀonꢀ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physicalꢀhazards,ꢀthereꢀisꢀgrowingꢀ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recognitionꢀofꢀtheꢀimportanceꢀofꢀ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psychologicalꢀsafety.ꢀRecentꢀlegalꢀ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interpretationsꢀhaveꢀbegunꢀtoꢀextendꢀtheꢀ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dutyꢀofꢀcareꢀtoꢀincludeꢀmentalꢀhealthꢀ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considerations,ꢀaligningꢀwithꢀglobalꢀ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trendsꢀinꢀworkplaceꢀwell-being.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3583969"/>
            <a:ext cx="4133257" cy="2444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Employersꢀareꢀincreasinglyꢀexpectedꢀtoꢀ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takeꢀreasonableꢀstepsꢀtoꢀpreventꢀwork-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relatedꢀstressꢀandꢀmentalꢀhealthꢀissues.ꢀ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Thisꢀincludesꢀimplementingꢀpoliciesꢀtoꢀ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addressꢀworkplaceꢀbullying,ꢀprovidingꢀ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stressꢀmanagementꢀresources,ꢀandꢀ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fosteringꢀaꢀsupportiveꢀworkꢀ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3583969"/>
            <a:ext cx="3907860" cy="3530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Forward-thinkingꢀemployersꢀinꢀHongꢀ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Kongꢀareꢀadoptingꢀcomprehensiveꢀ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mentalꢀhealthꢀprogrammes,ꢀincludingꢀ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employeeꢀassistanceꢀprogrammes,ꢀ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mentalꢀhealthꢀfirstꢀaidꢀtraining,ꢀandꢀ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flexibleꢀworkingꢀarrangements.ꢀTheseꢀ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initiativesꢀnotꢀonlyꢀsupportꢀlegalꢀ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complianceꢀbutꢀalsoꢀcontributeꢀtoꢀ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improvedꢀemployeeꢀsatisfactionꢀandꢀ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productivity.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32927" y="6117619"/>
            <a:ext cx="4084966" cy="634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environmentꢀthatꢀpromotesꢀmentalꢀwell-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being.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89" y="1014684"/>
            <a:ext cx="12981305" cy="598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Industry-Specific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Safety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Challenges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in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Hong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Kong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2913389"/>
            <a:ext cx="2693822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Construction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Sector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39446" y="2913389"/>
            <a:ext cx="1707819" cy="664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Finance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and</a:t>
            </a:r>
          </a:p>
          <a:p>
            <a:pPr marL="0" marR="0">
              <a:lnSpc>
                <a:spcPts val="2182"/>
              </a:lnSpc>
              <a:spcBef>
                <a:spcPts val="517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Technology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85220" y="2913389"/>
            <a:ext cx="2055114" cy="664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Logistics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and</a:t>
            </a:r>
          </a:p>
          <a:p>
            <a:pPr marL="0" marR="0">
              <a:lnSpc>
                <a:spcPts val="2182"/>
              </a:lnSpc>
              <a:spcBef>
                <a:spcPts val="517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Transportation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30997" y="2913389"/>
            <a:ext cx="2794127" cy="664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Hospitality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and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Food</a:t>
            </a:r>
          </a:p>
          <a:p>
            <a:pPr marL="0" marR="0">
              <a:lnSpc>
                <a:spcPts val="2182"/>
              </a:lnSpc>
              <a:spcBef>
                <a:spcPts val="517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Service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3790" y="3449310"/>
            <a:ext cx="2725095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Theꢀconstructionꢀindustryꢀ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3790" y="3811260"/>
            <a:ext cx="3015388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facesꢀuniqueꢀchallengesꢀdueꢀ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39446" y="3803640"/>
            <a:ext cx="3035464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Whileꢀoftenꢀperceivedꢀasꢀlow-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85220" y="3803640"/>
            <a:ext cx="2779030" cy="996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HongꢀKong'sꢀpositionꢀasꢀaꢀ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globalꢀtradeꢀhubꢀpresentsꢀ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safetyꢀchallengesꢀinꢀportꢀ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30997" y="3803640"/>
            <a:ext cx="3175455" cy="996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Thisꢀsectorꢀfacesꢀrisksꢀrelatedꢀ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toꢀfoodꢀsafety,ꢀslip-and-fallꢀ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accidents,ꢀandꢀtheꢀhigh-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3790" y="4165590"/>
            <a:ext cx="6468107" cy="10042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toꢀtheꢀhigh-riseꢀnatureꢀofꢀHongꢀ</a:t>
            </a:r>
            <a:r>
              <a:rPr dirty="0" sz="1750" spc="1871">
                <a:solidFill>
                  <a:srgbClr val="d4d4d1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risk,ꢀtheseꢀsectorsꢀmustꢀ</a:t>
            </a:r>
          </a:p>
          <a:p>
            <a:pPr marL="0" marR="0">
              <a:lnSpc>
                <a:spcPts val="1847"/>
              </a:lnSpc>
              <a:spcBef>
                <a:spcPts val="99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Kong'sꢀurbanꢀlandscape.ꢀ</a:t>
            </a:r>
            <a:r>
              <a:rPr dirty="0" sz="1750" spc="6455">
                <a:solidFill>
                  <a:srgbClr val="d4d4d1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addressꢀergonomicꢀconcerns,ꢀ</a:t>
            </a:r>
          </a:p>
          <a:p>
            <a:pPr marL="0" marR="0">
              <a:lnSpc>
                <a:spcPts val="1847"/>
              </a:lnSpc>
              <a:spcBef>
                <a:spcPts val="99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Employersꢀmustꢀaddressꢀrisksꢀ</a:t>
            </a:r>
            <a:r>
              <a:rPr dirty="0" sz="1750" spc="2088">
                <a:solidFill>
                  <a:srgbClr val="d4d4d1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eyeꢀstrainꢀfromꢀprolongedꢀ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85220" y="4889489"/>
            <a:ext cx="6116183" cy="996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operationsꢀandꢀtransportation.ꢀ</a:t>
            </a:r>
            <a:r>
              <a:rPr dirty="0" sz="1750" spc="1921">
                <a:solidFill>
                  <a:srgbClr val="d4d4d1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pressureꢀnatureꢀofꢀserviceꢀ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Employersꢀmustꢀfocusꢀonꢀ</a:t>
            </a:r>
            <a:r>
              <a:rPr dirty="0" sz="1750" spc="5686">
                <a:solidFill>
                  <a:srgbClr val="d4d4d1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work.ꢀEmployersꢀshouldꢀ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vehicleꢀsafety,ꢀproperꢀhandlingꢀ</a:t>
            </a:r>
            <a:r>
              <a:rPr dirty="0" sz="1750" spc="1904">
                <a:solidFill>
                  <a:srgbClr val="d4d4d1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implementꢀrigorousꢀfoodꢀ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3790" y="5259060"/>
            <a:ext cx="2848483" cy="996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associatedꢀwithꢀworkingꢀatꢀ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heights,ꢀheavyꢀmachineryꢀ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operation,ꢀandꢀtheꢀ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39446" y="5251439"/>
            <a:ext cx="3158201" cy="2082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screenꢀuse,ꢀandꢀstress-relatedꢀ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healthꢀissues.ꢀEmployersꢀ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shouldꢀimplementꢀpoliciesꢀ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thatꢀpromoteꢀregularꢀbreaksꢀ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andꢀergonomicꢀworkstationꢀ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setups.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485220" y="5975339"/>
            <a:ext cx="2296548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ofꢀgoods,ꢀandꢀfatigueꢀ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30997" y="5975339"/>
            <a:ext cx="3134760" cy="634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handlingꢀprotocolsꢀandꢀstressꢀ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managementꢀprogrammes.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93790" y="6344910"/>
            <a:ext cx="3026457" cy="634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complexitiesꢀofꢀdenselyꢀ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populatedꢀconstructionꢀsites.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85220" y="6337289"/>
            <a:ext cx="2926726" cy="634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managementꢀforꢀworkersꢀinꢀ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round-the-clockꢀoperations.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0924" y="1503405"/>
            <a:ext cx="12829362" cy="554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The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Role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of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Insurance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in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Mitigating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Employer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100">
                <a:solidFill>
                  <a:srgbClr val="f3f3f2"/>
                </a:solidFill>
                <a:latin typeface="JIOGBW+IBMPlexSans-Medium"/>
                <a:cs typeface="JIOGBW+IBMPlexSans-Medium"/>
              </a:rPr>
              <a:t>Liability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9581" y="2756298"/>
            <a:ext cx="2702268" cy="6202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Mandatory</a:t>
            </a: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Insurance</a:t>
            </a:r>
          </a:p>
          <a:p>
            <a:pPr marL="0" marR="0">
              <a:lnSpc>
                <a:spcPts val="2033"/>
              </a:lnSpc>
              <a:spcBef>
                <a:spcPts val="566"/>
              </a:spcBef>
              <a:spcAft>
                <a:spcPts val="0"/>
              </a:spcAft>
            </a:pP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Requirements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8709" y="2756298"/>
            <a:ext cx="3551008" cy="296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Additional</a:t>
            </a: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Coverage</a:t>
            </a: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Options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27837" y="2756298"/>
            <a:ext cx="3348195" cy="296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Risk</a:t>
            </a: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Management</a:t>
            </a: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050">
                <a:solidFill>
                  <a:srgbClr val="d4d4d1"/>
                </a:solidFill>
                <a:latin typeface="JIOGBW+IBMPlexSans-Medium"/>
                <a:cs typeface="JIOGBW+IBMPlexSans-Medium"/>
              </a:rPr>
              <a:t>Services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2113" y="2784886"/>
            <a:ext cx="339090" cy="346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d4d4d1"/>
                </a:solidFill>
                <a:latin typeface="JIOGBW+IBMPlexSans-Medium"/>
                <a:cs typeface="JIOGBW+IBMPlexSans-Medium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1241" y="2784886"/>
            <a:ext cx="339090" cy="346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d4d4d1"/>
                </a:solidFill>
                <a:latin typeface="JIOGBW+IBMPlexSans-Medium"/>
                <a:cs typeface="JIOGBW+IBMPlexSans-Medium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90369" y="2784886"/>
            <a:ext cx="339090" cy="346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d4d4d1"/>
                </a:solidFill>
                <a:latin typeface="JIOGBW+IBMPlexSans-Medium"/>
                <a:cs typeface="JIOGBW+IBMPlexSans-Medium"/>
              </a:rPr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68709" y="3249173"/>
            <a:ext cx="3649166" cy="2894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Beyondꢀtheꢀmandatoryꢀcoverage,ꢀ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employersꢀshouldꢀconsiderꢀadditionalꢀ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insuranceꢀproductsꢀsuchꢀasꢀpublicꢀ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liabilityꢀinsuranceꢀandꢀprofessionalꢀ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indemnityꢀinsurance.ꢀTheseꢀpoliciesꢀ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canꢀprovideꢀcrucialꢀprotectionꢀagainstꢀ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claimsꢀarisingꢀfromꢀthird-partyꢀinjuriesꢀ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orꢀprofessionalꢀnegligence,ꢀwhichꢀmayꢀ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notꢀbeꢀcoveredꢀunderꢀstandardꢀ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327837" y="3249173"/>
            <a:ext cx="3613447" cy="1573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ManyꢀinsuranceꢀprovidersꢀinꢀHongꢀ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Kongꢀofferꢀriskꢀmanagementꢀservicesꢀ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asꢀpartꢀofꢀtheirꢀcoverageꢀpackages.ꢀ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Theseꢀservicesꢀcanꢀincludeꢀworkplaceꢀ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safetyꢀassessments,ꢀtrainingꢀ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09581" y="3575524"/>
            <a:ext cx="3682702" cy="2233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UnderꢀHongꢀKongꢀlaw,ꢀemployersꢀareꢀ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requiredꢀtoꢀmaintainꢀemployees'ꢀ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compensationꢀinsurance.ꢀThisꢀ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coverageꢀprotectsꢀbothꢀemployersꢀandꢀ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employeesꢀinꢀtheꢀeventꢀofꢀwork-relatedꢀ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injuriesꢀorꢀillnesses,ꢀensuringꢀthatꢀ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employeesꢀreceiveꢀproperꢀ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27837" y="4900173"/>
            <a:ext cx="3345160" cy="1243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programmes,ꢀandꢀconsultationsꢀonꢀ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bestꢀpractices.ꢀUtilisingꢀtheseꢀ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resourcesꢀcanꢀhelpꢀemployersꢀ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proactivelyꢀreduceꢀrisksꢀandꢀ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9581" y="5886924"/>
            <a:ext cx="3720901" cy="913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compensationꢀwhileꢀshieldingꢀ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employersꢀfromꢀpotentiallyꢀdevastatingꢀ</a:t>
            </a:r>
          </a:p>
          <a:p>
            <a:pPr marL="0" marR="0">
              <a:lnSpc>
                <a:spcPts val="1689"/>
              </a:lnSpc>
              <a:spcBef>
                <a:spcPts val="91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financialꢀliabilities.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68709" y="6220973"/>
            <a:ext cx="3499842" cy="252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employees'ꢀcompensationꢀinsurance.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327837" y="6220973"/>
            <a:ext cx="2812454" cy="252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demonstrateꢀdueꢀdiligenceꢀinꢀ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327837" y="6551173"/>
            <a:ext cx="2852836" cy="252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d4d4d1"/>
                </a:solidFill>
                <a:latin typeface="GTEIIM+Roboto-Regular"/>
                <a:cs typeface="GTEIIM+Roboto-Regular"/>
              </a:rPr>
              <a:t>maintainingꢀaꢀsafeꢀworkplace.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5918" y="630230"/>
            <a:ext cx="10310164" cy="516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69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f3f3f2"/>
                </a:solidFill>
                <a:latin typeface="JIOGBW+IBMPlexSans-Medium"/>
                <a:cs typeface="JIOGBW+IBMPlexSans-Medium"/>
              </a:rPr>
              <a:t>Future</a:t>
            </a:r>
            <a:r>
              <a:rPr dirty="0" sz="38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800">
                <a:solidFill>
                  <a:srgbClr val="f3f3f2"/>
                </a:solidFill>
                <a:latin typeface="JIOGBW+IBMPlexSans-Medium"/>
                <a:cs typeface="JIOGBW+IBMPlexSans-Medium"/>
              </a:rPr>
              <a:t>Trends</a:t>
            </a:r>
            <a:r>
              <a:rPr dirty="0" sz="38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800">
                <a:solidFill>
                  <a:srgbClr val="f3f3f2"/>
                </a:solidFill>
                <a:latin typeface="JIOGBW+IBMPlexSans-Medium"/>
                <a:cs typeface="JIOGBW+IBMPlexSans-Medium"/>
              </a:rPr>
              <a:t>in</a:t>
            </a:r>
            <a:r>
              <a:rPr dirty="0" sz="38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800">
                <a:solidFill>
                  <a:srgbClr val="f3f3f2"/>
                </a:solidFill>
                <a:latin typeface="JIOGBW+IBMPlexSans-Medium"/>
                <a:cs typeface="JIOGBW+IBMPlexSans-Medium"/>
              </a:rPr>
              <a:t>Workplace</a:t>
            </a:r>
            <a:r>
              <a:rPr dirty="0" sz="38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800">
                <a:solidFill>
                  <a:srgbClr val="f3f3f2"/>
                </a:solidFill>
                <a:latin typeface="JIOGBW+IBMPlexSans-Medium"/>
                <a:cs typeface="JIOGBW+IBMPlexSans-Medium"/>
              </a:rPr>
              <a:t>Safety</a:t>
            </a:r>
            <a:r>
              <a:rPr dirty="0" sz="38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800">
                <a:solidFill>
                  <a:srgbClr val="f3f3f2"/>
                </a:solidFill>
                <a:latin typeface="JIOGBW+IBMPlexSans-Medium"/>
                <a:cs typeface="JIOGBW+IBMPlexSans-Medium"/>
              </a:rPr>
              <a:t>Legislation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1194" y="1760888"/>
            <a:ext cx="4186694" cy="277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Enhanced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Mental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Health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Protections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31193" y="2215381"/>
            <a:ext cx="11781643" cy="544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Anticipatedꢀlegislationꢀisꢀexpectedꢀtoꢀplaceꢀgreaterꢀemphasisꢀonꢀemployers'ꢀresponsibilitiesꢀregardingꢀemployeeꢀmentalꢀhealth,ꢀpotentiallyꢀ</a:t>
            </a:r>
          </a:p>
          <a:p>
            <a:pPr marL="0" marR="0">
              <a:lnSpc>
                <a:spcPts val="1583"/>
              </a:lnSpc>
              <a:spcBef>
                <a:spcPts val="816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includingꢀmandatoryꢀstressꢀmanagementꢀprogrammesꢀandꢀmentalꢀhealthꢀleaveꢀprovisions.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31194" y="3305843"/>
            <a:ext cx="4342091" cy="277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Technology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Integration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Requirements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31193" y="3760336"/>
            <a:ext cx="12126366" cy="544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Futureꢀregulationsꢀmayꢀmandateꢀtheꢀuseꢀofꢀcertainꢀsafetyꢀtechnologies,ꢀsuchꢀasꢀAI-poweredꢀriskꢀassessmentꢀtoolsꢀorꢀIoTꢀmonitoringꢀsystems,ꢀ</a:t>
            </a:r>
          </a:p>
          <a:p>
            <a:pPr marL="0" marR="0">
              <a:lnSpc>
                <a:spcPts val="1583"/>
              </a:lnSpc>
              <a:spcBef>
                <a:spcPts val="816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particularlyꢀinꢀhigh-riskꢀindustries.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31194" y="4850798"/>
            <a:ext cx="4150982" cy="277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Expanded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Definitions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of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'Workplace'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31193" y="5305290"/>
            <a:ext cx="11581934" cy="544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Withꢀtheꢀriseꢀofꢀremoteꢀandꢀflexibleꢀworkingꢀarrangements,ꢀnewꢀlegislationꢀisꢀlikelyꢀtoꢀaddressꢀsafetyꢀobligationsꢀforꢀemployeesꢀworkingꢀ</a:t>
            </a:r>
          </a:p>
          <a:p>
            <a:pPr marL="0" marR="0">
              <a:lnSpc>
                <a:spcPts val="1583"/>
              </a:lnSpc>
              <a:spcBef>
                <a:spcPts val="816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outsideꢀtraditionalꢀofficeꢀenvironments.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31194" y="6395753"/>
            <a:ext cx="4344504" cy="277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Stricter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Penalties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for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900">
                <a:solidFill>
                  <a:srgbClr val="d4d4d1"/>
                </a:solidFill>
                <a:latin typeface="JIOGBW+IBMPlexSans-Medium"/>
                <a:cs typeface="JIOGBW+IBMPlexSans-Medium"/>
              </a:rPr>
              <a:t>Non-Compliance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31193" y="6850246"/>
            <a:ext cx="11494126" cy="544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Thereꢀisꢀaꢀtrendꢀtowardsꢀmoreꢀsevereꢀpenaltiesꢀforꢀworkplaceꢀsafetyꢀviolations,ꢀincludingꢀhigherꢀfinesꢀandꢀpotentialꢀcriminalꢀliabilityꢀforꢀ</a:t>
            </a:r>
          </a:p>
          <a:p>
            <a:pPr marL="0" marR="0">
              <a:lnSpc>
                <a:spcPts val="1583"/>
              </a:lnSpc>
              <a:spcBef>
                <a:spcPts val="816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executivesꢀinꢀcasesꢀofꢀgrossꢀnegligence.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90" y="1351989"/>
            <a:ext cx="11682590" cy="13035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Conclusion: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Balancing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Legal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Compliance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and</a:t>
            </a:r>
          </a:p>
          <a:p>
            <a:pPr marL="0" marR="0">
              <a:lnSpc>
                <a:spcPts val="4414"/>
              </a:lnSpc>
              <a:spcBef>
                <a:spcPts val="1185"/>
              </a:spcBef>
              <a:spcAft>
                <a:spcPts val="0"/>
              </a:spcAft>
            </a:pP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Ethical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Responsibility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3211185"/>
            <a:ext cx="12726020" cy="1720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AsꢀweꢀnavigateꢀtheꢀcomplexꢀlandscapeꢀofꢀemployerꢀliabilityꢀforꢀworkplaceꢀinjuriesꢀinꢀHongꢀKong,ꢀitꢀbecomesꢀclearꢀthatꢀlegalꢀ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complianceꢀisꢀjustꢀtheꢀstartingꢀpoint.ꢀWhileꢀadheringꢀtoꢀtheꢀEmploymentꢀOrdinance,ꢀOSHꢀOrdinance,ꢀandꢀcommonꢀlawꢀdutiesꢀisꢀ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crucial,ꢀforward-thinkingꢀemployersꢀrecogniseꢀthatꢀtrueꢀworkplaceꢀsafetyꢀgoesꢀbeyondꢀmereꢀlegalꢀobligations.ꢀItꢀencompassesꢀaꢀ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holisticꢀapproachꢀthatꢀconsidersꢀphysicalꢀsafety,ꢀmentalꢀwell-being,ꢀandꢀtheꢀcreationꢀofꢀaꢀcultureꢀwhereꢀsafetyꢀisꢀaꢀsharedꢀ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responsibility.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3790" y="5280848"/>
            <a:ext cx="13241818" cy="1358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Byꢀstayingꢀinformedꢀaboutꢀlegalꢀdevelopments,ꢀembracingꢀtechnologicalꢀadvancements,ꢀandꢀproactivelyꢀaddressingꢀindustry-specificꢀ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challenges,ꢀemployersꢀcanꢀnotꢀonlyꢀmitigateꢀlegalꢀrisksꢀbutꢀalsoꢀfosterꢀaꢀworkꢀenvironmentꢀthatꢀtrulyꢀvaluesꢀandꢀprotectsꢀitsꢀmostꢀ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importantꢀassetꢀ–ꢀitsꢀpeople.ꢀAsꢀHongꢀKongꢀcontinuesꢀtoꢀevolveꢀasꢀaꢀglobalꢀbusinessꢀhub,ꢀtheꢀcommitmentꢀtoꢀworkplaceꢀsafetyꢀwillꢀ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remainꢀaꢀcornerstoneꢀofꢀsustainableꢀandꢀethicalꢀbusinessꢀpractices,ꢀbenefitingꢀemployees,ꢀemployers,ꢀandꢀsocietyꢀasꢀaꢀwhole.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34533" y="1115304"/>
            <a:ext cx="5364669" cy="1103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purpose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of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online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lesson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is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encourage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</a:p>
          <a:p>
            <a:pPr marL="0" marR="0">
              <a:lnSpc>
                <a:spcPts val="1918"/>
              </a:lnSpc>
              <a:spcBef>
                <a:spcPts val="29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 spc="1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b="1" u="sng">
                <a:solidFill>
                  <a:srgbClr val="ffffff"/>
                </a:solidFill>
                <a:latin typeface="Garamond"/>
                <a:cs typeface="Garamond"/>
              </a:rPr>
              <a:t>participate</a:t>
            </a:r>
            <a:r>
              <a:rPr dirty="0" sz="2000" b="1" u="sng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b="1" u="sng">
                <a:solidFill>
                  <a:srgbClr val="ffffff"/>
                </a:solidFill>
                <a:latin typeface="Garamond"/>
                <a:cs typeface="Garamond"/>
              </a:rPr>
              <a:t>actively</a:t>
            </a:r>
            <a:r>
              <a:rPr dirty="0" sz="2000" spc="20" b="1" u="sng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achieving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needs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</a:p>
          <a:p>
            <a:pPr marL="0" marR="0">
              <a:lnSpc>
                <a:spcPts val="1918"/>
              </a:lnSpc>
              <a:spcBef>
                <a:spcPts val="24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simplifying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legal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education.</a:t>
            </a:r>
            <a:r>
              <a:rPr dirty="0" sz="2000" spc="93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want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be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</a:p>
          <a:p>
            <a:pPr marL="0" marR="0">
              <a:lnSpc>
                <a:spcPts val="1905"/>
              </a:lnSpc>
              <a:spcBef>
                <a:spcPts val="291"/>
              </a:spcBef>
              <a:spcAft>
                <a:spcPts val="0"/>
              </a:spcAft>
            </a:pP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best!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4533" y="2908558"/>
            <a:ext cx="5318441" cy="830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Will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make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learning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process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more</a:t>
            </a:r>
            <a:r>
              <a:rPr dirty="0" sz="2000" spc="82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interactive</a:t>
            </a:r>
          </a:p>
          <a:p>
            <a:pPr marL="0" marR="0">
              <a:lnSpc>
                <a:spcPts val="1918"/>
              </a:lnSpc>
              <a:spcBef>
                <a:spcPts val="291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discussions</a:t>
            </a:r>
            <a:r>
              <a:rPr dirty="0" sz="2000" spc="1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feel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free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ask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any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question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or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</a:p>
          <a:p>
            <a:pPr marL="0" marR="0">
              <a:lnSpc>
                <a:spcPts val="1918"/>
              </a:lnSpc>
              <a:spcBef>
                <a:spcPts val="24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can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speak.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9014" y="3085353"/>
            <a:ext cx="2527518" cy="2282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1150" marR="0">
              <a:lnSpc>
                <a:spcPts val="4998"/>
              </a:lnSpc>
              <a:spcBef>
                <a:spcPts val="0"/>
              </a:spcBef>
              <a:spcAft>
                <a:spcPts val="0"/>
              </a:spcAft>
            </a:pPr>
            <a:r>
              <a:rPr dirty="0" sz="5300" spc="-14" b="1">
                <a:solidFill>
                  <a:srgbClr val="262626"/>
                </a:solidFill>
                <a:latin typeface="Garamond"/>
                <a:cs typeface="Garamond"/>
              </a:rPr>
              <a:t>Minor</a:t>
            </a:r>
          </a:p>
          <a:p>
            <a:pPr marL="241300" marR="0">
              <a:lnSpc>
                <a:spcPts val="4998"/>
              </a:lnSpc>
              <a:spcBef>
                <a:spcPts val="1337"/>
              </a:spcBef>
              <a:spcAft>
                <a:spcPts val="0"/>
              </a:spcAft>
            </a:pPr>
            <a:r>
              <a:rPr dirty="0" sz="5300" spc="-15" b="1">
                <a:solidFill>
                  <a:srgbClr val="262626"/>
                </a:solidFill>
                <a:latin typeface="Garamond"/>
                <a:cs typeface="Garamond"/>
              </a:rPr>
              <a:t>House</a:t>
            </a:r>
          </a:p>
          <a:p>
            <a:pPr marL="0" marR="0">
              <a:lnSpc>
                <a:spcPts val="4998"/>
              </a:lnSpc>
              <a:spcBef>
                <a:spcPts val="1387"/>
              </a:spcBef>
              <a:spcAft>
                <a:spcPts val="0"/>
              </a:spcAft>
            </a:pPr>
            <a:r>
              <a:rPr dirty="0" sz="5300" spc="-11" b="1">
                <a:solidFill>
                  <a:srgbClr val="262626"/>
                </a:solidFill>
                <a:latin typeface="Garamond"/>
                <a:cs typeface="Garamond"/>
              </a:rPr>
              <a:t>Keeping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34533" y="4701813"/>
            <a:ext cx="4939095" cy="5561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have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right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choose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whether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turn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</a:p>
          <a:p>
            <a:pPr marL="0" marR="0">
              <a:lnSpc>
                <a:spcPts val="1918"/>
              </a:lnSpc>
              <a:spcBef>
                <a:spcPts val="29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video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or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not.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34533" y="6357908"/>
            <a:ext cx="4738877" cy="5561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Participation</a:t>
            </a: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prepares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for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exam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</a:p>
          <a:p>
            <a:pPr marL="0" marR="0">
              <a:lnSpc>
                <a:spcPts val="1918"/>
              </a:lnSpc>
              <a:spcBef>
                <a:spcPts val="29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learning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needs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with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ease.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352776" y="7765442"/>
            <a:ext cx="876300" cy="184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Garamond"/>
                <a:cs typeface="Garamond"/>
              </a:rPr>
              <a:t>11/28/2024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747914" y="7765442"/>
            <a:ext cx="223837" cy="184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Garamond"/>
                <a:cs typeface="Garamon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6033" y="1277530"/>
            <a:ext cx="3849141" cy="674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50">
                <a:solidFill>
                  <a:srgbClr val="f3f3f2"/>
                </a:solidFill>
                <a:latin typeface="JIOGBW+IBMPlexSans-Medium"/>
                <a:cs typeface="JIOGBW+IBMPlexSans-Medium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6033" y="3932481"/>
            <a:ext cx="8047471" cy="262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d4d4d1"/>
                </a:solidFill>
                <a:latin typeface="GTEIIM+Roboto-Regular"/>
                <a:cs typeface="GTEIIM+Roboto-Regular"/>
              </a:rPr>
              <a:t>Workplaceꢀinjuriesꢀareꢀaꢀcriticalꢀconcernꢀforꢀemployers,ꢀemployees,ꢀandꢀlegalꢀpractitionersꢀinꢀ</a:t>
            </a:r>
          </a:p>
          <a:p>
            <a:pPr marL="0" marR="0">
              <a:lnSpc>
                <a:spcPts val="1530"/>
              </a:lnSpc>
              <a:spcBef>
                <a:spcPts val="869"/>
              </a:spcBef>
              <a:spcAft>
                <a:spcPts val="0"/>
              </a:spcAft>
            </a:pPr>
            <a:r>
              <a:rPr dirty="0" sz="1450">
                <a:solidFill>
                  <a:srgbClr val="d4d4d1"/>
                </a:solidFill>
                <a:latin typeface="GTEIIM+Roboto-Regular"/>
                <a:cs typeface="GTEIIM+Roboto-Regular"/>
              </a:rPr>
              <a:t>HongꢀKong.ꢀThisꢀpresentationꢀdelvesꢀintoꢀtheꢀcomplexꢀlandscapeꢀofꢀemployerꢀliability,ꢀexploringꢀ</a:t>
            </a:r>
          </a:p>
          <a:p>
            <a:pPr marL="0" marR="0">
              <a:lnSpc>
                <a:spcPts val="1530"/>
              </a:lnSpc>
              <a:spcBef>
                <a:spcPts val="819"/>
              </a:spcBef>
              <a:spcAft>
                <a:spcPts val="0"/>
              </a:spcAft>
            </a:pPr>
            <a:r>
              <a:rPr dirty="0" sz="1450">
                <a:solidFill>
                  <a:srgbClr val="d4d4d1"/>
                </a:solidFill>
                <a:latin typeface="GTEIIM+Roboto-Regular"/>
                <a:cs typeface="GTEIIM+Roboto-Regular"/>
              </a:rPr>
              <a:t>legalꢀobligations,ꢀcommonꢀlawꢀduties,ꢀandꢀlandmarkꢀcasesꢀthatꢀshapeꢀtheꢀcurrentꢀunderstandingꢀ</a:t>
            </a:r>
          </a:p>
          <a:p>
            <a:pPr marL="0" marR="0">
              <a:lnSpc>
                <a:spcPts val="1530"/>
              </a:lnSpc>
              <a:spcBef>
                <a:spcPts val="869"/>
              </a:spcBef>
              <a:spcAft>
                <a:spcPts val="0"/>
              </a:spcAft>
            </a:pPr>
            <a:r>
              <a:rPr dirty="0" sz="1450">
                <a:solidFill>
                  <a:srgbClr val="d4d4d1"/>
                </a:solidFill>
                <a:latin typeface="GTEIIM+Roboto-Regular"/>
                <a:cs typeface="GTEIIM+Roboto-Regular"/>
              </a:rPr>
              <a:t>ofꢀworkplaceꢀsafety.ꢀWeꢀwillꢀexamineꢀtheꢀinterplayꢀbetweenꢀHongꢀKong'sꢀEmploymentꢀOrdinanceꢀ</a:t>
            </a:r>
          </a:p>
          <a:p>
            <a:pPr marL="0" marR="0">
              <a:lnSpc>
                <a:spcPts val="1530"/>
              </a:lnSpc>
              <a:spcBef>
                <a:spcPts val="819"/>
              </a:spcBef>
              <a:spcAft>
                <a:spcPts val="0"/>
              </a:spcAft>
            </a:pPr>
            <a:r>
              <a:rPr dirty="0" sz="1450">
                <a:solidFill>
                  <a:srgbClr val="d4d4d1"/>
                </a:solidFill>
                <a:latin typeface="GTEIIM+Roboto-Regular"/>
                <a:cs typeface="GTEIIM+Roboto-Regular"/>
              </a:rPr>
              <a:t>(EO),ꢀOccupationalꢀSafetyꢀandꢀHealthꢀ(OSH)ꢀOrdinance,ꢀandꢀrelevantꢀcaseꢀlawꢀfromꢀbothꢀHongꢀ</a:t>
            </a:r>
          </a:p>
          <a:p>
            <a:pPr marL="0" marR="0">
              <a:lnSpc>
                <a:spcPts val="1530"/>
              </a:lnSpc>
              <a:spcBef>
                <a:spcPts val="869"/>
              </a:spcBef>
              <a:spcAft>
                <a:spcPts val="0"/>
              </a:spcAft>
            </a:pPr>
            <a:r>
              <a:rPr dirty="0" sz="1450">
                <a:solidFill>
                  <a:srgbClr val="d4d4d1"/>
                </a:solidFill>
                <a:latin typeface="GTEIIM+Roboto-Regular"/>
                <a:cs typeface="GTEIIM+Roboto-Regular"/>
              </a:rPr>
              <a:t>KongꢀandꢀEnglishꢀcourts.ꢀByꢀanalysingꢀtheseꢀlegalꢀframeworksꢀandꢀtheirꢀpracticalꢀimplications,ꢀ</a:t>
            </a:r>
          </a:p>
          <a:p>
            <a:pPr marL="0" marR="0">
              <a:lnSpc>
                <a:spcPts val="1530"/>
              </a:lnSpc>
              <a:spcBef>
                <a:spcPts val="819"/>
              </a:spcBef>
              <a:spcAft>
                <a:spcPts val="0"/>
              </a:spcAft>
            </a:pPr>
            <a:r>
              <a:rPr dirty="0" sz="1450">
                <a:solidFill>
                  <a:srgbClr val="d4d4d1"/>
                </a:solidFill>
                <a:latin typeface="GTEIIM+Roboto-Regular"/>
                <a:cs typeface="GTEIIM+Roboto-Regular"/>
              </a:rPr>
              <a:t>weꢀaimꢀtoꢀprovideꢀvaluableꢀinsightsꢀforꢀhumanꢀresourcesꢀprofessionals,ꢀlegalꢀexperts,ꢀandꢀ</a:t>
            </a:r>
          </a:p>
          <a:p>
            <a:pPr marL="0" marR="0">
              <a:lnSpc>
                <a:spcPts val="1530"/>
              </a:lnSpc>
              <a:spcBef>
                <a:spcPts val="869"/>
              </a:spcBef>
              <a:spcAft>
                <a:spcPts val="0"/>
              </a:spcAft>
            </a:pPr>
            <a:r>
              <a:rPr dirty="0" sz="1450">
                <a:solidFill>
                  <a:srgbClr val="d4d4d1"/>
                </a:solidFill>
                <a:latin typeface="GTEIIM+Roboto-Regular"/>
                <a:cs typeface="GTEIIM+Roboto-Regular"/>
              </a:rPr>
              <a:t>employersꢀtoꢀnavigateꢀthisꢀcrucialꢀaspectꢀofꢀworkplaceꢀmanagementꢀandꢀensureꢀtheꢀsafetyꢀandꢀ</a:t>
            </a:r>
          </a:p>
          <a:p>
            <a:pPr marL="0" marR="0">
              <a:lnSpc>
                <a:spcPts val="1530"/>
              </a:lnSpc>
              <a:spcBef>
                <a:spcPts val="819"/>
              </a:spcBef>
              <a:spcAft>
                <a:spcPts val="0"/>
              </a:spcAft>
            </a:pPr>
            <a:r>
              <a:rPr dirty="0" sz="1450">
                <a:solidFill>
                  <a:srgbClr val="d4d4d1"/>
                </a:solidFill>
                <a:latin typeface="GTEIIM+Roboto-Regular"/>
                <a:cs typeface="GTEIIM+Roboto-Regular"/>
              </a:rPr>
              <a:t>well-beingꢀofꢀemployees.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89" y="1180539"/>
            <a:ext cx="12321210" cy="598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Legal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Obligations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under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EO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and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OSH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Ordinance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0603" y="2512269"/>
            <a:ext cx="3781526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Employment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Ordinance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(EO)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3776" y="2512269"/>
            <a:ext cx="2104567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OSH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Ordinance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66948" y="2512269"/>
            <a:ext cx="2470022" cy="66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Penalties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for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Non-</a:t>
            </a:r>
          </a:p>
          <a:p>
            <a:pPr marL="0" marR="0">
              <a:lnSpc>
                <a:spcPts val="2182"/>
              </a:lnSpc>
              <a:spcBef>
                <a:spcPts val="517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Compliance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0603" y="3048188"/>
            <a:ext cx="3925223" cy="1720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TheꢀEOꢀestablishesꢀtheꢀfoundationꢀforꢀ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employer-employeeꢀrelationshipsꢀinꢀ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HongꢀKong.ꢀItꢀmandatesꢀthatꢀ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employersꢀprovideꢀaꢀsafeꢀworkingꢀ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environmentꢀandꢀoutlinesꢀ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43776" y="3048188"/>
            <a:ext cx="3442524" cy="172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TheꢀOSHꢀOrdinanceꢀexpandsꢀonꢀ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workplaceꢀsafetyꢀrequirements,ꢀ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detailingꢀspecificꢀmeasuresꢀ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employersꢀmustꢀimplement.ꢀThisꢀ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includesꢀconductingꢀriskꢀ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66948" y="3402518"/>
            <a:ext cx="3882141" cy="634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Bothꢀordinancesꢀprescribeꢀsignificantꢀ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penaltiesꢀforꢀnon-compliance,ꢀ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66948" y="4126417"/>
            <a:ext cx="2989126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includingꢀfinesꢀandꢀpotentialꢀ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866948" y="4488367"/>
            <a:ext cx="3780891" cy="1720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imprisonmentꢀforꢀseriousꢀbreaches.ꢀ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Theseꢀpenaltiesꢀunderscoreꢀtheꢀ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importanceꢀofꢀadheringꢀtoꢀsafetyꢀ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standardsꢀandꢀprotectingꢀworkers'ꢀ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well-beingꢀinꢀHongꢀKongꢀworkplaces.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0603" y="4857938"/>
            <a:ext cx="3864886" cy="1720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compensationꢀrequirementsꢀforꢀwork-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relatedꢀinjuries.ꢀTheꢀordinanceꢀalsoꢀ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specifiesꢀtheꢀemployer'sꢀdutyꢀtoꢀ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reportꢀaccidentsꢀandꢀmaintainꢀproperꢀ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records.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43776" y="4857938"/>
            <a:ext cx="3381102" cy="2082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assessments,ꢀprovidingꢀsafetyꢀ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training,ꢀandꢀensuringꢀproperꢀ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equipmentꢀmaintenance.ꢀTheꢀ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ordinanceꢀalsoꢀgrantsꢀpowersꢀtoꢀ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labourꢀinspectorsꢀforꢀenforcingꢀ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compliance.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8535" y="626009"/>
            <a:ext cx="10069352" cy="510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Key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Duties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under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Common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Law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(Duty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of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3750">
                <a:solidFill>
                  <a:srgbClr val="f3f3f2"/>
                </a:solidFill>
                <a:latin typeface="JIOGBW+IBMPlexSans-Medium"/>
                <a:cs typeface="JIOGBW+IBMPlexSans-Medium"/>
              </a:rPr>
              <a:t>Care)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5608" y="1748696"/>
            <a:ext cx="3235413" cy="2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Provide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a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Safe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Place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of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Work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9215" y="1794427"/>
            <a:ext cx="323850" cy="5112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d4d4d1"/>
                </a:solidFill>
                <a:latin typeface="JIOGBW+IBMPlexSans-Medium"/>
                <a:cs typeface="JIOGBW+IBMPlexSans-Medium"/>
              </a:rPr>
              <a:t>1</a:t>
            </a:r>
          </a:p>
          <a:p>
            <a:pPr marL="0" marR="0">
              <a:lnSpc>
                <a:spcPts val="2231"/>
              </a:lnSpc>
              <a:spcBef>
                <a:spcPts val="10392"/>
              </a:spcBef>
              <a:spcAft>
                <a:spcPts val="0"/>
              </a:spcAft>
            </a:pPr>
            <a:r>
              <a:rPr dirty="0" sz="2250">
                <a:solidFill>
                  <a:srgbClr val="d4d4d1"/>
                </a:solidFill>
                <a:latin typeface="JIOGBW+IBMPlexSans-Medium"/>
                <a:cs typeface="JIOGBW+IBMPlexSans-Medium"/>
              </a:rPr>
              <a:t>2</a:t>
            </a:r>
          </a:p>
          <a:p>
            <a:pPr marL="0" marR="0">
              <a:lnSpc>
                <a:spcPts val="2231"/>
              </a:lnSpc>
              <a:spcBef>
                <a:spcPts val="10392"/>
              </a:spcBef>
              <a:spcAft>
                <a:spcPts val="0"/>
              </a:spcAft>
            </a:pPr>
            <a:r>
              <a:rPr dirty="0" sz="2250">
                <a:solidFill>
                  <a:srgbClr val="d4d4d1"/>
                </a:solidFill>
                <a:latin typeface="JIOGBW+IBMPlexSans-Medium"/>
                <a:cs typeface="JIOGBW+IBMPlexSans-Medium"/>
              </a:rPr>
              <a:t>3</a:t>
            </a:r>
          </a:p>
          <a:p>
            <a:pPr marL="0" marR="0">
              <a:lnSpc>
                <a:spcPts val="2231"/>
              </a:lnSpc>
              <a:spcBef>
                <a:spcPts val="10392"/>
              </a:spcBef>
              <a:spcAft>
                <a:spcPts val="0"/>
              </a:spcAft>
            </a:pPr>
            <a:r>
              <a:rPr dirty="0" sz="2250">
                <a:solidFill>
                  <a:srgbClr val="d4d4d1"/>
                </a:solidFill>
                <a:latin typeface="JIOGBW+IBMPlexSans-Medium"/>
                <a:cs typeface="JIOGBW+IBMPlexSans-Medium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5607" y="2193592"/>
            <a:ext cx="11110986" cy="544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Employersꢀmustꢀensureꢀthatꢀtheꢀphysicalꢀworkplaceꢀisꢀfreeꢀfromꢀhazardsꢀandꢀmaintainedꢀinꢀaꢀsafeꢀcondition.ꢀThisꢀincludesꢀregularꢀ</a:t>
            </a:r>
          </a:p>
          <a:p>
            <a:pPr marL="0" marR="0">
              <a:lnSpc>
                <a:spcPts val="1583"/>
              </a:lnSpc>
              <a:spcBef>
                <a:spcPts val="816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inspections,ꢀpromptꢀrepairs,ꢀandꢀimplementationꢀofꢀsafetyꢀmeasuresꢀtoꢀpreventꢀaccidents.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05608" y="3345681"/>
            <a:ext cx="3821848" cy="2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Provide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Safe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Plant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and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Equipment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05607" y="3790578"/>
            <a:ext cx="11710020" cy="544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Allꢀmachinery,ꢀtools,ꢀandꢀequipmentꢀprovidedꢀtoꢀemployeesꢀmustꢀbeꢀsafeꢀforꢀtheirꢀintendedꢀuse.ꢀRegularꢀmaintenance,ꢀsafetyꢀchecks,ꢀandꢀ</a:t>
            </a:r>
          </a:p>
          <a:p>
            <a:pPr marL="0" marR="0">
              <a:lnSpc>
                <a:spcPts val="1583"/>
              </a:lnSpc>
              <a:spcBef>
                <a:spcPts val="816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replacementꢀofꢀfaultyꢀequipmentꢀareꢀessentialꢀcomponentsꢀofꢀthisꢀduty.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05608" y="4942666"/>
            <a:ext cx="3442639" cy="2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Provide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a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Safe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System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of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Work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05607" y="5387563"/>
            <a:ext cx="12012327" cy="544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Employersꢀmustꢀestablishꢀandꢀmaintainꢀsafeꢀworkingꢀprocedures,ꢀincludingꢀproperꢀtraining,ꢀsupervision,ꢀandꢀriskꢀassessmentꢀprotocols.ꢀThisꢀ</a:t>
            </a:r>
          </a:p>
          <a:p>
            <a:pPr marL="0" marR="0">
              <a:lnSpc>
                <a:spcPts val="1583"/>
              </a:lnSpc>
              <a:spcBef>
                <a:spcPts val="816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dutyꢀextendsꢀtoꢀensuringꢀthatꢀemployeesꢀareꢀnotꢀexposedꢀtoꢀunnecessaryꢀrisksꢀinꢀperformingꢀtheirꢀtasks.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05607" y="6539652"/>
            <a:ext cx="2797231" cy="2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Provide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Competent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1850">
                <a:solidFill>
                  <a:srgbClr val="d4d4d1"/>
                </a:solidFill>
                <a:latin typeface="JIOGBW+IBMPlexSans-Medium"/>
                <a:cs typeface="JIOGBW+IBMPlexSans-Medium"/>
              </a:rPr>
              <a:t>Staff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05607" y="6984548"/>
            <a:ext cx="11977073" cy="544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Theꢀdutyꢀofꢀcareꢀincludesꢀhiringꢀcompetentꢀemployeesꢀandꢀprovidingꢀadequateꢀtrainingꢀandꢀsupervision.ꢀThisꢀensuresꢀthatꢀallꢀstaffꢀmembersꢀ</a:t>
            </a:r>
          </a:p>
          <a:p>
            <a:pPr marL="0" marR="0">
              <a:lnSpc>
                <a:spcPts val="1583"/>
              </a:lnSpc>
              <a:spcBef>
                <a:spcPts val="816"/>
              </a:spcBef>
              <a:spcAft>
                <a:spcPts val="0"/>
              </a:spcAft>
            </a:pPr>
            <a:r>
              <a:rPr dirty="0" sz="1500">
                <a:solidFill>
                  <a:srgbClr val="d4d4d1"/>
                </a:solidFill>
                <a:latin typeface="GTEIIM+Roboto-Regular"/>
                <a:cs typeface="GTEIIM+Roboto-Regular"/>
              </a:rPr>
              <a:t>canꢀperformꢀtheirꢀdutiesꢀsafelyꢀandꢀeffectively,ꢀminimisingꢀtheꢀriskꢀofꢀaccidentsꢀdueꢀtoꢀincompetenceꢀorꢀnegligence.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90" y="1566183"/>
            <a:ext cx="12279953" cy="598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Case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Law: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Chong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Hing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Bank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Ltd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v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Lau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Tak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Wing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2784445"/>
            <a:ext cx="2379218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Case</a:t>
            </a: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Background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7" y="2784445"/>
            <a:ext cx="2227224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Court's</a:t>
            </a: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Decision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2784445"/>
            <a:ext cx="1763699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3f3f2"/>
                </a:solidFill>
                <a:latin typeface="JIOGBW+IBMPlexSans-Medium"/>
                <a:cs typeface="JIOGBW+IBMPlexSans-Medium"/>
              </a:rPr>
              <a:t>Implications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3411091"/>
            <a:ext cx="3524457" cy="634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ThisꢀlandmarkꢀcaseꢀinꢀHongꢀKongꢀ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employmentꢀlawꢀinvolvedꢀaꢀbankꢀ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3411091"/>
            <a:ext cx="4107321" cy="172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TheꢀCourtꢀofꢀFinalꢀAppealꢀheldꢀthatꢀ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whileꢀemployersꢀhaveꢀaꢀdutyꢀtoꢀprovideꢀ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aꢀsafeꢀworkingꢀenvironment,ꢀthisꢀdutyꢀisꢀ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notꢀabsolute.ꢀTheꢀcourtꢀemphasisedꢀ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thatꢀtheꢀstandardꢀisꢀoneꢀofꢀ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3411091"/>
            <a:ext cx="4171457" cy="2082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Thisꢀcaseꢀsetꢀaꢀprecedentꢀforꢀbalancingꢀ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employerꢀresponsibilitiesꢀwithꢀpracticalꢀ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considerations.ꢀItꢀestablishedꢀthatꢀ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employersꢀmustꢀtakeꢀreasonableꢀstepsꢀ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toꢀensureꢀsafety,ꢀbutꢀareꢀnotꢀexpectedꢀtoꢀ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guaranteeꢀabsoluteꢀsafetyꢀinꢀallꢀ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789" y="4134991"/>
            <a:ext cx="4143350" cy="1720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employee,ꢀLauꢀTakꢀWing,ꢀwhoꢀsufferedꢀ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injuriesꢀafterꢀslippingꢀonꢀaꢀwetꢀfloorꢀatꢀ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work.ꢀTheꢀcaseꢀcentredꢀonꢀtheꢀextentꢀofꢀ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theꢀemployer'sꢀdutyꢀofꢀcareꢀandꢀwhetherꢀ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theꢀbankꢀhadꢀtakenꢀreasonableꢀ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32927" y="5220841"/>
            <a:ext cx="4192618" cy="996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reasonableness,ꢀconsideringꢀtheꢀ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specificꢀcircumstancesꢀofꢀtheꢀworkplaceꢀ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andꢀtheꢀnatureꢀofꢀtheꢀworkꢀinvolved.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72067" y="5582791"/>
            <a:ext cx="3223855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circumstances.ꢀThisꢀrulingꢀhasꢀ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3789" y="5944741"/>
            <a:ext cx="4092019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precautionsꢀtoꢀensureꢀworkplaceꢀsafety.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872067" y="5944741"/>
            <a:ext cx="3840360" cy="634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significantlyꢀinfluencedꢀsubsequentꢀ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workplaceꢀinjuryꢀcasesꢀinꢀHongꢀKong.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2240" y="909564"/>
            <a:ext cx="12707377" cy="1278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Case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Law: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Wilson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v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Tyneside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Window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Cleaning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Co</a:t>
            </a:r>
          </a:p>
          <a:p>
            <a:pPr marL="0" marR="0">
              <a:lnSpc>
                <a:spcPts val="4315"/>
              </a:lnSpc>
              <a:spcBef>
                <a:spcPts val="1184"/>
              </a:spcBef>
              <a:spcAft>
                <a:spcPts val="0"/>
              </a:spcAft>
            </a:pP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[1958]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720" y="3925129"/>
            <a:ext cx="1999310" cy="3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Case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Overview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1027" y="3925129"/>
            <a:ext cx="2415711" cy="3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Court's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Reasoning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6333" y="3925129"/>
            <a:ext cx="3428727" cy="3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Impact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on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Hong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Kong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Law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5720" y="4448931"/>
            <a:ext cx="3793371" cy="2761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ThisꢀEnglishꢀcaseꢀinvolvedꢀaꢀwindowꢀ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cleanerꢀwhoꢀfellꢀfromꢀaꢀheightꢀwhileꢀ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working.ꢀTheꢀcaseꢀexaminedꢀtheꢀ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employer'sꢀdutyꢀtoꢀprovideꢀaꢀsafeꢀ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systemꢀofꢀwork,ꢀparticularlyꢀinꢀ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situationsꢀwhereꢀemployeesꢀareꢀ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engagedꢀinꢀinherentlyꢀdangerousꢀ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activities.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61027" y="4448931"/>
            <a:ext cx="4028535" cy="1339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Theꢀcourtꢀheldꢀthatꢀtheꢀemployerꢀhadꢀ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failedꢀtoꢀprovideꢀaꢀsafeꢀsystemꢀofꢀworkꢀ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byꢀnotꢀensuringꢀtheꢀuseꢀofꢀsafetyꢀ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harnessesꢀorꢀotherꢀprotectiveꢀ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16333" y="4448931"/>
            <a:ext cx="4097337" cy="2406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WhileꢀnotꢀbindingꢀinꢀHongꢀKong,ꢀthisꢀ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caseꢀhasꢀbeenꢀinfluentialꢀinꢀshapingꢀtheꢀ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interpretationꢀofꢀemployerꢀduties.ꢀItꢀ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underscoresꢀtheꢀimportanceꢀofꢀriskꢀ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assessmentꢀandꢀtheꢀimplementationꢀofꢀ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appropriateꢀsafetyꢀmeasures,ꢀprinciplesꢀ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thatꢀareꢀreflectedꢀinꢀHongꢀKong'sꢀ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61027" y="5871332"/>
            <a:ext cx="3996847" cy="983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equipment.ꢀTheꢀjudgmentꢀemphasisedꢀ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thatꢀemployersꢀmustꢀtakeꢀproactiveꢀ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stepsꢀtoꢀmitigateꢀknownꢀrisks,ꢀ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61027" y="6938132"/>
            <a:ext cx="3590655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especiallyꢀinꢀhigh-riskꢀoccupations.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716333" y="6938132"/>
            <a:ext cx="3527387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approachꢀtoꢀworkplaceꢀsafetyꢀlaw.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90" y="925387"/>
            <a:ext cx="11659419" cy="1303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Role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of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Labour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Tribunals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in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Workplace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Injury</a:t>
            </a:r>
          </a:p>
          <a:p>
            <a:pPr marL="0" marR="0">
              <a:lnSpc>
                <a:spcPts val="4414"/>
              </a:lnSpc>
              <a:spcBef>
                <a:spcPts val="1185"/>
              </a:spcBef>
              <a:spcAft>
                <a:spcPts val="0"/>
              </a:spcAft>
            </a:pPr>
            <a:r>
              <a:rPr dirty="0" sz="4450">
                <a:solidFill>
                  <a:srgbClr val="f3f3f2"/>
                </a:solidFill>
                <a:latin typeface="JIOGBW+IBMPlexSans-Medium"/>
                <a:cs typeface="JIOGBW+IBMPlexSans-Medium"/>
              </a:rPr>
              <a:t>Disputes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0906" y="2994233"/>
            <a:ext cx="3228594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Jurisdiction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and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Powers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54078" y="2994233"/>
            <a:ext cx="2878505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Procedural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Flexibility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77248" y="2994233"/>
            <a:ext cx="3234182" cy="31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Limitations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and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200">
                <a:solidFill>
                  <a:srgbClr val="d4d4d1"/>
                </a:solidFill>
                <a:latin typeface="JIOGBW+IBMPlexSans-Medium"/>
                <a:cs typeface="JIOGBW+IBMPlexSans-Medium"/>
              </a:rPr>
              <a:t>Appeals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8074" y="3024653"/>
            <a:ext cx="354329" cy="371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d4d4d1"/>
                </a:solidFill>
                <a:latin typeface="JIOGBW+IBMPlexSans-Medium"/>
                <a:cs typeface="JIOGBW+IBMPlexSans-Medium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71246" y="3024653"/>
            <a:ext cx="354329" cy="371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d4d4d1"/>
                </a:solidFill>
                <a:latin typeface="JIOGBW+IBMPlexSans-Medium"/>
                <a:cs typeface="JIOGBW+IBMPlexSans-Medium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94419" y="3024653"/>
            <a:ext cx="354329" cy="371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d4d4d1"/>
                </a:solidFill>
                <a:latin typeface="JIOGBW+IBMPlexSans-Medium"/>
                <a:cs typeface="JIOGBW+IBMPlexSans-Medium"/>
              </a:rPr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30905" y="3530153"/>
            <a:ext cx="3617676" cy="3168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LabourꢀTribunalsꢀinꢀHongꢀKongꢀ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haveꢀtheꢀauthorityꢀtoꢀhearꢀdisputesꢀ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relatedꢀtoꢀemploymentꢀcontractsꢀ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andꢀworkplaceꢀinjuries.ꢀTheyꢀ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provideꢀaꢀmoreꢀaccessibleꢀandꢀ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expedientꢀforumꢀforꢀresolvingꢀ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conflictsꢀcomparedꢀtoꢀhigherꢀ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courts.ꢀTheꢀtribunalsꢀcanꢀmakeꢀ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bindingꢀdecisionsꢀonꢀ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54078" y="3530153"/>
            <a:ext cx="3628420" cy="2082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LabourꢀTribunalsꢀoperateꢀwithꢀ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greaterꢀproceduralꢀflexibilityꢀthanꢀ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traditionalꢀcourts.ꢀThisꢀallowsꢀforꢀaꢀ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moreꢀinformalꢀandꢀefficientꢀ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resolutionꢀprocess,ꢀwhichꢀcanꢀbeꢀ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particularlyꢀbeneficialꢀinꢀ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77248" y="3530153"/>
            <a:ext cx="3640574" cy="1720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WhileꢀLabourꢀTribunalsꢀplayꢀaꢀ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crucialꢀrole,ꢀtheyꢀhaveꢀlimitationsꢀ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onꢀtheꢀtypesꢀandꢀvaluesꢀofꢀclaimsꢀ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theyꢀcanꢀhandle.ꢀComplexꢀcasesꢀorꢀ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thoseꢀinvolvingꢀsubstantialꢀ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77248" y="5339903"/>
            <a:ext cx="3661844" cy="2082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damagesꢀmayꢀbeꢀreferredꢀtoꢀhigherꢀ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courts.ꢀDecisionsꢀmadeꢀbyꢀLabourꢀ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Tribunalsꢀcanꢀbeꢀappealedꢀtoꢀtheꢀ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CourtꢀofꢀFirstꢀInstance,ꢀensuringꢀaꢀ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balanceꢀbetweenꢀefficiencyꢀandꢀ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legalꢀrigour.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54078" y="5701853"/>
            <a:ext cx="3641551" cy="996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straightforwardꢀworkplaceꢀinjuryꢀ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cases.ꢀTheꢀtribunalsꢀaimꢀtoꢀresolveꢀ</a:t>
            </a:r>
          </a:p>
          <a:p>
            <a:pPr marL="0" marR="0">
              <a:lnSpc>
                <a:spcPts val="1847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disputesꢀquicklyꢀandꢀcost-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30905" y="6787703"/>
            <a:ext cx="3025263" cy="634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compensationꢀandꢀliabilityꢀinꢀ</a:t>
            </a:r>
          </a:p>
          <a:p>
            <a:pPr marL="0" marR="0">
              <a:lnSpc>
                <a:spcPts val="1847"/>
              </a:lnSpc>
              <a:spcBef>
                <a:spcPts val="10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workplaceꢀinjuryꢀcases.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54078" y="6787703"/>
            <a:ext cx="1228055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effectively.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8668" y="906112"/>
            <a:ext cx="13232759" cy="586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Practical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Implications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for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Workplace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Safety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4350">
                <a:solidFill>
                  <a:srgbClr val="f3f3f2"/>
                </a:solidFill>
                <a:latin typeface="JIOGBW+IBMPlexSans-Medium"/>
                <a:cs typeface="JIOGBW+IBMPlexSans-Medium"/>
              </a:rPr>
              <a:t>Policies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8668" y="3462810"/>
            <a:ext cx="1810086" cy="65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Regular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Risk</a:t>
            </a:r>
          </a:p>
          <a:p>
            <a:pPr marL="0" marR="0">
              <a:lnSpc>
                <a:spcPts val="2132"/>
              </a:lnSpc>
              <a:spcBef>
                <a:spcPts val="567"/>
              </a:spcBef>
              <a:spcAft>
                <a:spcPts val="0"/>
              </a:spcAft>
            </a:pP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Assessments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30278" y="3462810"/>
            <a:ext cx="2034806" cy="65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Safety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Training</a:t>
            </a:r>
          </a:p>
          <a:p>
            <a:pPr marL="0" marR="0">
              <a:lnSpc>
                <a:spcPts val="2132"/>
              </a:lnSpc>
              <a:spcBef>
                <a:spcPts val="567"/>
              </a:spcBef>
              <a:spcAft>
                <a:spcPts val="0"/>
              </a:spcAft>
            </a:pP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Programmes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82006" y="3462810"/>
            <a:ext cx="2499810" cy="65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Incident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Reporting</a:t>
            </a:r>
          </a:p>
          <a:p>
            <a:pPr marL="0" marR="0">
              <a:lnSpc>
                <a:spcPts val="2132"/>
              </a:lnSpc>
              <a:spcBef>
                <a:spcPts val="567"/>
              </a:spcBef>
              <a:spcAft>
                <a:spcPts val="0"/>
              </a:spcAft>
            </a:pP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Systems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33734" y="3462810"/>
            <a:ext cx="2609850" cy="65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Documentation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 </a:t>
            </a: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and</a:t>
            </a:r>
          </a:p>
          <a:p>
            <a:pPr marL="0" marR="0">
              <a:lnSpc>
                <a:spcPts val="2132"/>
              </a:lnSpc>
              <a:spcBef>
                <a:spcPts val="567"/>
              </a:spcBef>
              <a:spcAft>
                <a:spcPts val="0"/>
              </a:spcAft>
            </a:pPr>
            <a:r>
              <a:rPr dirty="0" sz="2150">
                <a:solidFill>
                  <a:srgbClr val="d4d4d1"/>
                </a:solidFill>
                <a:latin typeface="JIOGBW+IBMPlexSans-Medium"/>
                <a:cs typeface="JIOGBW+IBMPlexSans-Medium"/>
              </a:rPr>
              <a:t>Record-Keeping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8668" y="4332131"/>
            <a:ext cx="3098297" cy="2406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Implementꢀsystematicꢀriskꢀ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assessmentꢀproceduresꢀtoꢀ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identifyꢀpotentialꢀhazardsꢀinꢀ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theꢀworkplace.ꢀThisꢀproactiveꢀ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approachꢀallowsꢀforꢀtheꢀ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developmentꢀofꢀtargetedꢀ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safetyꢀmeasuresꢀandꢀ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30278" y="4332131"/>
            <a:ext cx="8718658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Developꢀcomprehensiveꢀsafetyꢀ</a:t>
            </a:r>
            <a:r>
              <a:rPr dirty="0" sz="1750" spc="1731">
                <a:solidFill>
                  <a:srgbClr val="d4d4d1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Establishꢀclearꢀandꢀaccessibleꢀ</a:t>
            </a:r>
            <a:r>
              <a:rPr dirty="0" sz="1750" spc="2146">
                <a:solidFill>
                  <a:srgbClr val="d4d4d1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Maintainꢀthoroughꢀ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30278" y="4687731"/>
            <a:ext cx="3079740" cy="2050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trainingꢀprogrammesꢀtailoredꢀ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toꢀspecificꢀjobꢀrolesꢀandꢀ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workplaceꢀenvironments.ꢀ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Regularꢀtrainingꢀsessionsꢀ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ensureꢀthatꢀemployeesꢀareꢀ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awareꢀofꢀpotentialꢀrisksꢀandꢀ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82006" y="4687731"/>
            <a:ext cx="2931176" cy="2050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incidentꢀreportingꢀsystems.ꢀ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Thisꢀfacilitatesꢀpromptꢀ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responseꢀtoꢀaccidentsꢀandꢀ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near-misses,ꢀenablingꢀ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continuousꢀimprovementꢀofꢀ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safetyꢀmeasuresꢀandꢀ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33734" y="4687731"/>
            <a:ext cx="2625039" cy="272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documentationꢀofꢀsafetyꢀ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833734" y="5043331"/>
            <a:ext cx="3164278" cy="983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policies,ꢀtrainingꢀrecords,ꢀandꢀ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incidentꢀreports.ꢀProperꢀrecord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-keepingꢀisꢀcrucialꢀforꢀ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833734" y="6110131"/>
            <a:ext cx="3138775" cy="1339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demonstratingꢀcomplianceꢀ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withꢀlegalꢀobligationsꢀandꢀcanꢀ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beꢀinvaluableꢀinꢀtheꢀeventꢀofꢀ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disputesꢀorꢀlegalꢀproceedings.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8668" y="6821331"/>
            <a:ext cx="6038005" cy="628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demonstratesꢀdueꢀdiligenceꢀinꢀ</a:t>
            </a:r>
            <a:r>
              <a:rPr dirty="0" sz="1750" spc="2176">
                <a:solidFill>
                  <a:srgbClr val="d4d4d1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understandꢀproperꢀsafetyꢀ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fulfillingꢀtheꢀdutyꢀofꢀcare.</a:t>
            </a:r>
            <a:r>
              <a:rPr dirty="0" sz="1750" spc="6727">
                <a:solidFill>
                  <a:srgbClr val="d4d4d1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procedures.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482006" y="6821331"/>
            <a:ext cx="2470398" cy="628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complianceꢀwithꢀlegalꢀ</a:t>
            </a:r>
          </a:p>
          <a:p>
            <a:pPr marL="0" marR="0">
              <a:lnSpc>
                <a:spcPts val="1847"/>
              </a:lnSpc>
              <a:spcBef>
                <a:spcPts val="952"/>
              </a:spcBef>
              <a:spcAft>
                <a:spcPts val="0"/>
              </a:spcAft>
            </a:pPr>
            <a:r>
              <a:rPr dirty="0" sz="1750">
                <a:solidFill>
                  <a:srgbClr val="d4d4d1"/>
                </a:solidFill>
                <a:latin typeface="GTEIIM+Roboto-Regular"/>
                <a:cs typeface="GTEIIM+Roboto-Regular"/>
              </a:rPr>
              <a:t>reportingꢀrequirements.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2024-11-28T15:17:18-06:00</dcterms:modified>
</cp:coreProperties>
</file>