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5706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252222">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4.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24124" y="2121218"/>
            <a:ext cx="7468553" cy="1408033"/>
          </a:xfrm>
          <a:prstGeom prst="rect">
            <a:avLst/>
          </a:prstGeom>
          <a:noFill/>
          <a:ln/>
        </p:spPr>
        <p:txBody>
          <a:bodyPr wrap="square" lIns="0" tIns="0" rIns="0" bIns="0" rtlCol="0" anchor="t"/>
          <a:lstStyle/>
          <a:p>
            <a:pPr marL="0" indent="0">
              <a:lnSpc>
                <a:spcPts val="5500"/>
              </a:lnSpc>
              <a:buNone/>
            </a:pPr>
            <a:r>
              <a:rPr lang="en-US" sz="4400" b="1" kern="0" spc="-133" dirty="0">
                <a:solidFill>
                  <a:srgbClr val="FFFFFF"/>
                </a:solidFill>
                <a:latin typeface="Overpass Bold" pitchFamily="34" charset="0"/>
                <a:ea typeface="Overpass Bold" pitchFamily="34" charset="-122"/>
                <a:cs typeface="Overpass Bold" pitchFamily="34" charset="-120"/>
              </a:rPr>
              <a:t>Unlocking the Power of Statistics</a:t>
            </a:r>
            <a:endParaRPr lang="en-US" sz="4400" dirty="0"/>
          </a:p>
        </p:txBody>
      </p:sp>
      <p:sp>
        <p:nvSpPr>
          <p:cNvPr id="4" name="Text 1"/>
          <p:cNvSpPr/>
          <p:nvPr/>
        </p:nvSpPr>
        <p:spPr>
          <a:xfrm>
            <a:off x="6324124" y="3888224"/>
            <a:ext cx="7468553" cy="1532096"/>
          </a:xfrm>
          <a:prstGeom prst="rect">
            <a:avLst/>
          </a:prstGeom>
          <a:noFill/>
          <a:ln/>
        </p:spPr>
        <p:txBody>
          <a:bodyPr wrap="square" lIns="0" tIns="0" rIns="0" bIns="0" rtlCol="0" anchor="t"/>
          <a:lstStyle/>
          <a:p>
            <a:pPr marL="0" indent="0">
              <a:lnSpc>
                <a:spcPts val="3000"/>
              </a:lnSpc>
              <a:buNone/>
            </a:pPr>
            <a:r>
              <a:rPr lang="en-US" sz="1850" dirty="0">
                <a:solidFill>
                  <a:srgbClr val="E5E0DF"/>
                </a:solidFill>
                <a:latin typeface="Overpass" pitchFamily="34" charset="0"/>
                <a:ea typeface="Overpass" pitchFamily="34" charset="-122"/>
                <a:cs typeface="Overpass" pitchFamily="34" charset="-120"/>
              </a:rPr>
              <a:t>Statistics is a powerful tool for understanding the world around us. It helps us to make sense of data, identify trends, and draw conclusions. This presentation will cover the basics of statistics, from the fundamental concepts to key applications in various fields.</a:t>
            </a:r>
            <a:endParaRPr lang="en-US" sz="1850" dirty="0"/>
          </a:p>
        </p:txBody>
      </p:sp>
      <p:sp>
        <p:nvSpPr>
          <p:cNvPr id="7" name="Text 3"/>
          <p:cNvSpPr/>
          <p:nvPr/>
        </p:nvSpPr>
        <p:spPr>
          <a:xfrm>
            <a:off x="6826687" y="5689521"/>
            <a:ext cx="4500563" cy="418862"/>
          </a:xfrm>
          <a:prstGeom prst="rect">
            <a:avLst/>
          </a:prstGeom>
          <a:noFill/>
          <a:ln/>
        </p:spPr>
        <p:txBody>
          <a:bodyPr wrap="none" lIns="0" tIns="0" rIns="0" bIns="0" rtlCol="0" anchor="t"/>
          <a:lstStyle/>
          <a:p>
            <a:pPr marL="0" indent="0" algn="l">
              <a:lnSpc>
                <a:spcPts val="3250"/>
              </a:lnSpc>
              <a:buNone/>
            </a:pPr>
            <a:r>
              <a:rPr lang="en-US" sz="2350" b="1" dirty="0">
                <a:solidFill>
                  <a:srgbClr val="E5E0DF"/>
                </a:solidFill>
                <a:latin typeface="Overpass Bold" pitchFamily="34" charset="0"/>
                <a:ea typeface="Overpass Bold" pitchFamily="34" charset="-122"/>
                <a:cs typeface="Overpass Bold" pitchFamily="34" charset="-120"/>
              </a:rPr>
              <a:t>by Onyedikachi Ikenna Onwurah</a:t>
            </a:r>
            <a:endParaRPr lang="en-US" sz="2350" dirty="0"/>
          </a:p>
        </p:txBody>
      </p:sp>
      <p:pic>
        <p:nvPicPr>
          <p:cNvPr id="9" name="Picture 8">
            <a:extLst>
              <a:ext uri="{FF2B5EF4-FFF2-40B4-BE49-F238E27FC236}">
                <a16:creationId xmlns:a16="http://schemas.microsoft.com/office/drawing/2014/main" id="{EDA1F6E0-F1F8-445D-B454-F704121C3236}"/>
              </a:ext>
            </a:extLst>
          </p:cNvPr>
          <p:cNvPicPr>
            <a:picLocks noChangeAspect="1"/>
          </p:cNvPicPr>
          <p:nvPr/>
        </p:nvPicPr>
        <p:blipFill>
          <a:blip r:embed="rId4"/>
          <a:stretch>
            <a:fillRect/>
          </a:stretch>
        </p:blipFill>
        <p:spPr>
          <a:xfrm>
            <a:off x="11543869" y="7572283"/>
            <a:ext cx="3086531" cy="65731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37724" y="1911191"/>
            <a:ext cx="5632490" cy="704017"/>
          </a:xfrm>
          <a:prstGeom prst="rect">
            <a:avLst/>
          </a:prstGeom>
          <a:noFill/>
          <a:ln/>
        </p:spPr>
        <p:txBody>
          <a:bodyPr wrap="none" lIns="0" tIns="0" rIns="0" bIns="0" rtlCol="0" anchor="t"/>
          <a:lstStyle/>
          <a:p>
            <a:pPr marL="0" indent="0">
              <a:lnSpc>
                <a:spcPts val="5500"/>
              </a:lnSpc>
              <a:buNone/>
            </a:pPr>
            <a:r>
              <a:rPr lang="en-US" sz="4400" b="1" kern="0" spc="-133" dirty="0">
                <a:solidFill>
                  <a:srgbClr val="FFFFFF"/>
                </a:solidFill>
                <a:latin typeface="Overpass Bold" pitchFamily="34" charset="0"/>
                <a:ea typeface="Overpass Bold" pitchFamily="34" charset="-122"/>
                <a:cs typeface="Overpass Bold" pitchFamily="34" charset="-120"/>
              </a:rPr>
              <a:t>What is Statistics?</a:t>
            </a:r>
            <a:endParaRPr lang="en-US" sz="4400" dirty="0"/>
          </a:p>
        </p:txBody>
      </p:sp>
      <p:sp>
        <p:nvSpPr>
          <p:cNvPr id="3" name="Text 1"/>
          <p:cNvSpPr/>
          <p:nvPr/>
        </p:nvSpPr>
        <p:spPr>
          <a:xfrm>
            <a:off x="837724" y="3213497"/>
            <a:ext cx="2816185" cy="351949"/>
          </a:xfrm>
          <a:prstGeom prst="rect">
            <a:avLst/>
          </a:prstGeom>
          <a:noFill/>
          <a:ln/>
        </p:spPr>
        <p:txBody>
          <a:bodyPr wrap="none" lIns="0" tIns="0" rIns="0" bIns="0" rtlCol="0" anchor="t"/>
          <a:lstStyle/>
          <a:p>
            <a:pPr marL="0" indent="0">
              <a:lnSpc>
                <a:spcPts val="2750"/>
              </a:lnSpc>
              <a:buNone/>
            </a:pPr>
            <a:r>
              <a:rPr lang="en-US" sz="2200" b="1" kern="0" spc="-67" dirty="0">
                <a:solidFill>
                  <a:srgbClr val="FFFFFF"/>
                </a:solidFill>
                <a:latin typeface="Overpass Bold" pitchFamily="34" charset="0"/>
                <a:ea typeface="Overpass Bold" pitchFamily="34" charset="-122"/>
                <a:cs typeface="Overpass Bold" pitchFamily="34" charset="-120"/>
              </a:rPr>
              <a:t>Collection</a:t>
            </a:r>
            <a:endParaRPr lang="en-US" sz="2200" dirty="0"/>
          </a:p>
        </p:txBody>
      </p:sp>
      <p:sp>
        <p:nvSpPr>
          <p:cNvPr id="4" name="Text 2"/>
          <p:cNvSpPr/>
          <p:nvPr/>
        </p:nvSpPr>
        <p:spPr>
          <a:xfrm>
            <a:off x="837724" y="3804761"/>
            <a:ext cx="3928586" cy="1915120"/>
          </a:xfrm>
          <a:prstGeom prst="rect">
            <a:avLst/>
          </a:prstGeom>
          <a:noFill/>
          <a:ln/>
        </p:spPr>
        <p:txBody>
          <a:bodyPr wrap="square" lIns="0" tIns="0" rIns="0" bIns="0" rtlCol="0" anchor="t"/>
          <a:lstStyle/>
          <a:p>
            <a:pPr marL="0" indent="0">
              <a:lnSpc>
                <a:spcPts val="3000"/>
              </a:lnSpc>
              <a:buNone/>
            </a:pPr>
            <a:r>
              <a:rPr lang="en-US" sz="1850" dirty="0">
                <a:solidFill>
                  <a:srgbClr val="E5E0DF"/>
                </a:solidFill>
                <a:latin typeface="Overpass" pitchFamily="34" charset="0"/>
                <a:ea typeface="Overpass" pitchFamily="34" charset="-122"/>
                <a:cs typeface="Overpass" pitchFamily="34" charset="-120"/>
              </a:rPr>
              <a:t>Statistics involves gathering data from various sources, like surveys, experiments, or existing databases. This process ensures accurate and representative data for analysis.</a:t>
            </a:r>
            <a:endParaRPr lang="en-US" sz="1850" dirty="0"/>
          </a:p>
        </p:txBody>
      </p:sp>
      <p:sp>
        <p:nvSpPr>
          <p:cNvPr id="5" name="Text 3"/>
          <p:cNvSpPr/>
          <p:nvPr/>
        </p:nvSpPr>
        <p:spPr>
          <a:xfrm>
            <a:off x="5357813" y="3213497"/>
            <a:ext cx="2816185" cy="351949"/>
          </a:xfrm>
          <a:prstGeom prst="rect">
            <a:avLst/>
          </a:prstGeom>
          <a:noFill/>
          <a:ln/>
        </p:spPr>
        <p:txBody>
          <a:bodyPr wrap="none" lIns="0" tIns="0" rIns="0" bIns="0" rtlCol="0" anchor="t"/>
          <a:lstStyle/>
          <a:p>
            <a:pPr marL="0" indent="0">
              <a:lnSpc>
                <a:spcPts val="2750"/>
              </a:lnSpc>
              <a:buNone/>
            </a:pPr>
            <a:r>
              <a:rPr lang="en-US" sz="2200" b="1" kern="0" spc="-67" dirty="0">
                <a:solidFill>
                  <a:srgbClr val="FFFFFF"/>
                </a:solidFill>
                <a:latin typeface="Overpass Bold" pitchFamily="34" charset="0"/>
                <a:ea typeface="Overpass Bold" pitchFamily="34" charset="-122"/>
                <a:cs typeface="Overpass Bold" pitchFamily="34" charset="-120"/>
              </a:rPr>
              <a:t>Analysis</a:t>
            </a:r>
            <a:endParaRPr lang="en-US" sz="2200" dirty="0"/>
          </a:p>
        </p:txBody>
      </p:sp>
      <p:sp>
        <p:nvSpPr>
          <p:cNvPr id="6" name="Text 4"/>
          <p:cNvSpPr/>
          <p:nvPr/>
        </p:nvSpPr>
        <p:spPr>
          <a:xfrm>
            <a:off x="5357813" y="3804761"/>
            <a:ext cx="3928586" cy="2298144"/>
          </a:xfrm>
          <a:prstGeom prst="rect">
            <a:avLst/>
          </a:prstGeom>
          <a:noFill/>
          <a:ln/>
        </p:spPr>
        <p:txBody>
          <a:bodyPr wrap="square" lIns="0" tIns="0" rIns="0" bIns="0" rtlCol="0" anchor="t"/>
          <a:lstStyle/>
          <a:p>
            <a:pPr marL="0" indent="0">
              <a:lnSpc>
                <a:spcPts val="3000"/>
              </a:lnSpc>
              <a:buNone/>
            </a:pPr>
            <a:r>
              <a:rPr lang="en-US" sz="1850" dirty="0">
                <a:solidFill>
                  <a:srgbClr val="E5E0DF"/>
                </a:solidFill>
                <a:latin typeface="Overpass" pitchFamily="34" charset="0"/>
                <a:ea typeface="Overpass" pitchFamily="34" charset="-122"/>
                <a:cs typeface="Overpass" pitchFamily="34" charset="-120"/>
              </a:rPr>
              <a:t>Once collected, the data is analyzed to identify patterns, relationships, and trends. Statistical methods like calculations and visualizations help uncover insights hidden within the data.</a:t>
            </a:r>
            <a:endParaRPr lang="en-US" sz="1850" dirty="0"/>
          </a:p>
        </p:txBody>
      </p:sp>
      <p:sp>
        <p:nvSpPr>
          <p:cNvPr id="7" name="Text 5"/>
          <p:cNvSpPr/>
          <p:nvPr/>
        </p:nvSpPr>
        <p:spPr>
          <a:xfrm>
            <a:off x="9877901" y="3213497"/>
            <a:ext cx="2816185" cy="351949"/>
          </a:xfrm>
          <a:prstGeom prst="rect">
            <a:avLst/>
          </a:prstGeom>
          <a:noFill/>
          <a:ln/>
        </p:spPr>
        <p:txBody>
          <a:bodyPr wrap="none" lIns="0" tIns="0" rIns="0" bIns="0" rtlCol="0" anchor="t"/>
          <a:lstStyle/>
          <a:p>
            <a:pPr marL="0" indent="0">
              <a:lnSpc>
                <a:spcPts val="2750"/>
              </a:lnSpc>
              <a:buNone/>
            </a:pPr>
            <a:r>
              <a:rPr lang="en-US" sz="2200" b="1" kern="0" spc="-67" dirty="0">
                <a:solidFill>
                  <a:srgbClr val="FFFFFF"/>
                </a:solidFill>
                <a:latin typeface="Overpass Bold" pitchFamily="34" charset="0"/>
                <a:ea typeface="Overpass Bold" pitchFamily="34" charset="-122"/>
                <a:cs typeface="Overpass Bold" pitchFamily="34" charset="-120"/>
              </a:rPr>
              <a:t>Interpretation</a:t>
            </a:r>
            <a:endParaRPr lang="en-US" sz="2200" dirty="0"/>
          </a:p>
        </p:txBody>
      </p:sp>
      <p:sp>
        <p:nvSpPr>
          <p:cNvPr id="8" name="Text 6"/>
          <p:cNvSpPr/>
          <p:nvPr/>
        </p:nvSpPr>
        <p:spPr>
          <a:xfrm>
            <a:off x="9877901" y="3804761"/>
            <a:ext cx="3928586" cy="1915120"/>
          </a:xfrm>
          <a:prstGeom prst="rect">
            <a:avLst/>
          </a:prstGeom>
          <a:noFill/>
          <a:ln/>
        </p:spPr>
        <p:txBody>
          <a:bodyPr wrap="square" lIns="0" tIns="0" rIns="0" bIns="0" rtlCol="0" anchor="t"/>
          <a:lstStyle/>
          <a:p>
            <a:pPr marL="0" indent="0">
              <a:lnSpc>
                <a:spcPts val="3000"/>
              </a:lnSpc>
              <a:buNone/>
            </a:pPr>
            <a:r>
              <a:rPr lang="en-US" sz="1850" dirty="0">
                <a:solidFill>
                  <a:srgbClr val="E5E0DF"/>
                </a:solidFill>
                <a:latin typeface="Overpass" pitchFamily="34" charset="0"/>
                <a:ea typeface="Overpass" pitchFamily="34" charset="-122"/>
                <a:cs typeface="Overpass" pitchFamily="34" charset="-120"/>
              </a:rPr>
              <a:t>The final step involves interpreting the results of the analysis, drawing meaningful conclusions, and making informed decisions based on the statistical evidence.</a:t>
            </a:r>
            <a:endParaRPr lang="en-US" sz="1850" dirty="0"/>
          </a:p>
        </p:txBody>
      </p:sp>
      <p:pic>
        <p:nvPicPr>
          <p:cNvPr id="10" name="Picture 9">
            <a:extLst>
              <a:ext uri="{FF2B5EF4-FFF2-40B4-BE49-F238E27FC236}">
                <a16:creationId xmlns:a16="http://schemas.microsoft.com/office/drawing/2014/main" id="{E3F8CC16-2510-4700-814E-E0F3219288C6}"/>
              </a:ext>
            </a:extLst>
          </p:cNvPr>
          <p:cNvPicPr>
            <a:picLocks noChangeAspect="1"/>
          </p:cNvPicPr>
          <p:nvPr/>
        </p:nvPicPr>
        <p:blipFill>
          <a:blip r:embed="rId3"/>
          <a:stretch>
            <a:fillRect/>
          </a:stretch>
        </p:blipFill>
        <p:spPr>
          <a:xfrm>
            <a:off x="11543869" y="7572283"/>
            <a:ext cx="3086531" cy="65731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722483"/>
          </a:xfrm>
          <a:prstGeom prst="rect">
            <a:avLst/>
          </a:prstGeom>
        </p:spPr>
      </p:pic>
      <p:sp>
        <p:nvSpPr>
          <p:cNvPr id="3" name="Text 0"/>
          <p:cNvSpPr/>
          <p:nvPr/>
        </p:nvSpPr>
        <p:spPr>
          <a:xfrm>
            <a:off x="762238" y="3496508"/>
            <a:ext cx="5124688" cy="640556"/>
          </a:xfrm>
          <a:prstGeom prst="rect">
            <a:avLst/>
          </a:prstGeom>
          <a:noFill/>
          <a:ln/>
        </p:spPr>
        <p:txBody>
          <a:bodyPr wrap="none" lIns="0" tIns="0" rIns="0" bIns="0" rtlCol="0" anchor="t"/>
          <a:lstStyle/>
          <a:p>
            <a:pPr marL="0" indent="0">
              <a:lnSpc>
                <a:spcPts val="5000"/>
              </a:lnSpc>
              <a:buNone/>
            </a:pPr>
            <a:r>
              <a:rPr lang="en-US" sz="4000" b="1" kern="0" spc="-121" dirty="0">
                <a:solidFill>
                  <a:srgbClr val="FFFFFF"/>
                </a:solidFill>
                <a:latin typeface="Overpass Bold" pitchFamily="34" charset="0"/>
                <a:ea typeface="Overpass Bold" pitchFamily="34" charset="-122"/>
                <a:cs typeface="Overpass Bold" pitchFamily="34" charset="-120"/>
              </a:rPr>
              <a:t>Types of Data</a:t>
            </a:r>
            <a:endParaRPr lang="en-US" sz="4000" dirty="0"/>
          </a:p>
        </p:txBody>
      </p:sp>
      <p:sp>
        <p:nvSpPr>
          <p:cNvPr id="4" name="Shape 1"/>
          <p:cNvSpPr/>
          <p:nvPr/>
        </p:nvSpPr>
        <p:spPr>
          <a:xfrm>
            <a:off x="762238" y="4463653"/>
            <a:ext cx="4223504" cy="2991922"/>
          </a:xfrm>
          <a:prstGeom prst="roundRect">
            <a:avLst>
              <a:gd name="adj" fmla="val 3057"/>
            </a:avLst>
          </a:prstGeom>
          <a:solidFill>
            <a:srgbClr val="7E023C"/>
          </a:solidFill>
          <a:ln w="7620">
            <a:solidFill>
              <a:srgbClr val="971B55"/>
            </a:solidFill>
            <a:prstDash val="solid"/>
          </a:ln>
        </p:spPr>
      </p:sp>
      <p:sp>
        <p:nvSpPr>
          <p:cNvPr id="5" name="Text 2"/>
          <p:cNvSpPr/>
          <p:nvPr/>
        </p:nvSpPr>
        <p:spPr>
          <a:xfrm>
            <a:off x="987623" y="4689038"/>
            <a:ext cx="2562344" cy="320278"/>
          </a:xfrm>
          <a:prstGeom prst="rect">
            <a:avLst/>
          </a:prstGeom>
          <a:noFill/>
          <a:ln/>
        </p:spPr>
        <p:txBody>
          <a:bodyPr wrap="none" lIns="0" tIns="0" rIns="0" bIns="0" rtlCol="0" anchor="t"/>
          <a:lstStyle/>
          <a:p>
            <a:pPr marL="0" indent="0">
              <a:lnSpc>
                <a:spcPts val="2500"/>
              </a:lnSpc>
              <a:buNone/>
            </a:pPr>
            <a:r>
              <a:rPr lang="en-US" sz="2000" b="1" kern="0" spc="-61" dirty="0">
                <a:solidFill>
                  <a:srgbClr val="E5E0DF"/>
                </a:solidFill>
                <a:latin typeface="Overpass Bold" pitchFamily="34" charset="0"/>
                <a:ea typeface="Overpass Bold" pitchFamily="34" charset="-122"/>
                <a:cs typeface="Overpass Bold" pitchFamily="34" charset="-120"/>
              </a:rPr>
              <a:t>Quantitative</a:t>
            </a:r>
            <a:endParaRPr lang="en-US" sz="2000" dirty="0"/>
          </a:p>
        </p:txBody>
      </p:sp>
      <p:sp>
        <p:nvSpPr>
          <p:cNvPr id="6" name="Text 3"/>
          <p:cNvSpPr/>
          <p:nvPr/>
        </p:nvSpPr>
        <p:spPr>
          <a:xfrm>
            <a:off x="987623" y="5139928"/>
            <a:ext cx="3772733" cy="2090261"/>
          </a:xfrm>
          <a:prstGeom prst="rect">
            <a:avLst/>
          </a:prstGeom>
          <a:noFill/>
          <a:ln/>
        </p:spPr>
        <p:txBody>
          <a:bodyPr wrap="square" lIns="0" tIns="0" rIns="0" bIns="0" rtlCol="0" anchor="t"/>
          <a:lstStyle/>
          <a:p>
            <a:pPr marL="0" indent="0">
              <a:lnSpc>
                <a:spcPts val="2700"/>
              </a:lnSpc>
              <a:buNone/>
            </a:pPr>
            <a:r>
              <a:rPr lang="en-US" sz="1700" dirty="0">
                <a:solidFill>
                  <a:srgbClr val="E5E0DF"/>
                </a:solidFill>
                <a:latin typeface="Overpass" pitchFamily="34" charset="0"/>
                <a:ea typeface="Overpass" pitchFamily="34" charset="-122"/>
                <a:cs typeface="Overpass" pitchFamily="34" charset="-120"/>
              </a:rPr>
              <a:t>Quantitative data represents numerical values, such as height, weight, age, or temperature. It can be further categorized as discrete (countable) or continuous (measurable).</a:t>
            </a:r>
            <a:endParaRPr lang="en-US" sz="1700" dirty="0"/>
          </a:p>
        </p:txBody>
      </p:sp>
      <p:sp>
        <p:nvSpPr>
          <p:cNvPr id="7" name="Shape 4"/>
          <p:cNvSpPr/>
          <p:nvPr/>
        </p:nvSpPr>
        <p:spPr>
          <a:xfrm>
            <a:off x="5203508" y="4463653"/>
            <a:ext cx="4223504" cy="2991922"/>
          </a:xfrm>
          <a:prstGeom prst="roundRect">
            <a:avLst>
              <a:gd name="adj" fmla="val 3057"/>
            </a:avLst>
          </a:prstGeom>
          <a:solidFill>
            <a:srgbClr val="7E023C"/>
          </a:solidFill>
          <a:ln w="7620">
            <a:solidFill>
              <a:srgbClr val="971B55"/>
            </a:solidFill>
            <a:prstDash val="solid"/>
          </a:ln>
        </p:spPr>
      </p:sp>
      <p:sp>
        <p:nvSpPr>
          <p:cNvPr id="8" name="Text 5"/>
          <p:cNvSpPr/>
          <p:nvPr/>
        </p:nvSpPr>
        <p:spPr>
          <a:xfrm>
            <a:off x="5428893" y="4689038"/>
            <a:ext cx="2562344" cy="320278"/>
          </a:xfrm>
          <a:prstGeom prst="rect">
            <a:avLst/>
          </a:prstGeom>
          <a:noFill/>
          <a:ln/>
        </p:spPr>
        <p:txBody>
          <a:bodyPr wrap="none" lIns="0" tIns="0" rIns="0" bIns="0" rtlCol="0" anchor="t"/>
          <a:lstStyle/>
          <a:p>
            <a:pPr marL="0" indent="0">
              <a:lnSpc>
                <a:spcPts val="2500"/>
              </a:lnSpc>
              <a:buNone/>
            </a:pPr>
            <a:r>
              <a:rPr lang="en-US" sz="2000" b="1" kern="0" spc="-61" dirty="0">
                <a:solidFill>
                  <a:srgbClr val="E5E0DF"/>
                </a:solidFill>
                <a:latin typeface="Overpass Bold" pitchFamily="34" charset="0"/>
                <a:ea typeface="Overpass Bold" pitchFamily="34" charset="-122"/>
                <a:cs typeface="Overpass Bold" pitchFamily="34" charset="-120"/>
              </a:rPr>
              <a:t>Qualitative</a:t>
            </a:r>
            <a:endParaRPr lang="en-US" sz="2000" dirty="0"/>
          </a:p>
        </p:txBody>
      </p:sp>
      <p:sp>
        <p:nvSpPr>
          <p:cNvPr id="9" name="Text 6"/>
          <p:cNvSpPr/>
          <p:nvPr/>
        </p:nvSpPr>
        <p:spPr>
          <a:xfrm>
            <a:off x="5428893" y="5139928"/>
            <a:ext cx="3772733" cy="2090261"/>
          </a:xfrm>
          <a:prstGeom prst="rect">
            <a:avLst/>
          </a:prstGeom>
          <a:noFill/>
          <a:ln/>
        </p:spPr>
        <p:txBody>
          <a:bodyPr wrap="square" lIns="0" tIns="0" rIns="0" bIns="0" rtlCol="0" anchor="t"/>
          <a:lstStyle/>
          <a:p>
            <a:pPr marL="0" indent="0">
              <a:lnSpc>
                <a:spcPts val="2700"/>
              </a:lnSpc>
              <a:buNone/>
            </a:pPr>
            <a:r>
              <a:rPr lang="en-US" sz="1700" dirty="0">
                <a:solidFill>
                  <a:srgbClr val="E5E0DF"/>
                </a:solidFill>
                <a:latin typeface="Overpass" pitchFamily="34" charset="0"/>
                <a:ea typeface="Overpass" pitchFamily="34" charset="-122"/>
                <a:cs typeface="Overpass" pitchFamily="34" charset="-120"/>
              </a:rPr>
              <a:t>Qualitative data deals with descriptive characteristics, such as colors, opinions, feelings, or categories. It provides insights into qualities or attributes, rather than numerical measurements.</a:t>
            </a:r>
            <a:endParaRPr lang="en-US" sz="1700" dirty="0"/>
          </a:p>
        </p:txBody>
      </p:sp>
      <p:sp>
        <p:nvSpPr>
          <p:cNvPr id="10" name="Shape 7"/>
          <p:cNvSpPr/>
          <p:nvPr/>
        </p:nvSpPr>
        <p:spPr>
          <a:xfrm>
            <a:off x="9644777" y="4463653"/>
            <a:ext cx="4223504" cy="2991922"/>
          </a:xfrm>
          <a:prstGeom prst="roundRect">
            <a:avLst>
              <a:gd name="adj" fmla="val 3057"/>
            </a:avLst>
          </a:prstGeom>
          <a:solidFill>
            <a:srgbClr val="7E023C"/>
          </a:solidFill>
          <a:ln w="7620">
            <a:solidFill>
              <a:srgbClr val="971B55"/>
            </a:solidFill>
            <a:prstDash val="solid"/>
          </a:ln>
        </p:spPr>
      </p:sp>
      <p:sp>
        <p:nvSpPr>
          <p:cNvPr id="11" name="Text 8"/>
          <p:cNvSpPr/>
          <p:nvPr/>
        </p:nvSpPr>
        <p:spPr>
          <a:xfrm>
            <a:off x="9870162" y="4689038"/>
            <a:ext cx="2562344" cy="320278"/>
          </a:xfrm>
          <a:prstGeom prst="rect">
            <a:avLst/>
          </a:prstGeom>
          <a:noFill/>
          <a:ln/>
        </p:spPr>
        <p:txBody>
          <a:bodyPr wrap="none" lIns="0" tIns="0" rIns="0" bIns="0" rtlCol="0" anchor="t"/>
          <a:lstStyle/>
          <a:p>
            <a:pPr marL="0" indent="0">
              <a:lnSpc>
                <a:spcPts val="2500"/>
              </a:lnSpc>
              <a:buNone/>
            </a:pPr>
            <a:r>
              <a:rPr lang="en-US" sz="2000" b="1" kern="0" spc="-61" dirty="0">
                <a:solidFill>
                  <a:srgbClr val="E5E0DF"/>
                </a:solidFill>
                <a:latin typeface="Overpass Bold" pitchFamily="34" charset="0"/>
                <a:ea typeface="Overpass Bold" pitchFamily="34" charset="-122"/>
                <a:cs typeface="Overpass Bold" pitchFamily="34" charset="-120"/>
              </a:rPr>
              <a:t>Ordinal</a:t>
            </a:r>
            <a:endParaRPr lang="en-US" sz="2000" dirty="0"/>
          </a:p>
        </p:txBody>
      </p:sp>
      <p:sp>
        <p:nvSpPr>
          <p:cNvPr id="12" name="Text 9"/>
          <p:cNvSpPr/>
          <p:nvPr/>
        </p:nvSpPr>
        <p:spPr>
          <a:xfrm>
            <a:off x="9870162" y="5139928"/>
            <a:ext cx="3772733" cy="1741884"/>
          </a:xfrm>
          <a:prstGeom prst="rect">
            <a:avLst/>
          </a:prstGeom>
          <a:noFill/>
          <a:ln/>
        </p:spPr>
        <p:txBody>
          <a:bodyPr wrap="square" lIns="0" tIns="0" rIns="0" bIns="0" rtlCol="0" anchor="t"/>
          <a:lstStyle/>
          <a:p>
            <a:pPr marL="0" indent="0">
              <a:lnSpc>
                <a:spcPts val="2700"/>
              </a:lnSpc>
              <a:buNone/>
            </a:pPr>
            <a:r>
              <a:rPr lang="en-US" sz="1700" dirty="0">
                <a:solidFill>
                  <a:srgbClr val="E5E0DF"/>
                </a:solidFill>
                <a:latin typeface="Overpass" pitchFamily="34" charset="0"/>
                <a:ea typeface="Overpass" pitchFamily="34" charset="-122"/>
                <a:cs typeface="Overpass" pitchFamily="34" charset="-120"/>
              </a:rPr>
              <a:t>Ordinal data involves categories with a natural order, like satisfaction levels (low, medium, high) or rankings. While it provides a sequence, the differences between categories may not be equal.</a:t>
            </a:r>
            <a:endParaRPr lang="en-US" sz="1700" dirty="0"/>
          </a:p>
        </p:txBody>
      </p:sp>
      <p:pic>
        <p:nvPicPr>
          <p:cNvPr id="14" name="Picture 13">
            <a:extLst>
              <a:ext uri="{FF2B5EF4-FFF2-40B4-BE49-F238E27FC236}">
                <a16:creationId xmlns:a16="http://schemas.microsoft.com/office/drawing/2014/main" id="{51BA5A76-B90C-4AD9-8DD5-F5850DF5117C}"/>
              </a:ext>
            </a:extLst>
          </p:cNvPr>
          <p:cNvPicPr>
            <a:picLocks noChangeAspect="1"/>
          </p:cNvPicPr>
          <p:nvPr/>
        </p:nvPicPr>
        <p:blipFill>
          <a:blip r:embed="rId4"/>
          <a:stretch>
            <a:fillRect/>
          </a:stretch>
        </p:blipFill>
        <p:spPr>
          <a:xfrm>
            <a:off x="11449253" y="7460599"/>
            <a:ext cx="3086531" cy="65731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992160"/>
          </a:xfrm>
          <a:prstGeom prst="rect">
            <a:avLst/>
          </a:prstGeom>
        </p:spPr>
      </p:pic>
      <p:sp>
        <p:nvSpPr>
          <p:cNvPr id="3" name="Text 0"/>
          <p:cNvSpPr/>
          <p:nvPr/>
        </p:nvSpPr>
        <p:spPr>
          <a:xfrm>
            <a:off x="837724" y="3739396"/>
            <a:ext cx="7402235" cy="704017"/>
          </a:xfrm>
          <a:prstGeom prst="rect">
            <a:avLst/>
          </a:prstGeom>
          <a:noFill/>
          <a:ln/>
        </p:spPr>
        <p:txBody>
          <a:bodyPr wrap="none" lIns="0" tIns="0" rIns="0" bIns="0" rtlCol="0" anchor="t"/>
          <a:lstStyle/>
          <a:p>
            <a:pPr marL="0" indent="0">
              <a:lnSpc>
                <a:spcPts val="5500"/>
              </a:lnSpc>
              <a:buNone/>
            </a:pPr>
            <a:r>
              <a:rPr lang="en-US" sz="4400" b="1" kern="0" spc="-133" dirty="0">
                <a:solidFill>
                  <a:srgbClr val="FFFFFF"/>
                </a:solidFill>
                <a:latin typeface="Overpass Bold" pitchFamily="34" charset="0"/>
                <a:ea typeface="Overpass Bold" pitchFamily="34" charset="-122"/>
                <a:cs typeface="Overpass Bold" pitchFamily="34" charset="-120"/>
              </a:rPr>
              <a:t>Measures of Central Tendency</a:t>
            </a:r>
            <a:endParaRPr lang="en-US" sz="4400" dirty="0"/>
          </a:p>
        </p:txBody>
      </p:sp>
      <p:sp>
        <p:nvSpPr>
          <p:cNvPr id="4" name="Shape 1"/>
          <p:cNvSpPr/>
          <p:nvPr/>
        </p:nvSpPr>
        <p:spPr>
          <a:xfrm>
            <a:off x="837724" y="5071586"/>
            <a:ext cx="538520" cy="538520"/>
          </a:xfrm>
          <a:prstGeom prst="roundRect">
            <a:avLst>
              <a:gd name="adj" fmla="val 18670"/>
            </a:avLst>
          </a:prstGeom>
          <a:solidFill>
            <a:srgbClr val="7E023C"/>
          </a:solidFill>
          <a:ln w="7620">
            <a:solidFill>
              <a:srgbClr val="971B55"/>
            </a:solidFill>
            <a:prstDash val="solid"/>
          </a:ln>
        </p:spPr>
      </p:sp>
      <p:sp>
        <p:nvSpPr>
          <p:cNvPr id="5" name="Text 2"/>
          <p:cNvSpPr/>
          <p:nvPr/>
        </p:nvSpPr>
        <p:spPr>
          <a:xfrm>
            <a:off x="1044416" y="5171837"/>
            <a:ext cx="125135" cy="337899"/>
          </a:xfrm>
          <a:prstGeom prst="rect">
            <a:avLst/>
          </a:prstGeom>
          <a:noFill/>
          <a:ln/>
        </p:spPr>
        <p:txBody>
          <a:bodyPr wrap="none" lIns="0" tIns="0" rIns="0" bIns="0" rtlCol="0" anchor="t"/>
          <a:lstStyle/>
          <a:p>
            <a:pPr marL="0" indent="0" algn="ctr">
              <a:lnSpc>
                <a:spcPts val="2650"/>
              </a:lnSpc>
              <a:buNone/>
            </a:pPr>
            <a:r>
              <a:rPr lang="en-US" sz="2650" b="1" kern="0" spc="-80" dirty="0">
                <a:solidFill>
                  <a:srgbClr val="E5E0DF"/>
                </a:solidFill>
                <a:latin typeface="Overpass Bold" pitchFamily="34" charset="0"/>
                <a:ea typeface="Overpass Bold" pitchFamily="34" charset="-122"/>
                <a:cs typeface="Overpass Bold" pitchFamily="34" charset="-120"/>
              </a:rPr>
              <a:t>1</a:t>
            </a:r>
            <a:endParaRPr lang="en-US" sz="2650" dirty="0"/>
          </a:p>
        </p:txBody>
      </p:sp>
      <p:sp>
        <p:nvSpPr>
          <p:cNvPr id="6" name="Text 3"/>
          <p:cNvSpPr/>
          <p:nvPr/>
        </p:nvSpPr>
        <p:spPr>
          <a:xfrm>
            <a:off x="1615559" y="5071586"/>
            <a:ext cx="2816185" cy="351949"/>
          </a:xfrm>
          <a:prstGeom prst="rect">
            <a:avLst/>
          </a:prstGeom>
          <a:noFill/>
          <a:ln/>
        </p:spPr>
        <p:txBody>
          <a:bodyPr wrap="none" lIns="0" tIns="0" rIns="0" bIns="0" rtlCol="0" anchor="t"/>
          <a:lstStyle/>
          <a:p>
            <a:pPr marL="0" indent="0">
              <a:lnSpc>
                <a:spcPts val="2750"/>
              </a:lnSpc>
              <a:buNone/>
            </a:pPr>
            <a:r>
              <a:rPr lang="en-US" sz="2200" b="1" kern="0" spc="-67" dirty="0">
                <a:solidFill>
                  <a:srgbClr val="E5E0DF"/>
                </a:solidFill>
                <a:latin typeface="Overpass Bold" pitchFamily="34" charset="0"/>
                <a:ea typeface="Overpass Bold" pitchFamily="34" charset="-122"/>
                <a:cs typeface="Overpass Bold" pitchFamily="34" charset="-120"/>
              </a:rPr>
              <a:t>Mean</a:t>
            </a:r>
            <a:endParaRPr lang="en-US" sz="2200" dirty="0"/>
          </a:p>
        </p:txBody>
      </p:sp>
      <p:sp>
        <p:nvSpPr>
          <p:cNvPr id="7" name="Text 4"/>
          <p:cNvSpPr/>
          <p:nvPr/>
        </p:nvSpPr>
        <p:spPr>
          <a:xfrm>
            <a:off x="1615559" y="5567124"/>
            <a:ext cx="3380899" cy="1915120"/>
          </a:xfrm>
          <a:prstGeom prst="rect">
            <a:avLst/>
          </a:prstGeom>
          <a:noFill/>
          <a:ln/>
        </p:spPr>
        <p:txBody>
          <a:bodyPr wrap="square" lIns="0" tIns="0" rIns="0" bIns="0" rtlCol="0" anchor="t"/>
          <a:lstStyle/>
          <a:p>
            <a:pPr marL="0" indent="0">
              <a:lnSpc>
                <a:spcPts val="3000"/>
              </a:lnSpc>
              <a:buNone/>
            </a:pPr>
            <a:r>
              <a:rPr lang="en-US" sz="1850" dirty="0">
                <a:solidFill>
                  <a:srgbClr val="E5E0DF"/>
                </a:solidFill>
                <a:latin typeface="Overpass" pitchFamily="34" charset="0"/>
                <a:ea typeface="Overpass" pitchFamily="34" charset="-122"/>
                <a:cs typeface="Overpass" pitchFamily="34" charset="-120"/>
              </a:rPr>
              <a:t>The mean is the average of all values in a dataset. It's calculated by summing up all values and dividing by the total number of values.</a:t>
            </a:r>
            <a:endParaRPr lang="en-US" sz="1850" dirty="0"/>
          </a:p>
        </p:txBody>
      </p:sp>
      <p:sp>
        <p:nvSpPr>
          <p:cNvPr id="8" name="Shape 5"/>
          <p:cNvSpPr/>
          <p:nvPr/>
        </p:nvSpPr>
        <p:spPr>
          <a:xfrm>
            <a:off x="5235773" y="5071586"/>
            <a:ext cx="538520" cy="538520"/>
          </a:xfrm>
          <a:prstGeom prst="roundRect">
            <a:avLst>
              <a:gd name="adj" fmla="val 18670"/>
            </a:avLst>
          </a:prstGeom>
          <a:solidFill>
            <a:srgbClr val="7E023C"/>
          </a:solidFill>
          <a:ln w="7620">
            <a:solidFill>
              <a:srgbClr val="971B55"/>
            </a:solidFill>
            <a:prstDash val="solid"/>
          </a:ln>
        </p:spPr>
      </p:sp>
      <p:sp>
        <p:nvSpPr>
          <p:cNvPr id="9" name="Text 6"/>
          <p:cNvSpPr/>
          <p:nvPr/>
        </p:nvSpPr>
        <p:spPr>
          <a:xfrm>
            <a:off x="5406747" y="5171837"/>
            <a:ext cx="196572" cy="337899"/>
          </a:xfrm>
          <a:prstGeom prst="rect">
            <a:avLst/>
          </a:prstGeom>
          <a:noFill/>
          <a:ln/>
        </p:spPr>
        <p:txBody>
          <a:bodyPr wrap="none" lIns="0" tIns="0" rIns="0" bIns="0" rtlCol="0" anchor="t"/>
          <a:lstStyle/>
          <a:p>
            <a:pPr marL="0" indent="0" algn="ctr">
              <a:lnSpc>
                <a:spcPts val="2650"/>
              </a:lnSpc>
              <a:buNone/>
            </a:pPr>
            <a:r>
              <a:rPr lang="en-US" sz="2650" b="1" kern="0" spc="-80" dirty="0">
                <a:solidFill>
                  <a:srgbClr val="E5E0DF"/>
                </a:solidFill>
                <a:latin typeface="Overpass Bold" pitchFamily="34" charset="0"/>
                <a:ea typeface="Overpass Bold" pitchFamily="34" charset="-122"/>
                <a:cs typeface="Overpass Bold" pitchFamily="34" charset="-120"/>
              </a:rPr>
              <a:t>2</a:t>
            </a:r>
            <a:endParaRPr lang="en-US" sz="2650" dirty="0"/>
          </a:p>
        </p:txBody>
      </p:sp>
      <p:sp>
        <p:nvSpPr>
          <p:cNvPr id="10" name="Text 7"/>
          <p:cNvSpPr/>
          <p:nvPr/>
        </p:nvSpPr>
        <p:spPr>
          <a:xfrm>
            <a:off x="6013609" y="5071586"/>
            <a:ext cx="2816185" cy="351949"/>
          </a:xfrm>
          <a:prstGeom prst="rect">
            <a:avLst/>
          </a:prstGeom>
          <a:noFill/>
          <a:ln/>
        </p:spPr>
        <p:txBody>
          <a:bodyPr wrap="none" lIns="0" tIns="0" rIns="0" bIns="0" rtlCol="0" anchor="t"/>
          <a:lstStyle/>
          <a:p>
            <a:pPr marL="0" indent="0">
              <a:lnSpc>
                <a:spcPts val="2750"/>
              </a:lnSpc>
              <a:buNone/>
            </a:pPr>
            <a:r>
              <a:rPr lang="en-US" sz="2200" b="1" kern="0" spc="-67" dirty="0">
                <a:solidFill>
                  <a:srgbClr val="E5E0DF"/>
                </a:solidFill>
                <a:latin typeface="Overpass Bold" pitchFamily="34" charset="0"/>
                <a:ea typeface="Overpass Bold" pitchFamily="34" charset="-122"/>
                <a:cs typeface="Overpass Bold" pitchFamily="34" charset="-120"/>
              </a:rPr>
              <a:t>Median</a:t>
            </a:r>
            <a:endParaRPr lang="en-US" sz="2200" dirty="0"/>
          </a:p>
        </p:txBody>
      </p:sp>
      <p:sp>
        <p:nvSpPr>
          <p:cNvPr id="11" name="Text 8"/>
          <p:cNvSpPr/>
          <p:nvPr/>
        </p:nvSpPr>
        <p:spPr>
          <a:xfrm>
            <a:off x="6013609" y="5567124"/>
            <a:ext cx="3380899" cy="1915120"/>
          </a:xfrm>
          <a:prstGeom prst="rect">
            <a:avLst/>
          </a:prstGeom>
          <a:noFill/>
          <a:ln/>
        </p:spPr>
        <p:txBody>
          <a:bodyPr wrap="square" lIns="0" tIns="0" rIns="0" bIns="0" rtlCol="0" anchor="t"/>
          <a:lstStyle/>
          <a:p>
            <a:pPr marL="0" indent="0">
              <a:lnSpc>
                <a:spcPts val="3000"/>
              </a:lnSpc>
              <a:buNone/>
            </a:pPr>
            <a:r>
              <a:rPr lang="en-US" sz="1850" dirty="0">
                <a:solidFill>
                  <a:srgbClr val="E5E0DF"/>
                </a:solidFill>
                <a:latin typeface="Overpass" pitchFamily="34" charset="0"/>
                <a:ea typeface="Overpass" pitchFamily="34" charset="-122"/>
                <a:cs typeface="Overpass" pitchFamily="34" charset="-120"/>
              </a:rPr>
              <a:t>The median is the middle value when the dataset is arranged in ascending order. It represents the value that divides the dataset in half.</a:t>
            </a:r>
            <a:endParaRPr lang="en-US" sz="1850" dirty="0"/>
          </a:p>
        </p:txBody>
      </p:sp>
      <p:sp>
        <p:nvSpPr>
          <p:cNvPr id="12" name="Shape 9"/>
          <p:cNvSpPr/>
          <p:nvPr/>
        </p:nvSpPr>
        <p:spPr>
          <a:xfrm>
            <a:off x="9633823" y="5071586"/>
            <a:ext cx="538520" cy="538520"/>
          </a:xfrm>
          <a:prstGeom prst="roundRect">
            <a:avLst>
              <a:gd name="adj" fmla="val 18670"/>
            </a:avLst>
          </a:prstGeom>
          <a:solidFill>
            <a:srgbClr val="7E023C"/>
          </a:solidFill>
          <a:ln w="7620">
            <a:solidFill>
              <a:srgbClr val="971B55"/>
            </a:solidFill>
            <a:prstDash val="solid"/>
          </a:ln>
        </p:spPr>
      </p:sp>
      <p:sp>
        <p:nvSpPr>
          <p:cNvPr id="13" name="Text 10"/>
          <p:cNvSpPr/>
          <p:nvPr/>
        </p:nvSpPr>
        <p:spPr>
          <a:xfrm>
            <a:off x="9806821" y="5171837"/>
            <a:ext cx="192524" cy="337899"/>
          </a:xfrm>
          <a:prstGeom prst="rect">
            <a:avLst/>
          </a:prstGeom>
          <a:noFill/>
          <a:ln/>
        </p:spPr>
        <p:txBody>
          <a:bodyPr wrap="none" lIns="0" tIns="0" rIns="0" bIns="0" rtlCol="0" anchor="t"/>
          <a:lstStyle/>
          <a:p>
            <a:pPr marL="0" indent="0" algn="ctr">
              <a:lnSpc>
                <a:spcPts val="2650"/>
              </a:lnSpc>
              <a:buNone/>
            </a:pPr>
            <a:r>
              <a:rPr lang="en-US" sz="2650" b="1" kern="0" spc="-80" dirty="0">
                <a:solidFill>
                  <a:srgbClr val="E5E0DF"/>
                </a:solidFill>
                <a:latin typeface="Overpass Bold" pitchFamily="34" charset="0"/>
                <a:ea typeface="Overpass Bold" pitchFamily="34" charset="-122"/>
                <a:cs typeface="Overpass Bold" pitchFamily="34" charset="-120"/>
              </a:rPr>
              <a:t>3</a:t>
            </a:r>
            <a:endParaRPr lang="en-US" sz="2650" dirty="0"/>
          </a:p>
        </p:txBody>
      </p:sp>
      <p:sp>
        <p:nvSpPr>
          <p:cNvPr id="14" name="Text 11"/>
          <p:cNvSpPr/>
          <p:nvPr/>
        </p:nvSpPr>
        <p:spPr>
          <a:xfrm>
            <a:off x="10411658" y="5071586"/>
            <a:ext cx="2816185" cy="351949"/>
          </a:xfrm>
          <a:prstGeom prst="rect">
            <a:avLst/>
          </a:prstGeom>
          <a:noFill/>
          <a:ln/>
        </p:spPr>
        <p:txBody>
          <a:bodyPr wrap="none" lIns="0" tIns="0" rIns="0" bIns="0" rtlCol="0" anchor="t"/>
          <a:lstStyle/>
          <a:p>
            <a:pPr marL="0" indent="0">
              <a:lnSpc>
                <a:spcPts val="2750"/>
              </a:lnSpc>
              <a:buNone/>
            </a:pPr>
            <a:r>
              <a:rPr lang="en-US" sz="2200" b="1" kern="0" spc="-67" dirty="0">
                <a:solidFill>
                  <a:srgbClr val="E5E0DF"/>
                </a:solidFill>
                <a:latin typeface="Overpass Bold" pitchFamily="34" charset="0"/>
                <a:ea typeface="Overpass Bold" pitchFamily="34" charset="-122"/>
                <a:cs typeface="Overpass Bold" pitchFamily="34" charset="-120"/>
              </a:rPr>
              <a:t>Mode</a:t>
            </a:r>
            <a:endParaRPr lang="en-US" sz="2200" dirty="0"/>
          </a:p>
        </p:txBody>
      </p:sp>
      <p:sp>
        <p:nvSpPr>
          <p:cNvPr id="15" name="Text 12"/>
          <p:cNvSpPr/>
          <p:nvPr/>
        </p:nvSpPr>
        <p:spPr>
          <a:xfrm>
            <a:off x="10411658" y="5567124"/>
            <a:ext cx="3380899" cy="1915120"/>
          </a:xfrm>
          <a:prstGeom prst="rect">
            <a:avLst/>
          </a:prstGeom>
          <a:noFill/>
          <a:ln/>
        </p:spPr>
        <p:txBody>
          <a:bodyPr wrap="square" lIns="0" tIns="0" rIns="0" bIns="0" rtlCol="0" anchor="t"/>
          <a:lstStyle/>
          <a:p>
            <a:pPr marL="0" indent="0">
              <a:lnSpc>
                <a:spcPts val="3000"/>
              </a:lnSpc>
              <a:buNone/>
            </a:pPr>
            <a:r>
              <a:rPr lang="en-US" sz="1850" dirty="0">
                <a:solidFill>
                  <a:srgbClr val="E5E0DF"/>
                </a:solidFill>
                <a:latin typeface="Overpass" pitchFamily="34" charset="0"/>
                <a:ea typeface="Overpass" pitchFamily="34" charset="-122"/>
                <a:cs typeface="Overpass" pitchFamily="34" charset="-120"/>
              </a:rPr>
              <a:t>The mode is the value that appears most frequently in a dataset. It indicates the most common occurrence in the data.</a:t>
            </a:r>
            <a:endParaRPr lang="en-US" sz="1850" dirty="0"/>
          </a:p>
        </p:txBody>
      </p:sp>
      <p:pic>
        <p:nvPicPr>
          <p:cNvPr id="17" name="Picture 16">
            <a:extLst>
              <a:ext uri="{FF2B5EF4-FFF2-40B4-BE49-F238E27FC236}">
                <a16:creationId xmlns:a16="http://schemas.microsoft.com/office/drawing/2014/main" id="{0C8C7E6D-5643-4D10-998D-2CD1E3CE2E3F}"/>
              </a:ext>
            </a:extLst>
          </p:cNvPr>
          <p:cNvPicPr>
            <a:picLocks noChangeAspect="1"/>
          </p:cNvPicPr>
          <p:nvPr/>
        </p:nvPicPr>
        <p:blipFill>
          <a:blip r:embed="rId4"/>
          <a:stretch>
            <a:fillRect/>
          </a:stretch>
        </p:blipFill>
        <p:spPr>
          <a:xfrm>
            <a:off x="11471575" y="7482244"/>
            <a:ext cx="3086531" cy="65731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81633" y="536138"/>
            <a:ext cx="4648319" cy="572810"/>
          </a:xfrm>
          <a:prstGeom prst="rect">
            <a:avLst/>
          </a:prstGeom>
          <a:noFill/>
          <a:ln/>
        </p:spPr>
        <p:txBody>
          <a:bodyPr wrap="none" lIns="0" tIns="0" rIns="0" bIns="0" rtlCol="0" anchor="t"/>
          <a:lstStyle/>
          <a:p>
            <a:pPr marL="0" indent="0">
              <a:lnSpc>
                <a:spcPts val="4500"/>
              </a:lnSpc>
              <a:buNone/>
            </a:pPr>
            <a:r>
              <a:rPr lang="en-US" sz="3600" b="1" kern="0" spc="-108" dirty="0">
                <a:solidFill>
                  <a:srgbClr val="FFFFFF"/>
                </a:solidFill>
                <a:latin typeface="Overpass Bold" pitchFamily="34" charset="0"/>
                <a:ea typeface="Overpass Bold" pitchFamily="34" charset="-122"/>
                <a:cs typeface="Overpass Bold" pitchFamily="34" charset="-120"/>
              </a:rPr>
              <a:t>Measures of Dispersion</a:t>
            </a:r>
            <a:endParaRPr lang="en-US" sz="3600" dirty="0"/>
          </a:p>
        </p:txBody>
      </p:sp>
      <p:pic>
        <p:nvPicPr>
          <p:cNvPr id="4" name="Image 1" descr="preencoded.png"/>
          <p:cNvPicPr>
            <a:picLocks noChangeAspect="1"/>
          </p:cNvPicPr>
          <p:nvPr/>
        </p:nvPicPr>
        <p:blipFill>
          <a:blip r:embed="rId4"/>
          <a:stretch>
            <a:fillRect/>
          </a:stretch>
        </p:blipFill>
        <p:spPr>
          <a:xfrm>
            <a:off x="681633" y="1401008"/>
            <a:ext cx="486847" cy="486847"/>
          </a:xfrm>
          <a:prstGeom prst="rect">
            <a:avLst/>
          </a:prstGeom>
        </p:spPr>
      </p:pic>
      <p:sp>
        <p:nvSpPr>
          <p:cNvPr id="5" name="Text 1"/>
          <p:cNvSpPr/>
          <p:nvPr/>
        </p:nvSpPr>
        <p:spPr>
          <a:xfrm>
            <a:off x="681633" y="2082522"/>
            <a:ext cx="2291477" cy="286464"/>
          </a:xfrm>
          <a:prstGeom prst="rect">
            <a:avLst/>
          </a:prstGeom>
          <a:noFill/>
          <a:ln/>
        </p:spPr>
        <p:txBody>
          <a:bodyPr wrap="none" lIns="0" tIns="0" rIns="0" bIns="0" rtlCol="0" anchor="t"/>
          <a:lstStyle/>
          <a:p>
            <a:pPr marL="0" indent="0" algn="l">
              <a:lnSpc>
                <a:spcPts val="2250"/>
              </a:lnSpc>
              <a:buNone/>
            </a:pPr>
            <a:r>
              <a:rPr lang="en-US" sz="1800" b="1" kern="0" spc="-54" dirty="0">
                <a:solidFill>
                  <a:srgbClr val="E5E0DF"/>
                </a:solidFill>
                <a:latin typeface="Overpass Bold" pitchFamily="34" charset="0"/>
                <a:ea typeface="Overpass Bold" pitchFamily="34" charset="-122"/>
                <a:cs typeface="Overpass Bold" pitchFamily="34" charset="-120"/>
              </a:rPr>
              <a:t>Range</a:t>
            </a:r>
            <a:endParaRPr lang="en-US" sz="1800" dirty="0"/>
          </a:p>
        </p:txBody>
      </p:sp>
      <p:sp>
        <p:nvSpPr>
          <p:cNvPr id="6" name="Text 2"/>
          <p:cNvSpPr/>
          <p:nvPr/>
        </p:nvSpPr>
        <p:spPr>
          <a:xfrm>
            <a:off x="681633" y="2485787"/>
            <a:ext cx="7780734" cy="623173"/>
          </a:xfrm>
          <a:prstGeom prst="rect">
            <a:avLst/>
          </a:prstGeom>
          <a:noFill/>
          <a:ln/>
        </p:spPr>
        <p:txBody>
          <a:bodyPr wrap="square" lIns="0" tIns="0" rIns="0" bIns="0" rtlCol="0" anchor="t"/>
          <a:lstStyle/>
          <a:p>
            <a:pPr marL="0" indent="0" algn="l">
              <a:lnSpc>
                <a:spcPts val="2450"/>
              </a:lnSpc>
              <a:buNone/>
            </a:pPr>
            <a:r>
              <a:rPr lang="en-US" sz="1500" dirty="0">
                <a:solidFill>
                  <a:srgbClr val="E5E0DF"/>
                </a:solidFill>
                <a:latin typeface="Overpass" pitchFamily="34" charset="0"/>
                <a:ea typeface="Overpass" pitchFamily="34" charset="-122"/>
                <a:cs typeface="Overpass" pitchFamily="34" charset="-120"/>
              </a:rPr>
              <a:t>The range measures the spread of data by subtracting the minimum value from the maximum value. It provides a basic understanding of data dispersion.</a:t>
            </a:r>
            <a:endParaRPr lang="en-US" sz="1500" dirty="0"/>
          </a:p>
        </p:txBody>
      </p:sp>
      <p:pic>
        <p:nvPicPr>
          <p:cNvPr id="7" name="Image 2" descr="preencoded.png"/>
          <p:cNvPicPr>
            <a:picLocks noChangeAspect="1"/>
          </p:cNvPicPr>
          <p:nvPr/>
        </p:nvPicPr>
        <p:blipFill>
          <a:blip r:embed="rId5"/>
          <a:stretch>
            <a:fillRect/>
          </a:stretch>
        </p:blipFill>
        <p:spPr>
          <a:xfrm>
            <a:off x="681633" y="3693200"/>
            <a:ext cx="486847" cy="486847"/>
          </a:xfrm>
          <a:prstGeom prst="rect">
            <a:avLst/>
          </a:prstGeom>
        </p:spPr>
      </p:pic>
      <p:sp>
        <p:nvSpPr>
          <p:cNvPr id="8" name="Text 3"/>
          <p:cNvSpPr/>
          <p:nvPr/>
        </p:nvSpPr>
        <p:spPr>
          <a:xfrm>
            <a:off x="681633" y="4374713"/>
            <a:ext cx="2291477" cy="286464"/>
          </a:xfrm>
          <a:prstGeom prst="rect">
            <a:avLst/>
          </a:prstGeom>
          <a:noFill/>
          <a:ln/>
        </p:spPr>
        <p:txBody>
          <a:bodyPr wrap="none" lIns="0" tIns="0" rIns="0" bIns="0" rtlCol="0" anchor="t"/>
          <a:lstStyle/>
          <a:p>
            <a:pPr marL="0" indent="0" algn="l">
              <a:lnSpc>
                <a:spcPts val="2250"/>
              </a:lnSpc>
              <a:buNone/>
            </a:pPr>
            <a:r>
              <a:rPr lang="en-US" sz="1800" b="1" kern="0" spc="-54" dirty="0">
                <a:solidFill>
                  <a:srgbClr val="E5E0DF"/>
                </a:solidFill>
                <a:latin typeface="Overpass Bold" pitchFamily="34" charset="0"/>
                <a:ea typeface="Overpass Bold" pitchFamily="34" charset="-122"/>
                <a:cs typeface="Overpass Bold" pitchFamily="34" charset="-120"/>
              </a:rPr>
              <a:t>Variance</a:t>
            </a:r>
            <a:endParaRPr lang="en-US" sz="1800" dirty="0"/>
          </a:p>
        </p:txBody>
      </p:sp>
      <p:sp>
        <p:nvSpPr>
          <p:cNvPr id="9" name="Text 4"/>
          <p:cNvSpPr/>
          <p:nvPr/>
        </p:nvSpPr>
        <p:spPr>
          <a:xfrm>
            <a:off x="681633" y="4777978"/>
            <a:ext cx="7780734" cy="623173"/>
          </a:xfrm>
          <a:prstGeom prst="rect">
            <a:avLst/>
          </a:prstGeom>
          <a:noFill/>
          <a:ln/>
        </p:spPr>
        <p:txBody>
          <a:bodyPr wrap="square" lIns="0" tIns="0" rIns="0" bIns="0" rtlCol="0" anchor="t"/>
          <a:lstStyle/>
          <a:p>
            <a:pPr marL="0" indent="0" algn="l">
              <a:lnSpc>
                <a:spcPts val="2450"/>
              </a:lnSpc>
              <a:buNone/>
            </a:pPr>
            <a:r>
              <a:rPr lang="en-US" sz="1500" dirty="0">
                <a:solidFill>
                  <a:srgbClr val="E5E0DF"/>
                </a:solidFill>
                <a:latin typeface="Overpass" pitchFamily="34" charset="0"/>
                <a:ea typeface="Overpass" pitchFamily="34" charset="-122"/>
                <a:cs typeface="Overpass" pitchFamily="34" charset="-120"/>
              </a:rPr>
              <a:t>Variance measures the average squared deviation of each data point from the mean. It provides a more precise measure of data spread than the range.</a:t>
            </a:r>
            <a:endParaRPr lang="en-US" sz="1500" dirty="0"/>
          </a:p>
        </p:txBody>
      </p:sp>
      <p:pic>
        <p:nvPicPr>
          <p:cNvPr id="10" name="Image 3" descr="preencoded.png"/>
          <p:cNvPicPr>
            <a:picLocks noChangeAspect="1"/>
          </p:cNvPicPr>
          <p:nvPr/>
        </p:nvPicPr>
        <p:blipFill>
          <a:blip r:embed="rId6"/>
          <a:stretch>
            <a:fillRect/>
          </a:stretch>
        </p:blipFill>
        <p:spPr>
          <a:xfrm>
            <a:off x="681633" y="5985391"/>
            <a:ext cx="486847" cy="486847"/>
          </a:xfrm>
          <a:prstGeom prst="rect">
            <a:avLst/>
          </a:prstGeom>
        </p:spPr>
      </p:pic>
      <p:sp>
        <p:nvSpPr>
          <p:cNvPr id="11" name="Text 5"/>
          <p:cNvSpPr/>
          <p:nvPr/>
        </p:nvSpPr>
        <p:spPr>
          <a:xfrm>
            <a:off x="681633" y="6666905"/>
            <a:ext cx="2291477" cy="286464"/>
          </a:xfrm>
          <a:prstGeom prst="rect">
            <a:avLst/>
          </a:prstGeom>
          <a:noFill/>
          <a:ln/>
        </p:spPr>
        <p:txBody>
          <a:bodyPr wrap="none" lIns="0" tIns="0" rIns="0" bIns="0" rtlCol="0" anchor="t"/>
          <a:lstStyle/>
          <a:p>
            <a:pPr marL="0" indent="0" algn="l">
              <a:lnSpc>
                <a:spcPts val="2250"/>
              </a:lnSpc>
              <a:buNone/>
            </a:pPr>
            <a:r>
              <a:rPr lang="en-US" sz="1800" b="1" kern="0" spc="-54" dirty="0">
                <a:solidFill>
                  <a:srgbClr val="E5E0DF"/>
                </a:solidFill>
                <a:latin typeface="Overpass Bold" pitchFamily="34" charset="0"/>
                <a:ea typeface="Overpass Bold" pitchFamily="34" charset="-122"/>
                <a:cs typeface="Overpass Bold" pitchFamily="34" charset="-120"/>
              </a:rPr>
              <a:t>Standard Deviation</a:t>
            </a:r>
            <a:endParaRPr lang="en-US" sz="1800" dirty="0"/>
          </a:p>
        </p:txBody>
      </p:sp>
      <p:sp>
        <p:nvSpPr>
          <p:cNvPr id="12" name="Text 6"/>
          <p:cNvSpPr/>
          <p:nvPr/>
        </p:nvSpPr>
        <p:spPr>
          <a:xfrm>
            <a:off x="681633" y="7070169"/>
            <a:ext cx="7780734" cy="623173"/>
          </a:xfrm>
          <a:prstGeom prst="rect">
            <a:avLst/>
          </a:prstGeom>
          <a:noFill/>
          <a:ln/>
        </p:spPr>
        <p:txBody>
          <a:bodyPr wrap="square" lIns="0" tIns="0" rIns="0" bIns="0" rtlCol="0" anchor="t"/>
          <a:lstStyle/>
          <a:p>
            <a:pPr marL="0" indent="0" algn="l">
              <a:lnSpc>
                <a:spcPts val="2450"/>
              </a:lnSpc>
              <a:buNone/>
            </a:pPr>
            <a:r>
              <a:rPr lang="en-US" sz="1500" dirty="0">
                <a:solidFill>
                  <a:srgbClr val="E5E0DF"/>
                </a:solidFill>
                <a:latin typeface="Overpass" pitchFamily="34" charset="0"/>
                <a:ea typeface="Overpass" pitchFamily="34" charset="-122"/>
                <a:cs typeface="Overpass" pitchFamily="34" charset="-120"/>
              </a:rPr>
              <a:t>The standard deviation is the square root of the variance. It's easier to interpret than the variance as it's expressed in the same units as the data.</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61735" y="964882"/>
            <a:ext cx="5521166" cy="651510"/>
          </a:xfrm>
          <a:prstGeom prst="rect">
            <a:avLst/>
          </a:prstGeom>
          <a:noFill/>
          <a:ln/>
        </p:spPr>
        <p:txBody>
          <a:bodyPr wrap="none" lIns="0" tIns="0" rIns="0" bIns="0" rtlCol="0" anchor="t"/>
          <a:lstStyle/>
          <a:p>
            <a:pPr marL="0" indent="0">
              <a:lnSpc>
                <a:spcPts val="5100"/>
              </a:lnSpc>
              <a:buNone/>
            </a:pPr>
            <a:r>
              <a:rPr lang="en-US" sz="4100" b="1" kern="0" spc="-123" dirty="0">
                <a:solidFill>
                  <a:srgbClr val="FFFFFF"/>
                </a:solidFill>
                <a:latin typeface="Overpass Bold" pitchFamily="34" charset="0"/>
                <a:ea typeface="Overpass Bold" pitchFamily="34" charset="-122"/>
                <a:cs typeface="Overpass Bold" pitchFamily="34" charset="-120"/>
              </a:rPr>
              <a:t>Probability Distributions</a:t>
            </a:r>
            <a:endParaRPr lang="en-US" sz="4100" dirty="0"/>
          </a:p>
        </p:txBody>
      </p:sp>
      <p:sp>
        <p:nvSpPr>
          <p:cNvPr id="4" name="Shape 1"/>
          <p:cNvSpPr/>
          <p:nvPr/>
        </p:nvSpPr>
        <p:spPr>
          <a:xfrm>
            <a:off x="6578679" y="1948577"/>
            <a:ext cx="30480" cy="5316141"/>
          </a:xfrm>
          <a:prstGeom prst="roundRect">
            <a:avLst>
              <a:gd name="adj" fmla="val 305265"/>
            </a:avLst>
          </a:prstGeom>
          <a:solidFill>
            <a:srgbClr val="971B55"/>
          </a:solidFill>
          <a:ln/>
        </p:spPr>
      </p:sp>
      <p:sp>
        <p:nvSpPr>
          <p:cNvPr id="5" name="Shape 2"/>
          <p:cNvSpPr/>
          <p:nvPr/>
        </p:nvSpPr>
        <p:spPr>
          <a:xfrm>
            <a:off x="6812637" y="2431733"/>
            <a:ext cx="775335" cy="30480"/>
          </a:xfrm>
          <a:prstGeom prst="roundRect">
            <a:avLst>
              <a:gd name="adj" fmla="val 305265"/>
            </a:avLst>
          </a:prstGeom>
          <a:solidFill>
            <a:srgbClr val="971B55"/>
          </a:solidFill>
          <a:ln/>
        </p:spPr>
      </p:sp>
      <p:sp>
        <p:nvSpPr>
          <p:cNvPr id="6" name="Shape 3"/>
          <p:cNvSpPr/>
          <p:nvPr/>
        </p:nvSpPr>
        <p:spPr>
          <a:xfrm>
            <a:off x="6344722" y="2197775"/>
            <a:ext cx="498396" cy="498396"/>
          </a:xfrm>
          <a:prstGeom prst="roundRect">
            <a:avLst>
              <a:gd name="adj" fmla="val 18669"/>
            </a:avLst>
          </a:prstGeom>
          <a:solidFill>
            <a:srgbClr val="7E023C"/>
          </a:solidFill>
          <a:ln w="7620">
            <a:solidFill>
              <a:srgbClr val="971B55"/>
            </a:solidFill>
            <a:prstDash val="solid"/>
          </a:ln>
        </p:spPr>
      </p:sp>
      <p:sp>
        <p:nvSpPr>
          <p:cNvPr id="7" name="Text 4"/>
          <p:cNvSpPr/>
          <p:nvPr/>
        </p:nvSpPr>
        <p:spPr>
          <a:xfrm>
            <a:off x="6536055" y="2290524"/>
            <a:ext cx="115729" cy="312777"/>
          </a:xfrm>
          <a:prstGeom prst="rect">
            <a:avLst/>
          </a:prstGeom>
          <a:noFill/>
          <a:ln/>
        </p:spPr>
        <p:txBody>
          <a:bodyPr wrap="none" lIns="0" tIns="0" rIns="0" bIns="0" rtlCol="0" anchor="t"/>
          <a:lstStyle/>
          <a:p>
            <a:pPr marL="0" indent="0" algn="ctr">
              <a:lnSpc>
                <a:spcPts val="2450"/>
              </a:lnSpc>
              <a:buNone/>
            </a:pPr>
            <a:r>
              <a:rPr lang="en-US" sz="2450" b="1" kern="0" spc="-74" dirty="0">
                <a:solidFill>
                  <a:srgbClr val="E5E0DF"/>
                </a:solidFill>
                <a:latin typeface="Overpass Bold" pitchFamily="34" charset="0"/>
                <a:ea typeface="Overpass Bold" pitchFamily="34" charset="-122"/>
                <a:cs typeface="Overpass Bold" pitchFamily="34" charset="-120"/>
              </a:rPr>
              <a:t>1</a:t>
            </a:r>
            <a:endParaRPr lang="en-US" sz="2450" dirty="0"/>
          </a:p>
        </p:txBody>
      </p:sp>
      <p:sp>
        <p:nvSpPr>
          <p:cNvPr id="8" name="Text 5"/>
          <p:cNvSpPr/>
          <p:nvPr/>
        </p:nvSpPr>
        <p:spPr>
          <a:xfrm>
            <a:off x="7812286" y="2170033"/>
            <a:ext cx="6042779" cy="1063347"/>
          </a:xfrm>
          <a:prstGeom prst="rect">
            <a:avLst/>
          </a:prstGeom>
          <a:noFill/>
          <a:ln/>
        </p:spPr>
        <p:txBody>
          <a:bodyPr wrap="square" lIns="0" tIns="0" rIns="0" bIns="0" rtlCol="0" anchor="t"/>
          <a:lstStyle/>
          <a:p>
            <a:pPr marL="0" indent="0" algn="l">
              <a:lnSpc>
                <a:spcPts val="2750"/>
              </a:lnSpc>
              <a:buNone/>
            </a:pPr>
            <a:r>
              <a:rPr lang="en-US" sz="1700" dirty="0">
                <a:solidFill>
                  <a:srgbClr val="E5E0DF"/>
                </a:solidFill>
                <a:latin typeface="Overpass" pitchFamily="34" charset="0"/>
                <a:ea typeface="Overpass" pitchFamily="34" charset="-122"/>
                <a:cs typeface="Overpass" pitchFamily="34" charset="-120"/>
              </a:rPr>
              <a:t>A probability distribution describes the likelihood of different outcomes in a random event. It helps understand the probability of each outcome and how they are distributed.</a:t>
            </a:r>
            <a:endParaRPr lang="en-US" sz="1700" dirty="0"/>
          </a:p>
        </p:txBody>
      </p:sp>
      <p:sp>
        <p:nvSpPr>
          <p:cNvPr id="9" name="Shape 6"/>
          <p:cNvSpPr/>
          <p:nvPr/>
        </p:nvSpPr>
        <p:spPr>
          <a:xfrm>
            <a:off x="6812637" y="4159448"/>
            <a:ext cx="775335" cy="30480"/>
          </a:xfrm>
          <a:prstGeom prst="roundRect">
            <a:avLst>
              <a:gd name="adj" fmla="val 305265"/>
            </a:avLst>
          </a:prstGeom>
          <a:solidFill>
            <a:srgbClr val="971B55"/>
          </a:solidFill>
          <a:ln/>
        </p:spPr>
      </p:sp>
      <p:sp>
        <p:nvSpPr>
          <p:cNvPr id="10" name="Shape 7"/>
          <p:cNvSpPr/>
          <p:nvPr/>
        </p:nvSpPr>
        <p:spPr>
          <a:xfrm>
            <a:off x="6344722" y="3925491"/>
            <a:ext cx="498396" cy="498396"/>
          </a:xfrm>
          <a:prstGeom prst="roundRect">
            <a:avLst>
              <a:gd name="adj" fmla="val 18669"/>
            </a:avLst>
          </a:prstGeom>
          <a:solidFill>
            <a:srgbClr val="7E023C"/>
          </a:solidFill>
          <a:ln w="7620">
            <a:solidFill>
              <a:srgbClr val="971B55"/>
            </a:solidFill>
            <a:prstDash val="solid"/>
          </a:ln>
        </p:spPr>
      </p:sp>
      <p:sp>
        <p:nvSpPr>
          <p:cNvPr id="11" name="Text 8"/>
          <p:cNvSpPr/>
          <p:nvPr/>
        </p:nvSpPr>
        <p:spPr>
          <a:xfrm>
            <a:off x="6502956" y="4018240"/>
            <a:ext cx="181808" cy="312777"/>
          </a:xfrm>
          <a:prstGeom prst="rect">
            <a:avLst/>
          </a:prstGeom>
          <a:noFill/>
          <a:ln/>
        </p:spPr>
        <p:txBody>
          <a:bodyPr wrap="none" lIns="0" tIns="0" rIns="0" bIns="0" rtlCol="0" anchor="t"/>
          <a:lstStyle/>
          <a:p>
            <a:pPr marL="0" indent="0" algn="ctr">
              <a:lnSpc>
                <a:spcPts val="2450"/>
              </a:lnSpc>
              <a:buNone/>
            </a:pPr>
            <a:r>
              <a:rPr lang="en-US" sz="2450" b="1" kern="0" spc="-74" dirty="0">
                <a:solidFill>
                  <a:srgbClr val="E5E0DF"/>
                </a:solidFill>
                <a:latin typeface="Overpass Bold" pitchFamily="34" charset="0"/>
                <a:ea typeface="Overpass Bold" pitchFamily="34" charset="-122"/>
                <a:cs typeface="Overpass Bold" pitchFamily="34" charset="-120"/>
              </a:rPr>
              <a:t>2</a:t>
            </a:r>
            <a:endParaRPr lang="en-US" sz="2450" dirty="0"/>
          </a:p>
        </p:txBody>
      </p:sp>
      <p:sp>
        <p:nvSpPr>
          <p:cNvPr id="12" name="Text 9"/>
          <p:cNvSpPr/>
          <p:nvPr/>
        </p:nvSpPr>
        <p:spPr>
          <a:xfrm>
            <a:off x="7812286" y="3897749"/>
            <a:ext cx="6042779" cy="1063347"/>
          </a:xfrm>
          <a:prstGeom prst="rect">
            <a:avLst/>
          </a:prstGeom>
          <a:noFill/>
          <a:ln/>
        </p:spPr>
        <p:txBody>
          <a:bodyPr wrap="square" lIns="0" tIns="0" rIns="0" bIns="0" rtlCol="0" anchor="t"/>
          <a:lstStyle/>
          <a:p>
            <a:pPr marL="0" indent="0" algn="l">
              <a:lnSpc>
                <a:spcPts val="2750"/>
              </a:lnSpc>
              <a:buNone/>
            </a:pPr>
            <a:r>
              <a:rPr lang="en-US" sz="1700" dirty="0">
                <a:solidFill>
                  <a:srgbClr val="E5E0DF"/>
                </a:solidFill>
                <a:latin typeface="Overpass" pitchFamily="34" charset="0"/>
                <a:ea typeface="Overpass" pitchFamily="34" charset="-122"/>
                <a:cs typeface="Overpass" pitchFamily="34" charset="-120"/>
              </a:rPr>
              <a:t>Normal distribution is a common and widely used distribution where data clusters around the mean. It's shaped like a bell curve, with most values close to the average.</a:t>
            </a:r>
            <a:endParaRPr lang="en-US" sz="1700" dirty="0"/>
          </a:p>
        </p:txBody>
      </p:sp>
      <p:sp>
        <p:nvSpPr>
          <p:cNvPr id="13" name="Shape 10"/>
          <p:cNvSpPr/>
          <p:nvPr/>
        </p:nvSpPr>
        <p:spPr>
          <a:xfrm>
            <a:off x="6812637" y="5887164"/>
            <a:ext cx="775335" cy="30480"/>
          </a:xfrm>
          <a:prstGeom prst="roundRect">
            <a:avLst>
              <a:gd name="adj" fmla="val 305265"/>
            </a:avLst>
          </a:prstGeom>
          <a:solidFill>
            <a:srgbClr val="971B55"/>
          </a:solidFill>
          <a:ln/>
        </p:spPr>
      </p:sp>
      <p:sp>
        <p:nvSpPr>
          <p:cNvPr id="14" name="Shape 11"/>
          <p:cNvSpPr/>
          <p:nvPr/>
        </p:nvSpPr>
        <p:spPr>
          <a:xfrm>
            <a:off x="6344722" y="5653207"/>
            <a:ext cx="498396" cy="498396"/>
          </a:xfrm>
          <a:prstGeom prst="roundRect">
            <a:avLst>
              <a:gd name="adj" fmla="val 18669"/>
            </a:avLst>
          </a:prstGeom>
          <a:solidFill>
            <a:srgbClr val="7E023C"/>
          </a:solidFill>
          <a:ln w="7620">
            <a:solidFill>
              <a:srgbClr val="971B55"/>
            </a:solidFill>
            <a:prstDash val="solid"/>
          </a:ln>
        </p:spPr>
      </p:sp>
      <p:sp>
        <p:nvSpPr>
          <p:cNvPr id="15" name="Text 12"/>
          <p:cNvSpPr/>
          <p:nvPr/>
        </p:nvSpPr>
        <p:spPr>
          <a:xfrm>
            <a:off x="6504861" y="5745956"/>
            <a:ext cx="178118" cy="312777"/>
          </a:xfrm>
          <a:prstGeom prst="rect">
            <a:avLst/>
          </a:prstGeom>
          <a:noFill/>
          <a:ln/>
        </p:spPr>
        <p:txBody>
          <a:bodyPr wrap="none" lIns="0" tIns="0" rIns="0" bIns="0" rtlCol="0" anchor="t"/>
          <a:lstStyle/>
          <a:p>
            <a:pPr marL="0" indent="0" algn="ctr">
              <a:lnSpc>
                <a:spcPts val="2450"/>
              </a:lnSpc>
              <a:buNone/>
            </a:pPr>
            <a:r>
              <a:rPr lang="en-US" sz="2450" b="1" kern="0" spc="-74" dirty="0">
                <a:solidFill>
                  <a:srgbClr val="E5E0DF"/>
                </a:solidFill>
                <a:latin typeface="Overpass Bold" pitchFamily="34" charset="0"/>
                <a:ea typeface="Overpass Bold" pitchFamily="34" charset="-122"/>
                <a:cs typeface="Overpass Bold" pitchFamily="34" charset="-120"/>
              </a:rPr>
              <a:t>3</a:t>
            </a:r>
            <a:endParaRPr lang="en-US" sz="2450" dirty="0"/>
          </a:p>
        </p:txBody>
      </p:sp>
      <p:sp>
        <p:nvSpPr>
          <p:cNvPr id="16" name="Text 13"/>
          <p:cNvSpPr/>
          <p:nvPr/>
        </p:nvSpPr>
        <p:spPr>
          <a:xfrm>
            <a:off x="7812286" y="5625465"/>
            <a:ext cx="6042779" cy="1417796"/>
          </a:xfrm>
          <a:prstGeom prst="rect">
            <a:avLst/>
          </a:prstGeom>
          <a:noFill/>
          <a:ln/>
        </p:spPr>
        <p:txBody>
          <a:bodyPr wrap="square" lIns="0" tIns="0" rIns="0" bIns="0" rtlCol="0" anchor="t"/>
          <a:lstStyle/>
          <a:p>
            <a:pPr marL="0" indent="0" algn="l">
              <a:lnSpc>
                <a:spcPts val="2750"/>
              </a:lnSpc>
              <a:buNone/>
            </a:pPr>
            <a:r>
              <a:rPr lang="en-US" sz="1700" dirty="0">
                <a:solidFill>
                  <a:srgbClr val="E5E0DF"/>
                </a:solidFill>
                <a:latin typeface="Overpass" pitchFamily="34" charset="0"/>
                <a:ea typeface="Overpass" pitchFamily="34" charset="-122"/>
                <a:cs typeface="Overpass" pitchFamily="34" charset="-120"/>
              </a:rPr>
              <a:t>Other distributions, like the binomial distribution, Poisson distribution, or exponential distribution, model different types of random events and provide valuable insights into their probability.</a:t>
            </a:r>
            <a:endParaRPr lang="en-US" sz="1700" dirty="0"/>
          </a:p>
        </p:txBody>
      </p:sp>
      <p:pic>
        <p:nvPicPr>
          <p:cNvPr id="18" name="Picture 17">
            <a:extLst>
              <a:ext uri="{FF2B5EF4-FFF2-40B4-BE49-F238E27FC236}">
                <a16:creationId xmlns:a16="http://schemas.microsoft.com/office/drawing/2014/main" id="{57722D84-116C-4668-8946-1BD60FB9E9DE}"/>
              </a:ext>
            </a:extLst>
          </p:cNvPr>
          <p:cNvPicPr>
            <a:picLocks noChangeAspect="1"/>
          </p:cNvPicPr>
          <p:nvPr/>
        </p:nvPicPr>
        <p:blipFill>
          <a:blip r:embed="rId4"/>
          <a:stretch>
            <a:fillRect/>
          </a:stretch>
        </p:blipFill>
        <p:spPr>
          <a:xfrm>
            <a:off x="11503866" y="7572283"/>
            <a:ext cx="3086531" cy="65731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59249" y="600908"/>
            <a:ext cx="4432102" cy="553998"/>
          </a:xfrm>
          <a:prstGeom prst="rect">
            <a:avLst/>
          </a:prstGeom>
          <a:noFill/>
          <a:ln/>
        </p:spPr>
        <p:txBody>
          <a:bodyPr wrap="none" lIns="0" tIns="0" rIns="0" bIns="0" rtlCol="0" anchor="t"/>
          <a:lstStyle/>
          <a:p>
            <a:pPr marL="0" indent="0">
              <a:lnSpc>
                <a:spcPts val="4350"/>
              </a:lnSpc>
              <a:buNone/>
            </a:pPr>
            <a:r>
              <a:rPr lang="en-US" sz="3450" b="1" kern="0" spc="-105" dirty="0">
                <a:solidFill>
                  <a:srgbClr val="FFFFFF"/>
                </a:solidFill>
                <a:latin typeface="Overpass Bold" pitchFamily="34" charset="0"/>
                <a:ea typeface="Overpass Bold" pitchFamily="34" charset="-122"/>
                <a:cs typeface="Overpass Bold" pitchFamily="34" charset="-120"/>
              </a:rPr>
              <a:t>Hypothesis Testing</a:t>
            </a:r>
            <a:endParaRPr lang="en-US" sz="3450" dirty="0"/>
          </a:p>
        </p:txBody>
      </p:sp>
      <p:pic>
        <p:nvPicPr>
          <p:cNvPr id="4" name="Image 1" descr="preencoded.png"/>
          <p:cNvPicPr>
            <a:picLocks noChangeAspect="1"/>
          </p:cNvPicPr>
          <p:nvPr/>
        </p:nvPicPr>
        <p:blipFill>
          <a:blip r:embed="rId4"/>
          <a:stretch>
            <a:fillRect/>
          </a:stretch>
        </p:blipFill>
        <p:spPr>
          <a:xfrm>
            <a:off x="659249" y="1437442"/>
            <a:ext cx="941784" cy="1506855"/>
          </a:xfrm>
          <a:prstGeom prst="rect">
            <a:avLst/>
          </a:prstGeom>
        </p:spPr>
      </p:pic>
      <p:sp>
        <p:nvSpPr>
          <p:cNvPr id="5" name="Text 1"/>
          <p:cNvSpPr/>
          <p:nvPr/>
        </p:nvSpPr>
        <p:spPr>
          <a:xfrm>
            <a:off x="1883569" y="1625798"/>
            <a:ext cx="2215991" cy="276939"/>
          </a:xfrm>
          <a:prstGeom prst="rect">
            <a:avLst/>
          </a:prstGeom>
          <a:noFill/>
          <a:ln/>
        </p:spPr>
        <p:txBody>
          <a:bodyPr wrap="none" lIns="0" tIns="0" rIns="0" bIns="0" rtlCol="0" anchor="t"/>
          <a:lstStyle/>
          <a:p>
            <a:pPr marL="0" indent="0" algn="l">
              <a:lnSpc>
                <a:spcPts val="2150"/>
              </a:lnSpc>
              <a:buNone/>
            </a:pPr>
            <a:r>
              <a:rPr lang="en-US" sz="1700" b="1" kern="0" spc="-52" dirty="0">
                <a:solidFill>
                  <a:srgbClr val="E5E0DF"/>
                </a:solidFill>
                <a:latin typeface="Overpass Bold" pitchFamily="34" charset="0"/>
                <a:ea typeface="Overpass Bold" pitchFamily="34" charset="-122"/>
                <a:cs typeface="Overpass Bold" pitchFamily="34" charset="-120"/>
              </a:rPr>
              <a:t>Formulate Hypothesis</a:t>
            </a:r>
            <a:endParaRPr lang="en-US" sz="1700" dirty="0"/>
          </a:p>
        </p:txBody>
      </p:sp>
      <p:sp>
        <p:nvSpPr>
          <p:cNvPr id="6" name="Text 2"/>
          <p:cNvSpPr/>
          <p:nvPr/>
        </p:nvSpPr>
        <p:spPr>
          <a:xfrm>
            <a:off x="1883569" y="2015728"/>
            <a:ext cx="6601182" cy="602694"/>
          </a:xfrm>
          <a:prstGeom prst="rect">
            <a:avLst/>
          </a:prstGeom>
          <a:noFill/>
          <a:ln/>
        </p:spPr>
        <p:txBody>
          <a:bodyPr wrap="square" lIns="0" tIns="0" rIns="0" bIns="0" rtlCol="0" anchor="t"/>
          <a:lstStyle/>
          <a:p>
            <a:pPr marL="0" indent="0" algn="l">
              <a:lnSpc>
                <a:spcPts val="2350"/>
              </a:lnSpc>
              <a:buNone/>
            </a:pPr>
            <a:r>
              <a:rPr lang="en-US" sz="1450" dirty="0">
                <a:solidFill>
                  <a:srgbClr val="E5E0DF"/>
                </a:solidFill>
                <a:latin typeface="Overpass" pitchFamily="34" charset="0"/>
                <a:ea typeface="Overpass" pitchFamily="34" charset="-122"/>
                <a:cs typeface="Overpass" pitchFamily="34" charset="-120"/>
              </a:rPr>
              <a:t>Define a null hypothesis (no effect) and an alternative hypothesis (effect). These hypotheses are statements about the population that we want to test.</a:t>
            </a:r>
            <a:endParaRPr lang="en-US" sz="1450" dirty="0"/>
          </a:p>
        </p:txBody>
      </p:sp>
      <p:pic>
        <p:nvPicPr>
          <p:cNvPr id="7" name="Image 2" descr="preencoded.png"/>
          <p:cNvPicPr>
            <a:picLocks noChangeAspect="1"/>
          </p:cNvPicPr>
          <p:nvPr/>
        </p:nvPicPr>
        <p:blipFill>
          <a:blip r:embed="rId5"/>
          <a:stretch>
            <a:fillRect/>
          </a:stretch>
        </p:blipFill>
        <p:spPr>
          <a:xfrm>
            <a:off x="659249" y="2944297"/>
            <a:ext cx="941784" cy="1506855"/>
          </a:xfrm>
          <a:prstGeom prst="rect">
            <a:avLst/>
          </a:prstGeom>
        </p:spPr>
      </p:pic>
      <p:sp>
        <p:nvSpPr>
          <p:cNvPr id="8" name="Text 3"/>
          <p:cNvSpPr/>
          <p:nvPr/>
        </p:nvSpPr>
        <p:spPr>
          <a:xfrm>
            <a:off x="1883569" y="3132653"/>
            <a:ext cx="2215991" cy="276939"/>
          </a:xfrm>
          <a:prstGeom prst="rect">
            <a:avLst/>
          </a:prstGeom>
          <a:noFill/>
          <a:ln/>
        </p:spPr>
        <p:txBody>
          <a:bodyPr wrap="none" lIns="0" tIns="0" rIns="0" bIns="0" rtlCol="0" anchor="t"/>
          <a:lstStyle/>
          <a:p>
            <a:pPr marL="0" indent="0" algn="l">
              <a:lnSpc>
                <a:spcPts val="2150"/>
              </a:lnSpc>
              <a:buNone/>
            </a:pPr>
            <a:r>
              <a:rPr lang="en-US" sz="1700" b="1" kern="0" spc="-52" dirty="0">
                <a:solidFill>
                  <a:srgbClr val="E5E0DF"/>
                </a:solidFill>
                <a:latin typeface="Overpass Bold" pitchFamily="34" charset="0"/>
                <a:ea typeface="Overpass Bold" pitchFamily="34" charset="-122"/>
                <a:cs typeface="Overpass Bold" pitchFamily="34" charset="-120"/>
              </a:rPr>
              <a:t>Collect Data</a:t>
            </a:r>
            <a:endParaRPr lang="en-US" sz="1700" dirty="0"/>
          </a:p>
        </p:txBody>
      </p:sp>
      <p:sp>
        <p:nvSpPr>
          <p:cNvPr id="9" name="Text 4"/>
          <p:cNvSpPr/>
          <p:nvPr/>
        </p:nvSpPr>
        <p:spPr>
          <a:xfrm>
            <a:off x="1883569" y="3522583"/>
            <a:ext cx="6601182" cy="602694"/>
          </a:xfrm>
          <a:prstGeom prst="rect">
            <a:avLst/>
          </a:prstGeom>
          <a:noFill/>
          <a:ln/>
        </p:spPr>
        <p:txBody>
          <a:bodyPr wrap="square" lIns="0" tIns="0" rIns="0" bIns="0" rtlCol="0" anchor="t"/>
          <a:lstStyle/>
          <a:p>
            <a:pPr marL="0" indent="0" algn="l">
              <a:lnSpc>
                <a:spcPts val="2350"/>
              </a:lnSpc>
              <a:buNone/>
            </a:pPr>
            <a:r>
              <a:rPr lang="en-US" sz="1450" dirty="0">
                <a:solidFill>
                  <a:srgbClr val="E5E0DF"/>
                </a:solidFill>
                <a:latin typeface="Overpass" pitchFamily="34" charset="0"/>
                <a:ea typeface="Overpass" pitchFamily="34" charset="-122"/>
                <a:cs typeface="Overpass" pitchFamily="34" charset="-120"/>
              </a:rPr>
              <a:t>Gather data from a sample that is representative of the population. The data will be used to test the hypotheses.</a:t>
            </a:r>
            <a:endParaRPr lang="en-US" sz="1450" dirty="0"/>
          </a:p>
        </p:txBody>
      </p:sp>
      <p:pic>
        <p:nvPicPr>
          <p:cNvPr id="10" name="Image 3" descr="preencoded.png"/>
          <p:cNvPicPr>
            <a:picLocks noChangeAspect="1"/>
          </p:cNvPicPr>
          <p:nvPr/>
        </p:nvPicPr>
        <p:blipFill>
          <a:blip r:embed="rId6"/>
          <a:stretch>
            <a:fillRect/>
          </a:stretch>
        </p:blipFill>
        <p:spPr>
          <a:xfrm>
            <a:off x="659249" y="4451152"/>
            <a:ext cx="941784" cy="1506855"/>
          </a:xfrm>
          <a:prstGeom prst="rect">
            <a:avLst/>
          </a:prstGeom>
        </p:spPr>
      </p:pic>
      <p:sp>
        <p:nvSpPr>
          <p:cNvPr id="11" name="Text 5"/>
          <p:cNvSpPr/>
          <p:nvPr/>
        </p:nvSpPr>
        <p:spPr>
          <a:xfrm>
            <a:off x="1883569" y="4639508"/>
            <a:ext cx="2215991" cy="276939"/>
          </a:xfrm>
          <a:prstGeom prst="rect">
            <a:avLst/>
          </a:prstGeom>
          <a:noFill/>
          <a:ln/>
        </p:spPr>
        <p:txBody>
          <a:bodyPr wrap="none" lIns="0" tIns="0" rIns="0" bIns="0" rtlCol="0" anchor="t"/>
          <a:lstStyle/>
          <a:p>
            <a:pPr marL="0" indent="0" algn="l">
              <a:lnSpc>
                <a:spcPts val="2150"/>
              </a:lnSpc>
              <a:buNone/>
            </a:pPr>
            <a:r>
              <a:rPr lang="en-US" sz="1700" b="1" kern="0" spc="-52" dirty="0">
                <a:solidFill>
                  <a:srgbClr val="E5E0DF"/>
                </a:solidFill>
                <a:latin typeface="Overpass Bold" pitchFamily="34" charset="0"/>
                <a:ea typeface="Overpass Bold" pitchFamily="34" charset="-122"/>
                <a:cs typeface="Overpass Bold" pitchFamily="34" charset="-120"/>
              </a:rPr>
              <a:t>Calculate Test Statistic</a:t>
            </a:r>
            <a:endParaRPr lang="en-US" sz="1700" dirty="0"/>
          </a:p>
        </p:txBody>
      </p:sp>
      <p:sp>
        <p:nvSpPr>
          <p:cNvPr id="12" name="Text 6"/>
          <p:cNvSpPr/>
          <p:nvPr/>
        </p:nvSpPr>
        <p:spPr>
          <a:xfrm>
            <a:off x="1883569" y="5029438"/>
            <a:ext cx="6601182" cy="602694"/>
          </a:xfrm>
          <a:prstGeom prst="rect">
            <a:avLst/>
          </a:prstGeom>
          <a:noFill/>
          <a:ln/>
        </p:spPr>
        <p:txBody>
          <a:bodyPr wrap="square" lIns="0" tIns="0" rIns="0" bIns="0" rtlCol="0" anchor="t"/>
          <a:lstStyle/>
          <a:p>
            <a:pPr marL="0" indent="0" algn="l">
              <a:lnSpc>
                <a:spcPts val="2350"/>
              </a:lnSpc>
              <a:buNone/>
            </a:pPr>
            <a:r>
              <a:rPr lang="en-US" sz="1450" dirty="0">
                <a:solidFill>
                  <a:srgbClr val="E5E0DF"/>
                </a:solidFill>
                <a:latin typeface="Overpass" pitchFamily="34" charset="0"/>
                <a:ea typeface="Overpass" pitchFamily="34" charset="-122"/>
                <a:cs typeface="Overpass" pitchFamily="34" charset="-120"/>
              </a:rPr>
              <a:t>Use the collected data to calculate a test statistic, which measures how likely the observed data is under the null hypothesis.</a:t>
            </a:r>
            <a:endParaRPr lang="en-US" sz="1450" dirty="0"/>
          </a:p>
        </p:txBody>
      </p:sp>
      <p:pic>
        <p:nvPicPr>
          <p:cNvPr id="13" name="Image 4" descr="preencoded.png"/>
          <p:cNvPicPr>
            <a:picLocks noChangeAspect="1"/>
          </p:cNvPicPr>
          <p:nvPr/>
        </p:nvPicPr>
        <p:blipFill>
          <a:blip r:embed="rId7"/>
          <a:stretch>
            <a:fillRect/>
          </a:stretch>
        </p:blipFill>
        <p:spPr>
          <a:xfrm>
            <a:off x="659249" y="5958007"/>
            <a:ext cx="941784" cy="1670685"/>
          </a:xfrm>
          <a:prstGeom prst="rect">
            <a:avLst/>
          </a:prstGeom>
        </p:spPr>
      </p:pic>
      <p:sp>
        <p:nvSpPr>
          <p:cNvPr id="14" name="Text 7"/>
          <p:cNvSpPr/>
          <p:nvPr/>
        </p:nvSpPr>
        <p:spPr>
          <a:xfrm>
            <a:off x="1883569" y="6146363"/>
            <a:ext cx="2215991" cy="276939"/>
          </a:xfrm>
          <a:prstGeom prst="rect">
            <a:avLst/>
          </a:prstGeom>
          <a:noFill/>
          <a:ln/>
        </p:spPr>
        <p:txBody>
          <a:bodyPr wrap="none" lIns="0" tIns="0" rIns="0" bIns="0" rtlCol="0" anchor="t"/>
          <a:lstStyle/>
          <a:p>
            <a:pPr marL="0" indent="0" algn="l">
              <a:lnSpc>
                <a:spcPts val="2150"/>
              </a:lnSpc>
              <a:buNone/>
            </a:pPr>
            <a:r>
              <a:rPr lang="en-US" sz="1700" b="1" kern="0" spc="-52" dirty="0">
                <a:solidFill>
                  <a:srgbClr val="E5E0DF"/>
                </a:solidFill>
                <a:latin typeface="Overpass Bold" pitchFamily="34" charset="0"/>
                <a:ea typeface="Overpass Bold" pitchFamily="34" charset="-122"/>
                <a:cs typeface="Overpass Bold" pitchFamily="34" charset="-120"/>
              </a:rPr>
              <a:t>Make Decision</a:t>
            </a:r>
            <a:endParaRPr lang="en-US" sz="1700" dirty="0"/>
          </a:p>
        </p:txBody>
      </p:sp>
      <p:sp>
        <p:nvSpPr>
          <p:cNvPr id="15" name="Text 8"/>
          <p:cNvSpPr/>
          <p:nvPr/>
        </p:nvSpPr>
        <p:spPr>
          <a:xfrm>
            <a:off x="1883569" y="6536293"/>
            <a:ext cx="6601182" cy="904042"/>
          </a:xfrm>
          <a:prstGeom prst="rect">
            <a:avLst/>
          </a:prstGeom>
          <a:noFill/>
          <a:ln/>
        </p:spPr>
        <p:txBody>
          <a:bodyPr wrap="square" lIns="0" tIns="0" rIns="0" bIns="0" rtlCol="0" anchor="t"/>
          <a:lstStyle/>
          <a:p>
            <a:pPr marL="0" indent="0" algn="l">
              <a:lnSpc>
                <a:spcPts val="2350"/>
              </a:lnSpc>
              <a:buNone/>
            </a:pPr>
            <a:r>
              <a:rPr lang="en-US" sz="1450" dirty="0">
                <a:solidFill>
                  <a:srgbClr val="E5E0DF"/>
                </a:solidFill>
                <a:latin typeface="Overpass" pitchFamily="34" charset="0"/>
                <a:ea typeface="Overpass" pitchFamily="34" charset="-122"/>
                <a:cs typeface="Overpass" pitchFamily="34" charset="-120"/>
              </a:rPr>
              <a:t>Compare the test statistic to a critical value or p-value. If the test statistic is extreme enough, reject the null hypothesis and support the alternative hypothesis.</a:t>
            </a:r>
            <a:endParaRPr lang="en-US" sz="1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2830" y="759381"/>
            <a:ext cx="5814893" cy="615791"/>
          </a:xfrm>
          <a:prstGeom prst="rect">
            <a:avLst/>
          </a:prstGeom>
          <a:noFill/>
          <a:ln/>
        </p:spPr>
        <p:txBody>
          <a:bodyPr wrap="none" lIns="0" tIns="0" rIns="0" bIns="0" rtlCol="0" anchor="t"/>
          <a:lstStyle/>
          <a:p>
            <a:pPr marL="0" indent="0">
              <a:lnSpc>
                <a:spcPts val="4800"/>
              </a:lnSpc>
              <a:buNone/>
            </a:pPr>
            <a:r>
              <a:rPr lang="en-US" sz="3850" b="1" kern="0" spc="-116" dirty="0">
                <a:solidFill>
                  <a:srgbClr val="FFFFFF"/>
                </a:solidFill>
                <a:latin typeface="Overpass Bold" pitchFamily="34" charset="0"/>
                <a:ea typeface="Overpass Bold" pitchFamily="34" charset="-122"/>
                <a:cs typeface="Overpass Bold" pitchFamily="34" charset="-120"/>
              </a:rPr>
              <a:t>Correlation and Regression</a:t>
            </a:r>
            <a:endParaRPr lang="en-US" sz="3850" dirty="0"/>
          </a:p>
        </p:txBody>
      </p:sp>
      <p:pic>
        <p:nvPicPr>
          <p:cNvPr id="3" name="Image 0" descr="preencoded.png"/>
          <p:cNvPicPr>
            <a:picLocks noChangeAspect="1"/>
          </p:cNvPicPr>
          <p:nvPr/>
        </p:nvPicPr>
        <p:blipFill>
          <a:blip r:embed="rId3"/>
          <a:stretch>
            <a:fillRect/>
          </a:stretch>
        </p:blipFill>
        <p:spPr>
          <a:xfrm>
            <a:off x="2937867" y="1793915"/>
            <a:ext cx="2172176" cy="1857256"/>
          </a:xfrm>
          <a:prstGeom prst="rect">
            <a:avLst/>
          </a:prstGeom>
        </p:spPr>
      </p:pic>
      <p:sp>
        <p:nvSpPr>
          <p:cNvPr id="4" name="Text 1"/>
          <p:cNvSpPr/>
          <p:nvPr/>
        </p:nvSpPr>
        <p:spPr>
          <a:xfrm>
            <a:off x="3975497" y="2760345"/>
            <a:ext cx="96798" cy="418624"/>
          </a:xfrm>
          <a:prstGeom prst="rect">
            <a:avLst/>
          </a:prstGeom>
          <a:noFill/>
          <a:ln/>
        </p:spPr>
        <p:txBody>
          <a:bodyPr wrap="none" lIns="0" tIns="0" rIns="0" bIns="0" rtlCol="0" anchor="t"/>
          <a:lstStyle/>
          <a:p>
            <a:pPr marL="0" indent="0" algn="ctr">
              <a:lnSpc>
                <a:spcPts val="3250"/>
              </a:lnSpc>
              <a:buNone/>
            </a:pPr>
            <a:r>
              <a:rPr lang="en-US" sz="2050" b="1" kern="0" spc="-62" dirty="0">
                <a:solidFill>
                  <a:srgbClr val="E5E0DF"/>
                </a:solidFill>
                <a:latin typeface="Overpass Bold" pitchFamily="34" charset="0"/>
                <a:ea typeface="Overpass Bold" pitchFamily="34" charset="-122"/>
                <a:cs typeface="Overpass Bold" pitchFamily="34" charset="-120"/>
              </a:rPr>
              <a:t>1</a:t>
            </a:r>
            <a:endParaRPr lang="en-US" sz="2050" dirty="0"/>
          </a:p>
        </p:txBody>
      </p:sp>
      <p:sp>
        <p:nvSpPr>
          <p:cNvPr id="5" name="Text 2"/>
          <p:cNvSpPr/>
          <p:nvPr/>
        </p:nvSpPr>
        <p:spPr>
          <a:xfrm>
            <a:off x="5319355" y="2170747"/>
            <a:ext cx="2463284" cy="307896"/>
          </a:xfrm>
          <a:prstGeom prst="rect">
            <a:avLst/>
          </a:prstGeom>
          <a:noFill/>
          <a:ln/>
        </p:spPr>
        <p:txBody>
          <a:bodyPr wrap="none" lIns="0" tIns="0" rIns="0" bIns="0" rtlCol="0" anchor="t"/>
          <a:lstStyle/>
          <a:p>
            <a:pPr marL="0" indent="0" algn="l">
              <a:lnSpc>
                <a:spcPts val="2400"/>
              </a:lnSpc>
              <a:buNone/>
            </a:pPr>
            <a:r>
              <a:rPr lang="en-US" sz="1900" b="1" kern="0" spc="-58" dirty="0">
                <a:solidFill>
                  <a:srgbClr val="E5E0DF"/>
                </a:solidFill>
                <a:latin typeface="Overpass Bold" pitchFamily="34" charset="0"/>
                <a:ea typeface="Overpass Bold" pitchFamily="34" charset="-122"/>
                <a:cs typeface="Overpass Bold" pitchFamily="34" charset="-120"/>
              </a:rPr>
              <a:t>Correlation</a:t>
            </a:r>
            <a:endParaRPr lang="en-US" sz="1900" dirty="0"/>
          </a:p>
        </p:txBody>
      </p:sp>
      <p:sp>
        <p:nvSpPr>
          <p:cNvPr id="6" name="Text 3"/>
          <p:cNvSpPr/>
          <p:nvPr/>
        </p:nvSpPr>
        <p:spPr>
          <a:xfrm>
            <a:off x="5319355" y="2604254"/>
            <a:ext cx="8368903" cy="670084"/>
          </a:xfrm>
          <a:prstGeom prst="rect">
            <a:avLst/>
          </a:prstGeom>
          <a:noFill/>
          <a:ln/>
        </p:spPr>
        <p:txBody>
          <a:bodyPr wrap="square" lIns="0" tIns="0" rIns="0" bIns="0" rtlCol="0" anchor="t"/>
          <a:lstStyle/>
          <a:p>
            <a:pPr marL="0" indent="0" algn="l">
              <a:lnSpc>
                <a:spcPts val="2600"/>
              </a:lnSpc>
              <a:buNone/>
            </a:pPr>
            <a:r>
              <a:rPr lang="en-US" sz="1600" dirty="0">
                <a:solidFill>
                  <a:srgbClr val="E5E0DF"/>
                </a:solidFill>
                <a:latin typeface="Overpass" pitchFamily="34" charset="0"/>
                <a:ea typeface="Overpass" pitchFamily="34" charset="-122"/>
                <a:cs typeface="Overpass" pitchFamily="34" charset="-120"/>
              </a:rPr>
              <a:t>Correlation measures the strength and direction of the linear relationship between two variables. It ranges from -1 to +1, where 0 indicates no relationship.</a:t>
            </a:r>
            <a:endParaRPr lang="en-US" sz="1600" dirty="0"/>
          </a:p>
        </p:txBody>
      </p:sp>
      <p:sp>
        <p:nvSpPr>
          <p:cNvPr id="7" name="Shape 4"/>
          <p:cNvSpPr/>
          <p:nvPr/>
        </p:nvSpPr>
        <p:spPr>
          <a:xfrm>
            <a:off x="5162312" y="3667720"/>
            <a:ext cx="8682990" cy="11430"/>
          </a:xfrm>
          <a:prstGeom prst="roundRect">
            <a:avLst>
              <a:gd name="adj" fmla="val 769387"/>
            </a:avLst>
          </a:prstGeom>
          <a:solidFill>
            <a:srgbClr val="971B55"/>
          </a:solidFill>
          <a:ln/>
        </p:spPr>
      </p:sp>
      <p:pic>
        <p:nvPicPr>
          <p:cNvPr id="8" name="Image 1" descr="preencoded.png"/>
          <p:cNvPicPr>
            <a:picLocks noChangeAspect="1"/>
          </p:cNvPicPr>
          <p:nvPr/>
        </p:nvPicPr>
        <p:blipFill>
          <a:blip r:embed="rId4"/>
          <a:stretch>
            <a:fillRect/>
          </a:stretch>
        </p:blipFill>
        <p:spPr>
          <a:xfrm>
            <a:off x="1851779" y="3703439"/>
            <a:ext cx="4344353" cy="1857256"/>
          </a:xfrm>
          <a:prstGeom prst="rect">
            <a:avLst/>
          </a:prstGeom>
        </p:spPr>
      </p:pic>
      <p:sp>
        <p:nvSpPr>
          <p:cNvPr id="9" name="Text 5"/>
          <p:cNvSpPr/>
          <p:nvPr/>
        </p:nvSpPr>
        <p:spPr>
          <a:xfrm>
            <a:off x="3947874" y="4422696"/>
            <a:ext cx="152162" cy="418624"/>
          </a:xfrm>
          <a:prstGeom prst="rect">
            <a:avLst/>
          </a:prstGeom>
          <a:noFill/>
          <a:ln/>
        </p:spPr>
        <p:txBody>
          <a:bodyPr wrap="none" lIns="0" tIns="0" rIns="0" bIns="0" rtlCol="0" anchor="t"/>
          <a:lstStyle/>
          <a:p>
            <a:pPr marL="0" indent="0" algn="ctr">
              <a:lnSpc>
                <a:spcPts val="3250"/>
              </a:lnSpc>
              <a:buNone/>
            </a:pPr>
            <a:r>
              <a:rPr lang="en-US" sz="2050" b="1" kern="0" spc="-62" dirty="0">
                <a:solidFill>
                  <a:srgbClr val="E5E0DF"/>
                </a:solidFill>
                <a:latin typeface="Overpass Bold" pitchFamily="34" charset="0"/>
                <a:ea typeface="Overpass Bold" pitchFamily="34" charset="-122"/>
                <a:cs typeface="Overpass Bold" pitchFamily="34" charset="-120"/>
              </a:rPr>
              <a:t>2</a:t>
            </a:r>
            <a:endParaRPr lang="en-US" sz="2050" dirty="0"/>
          </a:p>
        </p:txBody>
      </p:sp>
      <p:sp>
        <p:nvSpPr>
          <p:cNvPr id="10" name="Text 6"/>
          <p:cNvSpPr/>
          <p:nvPr/>
        </p:nvSpPr>
        <p:spPr>
          <a:xfrm>
            <a:off x="6405443" y="3912751"/>
            <a:ext cx="2463284" cy="307896"/>
          </a:xfrm>
          <a:prstGeom prst="rect">
            <a:avLst/>
          </a:prstGeom>
          <a:noFill/>
          <a:ln/>
        </p:spPr>
        <p:txBody>
          <a:bodyPr wrap="none" lIns="0" tIns="0" rIns="0" bIns="0" rtlCol="0" anchor="t"/>
          <a:lstStyle/>
          <a:p>
            <a:pPr marL="0" indent="0" algn="l">
              <a:lnSpc>
                <a:spcPts val="2400"/>
              </a:lnSpc>
              <a:buNone/>
            </a:pPr>
            <a:r>
              <a:rPr lang="en-US" sz="1900" b="1" kern="0" spc="-58" dirty="0">
                <a:solidFill>
                  <a:srgbClr val="E5E0DF"/>
                </a:solidFill>
                <a:latin typeface="Overpass Bold" pitchFamily="34" charset="0"/>
                <a:ea typeface="Overpass Bold" pitchFamily="34" charset="-122"/>
                <a:cs typeface="Overpass Bold" pitchFamily="34" charset="-120"/>
              </a:rPr>
              <a:t>Regression</a:t>
            </a:r>
            <a:endParaRPr lang="en-US" sz="1900" dirty="0"/>
          </a:p>
        </p:txBody>
      </p:sp>
      <p:sp>
        <p:nvSpPr>
          <p:cNvPr id="11" name="Text 7"/>
          <p:cNvSpPr/>
          <p:nvPr/>
        </p:nvSpPr>
        <p:spPr>
          <a:xfrm>
            <a:off x="6405443" y="4346258"/>
            <a:ext cx="7282815" cy="1005126"/>
          </a:xfrm>
          <a:prstGeom prst="rect">
            <a:avLst/>
          </a:prstGeom>
          <a:noFill/>
          <a:ln/>
        </p:spPr>
        <p:txBody>
          <a:bodyPr wrap="square" lIns="0" tIns="0" rIns="0" bIns="0" rtlCol="0" anchor="t"/>
          <a:lstStyle/>
          <a:p>
            <a:pPr marL="0" indent="0" algn="l">
              <a:lnSpc>
                <a:spcPts val="2600"/>
              </a:lnSpc>
              <a:buNone/>
            </a:pPr>
            <a:r>
              <a:rPr lang="en-US" sz="1600" dirty="0">
                <a:solidFill>
                  <a:srgbClr val="E5E0DF"/>
                </a:solidFill>
                <a:latin typeface="Overpass" pitchFamily="34" charset="0"/>
                <a:ea typeface="Overpass" pitchFamily="34" charset="-122"/>
                <a:cs typeface="Overpass" pitchFamily="34" charset="-120"/>
              </a:rPr>
              <a:t>Regression analysis aims to model the relationship between variables and predict the value of one variable based on the other. It helps to understand how changes in one variable affect the other.</a:t>
            </a:r>
            <a:endParaRPr lang="en-US" sz="1600" dirty="0"/>
          </a:p>
        </p:txBody>
      </p:sp>
      <p:sp>
        <p:nvSpPr>
          <p:cNvPr id="12" name="Shape 8"/>
          <p:cNvSpPr/>
          <p:nvPr/>
        </p:nvSpPr>
        <p:spPr>
          <a:xfrm>
            <a:off x="6248400" y="5577245"/>
            <a:ext cx="7596902" cy="11430"/>
          </a:xfrm>
          <a:prstGeom prst="roundRect">
            <a:avLst>
              <a:gd name="adj" fmla="val 769387"/>
            </a:avLst>
          </a:prstGeom>
          <a:solidFill>
            <a:srgbClr val="971B55"/>
          </a:solidFill>
          <a:ln/>
        </p:spPr>
      </p:sp>
      <p:pic>
        <p:nvPicPr>
          <p:cNvPr id="13" name="Image 2" descr="preencoded.png"/>
          <p:cNvPicPr>
            <a:picLocks noChangeAspect="1"/>
          </p:cNvPicPr>
          <p:nvPr/>
        </p:nvPicPr>
        <p:blipFill>
          <a:blip r:embed="rId5"/>
          <a:stretch>
            <a:fillRect/>
          </a:stretch>
        </p:blipFill>
        <p:spPr>
          <a:xfrm>
            <a:off x="765691" y="5612963"/>
            <a:ext cx="6516529" cy="1857256"/>
          </a:xfrm>
          <a:prstGeom prst="rect">
            <a:avLst/>
          </a:prstGeom>
        </p:spPr>
      </p:pic>
      <p:sp>
        <p:nvSpPr>
          <p:cNvPr id="14" name="Text 9"/>
          <p:cNvSpPr/>
          <p:nvPr/>
        </p:nvSpPr>
        <p:spPr>
          <a:xfrm>
            <a:off x="3949422" y="6332220"/>
            <a:ext cx="149066" cy="418624"/>
          </a:xfrm>
          <a:prstGeom prst="rect">
            <a:avLst/>
          </a:prstGeom>
          <a:noFill/>
          <a:ln/>
        </p:spPr>
        <p:txBody>
          <a:bodyPr wrap="none" lIns="0" tIns="0" rIns="0" bIns="0" rtlCol="0" anchor="t"/>
          <a:lstStyle/>
          <a:p>
            <a:pPr marL="0" indent="0" algn="ctr">
              <a:lnSpc>
                <a:spcPts val="3250"/>
              </a:lnSpc>
              <a:buNone/>
            </a:pPr>
            <a:r>
              <a:rPr lang="en-US" sz="2050" b="1" kern="0" spc="-62" dirty="0">
                <a:solidFill>
                  <a:srgbClr val="E5E0DF"/>
                </a:solidFill>
                <a:latin typeface="Overpass Bold" pitchFamily="34" charset="0"/>
                <a:ea typeface="Overpass Bold" pitchFamily="34" charset="-122"/>
                <a:cs typeface="Overpass Bold" pitchFamily="34" charset="-120"/>
              </a:rPr>
              <a:t>3</a:t>
            </a:r>
            <a:endParaRPr lang="en-US" sz="2050" dirty="0"/>
          </a:p>
        </p:txBody>
      </p:sp>
      <p:sp>
        <p:nvSpPr>
          <p:cNvPr id="15" name="Text 10"/>
          <p:cNvSpPr/>
          <p:nvPr/>
        </p:nvSpPr>
        <p:spPr>
          <a:xfrm>
            <a:off x="7491532" y="5989796"/>
            <a:ext cx="2463284" cy="307896"/>
          </a:xfrm>
          <a:prstGeom prst="rect">
            <a:avLst/>
          </a:prstGeom>
          <a:noFill/>
          <a:ln/>
        </p:spPr>
        <p:txBody>
          <a:bodyPr wrap="none" lIns="0" tIns="0" rIns="0" bIns="0" rtlCol="0" anchor="t"/>
          <a:lstStyle/>
          <a:p>
            <a:pPr marL="0" indent="0" algn="l">
              <a:lnSpc>
                <a:spcPts val="2400"/>
              </a:lnSpc>
              <a:buNone/>
            </a:pPr>
            <a:r>
              <a:rPr lang="en-US" sz="1900" b="1" kern="0" spc="-58" dirty="0">
                <a:solidFill>
                  <a:srgbClr val="E5E0DF"/>
                </a:solidFill>
                <a:latin typeface="Overpass Bold" pitchFamily="34" charset="0"/>
                <a:ea typeface="Overpass Bold" pitchFamily="34" charset="-122"/>
                <a:cs typeface="Overpass Bold" pitchFamily="34" charset="-120"/>
              </a:rPr>
              <a:t>Applications</a:t>
            </a:r>
            <a:endParaRPr lang="en-US" sz="1900" dirty="0"/>
          </a:p>
        </p:txBody>
      </p:sp>
      <p:sp>
        <p:nvSpPr>
          <p:cNvPr id="16" name="Text 11"/>
          <p:cNvSpPr/>
          <p:nvPr/>
        </p:nvSpPr>
        <p:spPr>
          <a:xfrm>
            <a:off x="7491532" y="6423303"/>
            <a:ext cx="6196727" cy="670084"/>
          </a:xfrm>
          <a:prstGeom prst="rect">
            <a:avLst/>
          </a:prstGeom>
          <a:noFill/>
          <a:ln/>
        </p:spPr>
        <p:txBody>
          <a:bodyPr wrap="square" lIns="0" tIns="0" rIns="0" bIns="0" rtlCol="0" anchor="t"/>
          <a:lstStyle/>
          <a:p>
            <a:pPr marL="0" indent="0" algn="l">
              <a:lnSpc>
                <a:spcPts val="2600"/>
              </a:lnSpc>
              <a:buNone/>
            </a:pPr>
            <a:r>
              <a:rPr lang="en-US" sz="1600" dirty="0">
                <a:solidFill>
                  <a:srgbClr val="E5E0DF"/>
                </a:solidFill>
                <a:latin typeface="Overpass" pitchFamily="34" charset="0"/>
                <a:ea typeface="Overpass" pitchFamily="34" charset="-122"/>
                <a:cs typeface="Overpass" pitchFamily="34" charset="-120"/>
              </a:rPr>
              <a:t>Correlation and regression find wide applications in various fields, such as finance, marketing, healthcare, and social sciences.</a:t>
            </a:r>
            <a:endParaRPr lang="en-US" sz="1600" dirty="0"/>
          </a:p>
        </p:txBody>
      </p:sp>
      <p:pic>
        <p:nvPicPr>
          <p:cNvPr id="18" name="Picture 17">
            <a:extLst>
              <a:ext uri="{FF2B5EF4-FFF2-40B4-BE49-F238E27FC236}">
                <a16:creationId xmlns:a16="http://schemas.microsoft.com/office/drawing/2014/main" id="{EBAFC178-0133-4ABF-BCEC-9275C1CA422C}"/>
              </a:ext>
            </a:extLst>
          </p:cNvPr>
          <p:cNvPicPr>
            <a:picLocks noChangeAspect="1"/>
          </p:cNvPicPr>
          <p:nvPr/>
        </p:nvPicPr>
        <p:blipFill>
          <a:blip r:embed="rId6"/>
          <a:stretch>
            <a:fillRect/>
          </a:stretch>
        </p:blipFill>
        <p:spPr>
          <a:xfrm>
            <a:off x="11449252" y="7460510"/>
            <a:ext cx="3086531" cy="65731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736</Words>
  <Application>Microsoft Office PowerPoint</Application>
  <PresentationFormat>Custom</PresentationFormat>
  <Paragraphs>68</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Overpass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2024-11-15T14:59:38Z</dcterms:created>
  <dcterms:modified xsi:type="dcterms:W3CDTF">2024-11-15T17:02:39Z</dcterms:modified>
</cp:coreProperties>
</file>