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2"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58" autoAdjust="0"/>
    <p:restoredTop sz="94660"/>
  </p:normalViewPr>
  <p:slideViewPr>
    <p:cSldViewPr snapToGrid="0">
      <p:cViewPr varScale="1">
        <p:scale>
          <a:sx n="93" d="100"/>
          <a:sy n="93" d="100"/>
        </p:scale>
        <p:origin x="235"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EB2246-ED42-4078-B695-1BADEF1A1A9E}" type="datetimeFigureOut">
              <a:rPr lang="en-US" smtClean="0"/>
              <a:t>1/20/2023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185868-0B94-4257-AAF6-EF5A7D07CA10}" type="slidenum">
              <a:rPr lang="en-US" smtClean="0"/>
              <a:t>‹#›</a:t>
            </a:fld>
            <a:endParaRPr lang="en-US"/>
          </a:p>
        </p:txBody>
      </p:sp>
    </p:spTree>
    <p:extLst>
      <p:ext uri="{BB962C8B-B14F-4D97-AF65-F5344CB8AC3E}">
        <p14:creationId xmlns:p14="http://schemas.microsoft.com/office/powerpoint/2010/main" val="344340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p>
        </p:txBody>
      </p:sp>
      <p:sp>
        <p:nvSpPr>
          <p:cNvPr id="4" name="Slide Number Placeholder 3"/>
          <p:cNvSpPr>
            <a:spLocks noGrp="1"/>
          </p:cNvSpPr>
          <p:nvPr>
            <p:ph type="sldNum" sz="quarter" idx="5"/>
          </p:nvPr>
        </p:nvSpPr>
        <p:spPr/>
        <p:txBody>
          <a:bodyPr/>
          <a:lstStyle/>
          <a:p>
            <a:fld id="{EA185868-0B94-4257-AAF6-EF5A7D07CA10}" type="slidenum">
              <a:rPr lang="en-US" smtClean="0"/>
              <a:t>7</a:t>
            </a:fld>
            <a:endParaRPr lang="en-US"/>
          </a:p>
        </p:txBody>
      </p:sp>
    </p:spTree>
    <p:extLst>
      <p:ext uri="{BB962C8B-B14F-4D97-AF65-F5344CB8AC3E}">
        <p14:creationId xmlns:p14="http://schemas.microsoft.com/office/powerpoint/2010/main" val="559298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DD279-3EA6-3DE3-41FE-EF78E290E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6C480F-2063-D195-C93E-0176345EAB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369198-6312-D32A-4C8A-B085A3C104AF}"/>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5" name="Footer Placeholder 4">
            <a:extLst>
              <a:ext uri="{FF2B5EF4-FFF2-40B4-BE49-F238E27FC236}">
                <a16:creationId xmlns:a16="http://schemas.microsoft.com/office/drawing/2014/main" id="{B0EF4C97-74EB-6395-DEA7-5282BEADCF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B8D8A8-6DAD-D249-86F3-DB77629A3CD4}"/>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2754125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51D82-4ADB-31D4-BE4D-058AB44A0E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1A28C2-3414-E7F8-4F91-258FE6A271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B0068-D41C-CC9D-3048-2A73172366D7}"/>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5" name="Footer Placeholder 4">
            <a:extLst>
              <a:ext uri="{FF2B5EF4-FFF2-40B4-BE49-F238E27FC236}">
                <a16:creationId xmlns:a16="http://schemas.microsoft.com/office/drawing/2014/main" id="{1C5E1A7D-9945-9360-4F71-58E2A43F28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FA648-AC5A-296E-24D6-E724B4BE0330}"/>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239112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780A66-954A-9A62-F289-B7A36F43D4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9ABF69-B8F3-E617-583C-04082780C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0EABE-8E14-2C0F-6D10-EDF5DC48FA79}"/>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5" name="Footer Placeholder 4">
            <a:extLst>
              <a:ext uri="{FF2B5EF4-FFF2-40B4-BE49-F238E27FC236}">
                <a16:creationId xmlns:a16="http://schemas.microsoft.com/office/drawing/2014/main" id="{8368104E-3CA4-E35D-8B7B-5D69DC66B3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B4E04D-05BE-3323-1034-105FE14763FB}"/>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36865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A8FF-E86E-A48E-7BEA-49131E9951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8E59AE-5C94-CDCF-0B7A-A199CC026A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69AE5E-1FFB-F950-C23E-A83F196C405F}"/>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5" name="Footer Placeholder 4">
            <a:extLst>
              <a:ext uri="{FF2B5EF4-FFF2-40B4-BE49-F238E27FC236}">
                <a16:creationId xmlns:a16="http://schemas.microsoft.com/office/drawing/2014/main" id="{3DD752A2-249A-F655-BD85-C352C72239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2A3F34-F07B-BF19-A09E-C9D23B9BB126}"/>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473086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632F7-C071-70D3-E895-CAAAB5B248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31A6A5-40F7-EA58-1DD5-E83BADD999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43CBBA-7F93-946F-2F77-7E89A66D15AD}"/>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5" name="Footer Placeholder 4">
            <a:extLst>
              <a:ext uri="{FF2B5EF4-FFF2-40B4-BE49-F238E27FC236}">
                <a16:creationId xmlns:a16="http://schemas.microsoft.com/office/drawing/2014/main" id="{10EBC743-07DD-E908-6ADE-42B47473F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6DBA70-6B05-5126-0E6B-543A90CE6706}"/>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130695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4F99E-C6FF-E1E5-13C6-5FC74691A3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4726A2-EC0A-DEFF-F1F3-67838E7937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863A25-C571-EF21-2C76-43D902A964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E3AACD-1796-C617-D83E-62870E6B8E4F}"/>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6" name="Footer Placeholder 5">
            <a:extLst>
              <a:ext uri="{FF2B5EF4-FFF2-40B4-BE49-F238E27FC236}">
                <a16:creationId xmlns:a16="http://schemas.microsoft.com/office/drawing/2014/main" id="{BD63F133-D390-A905-6217-03E292D4C3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E70DF0-E08C-4413-CC94-2984D7F4FE8A}"/>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268908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1648E-ED2E-4CE1-29B6-28178FA9FD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B2C4CB-35C0-4CDD-55EF-5B76DDD20C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3E1E6D-1897-6ACD-8E20-3673035BF1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393481-87B5-B414-7E19-94985AEAD4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E2B0A1-1398-8503-F18B-12718BD7D4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CB82F-D7F5-0498-F638-E219702730C3}"/>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8" name="Footer Placeholder 7">
            <a:extLst>
              <a:ext uri="{FF2B5EF4-FFF2-40B4-BE49-F238E27FC236}">
                <a16:creationId xmlns:a16="http://schemas.microsoft.com/office/drawing/2014/main" id="{BFE640B8-C7E8-C0AF-4EAE-E2A50D9F9B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781927-09B2-FB46-24DB-19CF6297D5A8}"/>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3198226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AF450-9AB9-6D44-1978-798546B12F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156216-212C-3196-2215-DBE2E8C90D72}"/>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4" name="Footer Placeholder 3">
            <a:extLst>
              <a:ext uri="{FF2B5EF4-FFF2-40B4-BE49-F238E27FC236}">
                <a16:creationId xmlns:a16="http://schemas.microsoft.com/office/drawing/2014/main" id="{8A2D7DDB-735E-CF5F-D46E-6F040378B7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F9D13B-A78C-DE72-495C-8AC4DA8AD4BA}"/>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8573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FCE512-F5A2-1567-7CA8-C91E24DFE9ED}"/>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3" name="Footer Placeholder 2">
            <a:extLst>
              <a:ext uri="{FF2B5EF4-FFF2-40B4-BE49-F238E27FC236}">
                <a16:creationId xmlns:a16="http://schemas.microsoft.com/office/drawing/2014/main" id="{C0B65FE3-5EE7-D79B-346B-10104B31BD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9AC0A9E-9FFB-0DE2-ED5D-15AC4738C223}"/>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3445875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9D79E-936E-7B45-E3C7-F38ED458B4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4FF4C2-2D13-6CF2-E39A-31F48AEC7F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FE64F5-7D41-BC3C-90DE-3C31E1C08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3056AC-2E9B-1DC1-C267-3FB763E7BE00}"/>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6" name="Footer Placeholder 5">
            <a:extLst>
              <a:ext uri="{FF2B5EF4-FFF2-40B4-BE49-F238E27FC236}">
                <a16:creationId xmlns:a16="http://schemas.microsoft.com/office/drawing/2014/main" id="{3F1F47B9-028C-12CD-4674-81B2AA88D6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F5C983-6833-289C-AC04-7839FBC95F37}"/>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1641898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4DDF5-498F-1B5F-018E-DD6B9DA973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A0EA05-882B-7C8F-7D02-6480092936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841E08-A864-03C8-B36D-D9F900497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D28AFE-49D3-D190-E9A3-23C95290DDB7}"/>
              </a:ext>
            </a:extLst>
          </p:cNvPr>
          <p:cNvSpPr>
            <a:spLocks noGrp="1"/>
          </p:cNvSpPr>
          <p:nvPr>
            <p:ph type="dt" sz="half" idx="10"/>
          </p:nvPr>
        </p:nvSpPr>
        <p:spPr/>
        <p:txBody>
          <a:bodyPr/>
          <a:lstStyle/>
          <a:p>
            <a:fld id="{0F2066C6-8DA1-475D-B188-32B136A11169}" type="datetimeFigureOut">
              <a:rPr lang="en-US" smtClean="0"/>
              <a:t>1/20/2023</a:t>
            </a:fld>
            <a:endParaRPr lang="en-US"/>
          </a:p>
        </p:txBody>
      </p:sp>
      <p:sp>
        <p:nvSpPr>
          <p:cNvPr id="6" name="Footer Placeholder 5">
            <a:extLst>
              <a:ext uri="{FF2B5EF4-FFF2-40B4-BE49-F238E27FC236}">
                <a16:creationId xmlns:a16="http://schemas.microsoft.com/office/drawing/2014/main" id="{C6FAD5E3-2EF5-D145-5E93-E5F9C0F9C0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AC04BE-A6D7-05D3-7E18-BE3134BBF8F4}"/>
              </a:ext>
            </a:extLst>
          </p:cNvPr>
          <p:cNvSpPr>
            <a:spLocks noGrp="1"/>
          </p:cNvSpPr>
          <p:nvPr>
            <p:ph type="sldNum" sz="quarter" idx="12"/>
          </p:nvPr>
        </p:nvSpPr>
        <p:spPr/>
        <p:txBody>
          <a:bodyPr/>
          <a:lstStyle/>
          <a:p>
            <a:fld id="{548899FE-A831-4837-B44C-A7596BBF58CF}" type="slidenum">
              <a:rPr lang="en-US" smtClean="0"/>
              <a:t>‹#›</a:t>
            </a:fld>
            <a:endParaRPr lang="en-US"/>
          </a:p>
        </p:txBody>
      </p:sp>
    </p:spTree>
    <p:extLst>
      <p:ext uri="{BB962C8B-B14F-4D97-AF65-F5344CB8AC3E}">
        <p14:creationId xmlns:p14="http://schemas.microsoft.com/office/powerpoint/2010/main" val="3513088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49ED63-B832-5115-7A01-541BD8DF6D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BCEC3D-9CC7-81C6-828E-27E66BB4B6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F01D62-A569-2DDC-4E66-EBF9B121F3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066C6-8DA1-475D-B188-32B136A11169}" type="datetimeFigureOut">
              <a:rPr lang="en-US" smtClean="0"/>
              <a:t>1/20/2023</a:t>
            </a:fld>
            <a:endParaRPr lang="en-US"/>
          </a:p>
        </p:txBody>
      </p:sp>
      <p:sp>
        <p:nvSpPr>
          <p:cNvPr id="5" name="Footer Placeholder 4">
            <a:extLst>
              <a:ext uri="{FF2B5EF4-FFF2-40B4-BE49-F238E27FC236}">
                <a16:creationId xmlns:a16="http://schemas.microsoft.com/office/drawing/2014/main" id="{48977B18-FD9B-2821-D55F-3B001CF149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F00D625-7777-EFB4-0E76-4CA7B77FE1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899FE-A831-4837-B44C-A7596BBF58CF}" type="slidenum">
              <a:rPr lang="en-US" smtClean="0"/>
              <a:t>‹#›</a:t>
            </a:fld>
            <a:endParaRPr lang="en-US"/>
          </a:p>
        </p:txBody>
      </p:sp>
    </p:spTree>
    <p:extLst>
      <p:ext uri="{BB962C8B-B14F-4D97-AF65-F5344CB8AC3E}">
        <p14:creationId xmlns:p14="http://schemas.microsoft.com/office/powerpoint/2010/main" val="3384586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61B7B-0CC2-7B98-9A18-01A2478DD11A}"/>
              </a:ext>
            </a:extLst>
          </p:cNvPr>
          <p:cNvSpPr>
            <a:spLocks noGrp="1"/>
          </p:cNvSpPr>
          <p:nvPr>
            <p:ph type="ctrTitle"/>
          </p:nvPr>
        </p:nvSpPr>
        <p:spPr/>
        <p:txBody>
          <a:bodyPr>
            <a:normAutofit/>
          </a:bodyPr>
          <a:lstStyle/>
          <a:p>
            <a:r>
              <a:rPr lang="en-US" dirty="0">
                <a:solidFill>
                  <a:srgbClr val="FF0000"/>
                </a:solidFill>
                <a:latin typeface="Times New Roman" panose="02020603050405020304" pitchFamily="18" charset="0"/>
                <a:cs typeface="Times New Roman" panose="02020603050405020304" pitchFamily="18" charset="0"/>
              </a:rPr>
              <a:t>Changes in Temperature and Phase</a:t>
            </a:r>
          </a:p>
        </p:txBody>
      </p:sp>
      <p:sp>
        <p:nvSpPr>
          <p:cNvPr id="3" name="Subtitle 2">
            <a:extLst>
              <a:ext uri="{FF2B5EF4-FFF2-40B4-BE49-F238E27FC236}">
                <a16:creationId xmlns:a16="http://schemas.microsoft.com/office/drawing/2014/main" id="{FC517CB4-D756-188F-BA3B-C0F7A669B493}"/>
              </a:ext>
            </a:extLst>
          </p:cNvPr>
          <p:cNvSpPr>
            <a:spLocks noGrp="1"/>
          </p:cNvSpPr>
          <p:nvPr>
            <p:ph type="subTitle" idx="1"/>
          </p:nvPr>
        </p:nvSpPr>
        <p:spPr/>
        <p:txBody>
          <a:bodyPr>
            <a:normAutofit/>
          </a:bodyPr>
          <a:lstStyle/>
          <a:p>
            <a:endParaRPr lang="en-US" sz="4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162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1-9D8B-97BF-A8F3-7EE432BEFFD1}"/>
              </a:ext>
            </a:extLst>
          </p:cNvPr>
          <p:cNvSpPr>
            <a:spLocks noGrp="1"/>
          </p:cNvSpPr>
          <p:nvPr>
            <p:ph type="title"/>
          </p:nvPr>
        </p:nvSpPr>
        <p:spPr>
          <a:xfrm>
            <a:off x="838200" y="365125"/>
            <a:ext cx="10515600" cy="656367"/>
          </a:xfrm>
        </p:spPr>
        <p:txBody>
          <a:bodyPr>
            <a:normAutofit fontScale="90000"/>
          </a:bodyPr>
          <a:lstStyle/>
          <a:p>
            <a:r>
              <a:rPr lang="en-US" sz="4400" dirty="0">
                <a:solidFill>
                  <a:srgbClr val="FF0000"/>
                </a:solidFill>
                <a:latin typeface="Times New Roman" panose="02020603050405020304" pitchFamily="18" charset="0"/>
                <a:cs typeface="Times New Roman" panose="02020603050405020304" pitchFamily="18" charset="0"/>
              </a:rPr>
              <a:t>Changes in Temperature and Phase</a:t>
            </a:r>
            <a:br>
              <a:rPr lang="en-US" sz="4400" dirty="0">
                <a:solidFill>
                  <a:srgbClr val="FF0000"/>
                </a:solidFill>
                <a:latin typeface="Times New Roman" panose="02020603050405020304" pitchFamily="18" charset="0"/>
                <a:cs typeface="Times New Roman" panose="02020603050405020304" pitchFamily="18" charset="0"/>
              </a:rPr>
            </a:b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79F4DBA-C5D8-91A2-5085-CBC102BCA5E7}"/>
                  </a:ext>
                </a:extLst>
              </p:cNvPr>
              <p:cNvSpPr>
                <a:spLocks noGrp="1"/>
              </p:cNvSpPr>
              <p:nvPr>
                <p:ph idx="1"/>
              </p:nvPr>
            </p:nvSpPr>
            <p:spPr>
              <a:xfrm>
                <a:off x="838200" y="659028"/>
                <a:ext cx="10515600" cy="5517936"/>
              </a:xfrm>
            </p:spPr>
            <p:txBody>
              <a:bodyPr>
                <a:normAutofit fontScale="925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Specific Heat capacity</a:t>
                </a:r>
              </a:p>
              <a:p>
                <a:pPr marL="0" indent="0">
                  <a:buNone/>
                </a:pPr>
                <a:r>
                  <a:rPr lang="en-US" dirty="0">
                    <a:solidFill>
                      <a:schemeClr val="tx1"/>
                    </a:solidFill>
                    <a:latin typeface="Times New Roman" panose="02020603050405020304" pitchFamily="18" charset="0"/>
                    <a:cs typeface="Times New Roman" panose="02020603050405020304" pitchFamily="18" charset="0"/>
                  </a:rPr>
                  <a:t>The </a:t>
                </a:r>
                <a:r>
                  <a:rPr lang="en-US" dirty="0">
                    <a:solidFill>
                      <a:srgbClr val="FF0000"/>
                    </a:solidFill>
                    <a:latin typeface="Times New Roman" panose="02020603050405020304" pitchFamily="18" charset="0"/>
                    <a:cs typeface="Times New Roman" panose="02020603050405020304" pitchFamily="18" charset="0"/>
                  </a:rPr>
                  <a:t>specific heat capacity </a:t>
                </a:r>
                <a:r>
                  <a:rPr lang="en-US" dirty="0">
                    <a:solidFill>
                      <a:schemeClr val="tx1"/>
                    </a:solidFill>
                    <a:latin typeface="Times New Roman" panose="02020603050405020304" pitchFamily="18" charset="0"/>
                    <a:cs typeface="Times New Roman" panose="02020603050405020304" pitchFamily="18" charset="0"/>
                  </a:rPr>
                  <a:t>of a substance is defined as the energy required to change the temperature of 1 kg of that substance by 1</a:t>
                </a:r>
                <a:r>
                  <a:rPr lang="en-US" baseline="30000" dirty="0">
                    <a:solidFill>
                      <a:schemeClr val="tx1"/>
                    </a:solidFill>
                    <a:latin typeface="Times New Roman" panose="02020603050405020304" pitchFamily="18" charset="0"/>
                    <a:cs typeface="Times New Roman" panose="02020603050405020304" pitchFamily="18" charset="0"/>
                  </a:rPr>
                  <a:t>o</a:t>
                </a:r>
                <a:r>
                  <a:rPr lang="en-US" dirty="0">
                    <a:solidFill>
                      <a:schemeClr val="tx1"/>
                    </a:solidFill>
                    <a:latin typeface="Times New Roman" panose="02020603050405020304" pitchFamily="18" charset="0"/>
                    <a:cs typeface="Times New Roman" panose="02020603050405020304" pitchFamily="18" charset="0"/>
                  </a:rPr>
                  <a:t>C.</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Every substance has a unique specific heat capacity.</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This relationship is expressed mathematically as:</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Specific heat capacity</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                                   </a:t>
                </a:r>
                <a:r>
                  <a:rPr lang="en-US" i="1" dirty="0">
                    <a:solidFill>
                      <a:schemeClr val="tx1"/>
                    </a:solidFill>
                    <a:latin typeface="Times New Roman" panose="02020603050405020304" pitchFamily="18" charset="0"/>
                    <a:cs typeface="Times New Roman" panose="02020603050405020304" pitchFamily="18" charset="0"/>
                  </a:rPr>
                  <a:t>c</a:t>
                </a:r>
                <a:r>
                  <a:rPr lang="en-US" i="1" baseline="-25000" dirty="0">
                    <a:solidFill>
                      <a:schemeClr val="tx1"/>
                    </a:solidFill>
                    <a:latin typeface="Times New Roman" panose="02020603050405020304" pitchFamily="18" charset="0"/>
                    <a:cs typeface="Times New Roman" panose="02020603050405020304" pitchFamily="18" charset="0"/>
                  </a:rPr>
                  <a:t>p</a:t>
                </a:r>
                <a:r>
                  <a:rPr lang="en-US" dirty="0">
                    <a:solidFill>
                      <a:schemeClr val="tx1"/>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i="1" smtClean="0">
                            <a:solidFill>
                              <a:schemeClr val="tx1"/>
                            </a:solidFill>
                            <a:latin typeface="Cambria Math" panose="02040503050406030204" pitchFamily="18" charset="0"/>
                            <a:cs typeface="Times New Roman" panose="02020603050405020304" pitchFamily="18" charset="0"/>
                          </a:rPr>
                        </m:ctrlPr>
                      </m:fPr>
                      <m:num>
                        <m:r>
                          <a:rPr lang="en-US" b="0" i="1" smtClean="0">
                            <a:solidFill>
                              <a:schemeClr val="tx1"/>
                            </a:solidFill>
                            <a:latin typeface="Cambria Math" panose="02040503050406030204" pitchFamily="18" charset="0"/>
                            <a:cs typeface="Times New Roman" panose="02020603050405020304" pitchFamily="18" charset="0"/>
                          </a:rPr>
                          <m:t>𝑄</m:t>
                        </m:r>
                      </m:num>
                      <m:den>
                        <m:r>
                          <a:rPr lang="en-US" b="0" i="1" smtClean="0">
                            <a:solidFill>
                              <a:schemeClr val="tx1"/>
                            </a:solidFill>
                            <a:latin typeface="Cambria Math" panose="02040503050406030204" pitchFamily="18" charset="0"/>
                            <a:cs typeface="Times New Roman" panose="02020603050405020304" pitchFamily="18" charset="0"/>
                          </a:rPr>
                          <m:t>𝑚</m:t>
                        </m:r>
                        <m:r>
                          <m:rPr>
                            <m:nor/>
                          </m:rPr>
                          <a:rPr lang="en-US" dirty="0">
                            <a:solidFill>
                              <a:schemeClr val="tx1"/>
                            </a:solidFill>
                            <a:latin typeface="Times New Roman" panose="02020603050405020304" pitchFamily="18" charset="0"/>
                            <a:cs typeface="Times New Roman" panose="02020603050405020304" pitchFamily="18" charset="0"/>
                            <a:sym typeface="Symbol" panose="05050102010706020507" pitchFamily="18" charset="2"/>
                          </a:rPr>
                          <m:t></m:t>
                        </m:r>
                        <m:r>
                          <m:rPr>
                            <m:nor/>
                          </m:rPr>
                          <a:rPr lang="en-US" b="0" i="1"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m:t>T</m:t>
                        </m:r>
                      </m:den>
                    </m:f>
                  </m:oMath>
                </a14:m>
                <a:endParaRPr lang="en-US" dirty="0">
                  <a:solidFill>
                    <a:schemeClr val="tx1"/>
                  </a:solidFill>
                  <a:latin typeface="Times New Roman" panose="02020603050405020304" pitchFamily="18" charset="0"/>
                  <a:cs typeface="Times New Roman" panose="02020603050405020304" pitchFamily="18" charset="0"/>
                </a:endParaRPr>
              </a:p>
              <a:p>
                <a:pPr marL="0" indent="0">
                  <a:buNone/>
                </a:pPr>
                <a:r>
                  <a:rPr lang="en-US" dirty="0">
                    <a:solidFill>
                      <a:schemeClr val="tx1"/>
                    </a:solidFill>
                    <a:latin typeface="Times New Roman" panose="02020603050405020304" pitchFamily="18" charset="0"/>
                    <a:cs typeface="Times New Roman" panose="02020603050405020304" pitchFamily="18" charset="0"/>
                  </a:rPr>
                  <a:t> specific heat capacity = </a:t>
                </a:r>
                <a14:m>
                  <m:oMath xmlns:m="http://schemas.openxmlformats.org/officeDocument/2006/math">
                    <m:f>
                      <m:fPr>
                        <m:ctrlPr>
                          <a:rPr lang="en-US" i="1" smtClean="0">
                            <a:solidFill>
                              <a:schemeClr val="tx1"/>
                            </a:solidFill>
                            <a:latin typeface="Cambria Math" panose="02040503050406030204" pitchFamily="18" charset="0"/>
                            <a:cs typeface="Times New Roman" panose="02020603050405020304" pitchFamily="18" charset="0"/>
                          </a:rPr>
                        </m:ctrlPr>
                      </m:fPr>
                      <m:num>
                        <m:r>
                          <a:rPr lang="en-US" b="0" i="1" smtClean="0">
                            <a:solidFill>
                              <a:schemeClr val="tx1"/>
                            </a:solidFill>
                            <a:latin typeface="Cambria Math" panose="02040503050406030204" pitchFamily="18" charset="0"/>
                            <a:cs typeface="Times New Roman" panose="02020603050405020304" pitchFamily="18" charset="0"/>
                          </a:rPr>
                          <m:t>𝑒𝑛𝑒𝑟𝑔𝑦</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𝑡𝑟𝑎𝑛𝑠𝑓𝑒𝑟𝑟𝑒𝑑</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𝑎𝑠</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h𝑒𝑎𝑡</m:t>
                        </m:r>
                      </m:num>
                      <m:den>
                        <m:r>
                          <a:rPr lang="en-US" b="0" i="1" smtClean="0">
                            <a:solidFill>
                              <a:schemeClr val="tx1"/>
                            </a:solidFill>
                            <a:latin typeface="Cambria Math" panose="02040503050406030204" pitchFamily="18" charset="0"/>
                            <a:cs typeface="Times New Roman" panose="02020603050405020304" pitchFamily="18" charset="0"/>
                          </a:rPr>
                          <m:t>𝑚𝑎𝑠𝑠</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𝑋</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𝑐h𝑎𝑛𝑔𝑒</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𝑖𝑛</m:t>
                        </m:r>
                        <m:r>
                          <a:rPr lang="en-US" b="0" i="1" smtClean="0">
                            <a:solidFill>
                              <a:schemeClr val="tx1"/>
                            </a:solidFill>
                            <a:latin typeface="Cambria Math" panose="02040503050406030204" pitchFamily="18" charset="0"/>
                            <a:cs typeface="Times New Roman" panose="02020603050405020304" pitchFamily="18" charset="0"/>
                          </a:rPr>
                          <m:t> </m:t>
                        </m:r>
                        <m:r>
                          <a:rPr lang="en-US" b="0" i="1" smtClean="0">
                            <a:solidFill>
                              <a:schemeClr val="tx1"/>
                            </a:solidFill>
                            <a:latin typeface="Cambria Math" panose="02040503050406030204" pitchFamily="18" charset="0"/>
                            <a:cs typeface="Times New Roman" panose="02020603050405020304" pitchFamily="18" charset="0"/>
                          </a:rPr>
                          <m:t>𝑡𝑒𝑚𝑝𝑒𝑟𝑎𝑡𝑢𝑟𝑒</m:t>
                        </m:r>
                      </m:den>
                    </m:f>
                  </m:oMath>
                </a14:m>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The subscript </a:t>
                </a:r>
                <a:r>
                  <a:rPr lang="en-US" i="1" dirty="0">
                    <a:latin typeface="Times New Roman" panose="02020603050405020304" pitchFamily="18" charset="0"/>
                    <a:cs typeface="Times New Roman" panose="02020603050405020304" pitchFamily="18" charset="0"/>
                  </a:rPr>
                  <a:t>p</a:t>
                </a:r>
                <a:r>
                  <a:rPr lang="en-US" dirty="0">
                    <a:latin typeface="Times New Roman" panose="02020603050405020304" pitchFamily="18" charset="0"/>
                    <a:cs typeface="Times New Roman" panose="02020603050405020304" pitchFamily="18" charset="0"/>
                  </a:rPr>
                  <a:t> indicates that the specific heat capacity is measured at constant pressure.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the temperature increases, </a:t>
                </a:r>
                <a:r>
                  <a:rPr lang="en-US" dirty="0">
                    <a:latin typeface="Times New Roman" panose="02020603050405020304" pitchFamily="18" charset="0"/>
                    <a:cs typeface="Times New Roman" panose="02020603050405020304" pitchFamily="18" charset="0"/>
                    <a:sym typeface="Symbol" panose="05050102010706020507" pitchFamily="18" charset="2"/>
                  </a:rPr>
                  <a:t></a:t>
                </a:r>
                <a:r>
                  <a:rPr lang="en-US" i="1" dirty="0">
                    <a:latin typeface="Times New Roman" panose="02020603050405020304" pitchFamily="18" charset="0"/>
                    <a:cs typeface="Times New Roman" panose="02020603050405020304" pitchFamily="18" charset="0"/>
                    <a:sym typeface="Symbol" panose="05050102010706020507" pitchFamily="18" charset="2"/>
                  </a:rPr>
                  <a:t>T and Q </a:t>
                </a:r>
                <a:r>
                  <a:rPr lang="en-US" dirty="0">
                    <a:latin typeface="Times New Roman" panose="02020603050405020304" pitchFamily="18" charset="0"/>
                    <a:cs typeface="Times New Roman" panose="02020603050405020304" pitchFamily="18" charset="0"/>
                    <a:sym typeface="Symbol" panose="05050102010706020507" pitchFamily="18" charset="2"/>
                  </a:rPr>
                  <a:t>are taken to be positive- which corresponds to energy transferred into the substance</a:t>
                </a:r>
                <a:r>
                  <a:rPr lang="en-US" i="1" dirty="0">
                    <a:latin typeface="Times New Roman" panose="02020603050405020304" pitchFamily="18" charset="0"/>
                    <a:cs typeface="Times New Roman" panose="02020603050405020304" pitchFamily="18" charset="0"/>
                    <a:sym typeface="Symbol" panose="05050102010706020507" pitchFamily="18" charset="2"/>
                  </a:rPr>
                  <a:t>.</a:t>
                </a:r>
                <a:br>
                  <a:rPr lang="en-US" i="1" dirty="0">
                    <a:latin typeface="Times New Roman" panose="02020603050405020304" pitchFamily="18" charset="0"/>
                    <a:cs typeface="Times New Roman" panose="02020603050405020304" pitchFamily="18" charset="0"/>
                    <a:sym typeface="Symbol" panose="05050102010706020507" pitchFamily="18" charset="2"/>
                  </a:rPr>
                </a:br>
                <a:r>
                  <a:rPr lang="en-US" dirty="0">
                    <a:latin typeface="Times New Roman" panose="02020603050405020304" pitchFamily="18" charset="0"/>
                    <a:cs typeface="Times New Roman" panose="02020603050405020304" pitchFamily="18" charset="0"/>
                  </a:rPr>
                  <a:t>When the temperature decreases, </a:t>
                </a:r>
                <a:r>
                  <a:rPr lang="en-US" dirty="0">
                    <a:latin typeface="Times New Roman" panose="02020603050405020304" pitchFamily="18" charset="0"/>
                    <a:cs typeface="Times New Roman" panose="02020603050405020304" pitchFamily="18" charset="0"/>
                    <a:sym typeface="Symbol" panose="05050102010706020507" pitchFamily="18" charset="2"/>
                  </a:rPr>
                  <a:t></a:t>
                </a:r>
                <a:r>
                  <a:rPr lang="en-US" i="1" dirty="0">
                    <a:latin typeface="Times New Roman" panose="02020603050405020304" pitchFamily="18" charset="0"/>
                    <a:cs typeface="Times New Roman" panose="02020603050405020304" pitchFamily="18" charset="0"/>
                    <a:sym typeface="Symbol" panose="05050102010706020507" pitchFamily="18" charset="2"/>
                  </a:rPr>
                  <a:t>T and Q </a:t>
                </a:r>
                <a:r>
                  <a:rPr lang="en-US" dirty="0">
                    <a:latin typeface="Times New Roman" panose="02020603050405020304" pitchFamily="18" charset="0"/>
                    <a:cs typeface="Times New Roman" panose="02020603050405020304" pitchFamily="18" charset="0"/>
                    <a:sym typeface="Symbol" panose="05050102010706020507" pitchFamily="18" charset="2"/>
                  </a:rPr>
                  <a:t>are taken to be positive-energy is transferred from the substance</a:t>
                </a:r>
                <a:r>
                  <a:rPr lang="en-US" i="1" dirty="0">
                    <a:latin typeface="Times New Roman" panose="02020603050405020304" pitchFamily="18" charset="0"/>
                    <a:cs typeface="Times New Roman" panose="02020603050405020304" pitchFamily="18" charset="0"/>
                    <a:sym typeface="Symbol" panose="05050102010706020507" pitchFamily="18" charset="2"/>
                  </a:rPr>
                  <a:t>.</a:t>
                </a:r>
                <a:br>
                  <a:rPr lang="en-US" i="1" dirty="0">
                    <a:latin typeface="Times New Roman" panose="02020603050405020304" pitchFamily="18" charset="0"/>
                    <a:cs typeface="Times New Roman" panose="02020603050405020304" pitchFamily="18" charset="0"/>
                    <a:sym typeface="Symbol" panose="05050102010706020507" pitchFamily="18" charset="2"/>
                  </a:rPr>
                </a:b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a:extLst>
                  <a:ext uri="{FF2B5EF4-FFF2-40B4-BE49-F238E27FC236}">
                    <a16:creationId xmlns:a16="http://schemas.microsoft.com/office/drawing/2014/main" id="{D79F4DBA-C5D8-91A2-5085-CBC102BCA5E7}"/>
                  </a:ext>
                </a:extLst>
              </p:cNvPr>
              <p:cNvSpPr>
                <a:spLocks noGrp="1" noRot="1" noChangeAspect="1" noMove="1" noResize="1" noEditPoints="1" noAdjustHandles="1" noChangeArrowheads="1" noChangeShapeType="1" noTextEdit="1"/>
              </p:cNvSpPr>
              <p:nvPr>
                <p:ph idx="1"/>
              </p:nvPr>
            </p:nvSpPr>
            <p:spPr>
              <a:xfrm>
                <a:off x="838200" y="659028"/>
                <a:ext cx="10515600" cy="5517936"/>
              </a:xfrm>
              <a:blipFill>
                <a:blip r:embed="rId2"/>
                <a:stretch>
                  <a:fillRect l="-1043" t="-2983" r="-174"/>
                </a:stretch>
              </a:blipFill>
            </p:spPr>
            <p:txBody>
              <a:bodyPr/>
              <a:lstStyle/>
              <a:p>
                <a:r>
                  <a:rPr lang="en-US">
                    <a:noFill/>
                  </a:rPr>
                  <a:t> </a:t>
                </a:r>
              </a:p>
            </p:txBody>
          </p:sp>
        </mc:Fallback>
      </mc:AlternateContent>
    </p:spTree>
    <p:extLst>
      <p:ext uri="{BB962C8B-B14F-4D97-AF65-F5344CB8AC3E}">
        <p14:creationId xmlns:p14="http://schemas.microsoft.com/office/powerpoint/2010/main" val="179581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1-9D8B-97BF-A8F3-7EE432BEFFD1}"/>
              </a:ext>
            </a:extLst>
          </p:cNvPr>
          <p:cNvSpPr>
            <a:spLocks noGrp="1"/>
          </p:cNvSpPr>
          <p:nvPr>
            <p:ph type="title"/>
          </p:nvPr>
        </p:nvSpPr>
        <p:spPr>
          <a:xfrm>
            <a:off x="838200" y="365125"/>
            <a:ext cx="10515600" cy="656367"/>
          </a:xfrm>
        </p:spPr>
        <p:txBody>
          <a:bodyPr>
            <a:normAutofit fontScale="90000"/>
          </a:bodyPr>
          <a:lstStyle/>
          <a:p>
            <a:r>
              <a:rPr lang="en-US" sz="4400" dirty="0">
                <a:solidFill>
                  <a:srgbClr val="FF0000"/>
                </a:solidFill>
                <a:latin typeface="Times New Roman" panose="02020603050405020304" pitchFamily="18" charset="0"/>
                <a:cs typeface="Times New Roman" panose="02020603050405020304" pitchFamily="18" charset="0"/>
              </a:rPr>
              <a:t>Changes in Temperature and Phase</a:t>
            </a:r>
            <a:br>
              <a:rPr lang="en-US" sz="4400"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79F4DBA-C5D8-91A2-5085-CBC102BCA5E7}"/>
              </a:ext>
            </a:extLst>
          </p:cNvPr>
          <p:cNvSpPr>
            <a:spLocks noGrp="1"/>
          </p:cNvSpPr>
          <p:nvPr>
            <p:ph idx="1"/>
          </p:nvPr>
        </p:nvSpPr>
        <p:spPr>
          <a:xfrm>
            <a:off x="838200" y="659028"/>
            <a:ext cx="10515600" cy="5517936"/>
          </a:xfrm>
        </p:spPr>
        <p:txBody>
          <a:bodyPr>
            <a:normAutofit fontScale="700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Calorimetry is used to determine specific heat capacity.</a:t>
            </a:r>
          </a:p>
          <a:p>
            <a:pPr marL="0" indent="0">
              <a:buNone/>
            </a:pPr>
            <a:r>
              <a:rPr lang="en-US" dirty="0">
                <a:solidFill>
                  <a:schemeClr val="tx1"/>
                </a:solidFill>
                <a:latin typeface="Times New Roman" panose="02020603050405020304" pitchFamily="18" charset="0"/>
                <a:cs typeface="Times New Roman" panose="02020603050405020304" pitchFamily="18" charset="0"/>
              </a:rPr>
              <a:t>To measure the specific heat capacity of a substance, it is necessary to measure mass, temperature change, and energy transferred as heat.</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Mass and temperature change are directly measurable, but the direct measurement of heat is difficult.</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However, the specific heat capacity of water is known,</a:t>
            </a:r>
            <a:r>
              <a:rPr lang="en-US" dirty="0">
                <a:latin typeface="Times New Roman" panose="02020603050405020304" pitchFamily="18" charset="0"/>
                <a:cs typeface="Times New Roman" panose="02020603050405020304" pitchFamily="18" charset="0"/>
              </a:rPr>
              <a:t> so the energy transferred as heat between an object of unknown heat capacity and a known capacity of water can be measured.</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If a hot substance is placed in an insulated container of cool water, energy conservation requires that the energy the substance gives up must equal the energy absorbed by the water.</a:t>
            </a:r>
          </a:p>
          <a:p>
            <a:pPr marL="0" indent="0">
              <a:buNone/>
            </a:pP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Energy conservation can be used to calculate the specific heat capacity,</a:t>
            </a:r>
            <a:r>
              <a:rPr lang="en-US" i="1" dirty="0">
                <a:latin typeface="Times New Roman" panose="02020603050405020304" pitchFamily="18" charset="0"/>
                <a:cs typeface="Times New Roman" panose="02020603050405020304" pitchFamily="18" charset="0"/>
              </a:rPr>
              <a:t> c</a:t>
            </a:r>
            <a:r>
              <a:rPr lang="en-US" i="1" baseline="-25000" dirty="0">
                <a:latin typeface="Times New Roman" panose="02020603050405020304" pitchFamily="18" charset="0"/>
                <a:cs typeface="Times New Roman" panose="02020603050405020304" pitchFamily="18" charset="0"/>
              </a:rPr>
              <a:t>p,x</a:t>
            </a:r>
            <a:r>
              <a:rPr lang="en-US" dirty="0">
                <a:latin typeface="Times New Roman" panose="02020603050405020304" pitchFamily="18" charset="0"/>
                <a:cs typeface="Times New Roman" panose="02020603050405020304" pitchFamily="18" charset="0"/>
              </a:rPr>
              <a:t>, of the substance as: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energy absorbed by water = energy released by the substance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Q</a:t>
            </a:r>
            <a:r>
              <a:rPr lang="en-US" i="1" baseline="-25000" dirty="0">
                <a:latin typeface="Times New Roman" panose="02020603050405020304" pitchFamily="18" charset="0"/>
                <a:cs typeface="Times New Roman" panose="02020603050405020304" pitchFamily="18" charset="0"/>
              </a:rPr>
              <a:t>w</a:t>
            </a:r>
            <a:r>
              <a:rPr lang="en-US" dirty="0">
                <a:latin typeface="Times New Roman" panose="02020603050405020304" pitchFamily="18" charset="0"/>
                <a:cs typeface="Times New Roman" panose="02020603050405020304" pitchFamily="18" charset="0"/>
              </a:rPr>
              <a:t> =  - </a:t>
            </a:r>
            <a:r>
              <a:rPr lang="en-US" i="1" dirty="0">
                <a:latin typeface="Times New Roman" panose="02020603050405020304" pitchFamily="18" charset="0"/>
                <a:cs typeface="Times New Roman" panose="02020603050405020304" pitchFamily="18" charset="0"/>
              </a:rPr>
              <a:t>Q</a:t>
            </a:r>
            <a:r>
              <a:rPr lang="en-US" i="1" baseline="-25000" dirty="0">
                <a:latin typeface="Times New Roman" panose="02020603050405020304" pitchFamily="18" charset="0"/>
                <a:cs typeface="Times New Roman" panose="02020603050405020304" pitchFamily="18" charset="0"/>
              </a:rPr>
              <a:t>x</a:t>
            </a:r>
          </a:p>
          <a:p>
            <a:pPr marL="0" indent="0">
              <a:buNone/>
            </a:pP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c</a:t>
            </a:r>
            <a:r>
              <a:rPr lang="en-US" i="1" baseline="-25000" dirty="0">
                <a:latin typeface="Times New Roman" panose="02020603050405020304" pitchFamily="18" charset="0"/>
                <a:cs typeface="Times New Roman" panose="02020603050405020304" pitchFamily="18" charset="0"/>
              </a:rPr>
              <a:t>p,w </a:t>
            </a: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w</a:t>
            </a:r>
            <a:r>
              <a:rPr lang="en-US" i="1" dirty="0">
                <a:latin typeface="Times New Roman" panose="02020603050405020304" pitchFamily="18" charset="0"/>
                <a:cs typeface="Times New Roman" panose="02020603050405020304" pitchFamily="18" charset="0"/>
                <a:sym typeface="Symbol" panose="05050102010706020507" pitchFamily="18" charset="2"/>
              </a:rPr>
              <a:t>T</a:t>
            </a:r>
            <a:r>
              <a:rPr lang="en-US" baseline="-25000" dirty="0">
                <a:latin typeface="Times New Roman" panose="02020603050405020304" pitchFamily="18" charset="0"/>
                <a:cs typeface="Times New Roman" panose="02020603050405020304" pitchFamily="18" charset="0"/>
                <a:sym typeface="Symbol" panose="05050102010706020507" pitchFamily="18" charset="2"/>
              </a:rPr>
              <a:t>w</a:t>
            </a:r>
            <a:r>
              <a:rPr lang="en-US" dirty="0">
                <a:latin typeface="Times New Roman" panose="02020603050405020304" pitchFamily="18" charset="0"/>
                <a:cs typeface="Times New Roman" panose="02020603050405020304" pitchFamily="18" charset="0"/>
                <a:sym typeface="Symbol" panose="05050102010706020507" pitchFamily="18" charset="2"/>
              </a:rPr>
              <a:t>= - </a:t>
            </a:r>
            <a:r>
              <a:rPr lang="en-US" i="1" dirty="0">
                <a:latin typeface="Times New Roman" panose="02020603050405020304" pitchFamily="18" charset="0"/>
                <a:cs typeface="Times New Roman" panose="02020603050405020304" pitchFamily="18" charset="0"/>
              </a:rPr>
              <a:t>c</a:t>
            </a:r>
            <a:r>
              <a:rPr lang="en-US" i="1" baseline="-25000" dirty="0">
                <a:latin typeface="Times New Roman" panose="02020603050405020304" pitchFamily="18" charset="0"/>
                <a:cs typeface="Times New Roman" panose="02020603050405020304" pitchFamily="18" charset="0"/>
              </a:rPr>
              <a:t>p,x </a:t>
            </a: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x</a:t>
            </a:r>
            <a:r>
              <a:rPr lang="en-US" i="1" dirty="0">
                <a:latin typeface="Times New Roman" panose="02020603050405020304" pitchFamily="18" charset="0"/>
                <a:cs typeface="Times New Roman" panose="02020603050405020304" pitchFamily="18" charset="0"/>
                <a:sym typeface="Symbol" panose="05050102010706020507" pitchFamily="18" charset="2"/>
              </a:rPr>
              <a:t>T</a:t>
            </a:r>
            <a:r>
              <a:rPr lang="en-US" baseline="-25000" dirty="0">
                <a:latin typeface="Times New Roman" panose="02020603050405020304" pitchFamily="18" charset="0"/>
                <a:cs typeface="Times New Roman" panose="02020603050405020304" pitchFamily="18" charset="0"/>
                <a:sym typeface="Symbol" panose="05050102010706020507" pitchFamily="18" charset="2"/>
              </a:rPr>
              <a:t>x</a:t>
            </a:r>
          </a:p>
          <a:p>
            <a:pPr marL="0" indent="0">
              <a:buNone/>
            </a:pPr>
            <a:br>
              <a:rPr lang="en-US" baseline="-25000" dirty="0">
                <a:latin typeface="Times New Roman" panose="02020603050405020304" pitchFamily="18" charset="0"/>
                <a:cs typeface="Times New Roman" panose="02020603050405020304" pitchFamily="18" charset="0"/>
                <a:sym typeface="Symbol" panose="05050102010706020507" pitchFamily="18" charset="2"/>
              </a:rPr>
            </a:br>
            <a:r>
              <a:rPr lang="en-US" dirty="0">
                <a:latin typeface="Times New Roman" panose="02020603050405020304" pitchFamily="18" charset="0"/>
                <a:cs typeface="Times New Roman" panose="02020603050405020304" pitchFamily="18" charset="0"/>
                <a:sym typeface="Symbol" panose="05050102010706020507" pitchFamily="18" charset="2"/>
              </a:rPr>
              <a:t>This approach to determining a substance’s specific heat capacity is called calorimetry, and the devices that are used for making this measurements are called calorimeters.</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solidFill>
                  <a:schemeClr val="tx1"/>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4294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1-9D8B-97BF-A8F3-7EE432BEFFD1}"/>
              </a:ext>
            </a:extLst>
          </p:cNvPr>
          <p:cNvSpPr>
            <a:spLocks noGrp="1"/>
          </p:cNvSpPr>
          <p:nvPr>
            <p:ph type="title"/>
          </p:nvPr>
        </p:nvSpPr>
        <p:spPr>
          <a:xfrm>
            <a:off x="838200" y="365125"/>
            <a:ext cx="10515600" cy="656367"/>
          </a:xfrm>
        </p:spPr>
        <p:txBody>
          <a:bodyPr>
            <a:normAutofit fontScale="90000"/>
          </a:bodyPr>
          <a:lstStyle/>
          <a:p>
            <a:r>
              <a:rPr lang="en-US" sz="4400" dirty="0">
                <a:solidFill>
                  <a:srgbClr val="FF0000"/>
                </a:solidFill>
                <a:latin typeface="Times New Roman" panose="02020603050405020304" pitchFamily="18" charset="0"/>
                <a:cs typeface="Times New Roman" panose="02020603050405020304" pitchFamily="18" charset="0"/>
              </a:rPr>
              <a:t>Changes in Temperature and Phase</a:t>
            </a:r>
            <a:br>
              <a:rPr lang="en-US" sz="4400"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79F4DBA-C5D8-91A2-5085-CBC102BCA5E7}"/>
              </a:ext>
            </a:extLst>
          </p:cNvPr>
          <p:cNvSpPr>
            <a:spLocks noGrp="1"/>
          </p:cNvSpPr>
          <p:nvPr>
            <p:ph idx="1"/>
          </p:nvPr>
        </p:nvSpPr>
        <p:spPr>
          <a:xfrm>
            <a:off x="838200" y="659028"/>
            <a:ext cx="10515600" cy="5517936"/>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Calorimetry is used to determine specific heat capacity.</a:t>
            </a:r>
          </a:p>
          <a:p>
            <a:pPr marL="0" indent="0">
              <a:buNone/>
            </a:pPr>
            <a:endParaRPr lang="en-US" dirty="0">
              <a:solidFill>
                <a:srgbClr val="FF000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3906EF64-E14D-F0D4-3507-E15B0AE248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0993" y="1021492"/>
            <a:ext cx="3490014" cy="5471383"/>
          </a:xfrm>
          <a:prstGeom prst="rect">
            <a:avLst/>
          </a:prstGeom>
        </p:spPr>
      </p:pic>
    </p:spTree>
    <p:extLst>
      <p:ext uri="{BB962C8B-B14F-4D97-AF65-F5344CB8AC3E}">
        <p14:creationId xmlns:p14="http://schemas.microsoft.com/office/powerpoint/2010/main" val="1297977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1-9D8B-97BF-A8F3-7EE432BEFFD1}"/>
              </a:ext>
            </a:extLst>
          </p:cNvPr>
          <p:cNvSpPr>
            <a:spLocks noGrp="1"/>
          </p:cNvSpPr>
          <p:nvPr>
            <p:ph type="title"/>
          </p:nvPr>
        </p:nvSpPr>
        <p:spPr>
          <a:xfrm>
            <a:off x="838200" y="365125"/>
            <a:ext cx="10515600" cy="656367"/>
          </a:xfrm>
        </p:spPr>
        <p:txBody>
          <a:bodyPr>
            <a:normAutofit fontScale="90000"/>
          </a:bodyPr>
          <a:lstStyle/>
          <a:p>
            <a:r>
              <a:rPr lang="en-US" sz="4400" dirty="0">
                <a:solidFill>
                  <a:srgbClr val="FF0000"/>
                </a:solidFill>
                <a:latin typeface="Times New Roman" panose="02020603050405020304" pitchFamily="18" charset="0"/>
                <a:cs typeface="Times New Roman" panose="02020603050405020304" pitchFamily="18" charset="0"/>
              </a:rPr>
              <a:t>Changes in Temperature and Phase</a:t>
            </a:r>
            <a:br>
              <a:rPr lang="en-US" sz="4400"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79F4DBA-C5D8-91A2-5085-CBC102BCA5E7}"/>
              </a:ext>
            </a:extLst>
          </p:cNvPr>
          <p:cNvSpPr>
            <a:spLocks noGrp="1"/>
          </p:cNvSpPr>
          <p:nvPr>
            <p:ph idx="1"/>
          </p:nvPr>
        </p:nvSpPr>
        <p:spPr>
          <a:xfrm>
            <a:off x="838200" y="659028"/>
            <a:ext cx="10515600" cy="5517936"/>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Latent Heat</a:t>
            </a:r>
          </a:p>
          <a:p>
            <a:pPr marL="0" indent="0">
              <a:buNone/>
            </a:pPr>
            <a:r>
              <a:rPr lang="en-US" sz="2000" dirty="0">
                <a:solidFill>
                  <a:schemeClr val="tx1"/>
                </a:solidFill>
                <a:latin typeface="Times New Roman" panose="02020603050405020304" pitchFamily="18" charset="0"/>
                <a:cs typeface="Times New Roman" panose="02020603050405020304" pitchFamily="18" charset="0"/>
              </a:rPr>
              <a:t>Suppose you place an ice cube with a temperature of -25</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 in a glass and then you place the glass in a room.</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The ice cube slowly warms, and the temperature of the ice will increase until the ice begins to melt at 0</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The graph and data </a:t>
            </a:r>
            <a:r>
              <a:rPr lang="en-US" sz="2000" dirty="0">
                <a:latin typeface="Times New Roman" panose="02020603050405020304" pitchFamily="18" charset="0"/>
                <a:cs typeface="Times New Roman" panose="02020603050405020304" pitchFamily="18" charset="0"/>
              </a:rPr>
              <a:t>show how the temperature of 10 g of ice changes as energy is added.</a:t>
            </a:r>
          </a:p>
          <a:p>
            <a:pPr marL="0" indent="0">
              <a:buNone/>
            </a:pP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br>
              <a:rPr lang="en-US" dirty="0">
                <a:solidFill>
                  <a:schemeClr val="tx1"/>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71C0DE8-4B03-89CC-05CF-AB9DE76D4D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341" y="2603157"/>
            <a:ext cx="5555135" cy="3764305"/>
          </a:xfrm>
          <a:prstGeom prst="rect">
            <a:avLst/>
          </a:prstGeom>
        </p:spPr>
      </p:pic>
      <p:pic>
        <p:nvPicPr>
          <p:cNvPr id="7" name="Picture 6">
            <a:extLst>
              <a:ext uri="{FF2B5EF4-FFF2-40B4-BE49-F238E27FC236}">
                <a16:creationId xmlns:a16="http://schemas.microsoft.com/office/drawing/2014/main" id="{1FAC1ED7-55FA-0AA0-5BCA-26A8329099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978" y="2603156"/>
            <a:ext cx="5084033" cy="3764305"/>
          </a:xfrm>
          <a:prstGeom prst="rect">
            <a:avLst/>
          </a:prstGeom>
        </p:spPr>
      </p:pic>
    </p:spTree>
    <p:extLst>
      <p:ext uri="{BB962C8B-B14F-4D97-AF65-F5344CB8AC3E}">
        <p14:creationId xmlns:p14="http://schemas.microsoft.com/office/powerpoint/2010/main" val="3178298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1-9D8B-97BF-A8F3-7EE432BEFFD1}"/>
              </a:ext>
            </a:extLst>
          </p:cNvPr>
          <p:cNvSpPr>
            <a:spLocks noGrp="1"/>
          </p:cNvSpPr>
          <p:nvPr>
            <p:ph type="title"/>
          </p:nvPr>
        </p:nvSpPr>
        <p:spPr>
          <a:xfrm>
            <a:off x="838200" y="365125"/>
            <a:ext cx="10515600" cy="656367"/>
          </a:xfrm>
        </p:spPr>
        <p:txBody>
          <a:bodyPr>
            <a:normAutofit fontScale="90000"/>
          </a:bodyPr>
          <a:lstStyle/>
          <a:p>
            <a:r>
              <a:rPr lang="en-US" sz="4400" dirty="0">
                <a:solidFill>
                  <a:srgbClr val="FF0000"/>
                </a:solidFill>
                <a:latin typeface="Times New Roman" panose="02020603050405020304" pitchFamily="18" charset="0"/>
                <a:cs typeface="Times New Roman" panose="02020603050405020304" pitchFamily="18" charset="0"/>
              </a:rPr>
              <a:t>Changes in Temperature and Phase</a:t>
            </a:r>
            <a:br>
              <a:rPr lang="en-US" sz="4400"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79F4DBA-C5D8-91A2-5085-CBC102BCA5E7}"/>
              </a:ext>
            </a:extLst>
          </p:cNvPr>
          <p:cNvSpPr>
            <a:spLocks noGrp="1"/>
          </p:cNvSpPr>
          <p:nvPr>
            <p:ph idx="1"/>
          </p:nvPr>
        </p:nvSpPr>
        <p:spPr>
          <a:xfrm>
            <a:off x="838200" y="659028"/>
            <a:ext cx="10515600" cy="5517936"/>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Latent Heat</a:t>
            </a:r>
          </a:p>
          <a:p>
            <a:pPr marL="0" indent="0">
              <a:buNone/>
            </a:pPr>
            <a:r>
              <a:rPr lang="en-US" sz="2000" dirty="0">
                <a:solidFill>
                  <a:schemeClr val="tx1"/>
                </a:solidFill>
                <a:latin typeface="Times New Roman" panose="02020603050405020304" pitchFamily="18" charset="0"/>
                <a:cs typeface="Times New Roman" panose="02020603050405020304" pitchFamily="18" charset="0"/>
              </a:rPr>
              <a:t>Temperature steadily increases from – 25</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 to 0</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 (segment A of the graph).</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At 0</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 the temperature stops increasing. Instead, the ice begins to melt and to change into water (segment B). The ice-and-water mixture remains at this temperature until all of the ice melts.</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Suppose that you now heat the water in a pan on a stovetop. From 0</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 to 100</a:t>
            </a:r>
            <a:r>
              <a:rPr lang="en-US" sz="2000" baseline="30000" dirty="0">
                <a:solidFill>
                  <a:schemeClr val="tx1"/>
                </a:solidFill>
                <a:latin typeface="Times New Roman" panose="02020603050405020304" pitchFamily="18" charset="0"/>
                <a:cs typeface="Times New Roman" panose="02020603050405020304" pitchFamily="18" charset="0"/>
              </a:rPr>
              <a:t>o</a:t>
            </a:r>
            <a:r>
              <a:rPr lang="en-US" sz="2000" dirty="0">
                <a:solidFill>
                  <a:schemeClr val="tx1"/>
                </a:solidFill>
                <a:latin typeface="Times New Roman" panose="02020603050405020304" pitchFamily="18" charset="0"/>
                <a:cs typeface="Times New Roman" panose="02020603050405020304" pitchFamily="18" charset="0"/>
              </a:rPr>
              <a:t>C, the water’s temperature stops rising, and the water turns into steam (Segment D).</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Once the water has completely vaporized, the temperature of the steam increases (segment 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2D1E7FEB-B7B8-6D94-BB48-DB1D65BEEA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865" y="2916195"/>
            <a:ext cx="5555135" cy="3764305"/>
          </a:xfrm>
          <a:prstGeom prst="rect">
            <a:avLst/>
          </a:prstGeom>
        </p:spPr>
      </p:pic>
      <p:pic>
        <p:nvPicPr>
          <p:cNvPr id="5" name="Picture 4">
            <a:extLst>
              <a:ext uri="{FF2B5EF4-FFF2-40B4-BE49-F238E27FC236}">
                <a16:creationId xmlns:a16="http://schemas.microsoft.com/office/drawing/2014/main" id="{E812D06F-81C8-F2C2-2CE1-63FF601257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1502" y="2916194"/>
            <a:ext cx="5084033" cy="3764305"/>
          </a:xfrm>
          <a:prstGeom prst="rect">
            <a:avLst/>
          </a:prstGeom>
        </p:spPr>
      </p:pic>
    </p:spTree>
    <p:extLst>
      <p:ext uri="{BB962C8B-B14F-4D97-AF65-F5344CB8AC3E}">
        <p14:creationId xmlns:p14="http://schemas.microsoft.com/office/powerpoint/2010/main" val="96364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1-9D8B-97BF-A8F3-7EE432BEFFD1}"/>
              </a:ext>
            </a:extLst>
          </p:cNvPr>
          <p:cNvSpPr>
            <a:spLocks noGrp="1"/>
          </p:cNvSpPr>
          <p:nvPr>
            <p:ph type="title"/>
          </p:nvPr>
        </p:nvSpPr>
        <p:spPr>
          <a:xfrm>
            <a:off x="838200" y="365125"/>
            <a:ext cx="10515600" cy="656367"/>
          </a:xfrm>
        </p:spPr>
        <p:txBody>
          <a:bodyPr>
            <a:normAutofit fontScale="90000"/>
          </a:bodyPr>
          <a:lstStyle/>
          <a:p>
            <a:r>
              <a:rPr lang="en-US" sz="4400" dirty="0">
                <a:solidFill>
                  <a:srgbClr val="FF0000"/>
                </a:solidFill>
                <a:latin typeface="Times New Roman" panose="02020603050405020304" pitchFamily="18" charset="0"/>
                <a:cs typeface="Times New Roman" panose="02020603050405020304" pitchFamily="18" charset="0"/>
              </a:rPr>
              <a:t>Changes in Temperature and Phase</a:t>
            </a:r>
            <a:br>
              <a:rPr lang="en-US" sz="4400"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79F4DBA-C5D8-91A2-5085-CBC102BCA5E7}"/>
              </a:ext>
            </a:extLst>
          </p:cNvPr>
          <p:cNvSpPr>
            <a:spLocks noGrp="1"/>
          </p:cNvSpPr>
          <p:nvPr>
            <p:ph idx="1"/>
          </p:nvPr>
        </p:nvSpPr>
        <p:spPr>
          <a:xfrm>
            <a:off x="838200" y="659028"/>
            <a:ext cx="10515600" cy="5517936"/>
          </a:xfrm>
        </p:spPr>
        <p:txBody>
          <a:bodyPr>
            <a:normAutofit fontScale="925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Latent Heat</a:t>
            </a:r>
            <a:br>
              <a:rPr lang="en-US" dirty="0">
                <a:solidFill>
                  <a:srgbClr val="FF0000"/>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Suppose When substances melt, freeze, boil, condense, or sublime, the energy added or removed changes the internal energy of the substance without changing the substance’s temperature.</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These changes in matter are called phase changes.</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rgbClr val="FF0000"/>
                </a:solidFill>
                <a:latin typeface="Times New Roman" panose="02020603050405020304" pitchFamily="18" charset="0"/>
                <a:cs typeface="Times New Roman" panose="02020603050405020304" pitchFamily="18" charset="0"/>
              </a:rPr>
              <a:t>Phase change</a:t>
            </a:r>
            <a:r>
              <a:rPr lang="en-US" sz="2000" dirty="0">
                <a:solidFill>
                  <a:schemeClr val="tx1"/>
                </a:solidFill>
                <a:latin typeface="Times New Roman" panose="02020603050405020304" pitchFamily="18" charset="0"/>
                <a:cs typeface="Times New Roman" panose="02020603050405020304" pitchFamily="18" charset="0"/>
              </a:rPr>
              <a:t>: the physical change of a substance from one state to another at constan</a:t>
            </a:r>
            <a:r>
              <a:rPr lang="en-US" sz="2000" dirty="0">
                <a:latin typeface="Times New Roman" panose="02020603050405020304" pitchFamily="18" charset="0"/>
                <a:cs typeface="Times New Roman" panose="02020603050405020304" pitchFamily="18" charset="0"/>
              </a:rPr>
              <a:t>t temperature and pressure.</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0" indent="0">
              <a:buNone/>
            </a:pPr>
            <a:r>
              <a:rPr lang="en-US" sz="2000" dirty="0">
                <a:solidFill>
                  <a:srgbClr val="FF0000"/>
                </a:solidFill>
                <a:latin typeface="Times New Roman" panose="02020603050405020304" pitchFamily="18" charset="0"/>
                <a:cs typeface="Times New Roman" panose="02020603050405020304" pitchFamily="18" charset="0"/>
              </a:rPr>
              <a:t>Latent heat is energy transferred during phase changes.</a:t>
            </a:r>
            <a:br>
              <a:rPr lang="en-US" sz="2000" dirty="0">
                <a:solidFill>
                  <a:srgbClr val="FF0000"/>
                </a:solidFill>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Phase changes result from a change in the potential energy between particles of a substance.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When energy is added or removed from a substance that is undergoing a phase change, the particles of the substance rearrange themselves to make up for their change of energy.</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This rearrangement occurs without a change in the average kinetic energy of particles.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The energy that is added or removed per unit mass is called latent heat, abbreviated as </a:t>
            </a:r>
            <a:r>
              <a:rPr lang="en-US" sz="2000" i="1" dirty="0">
                <a:latin typeface="Times New Roman" panose="02020603050405020304" pitchFamily="18" charset="0"/>
                <a:cs typeface="Times New Roman" panose="02020603050405020304" pitchFamily="18" charset="0"/>
              </a:rPr>
              <a:t>L</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solidFill>
                  <a:srgbClr val="FF0000"/>
                </a:solidFill>
                <a:latin typeface="Times New Roman" panose="02020603050405020304" pitchFamily="18" charset="0"/>
                <a:cs typeface="Times New Roman" panose="02020603050405020304" pitchFamily="18" charset="0"/>
              </a:rPr>
              <a:t>Latent heat: </a:t>
            </a:r>
            <a:r>
              <a:rPr lang="en-US" sz="2000" dirty="0">
                <a:latin typeface="Times New Roman" panose="02020603050405020304" pitchFamily="18" charset="0"/>
                <a:cs typeface="Times New Roman" panose="02020603050405020304" pitchFamily="18" charset="0"/>
              </a:rPr>
              <a:t>the energy per unit mass that is transferred during a phase change of a substance.</a:t>
            </a:r>
          </a:p>
          <a:p>
            <a:pPr marL="0" indent="0">
              <a:buNone/>
            </a:pPr>
            <a:r>
              <a:rPr lang="en-US" sz="2000" dirty="0">
                <a:latin typeface="Times New Roman" panose="02020603050405020304" pitchFamily="18" charset="0"/>
                <a:cs typeface="Times New Roman" panose="02020603050405020304" pitchFamily="18" charset="0"/>
              </a:rPr>
              <a:t>As per this definition, the energy transferred as heat during a phase change simply equals the mass multiplied by the latent heat, as:</a:t>
            </a:r>
            <a:br>
              <a:rPr lang="en-US" sz="2000" dirty="0">
                <a:latin typeface="Times New Roman" panose="02020603050405020304" pitchFamily="18" charset="0"/>
                <a:cs typeface="Times New Roman" panose="02020603050405020304" pitchFamily="18" charset="0"/>
              </a:rPr>
            </a:br>
            <a:r>
              <a:rPr lang="en-US" sz="2000" i="1" dirty="0">
                <a:latin typeface="Times New Roman" panose="02020603050405020304" pitchFamily="18" charset="0"/>
                <a:cs typeface="Times New Roman" panose="02020603050405020304" pitchFamily="18" charset="0"/>
              </a:rPr>
              <a:t>                                                       Q = mL  </a:t>
            </a:r>
            <a:br>
              <a:rPr lang="en-US" sz="2000" i="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During melting, the heat that is added to a substance equals the difference between the total potential energies for particles in the solid and the liquid phases. This type of latent heat is called the heat of fusion. </a:t>
            </a:r>
            <a:r>
              <a:rPr lang="en-US" sz="2000" i="1" dirty="0">
                <a:solidFill>
                  <a:srgbClr val="FF0000"/>
                </a:solidFill>
                <a:latin typeface="Times New Roman" panose="02020603050405020304" pitchFamily="18" charset="0"/>
                <a:cs typeface="Times New Roman" panose="02020603050405020304" pitchFamily="18" charset="0"/>
              </a:rPr>
              <a:t>L</a:t>
            </a:r>
            <a:r>
              <a:rPr lang="en-US" sz="2000" i="1" baseline="-25000" dirty="0">
                <a:solidFill>
                  <a:srgbClr val="FF0000"/>
                </a:solidFill>
                <a:latin typeface="Times New Roman" panose="02020603050405020304" pitchFamily="18" charset="0"/>
                <a:cs typeface="Times New Roman" panose="02020603050405020304" pitchFamily="18" charset="0"/>
              </a:rPr>
              <a:t>f</a:t>
            </a:r>
            <a:r>
              <a:rPr lang="en-US"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During vaporization, the energy that is added to a substance equals the difference in the potential energy of attraction between the liquid particles and between the gas particles. In this case, the latent heat is called the heat of vaporization. </a:t>
            </a:r>
            <a:r>
              <a:rPr lang="en-US" sz="2000" i="1" dirty="0">
                <a:solidFill>
                  <a:srgbClr val="FF0000"/>
                </a:solidFill>
                <a:latin typeface="Times New Roman" panose="02020603050405020304" pitchFamily="18" charset="0"/>
                <a:cs typeface="Times New Roman" panose="02020603050405020304" pitchFamily="18" charset="0"/>
              </a:rPr>
              <a:t>L</a:t>
            </a:r>
            <a:r>
              <a:rPr lang="en-US" sz="2000" i="1" baseline="-25000" dirty="0">
                <a:solidFill>
                  <a:srgbClr val="FF0000"/>
                </a:solidFill>
                <a:latin typeface="Times New Roman" panose="02020603050405020304" pitchFamily="18" charset="0"/>
                <a:cs typeface="Times New Roman" panose="02020603050405020304" pitchFamily="18" charset="0"/>
              </a:rPr>
              <a:t>v</a:t>
            </a:r>
            <a:endParaRPr lang="en-US" baseline="-25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5270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774</TotalTime>
  <Words>871</Words>
  <Application>Microsoft Office PowerPoint</Application>
  <PresentationFormat>Widescreen</PresentationFormat>
  <Paragraphs>27</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Cambria Math</vt:lpstr>
      <vt:lpstr>Times New Roman</vt:lpstr>
      <vt:lpstr>Office Theme</vt:lpstr>
      <vt:lpstr>Changes in Temperature and Phase</vt:lpstr>
      <vt:lpstr>Changes in Temperature and Phase </vt:lpstr>
      <vt:lpstr>Changes in Temperature and Phase </vt:lpstr>
      <vt:lpstr>Changes in Temperature and Phase </vt:lpstr>
      <vt:lpstr>Changes in Temperature and Phase </vt:lpstr>
      <vt:lpstr>Changes in Temperature and Phase </vt:lpstr>
      <vt:lpstr>Changes in Temperature and Phase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Covalent Bonding and Molecular Compounds</dc:title>
  <dc:creator>Asus Tuf</dc:creator>
  <cp:lastModifiedBy>Asus Tuf</cp:lastModifiedBy>
  <cp:revision>98</cp:revision>
  <dcterms:created xsi:type="dcterms:W3CDTF">2022-11-22T03:34:23Z</dcterms:created>
  <dcterms:modified xsi:type="dcterms:W3CDTF">2023-01-20T02:15:13Z</dcterms:modified>
</cp:coreProperties>
</file>