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Quicksand" charset="1" panose="00000500000000000000"/>
      <p:regular r:id="rId10"/>
    </p:embeddedFont>
    <p:embeddedFont>
      <p:font typeface="Quicksand Bold" charset="1" panose="00000800000000000000"/>
      <p:regular r:id="rId11"/>
    </p:embeddedFont>
    <p:embeddedFont>
      <p:font typeface="Quicksand Italics" charset="1" panose="02070303000000060000"/>
      <p:regular r:id="rId12"/>
    </p:embeddedFont>
    <p:embeddedFont>
      <p:font typeface="Quicksand Bold Italics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25" Target="slides/slide12.xml" Type="http://schemas.openxmlformats.org/officeDocument/2006/relationships/slide"/><Relationship Id="rId26" Target="slides/slide1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6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8174061" y="1946686"/>
            <a:ext cx="16348121" cy="874624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0940" y="2632272"/>
            <a:ext cx="877760" cy="87776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689566" y="6319808"/>
            <a:ext cx="909621" cy="90962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94190" y="8723440"/>
            <a:ext cx="877760" cy="8777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3616" y="9836785"/>
            <a:ext cx="909621" cy="90962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17919" y="1722652"/>
            <a:ext cx="909621" cy="90962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16429" y="-321461"/>
            <a:ext cx="877760" cy="87776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5033600" y="3313318"/>
            <a:ext cx="12225700" cy="4906268"/>
            <a:chOff x="0" y="0"/>
            <a:chExt cx="16300933" cy="654169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9525"/>
              <a:ext cx="16300933" cy="2495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768"/>
                </a:lnSpc>
              </a:pPr>
              <a:r>
                <a:rPr lang="en-US" sz="12307" spc="369">
                  <a:solidFill>
                    <a:srgbClr val="0F7D80"/>
                  </a:solidFill>
                  <a:latin typeface="Quicksand Bold"/>
                </a:rPr>
                <a:t>Gerund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3195240"/>
              <a:ext cx="13954037" cy="3346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845"/>
                </a:lnSpc>
              </a:pPr>
              <a:r>
                <a:rPr lang="en-US" sz="8204" spc="328">
                  <a:solidFill>
                    <a:srgbClr val="B8627D"/>
                  </a:solidFill>
                  <a:latin typeface="Quicksand Bold"/>
                </a:rPr>
                <a:t>Verb + ing, which acts like a noun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6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74146" y="-481135"/>
            <a:ext cx="2646607" cy="2464403"/>
            <a:chOff x="0" y="0"/>
            <a:chExt cx="3528809" cy="328587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291662" y="1048724"/>
              <a:ext cx="2237147" cy="2237147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437047" cy="1437047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-732753" y="8303732"/>
            <a:ext cx="2646607" cy="2464403"/>
            <a:chOff x="0" y="0"/>
            <a:chExt cx="3528809" cy="3285871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0"/>
              <a:ext cx="2237147" cy="2237147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2091762" y="1848824"/>
              <a:ext cx="1437047" cy="1437047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4169787" y="4714571"/>
            <a:ext cx="20576892" cy="358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160"/>
              </a:lnSpc>
            </a:pPr>
            <a:r>
              <a:rPr lang="en-US" sz="11800" spc="472">
                <a:solidFill>
                  <a:srgbClr val="B8627D"/>
                </a:solidFill>
                <a:latin typeface="Quicksand"/>
              </a:rPr>
              <a:t>example: </a:t>
            </a:r>
          </a:p>
          <a:p>
            <a:pPr algn="l">
              <a:lnSpc>
                <a:spcPts val="14160"/>
              </a:lnSpc>
            </a:pPr>
            <a:r>
              <a:rPr lang="en-US" sz="11800" spc="472">
                <a:solidFill>
                  <a:srgbClr val="B8627D"/>
                </a:solidFill>
                <a:latin typeface="Quicksand Bold"/>
              </a:rPr>
              <a:t>Swimming is fun</a:t>
            </a:r>
            <a:r>
              <a:rPr lang="en-US" sz="11800" spc="472">
                <a:solidFill>
                  <a:srgbClr val="B8627D"/>
                </a:solidFill>
                <a:latin typeface="Quicksand"/>
              </a:rPr>
              <a:t>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13854" y="1816319"/>
            <a:ext cx="15168235" cy="289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14"/>
              </a:lnSpc>
            </a:pPr>
            <a:r>
              <a:rPr lang="en-US" sz="9512" spc="285">
                <a:solidFill>
                  <a:srgbClr val="0F7D80"/>
                </a:solidFill>
                <a:latin typeface="Quicksand Bold"/>
              </a:rPr>
              <a:t>Using a gerund as the subject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6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74146" y="-481135"/>
            <a:ext cx="2646607" cy="2464403"/>
            <a:chOff x="0" y="0"/>
            <a:chExt cx="3528809" cy="328587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291662" y="1048724"/>
              <a:ext cx="2237147" cy="2237147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437047" cy="1437047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7210215" y="9748107"/>
            <a:ext cx="1077785" cy="107778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177799">
            <a:off x="3981389" y="7429103"/>
            <a:ext cx="1220499" cy="1220499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688922" y="3852174"/>
            <a:ext cx="20576892" cy="358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160"/>
              </a:lnSpc>
            </a:pPr>
            <a:r>
              <a:rPr lang="en-US" sz="11800" spc="472">
                <a:solidFill>
                  <a:srgbClr val="B8627D"/>
                </a:solidFill>
                <a:latin typeface="Quicksand"/>
              </a:rPr>
              <a:t>example: </a:t>
            </a:r>
          </a:p>
          <a:p>
            <a:pPr algn="l">
              <a:lnSpc>
                <a:spcPts val="14160"/>
              </a:lnSpc>
            </a:pPr>
            <a:r>
              <a:rPr lang="en-US" sz="11800" spc="472" u="sng">
                <a:solidFill>
                  <a:srgbClr val="0F7D80"/>
                </a:solidFill>
                <a:latin typeface="Quicksand Bold"/>
              </a:rPr>
              <a:t>Swimming</a:t>
            </a:r>
            <a:r>
              <a:rPr lang="en-US" sz="11800" spc="472">
                <a:solidFill>
                  <a:srgbClr val="B8627D"/>
                </a:solidFill>
                <a:latin typeface="Quicksand Bold"/>
              </a:rPr>
              <a:t> is fun</a:t>
            </a:r>
            <a:r>
              <a:rPr lang="en-US" sz="11800" spc="472">
                <a:solidFill>
                  <a:srgbClr val="B8627D"/>
                </a:solidFill>
                <a:latin typeface="Quicksand Bold"/>
              </a:rPr>
              <a:t>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934136" y="8696739"/>
            <a:ext cx="3802625" cy="105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893" spc="206">
                <a:solidFill>
                  <a:srgbClr val="0F7D80"/>
                </a:solidFill>
                <a:latin typeface="Quicksand Bold"/>
              </a:rPr>
              <a:t>subject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41868" y="8696739"/>
            <a:ext cx="4011095" cy="1113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25"/>
              </a:lnSpc>
            </a:pPr>
            <a:r>
              <a:rPr lang="en-US" sz="7271" spc="218">
                <a:solidFill>
                  <a:srgbClr val="0F7D80"/>
                </a:solidFill>
                <a:latin typeface="Quicksand Bold"/>
              </a:rPr>
              <a:t>verb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76726" y="8767611"/>
            <a:ext cx="3972382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05"/>
              </a:lnSpc>
            </a:pPr>
            <a:r>
              <a:rPr lang="en-US" sz="6337" spc="190">
                <a:solidFill>
                  <a:srgbClr val="0F7D80"/>
                </a:solidFill>
                <a:latin typeface="Quicksand Bold"/>
              </a:rPr>
              <a:t>adjective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529333">
            <a:off x="11033487" y="7641125"/>
            <a:ext cx="1006378" cy="1006378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24400" y="7675470"/>
            <a:ext cx="937688" cy="937688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559882" y="1019175"/>
            <a:ext cx="15168235" cy="289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14"/>
              </a:lnSpc>
            </a:pPr>
            <a:r>
              <a:rPr lang="en-US" sz="9512" spc="285">
                <a:solidFill>
                  <a:srgbClr val="0F7D80"/>
                </a:solidFill>
                <a:latin typeface="Quicksand Bold"/>
              </a:rPr>
              <a:t>Using a gerund as the subject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6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74146" y="-481135"/>
            <a:ext cx="2646607" cy="2464403"/>
            <a:chOff x="0" y="0"/>
            <a:chExt cx="3528809" cy="328587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291662" y="1048724"/>
              <a:ext cx="2237147" cy="2237147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437047" cy="1437047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7210215" y="9748107"/>
            <a:ext cx="1077785" cy="107778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3886200"/>
            <a:ext cx="17574199" cy="537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160"/>
              </a:lnSpc>
            </a:pPr>
            <a:r>
              <a:rPr lang="en-US" sz="11800" spc="472">
                <a:solidFill>
                  <a:srgbClr val="B8627D"/>
                </a:solidFill>
                <a:latin typeface="Quicksand"/>
              </a:rPr>
              <a:t>example: </a:t>
            </a:r>
          </a:p>
          <a:p>
            <a:pPr algn="l">
              <a:lnSpc>
                <a:spcPts val="14160"/>
              </a:lnSpc>
            </a:pPr>
            <a:r>
              <a:rPr lang="en-US" sz="11800" spc="472" u="sng">
                <a:solidFill>
                  <a:srgbClr val="0F7D80"/>
                </a:solidFill>
                <a:latin typeface="Quicksand Bold"/>
              </a:rPr>
              <a:t>Walking</a:t>
            </a:r>
            <a:r>
              <a:rPr lang="en-US" sz="11800" spc="472">
                <a:solidFill>
                  <a:srgbClr val="B8627D"/>
                </a:solidFill>
                <a:latin typeface="Quicksand Bold"/>
              </a:rPr>
              <a:t> is the best way to get to school</a:t>
            </a:r>
            <a:r>
              <a:rPr lang="en-US" sz="11800" spc="472">
                <a:solidFill>
                  <a:srgbClr val="B8627D"/>
                </a:solidFill>
                <a:latin typeface="Quicksand Bold"/>
              </a:rPr>
              <a:t>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41541"/>
            <a:ext cx="15168235" cy="289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14"/>
              </a:lnSpc>
            </a:pPr>
            <a:r>
              <a:rPr lang="en-US" sz="9512" spc="285">
                <a:solidFill>
                  <a:srgbClr val="0F7D80"/>
                </a:solidFill>
                <a:latin typeface="Quicksand Bold"/>
              </a:rPr>
              <a:t>Using a gerund as the subject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6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74146" y="-481135"/>
            <a:ext cx="2646607" cy="2464403"/>
            <a:chOff x="0" y="0"/>
            <a:chExt cx="3528809" cy="328587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291662" y="1048724"/>
              <a:ext cx="2237147" cy="2237147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437047" cy="1437047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7210215" y="9748107"/>
            <a:ext cx="1077785" cy="107778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3886200"/>
            <a:ext cx="17574199" cy="537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160"/>
              </a:lnSpc>
            </a:pPr>
            <a:r>
              <a:rPr lang="en-US" sz="11800" spc="472">
                <a:solidFill>
                  <a:srgbClr val="B8627D"/>
                </a:solidFill>
                <a:latin typeface="Quicksand"/>
              </a:rPr>
              <a:t>example: </a:t>
            </a:r>
          </a:p>
          <a:p>
            <a:pPr algn="l">
              <a:lnSpc>
                <a:spcPts val="14160"/>
              </a:lnSpc>
            </a:pPr>
            <a:r>
              <a:rPr lang="en-US" sz="11800" spc="472" u="sng">
                <a:solidFill>
                  <a:srgbClr val="0F7D80"/>
                </a:solidFill>
                <a:latin typeface="Quicksand Bold"/>
              </a:rPr>
              <a:t>Running</a:t>
            </a:r>
            <a:r>
              <a:rPr lang="en-US" sz="11800" spc="472">
                <a:solidFill>
                  <a:srgbClr val="B8627D"/>
                </a:solidFill>
                <a:latin typeface="Quicksand Bold"/>
              </a:rPr>
              <a:t> is how she broke her leg</a:t>
            </a:r>
            <a:r>
              <a:rPr lang="en-US" sz="11800" spc="472">
                <a:solidFill>
                  <a:srgbClr val="B8627D"/>
                </a:solidFill>
                <a:latin typeface="Quicksand Bold"/>
              </a:rPr>
              <a:t>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41541"/>
            <a:ext cx="15168235" cy="289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14"/>
              </a:lnSpc>
            </a:pPr>
            <a:r>
              <a:rPr lang="en-US" sz="9512" spc="285">
                <a:solidFill>
                  <a:srgbClr val="0F7D80"/>
                </a:solidFill>
                <a:latin typeface="Quicksand Bold"/>
              </a:rPr>
              <a:t>Using a gerund as the subject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6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74146" y="-481135"/>
            <a:ext cx="2646607" cy="2464403"/>
            <a:chOff x="0" y="0"/>
            <a:chExt cx="3528809" cy="328587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291662" y="1048724"/>
              <a:ext cx="2237147" cy="2237147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437047" cy="1437047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-732753" y="8303732"/>
            <a:ext cx="2646607" cy="2464403"/>
            <a:chOff x="0" y="0"/>
            <a:chExt cx="3528809" cy="3285871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0"/>
              <a:ext cx="2237147" cy="2237147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2091762" y="1848824"/>
              <a:ext cx="1437047" cy="1437047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4169787" y="4714571"/>
            <a:ext cx="20576892" cy="358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160"/>
              </a:lnSpc>
            </a:pPr>
            <a:r>
              <a:rPr lang="en-US" sz="11800" spc="472">
                <a:solidFill>
                  <a:srgbClr val="B8627D"/>
                </a:solidFill>
                <a:latin typeface="Quicksand"/>
              </a:rPr>
              <a:t>example: </a:t>
            </a:r>
          </a:p>
          <a:p>
            <a:pPr algn="l">
              <a:lnSpc>
                <a:spcPts val="14160"/>
              </a:lnSpc>
            </a:pPr>
            <a:r>
              <a:rPr lang="en-US" sz="11800" spc="472">
                <a:solidFill>
                  <a:srgbClr val="B8627D"/>
                </a:solidFill>
                <a:latin typeface="Quicksand"/>
              </a:rPr>
              <a:t>I like</a:t>
            </a:r>
            <a:r>
              <a:rPr lang="en-US" sz="11800" spc="472">
                <a:solidFill>
                  <a:srgbClr val="B8627D"/>
                </a:solidFill>
                <a:latin typeface="Quicksand Bold"/>
              </a:rPr>
              <a:t> </a:t>
            </a:r>
            <a:r>
              <a:rPr lang="en-US" sz="11800" spc="472" u="sng">
                <a:solidFill>
                  <a:srgbClr val="B8627D"/>
                </a:solidFill>
                <a:latin typeface="Quicksand Bold"/>
              </a:rPr>
              <a:t>swimming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13854" y="1816319"/>
            <a:ext cx="15168235" cy="289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14"/>
              </a:lnSpc>
            </a:pPr>
            <a:r>
              <a:rPr lang="en-US" sz="9512" spc="285">
                <a:solidFill>
                  <a:srgbClr val="0F7D80"/>
                </a:solidFill>
                <a:latin typeface="Quicksand Bold"/>
              </a:rPr>
              <a:t>Describing preferences for activities or hobbies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6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74146" y="-481135"/>
            <a:ext cx="2646607" cy="2464403"/>
            <a:chOff x="0" y="0"/>
            <a:chExt cx="3528809" cy="328587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291662" y="1048724"/>
              <a:ext cx="2237147" cy="2237147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437047" cy="1437047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7210215" y="9748107"/>
            <a:ext cx="1077785" cy="107778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736160">
            <a:off x="2725268" y="7296443"/>
            <a:ext cx="1220499" cy="1220499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041980" y="1195818"/>
            <a:ext cx="15168235" cy="289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14"/>
              </a:lnSpc>
            </a:pPr>
            <a:r>
              <a:rPr lang="en-US" sz="9512" spc="285">
                <a:solidFill>
                  <a:srgbClr val="0F7D80"/>
                </a:solidFill>
                <a:latin typeface="Quicksand Bold"/>
              </a:rPr>
              <a:t>Describing preferences for activities or hobbies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02430" y="4094070"/>
            <a:ext cx="20576892" cy="358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160"/>
              </a:lnSpc>
            </a:pPr>
            <a:r>
              <a:rPr lang="en-US" sz="11800" spc="472">
                <a:solidFill>
                  <a:srgbClr val="B8627D"/>
                </a:solidFill>
                <a:latin typeface="Quicksand"/>
              </a:rPr>
              <a:t>example: </a:t>
            </a:r>
          </a:p>
          <a:p>
            <a:pPr algn="l">
              <a:lnSpc>
                <a:spcPts val="14160"/>
              </a:lnSpc>
            </a:pPr>
            <a:r>
              <a:rPr lang="en-US" sz="11800" spc="472">
                <a:solidFill>
                  <a:srgbClr val="B8627D"/>
                </a:solidFill>
                <a:latin typeface="Quicksand"/>
              </a:rPr>
              <a:t>I like</a:t>
            </a:r>
            <a:r>
              <a:rPr lang="en-US" sz="11800" spc="472">
                <a:solidFill>
                  <a:srgbClr val="B8627D"/>
                </a:solidFill>
                <a:latin typeface="Quicksand Bold"/>
              </a:rPr>
              <a:t> </a:t>
            </a:r>
            <a:r>
              <a:rPr lang="en-US" sz="11800" spc="472" u="sng">
                <a:solidFill>
                  <a:srgbClr val="B8627D"/>
                </a:solidFill>
                <a:latin typeface="Quicksand Bold"/>
              </a:rPr>
              <a:t>reading</a:t>
            </a:r>
            <a:r>
              <a:rPr lang="en-US" sz="11800" spc="472">
                <a:solidFill>
                  <a:srgbClr val="B8627D"/>
                </a:solidFill>
                <a:latin typeface="Quicksand Bold"/>
              </a:rPr>
              <a:t>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564080"/>
            <a:ext cx="3802625" cy="105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893" spc="206">
                <a:solidFill>
                  <a:srgbClr val="0F7D80"/>
                </a:solidFill>
                <a:latin typeface="Quicksand Bold"/>
              </a:rPr>
              <a:t>subject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32905" y="8903502"/>
            <a:ext cx="4011095" cy="1113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25"/>
              </a:lnSpc>
            </a:pPr>
            <a:r>
              <a:rPr lang="en-US" sz="7271" spc="218">
                <a:solidFill>
                  <a:srgbClr val="0F7D80"/>
                </a:solidFill>
                <a:latin typeface="Quicksand Bold"/>
              </a:rPr>
              <a:t>verb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59983" y="8903502"/>
            <a:ext cx="3496144" cy="971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05"/>
              </a:lnSpc>
            </a:pPr>
            <a:r>
              <a:rPr lang="en-US" sz="6337" spc="190">
                <a:solidFill>
                  <a:srgbClr val="0F7D80"/>
                </a:solidFill>
                <a:latin typeface="Quicksand Bold"/>
              </a:rPr>
              <a:t>noun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529333">
            <a:off x="5523822" y="7883021"/>
            <a:ext cx="1006378" cy="100637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529333">
            <a:off x="10285351" y="7965877"/>
            <a:ext cx="937688" cy="937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6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5062327" y="7061327"/>
            <a:ext cx="4393945" cy="4393945"/>
            <a:chOff x="0" y="0"/>
            <a:chExt cx="5858594" cy="5858594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419315" y="0"/>
              <a:ext cx="3439279" cy="3439279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929145"/>
              <a:ext cx="1580989" cy="1580989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3370488" y="4277605"/>
              <a:ext cx="1580989" cy="1580989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048978" y="3228626"/>
              <a:ext cx="1580989" cy="1580989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2493015" y="1562100"/>
            <a:ext cx="14766285" cy="7162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160"/>
              </a:lnSpc>
            </a:pPr>
            <a:r>
              <a:rPr lang="en-US" sz="11800" spc="472">
                <a:solidFill>
                  <a:srgbClr val="B8627D"/>
                </a:solidFill>
                <a:latin typeface="Quicksand"/>
              </a:rPr>
              <a:t>On the weekends she likes </a:t>
            </a:r>
            <a:r>
              <a:rPr lang="en-US" sz="11800" spc="472">
                <a:solidFill>
                  <a:srgbClr val="B8627D"/>
                </a:solidFill>
                <a:latin typeface="Quicksand Bold"/>
              </a:rPr>
              <a:t>reading</a:t>
            </a:r>
            <a:r>
              <a:rPr lang="en-US" sz="11800" spc="472">
                <a:solidFill>
                  <a:srgbClr val="B8627D"/>
                </a:solidFill>
                <a:latin typeface="Quicksand"/>
              </a:rPr>
              <a:t>, </a:t>
            </a:r>
            <a:r>
              <a:rPr lang="en-US" sz="11800" spc="472">
                <a:solidFill>
                  <a:srgbClr val="B8627D"/>
                </a:solidFill>
                <a:latin typeface="Quicksand Bold"/>
              </a:rPr>
              <a:t>exercising</a:t>
            </a:r>
            <a:r>
              <a:rPr lang="en-US" sz="11800" spc="472">
                <a:solidFill>
                  <a:srgbClr val="B8627D"/>
                </a:solidFill>
                <a:latin typeface="Quicksand"/>
              </a:rPr>
              <a:t>, and </a:t>
            </a:r>
            <a:r>
              <a:rPr lang="en-US" sz="11800" spc="472">
                <a:solidFill>
                  <a:srgbClr val="B8627D"/>
                </a:solidFill>
                <a:latin typeface="Quicksand Bold"/>
              </a:rPr>
              <a:t>relaxing</a:t>
            </a:r>
            <a:r>
              <a:rPr lang="en-US" sz="11800" spc="472">
                <a:solidFill>
                  <a:srgbClr val="B8627D"/>
                </a:solidFill>
                <a:latin typeface="Quicksand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6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5062327" y="7061327"/>
            <a:ext cx="4393945" cy="4393945"/>
            <a:chOff x="0" y="0"/>
            <a:chExt cx="5858594" cy="5858594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419315" y="0"/>
              <a:ext cx="3439279" cy="3439279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929145"/>
              <a:ext cx="1580989" cy="1580989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3370488" y="4277605"/>
              <a:ext cx="1580989" cy="1580989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048978" y="3228626"/>
              <a:ext cx="1580989" cy="1580989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3121525" y="2734060"/>
            <a:ext cx="13449877" cy="6524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98"/>
              </a:lnSpc>
            </a:pPr>
            <a:r>
              <a:rPr lang="en-US" sz="10748" spc="429">
                <a:solidFill>
                  <a:srgbClr val="B8627D"/>
                </a:solidFill>
                <a:latin typeface="Quicksand"/>
              </a:rPr>
              <a:t>On the weekends </a:t>
            </a:r>
            <a:r>
              <a:rPr lang="en-US" sz="10748" spc="429">
                <a:solidFill>
                  <a:srgbClr val="0F7D80"/>
                </a:solidFill>
                <a:latin typeface="Quicksand Bold"/>
              </a:rPr>
              <a:t>she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 likes </a:t>
            </a:r>
            <a:r>
              <a:rPr lang="en-US" sz="10748" spc="429">
                <a:solidFill>
                  <a:srgbClr val="B8627D"/>
                </a:solidFill>
                <a:latin typeface="Quicksand Bold"/>
              </a:rPr>
              <a:t>reading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, </a:t>
            </a:r>
            <a:r>
              <a:rPr lang="en-US" sz="10748" spc="429">
                <a:solidFill>
                  <a:srgbClr val="B8627D"/>
                </a:solidFill>
                <a:latin typeface="Quicksand Bold"/>
              </a:rPr>
              <a:t>exercising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, and </a:t>
            </a:r>
            <a:r>
              <a:rPr lang="en-US" sz="10748" spc="429">
                <a:solidFill>
                  <a:srgbClr val="B8627D"/>
                </a:solidFill>
                <a:latin typeface="Quicksand Bold"/>
              </a:rPr>
              <a:t>relaxing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019175"/>
            <a:ext cx="6137960" cy="169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51"/>
              </a:lnSpc>
            </a:pPr>
            <a:r>
              <a:rPr lang="en-US" sz="11126" spc="333">
                <a:solidFill>
                  <a:srgbClr val="0F7D80"/>
                </a:solidFill>
                <a:latin typeface="Quicksand Bold"/>
              </a:rPr>
              <a:t>subject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6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5062327" y="7061327"/>
            <a:ext cx="4393945" cy="4393945"/>
            <a:chOff x="0" y="0"/>
            <a:chExt cx="5858594" cy="5858594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419315" y="0"/>
              <a:ext cx="3439279" cy="3439279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929145"/>
              <a:ext cx="1580989" cy="1580989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3370488" y="4277605"/>
              <a:ext cx="1580989" cy="1580989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048978" y="3228626"/>
              <a:ext cx="1580989" cy="1580989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3121525" y="2734060"/>
            <a:ext cx="13449877" cy="651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98"/>
              </a:lnSpc>
            </a:pPr>
            <a:r>
              <a:rPr lang="en-US" sz="10748" spc="429">
                <a:solidFill>
                  <a:srgbClr val="B8627D"/>
                </a:solidFill>
                <a:latin typeface="Quicksand"/>
              </a:rPr>
              <a:t>On the weekends she </a:t>
            </a:r>
            <a:r>
              <a:rPr lang="en-US" sz="10748" spc="429">
                <a:solidFill>
                  <a:srgbClr val="0F7D80"/>
                </a:solidFill>
                <a:latin typeface="Quicksand Bold"/>
              </a:rPr>
              <a:t>likes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 </a:t>
            </a:r>
            <a:r>
              <a:rPr lang="en-US" sz="10748" spc="429">
                <a:solidFill>
                  <a:srgbClr val="B8627D"/>
                </a:solidFill>
                <a:latin typeface="Quicksand Bold"/>
              </a:rPr>
              <a:t>reading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, </a:t>
            </a:r>
            <a:r>
              <a:rPr lang="en-US" sz="10748" spc="429">
                <a:solidFill>
                  <a:srgbClr val="B8627D"/>
                </a:solidFill>
                <a:latin typeface="Quicksand Bold"/>
              </a:rPr>
              <a:t>exercising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, and </a:t>
            </a:r>
            <a:r>
              <a:rPr lang="en-US" sz="10748" spc="429">
                <a:solidFill>
                  <a:srgbClr val="B8627D"/>
                </a:solidFill>
                <a:latin typeface="Quicksand Bold"/>
              </a:rPr>
              <a:t>relaxing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019175"/>
            <a:ext cx="6137960" cy="169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51"/>
              </a:lnSpc>
            </a:pPr>
            <a:r>
              <a:rPr lang="en-US" sz="11126" spc="333">
                <a:solidFill>
                  <a:srgbClr val="0F7D80"/>
                </a:solidFill>
                <a:latin typeface="Quicksand Bold"/>
              </a:rPr>
              <a:t>verb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6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5062327" y="7061327"/>
            <a:ext cx="4393945" cy="4393945"/>
            <a:chOff x="0" y="0"/>
            <a:chExt cx="5858594" cy="5858594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419315" y="0"/>
              <a:ext cx="3439279" cy="3439279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929145"/>
              <a:ext cx="1580989" cy="1580989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3370488" y="4277605"/>
              <a:ext cx="1580989" cy="1580989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048978" y="3228626"/>
              <a:ext cx="1580989" cy="1580989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3121525" y="2734060"/>
            <a:ext cx="13449877" cy="651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98"/>
              </a:lnSpc>
            </a:pPr>
            <a:r>
              <a:rPr lang="en-US" sz="10748" spc="429">
                <a:solidFill>
                  <a:srgbClr val="B8627D"/>
                </a:solidFill>
                <a:latin typeface="Quicksand Bold"/>
              </a:rPr>
              <a:t>On the weekends she likes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 </a:t>
            </a:r>
            <a:r>
              <a:rPr lang="en-US" sz="10748" spc="429">
                <a:solidFill>
                  <a:srgbClr val="0F7D80"/>
                </a:solidFill>
                <a:latin typeface="Quicksand Bold"/>
              </a:rPr>
              <a:t>reading</a:t>
            </a:r>
            <a:r>
              <a:rPr lang="en-US" sz="10748" spc="429">
                <a:solidFill>
                  <a:srgbClr val="0F7D80"/>
                </a:solidFill>
                <a:latin typeface="Quicksand"/>
              </a:rPr>
              <a:t>,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 </a:t>
            </a:r>
            <a:r>
              <a:rPr lang="en-US" sz="10748" spc="429">
                <a:solidFill>
                  <a:srgbClr val="0F7D80"/>
                </a:solidFill>
                <a:latin typeface="Quicksand Bold"/>
              </a:rPr>
              <a:t>exercising</a:t>
            </a:r>
            <a:r>
              <a:rPr lang="en-US" sz="10748" spc="429">
                <a:solidFill>
                  <a:srgbClr val="0F7D80"/>
                </a:solidFill>
                <a:latin typeface="Quicksand"/>
              </a:rPr>
              <a:t>,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 </a:t>
            </a:r>
            <a:r>
              <a:rPr lang="en-US" sz="10748" spc="429">
                <a:solidFill>
                  <a:srgbClr val="B8627D"/>
                </a:solidFill>
                <a:latin typeface="Quicksand Bold"/>
              </a:rPr>
              <a:t>and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 </a:t>
            </a:r>
            <a:r>
              <a:rPr lang="en-US" sz="10748" spc="429">
                <a:solidFill>
                  <a:srgbClr val="0F7D80"/>
                </a:solidFill>
                <a:latin typeface="Quicksand Bold"/>
              </a:rPr>
              <a:t>relaxing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019175"/>
            <a:ext cx="12276127" cy="169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51"/>
              </a:lnSpc>
            </a:pPr>
            <a:r>
              <a:rPr lang="en-US" sz="11126" spc="333">
                <a:solidFill>
                  <a:srgbClr val="0F7D80"/>
                </a:solidFill>
                <a:latin typeface="Quicksand Bold"/>
              </a:rPr>
              <a:t>nouns (gerunds)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6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5062327" y="7061327"/>
            <a:ext cx="4393945" cy="4393945"/>
            <a:chOff x="0" y="0"/>
            <a:chExt cx="5858594" cy="5858594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419315" y="0"/>
              <a:ext cx="3439279" cy="3439279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929145"/>
              <a:ext cx="1580989" cy="1580989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3370488" y="4277605"/>
              <a:ext cx="1580989" cy="1580989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048978" y="3228626"/>
              <a:ext cx="1580989" cy="1580989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3121525" y="2734060"/>
            <a:ext cx="13026555" cy="488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98"/>
              </a:lnSpc>
            </a:pPr>
            <a:r>
              <a:rPr lang="en-US" sz="10748" spc="429">
                <a:solidFill>
                  <a:srgbClr val="B8627D"/>
                </a:solidFill>
                <a:latin typeface="Quicksand Bold"/>
              </a:rPr>
              <a:t>She doesn't like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 </a:t>
            </a:r>
            <a:r>
              <a:rPr lang="en-US" sz="10748" spc="429">
                <a:solidFill>
                  <a:srgbClr val="0F7D80"/>
                </a:solidFill>
                <a:latin typeface="Quicksand Bold"/>
              </a:rPr>
              <a:t>cleaning</a:t>
            </a:r>
            <a:r>
              <a:rPr lang="en-US" sz="10748" spc="429">
                <a:solidFill>
                  <a:srgbClr val="0F7D80"/>
                </a:solidFill>
                <a:latin typeface="Quicksand"/>
              </a:rPr>
              <a:t>,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 </a:t>
            </a:r>
            <a:r>
              <a:rPr lang="en-US" sz="10748" spc="429">
                <a:solidFill>
                  <a:srgbClr val="0F7D80"/>
                </a:solidFill>
                <a:latin typeface="Quicksand Bold"/>
              </a:rPr>
              <a:t>cooking</a:t>
            </a:r>
            <a:r>
              <a:rPr lang="en-US" sz="10748" spc="429">
                <a:solidFill>
                  <a:srgbClr val="0F7D80"/>
                </a:solidFill>
                <a:latin typeface="Quicksand"/>
              </a:rPr>
              <a:t>,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 </a:t>
            </a:r>
            <a:r>
              <a:rPr lang="en-US" sz="10748" spc="429">
                <a:solidFill>
                  <a:srgbClr val="B8627D"/>
                </a:solidFill>
                <a:latin typeface="Quicksand Bold"/>
              </a:rPr>
              <a:t>or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 </a:t>
            </a:r>
            <a:r>
              <a:rPr lang="en-US" sz="10748" spc="429">
                <a:solidFill>
                  <a:srgbClr val="0F7D80"/>
                </a:solidFill>
                <a:latin typeface="Quicksand Bold"/>
              </a:rPr>
              <a:t>studying</a:t>
            </a:r>
            <a:r>
              <a:rPr lang="en-US" sz="10748" spc="429">
                <a:solidFill>
                  <a:srgbClr val="B8627D"/>
                </a:solidFill>
                <a:latin typeface="Quicksand"/>
              </a:rPr>
              <a:t>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019175"/>
            <a:ext cx="12276127" cy="169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51"/>
              </a:lnSpc>
            </a:pPr>
            <a:r>
              <a:rPr lang="en-US" sz="11126" spc="333">
                <a:solidFill>
                  <a:srgbClr val="0F7D80"/>
                </a:solidFill>
                <a:latin typeface="Quicksand Bold"/>
              </a:rPr>
              <a:t>Dislikes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7D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5007228" y="-1989461"/>
            <a:ext cx="48302456" cy="13487411"/>
            <a:chOff x="0" y="0"/>
            <a:chExt cx="64403275" cy="17983215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4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366520"/>
              <a:ext cx="32928403" cy="17616696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alphaModFix amt="34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31474872" y="0"/>
              <a:ext cx="32928403" cy="17616696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14809185" y="-1172305"/>
            <a:ext cx="4651120" cy="4651120"/>
            <a:chOff x="0" y="0"/>
            <a:chExt cx="6201494" cy="6201494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560916" y="0"/>
              <a:ext cx="3640578" cy="3640578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983527"/>
              <a:ext cx="1673524" cy="1673524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3567761" y="4527970"/>
              <a:ext cx="1673524" cy="1673524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110375" y="3417596"/>
              <a:ext cx="1673524" cy="1673524"/>
            </a:xfrm>
            <a:prstGeom prst="rect">
              <a:avLst/>
            </a:prstGeom>
          </p:spPr>
        </p:pic>
      </p:grpSp>
      <p:sp>
        <p:nvSpPr>
          <p:cNvPr name="TextBox 10" id="10"/>
          <p:cNvSpPr txBox="true"/>
          <p:nvPr/>
        </p:nvSpPr>
        <p:spPr>
          <a:xfrm rot="0">
            <a:off x="2067997" y="2637463"/>
            <a:ext cx="14152007" cy="498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072"/>
              </a:lnSpc>
            </a:pPr>
            <a:r>
              <a:rPr lang="en-US" sz="10893" spc="326">
                <a:solidFill>
                  <a:srgbClr val="FFE6DE"/>
                </a:solidFill>
                <a:latin typeface="Quicksand Bold"/>
              </a:rPr>
              <a:t>Gerunds can be used as the </a:t>
            </a:r>
            <a:r>
              <a:rPr lang="en-US" sz="10893" spc="326" u="sng">
                <a:solidFill>
                  <a:srgbClr val="FFE6DE"/>
                </a:solidFill>
                <a:latin typeface="Quicksand Bold"/>
              </a:rPr>
              <a:t>subject</a:t>
            </a:r>
            <a:r>
              <a:rPr lang="en-US" sz="10893" spc="326">
                <a:solidFill>
                  <a:srgbClr val="FFE6DE"/>
                </a:solidFill>
                <a:latin typeface="Quicksand Bold"/>
              </a:rPr>
              <a:t> of a sentence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DAEx6hVsDNw</dc:identifier>
  <dcterms:modified xsi:type="dcterms:W3CDTF">2011-08-01T06:04:30Z</dcterms:modified>
  <cp:revision>1</cp:revision>
  <dc:title>Gerunds</dc:title>
</cp:coreProperties>
</file>