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8288000" cy="10287000"/>
  <p:notesSz cx="6858000" cy="9144000"/>
  <p:embeddedFontLst>
    <p:embeddedFont>
      <p:font typeface="League Spartan" charset="1" panose="00000800000000000000"/>
      <p:regular r:id="rId27"/>
    </p:embeddedFont>
    <p:embeddedFont>
      <p:font typeface="IreneFlorentina" charset="1" panose="02000503000000000000"/>
      <p:regular r:id="rId28"/>
    </p:embeddedFont>
    <p:embeddedFont>
      <p:font typeface="Glacial Indifference" charset="1" panose="00000000000000000000"/>
      <p:regular r:id="rId29"/>
    </p:embeddedFont>
    <p:embeddedFont>
      <p:font typeface="Glacial Indifference Bold" charset="1" panose="0000080000000000000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4.png" Type="http://schemas.openxmlformats.org/officeDocument/2006/relationships/image"/><Relationship Id="rId11" Target="../media/image35.svg" Type="http://schemas.openxmlformats.org/officeDocument/2006/relationships/image"/><Relationship Id="rId2" Target="../media/image3.jpeg" Type="http://schemas.openxmlformats.org/officeDocument/2006/relationships/image"/><Relationship Id="rId3" Target="../media/image15.png" Type="http://schemas.openxmlformats.org/officeDocument/2006/relationships/image"/><Relationship Id="rId4" Target="../media/image16.svg" Type="http://schemas.openxmlformats.org/officeDocument/2006/relationships/image"/><Relationship Id="rId5" Target="../media/image17.png" Type="http://schemas.openxmlformats.org/officeDocument/2006/relationships/image"/><Relationship Id="rId6" Target="../media/image18.svg" Type="http://schemas.openxmlformats.org/officeDocument/2006/relationships/image"/><Relationship Id="rId7" Target="../media/image4.png" Type="http://schemas.openxmlformats.org/officeDocument/2006/relationships/image"/><Relationship Id="rId8" Target="../media/image32.png" Type="http://schemas.openxmlformats.org/officeDocument/2006/relationships/image"/><Relationship Id="rId9" Target="../media/image33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15.png" Type="http://schemas.openxmlformats.org/officeDocument/2006/relationships/image"/><Relationship Id="rId4" Target="../media/image16.svg" Type="http://schemas.openxmlformats.org/officeDocument/2006/relationships/image"/><Relationship Id="rId5" Target="../media/image17.png" Type="http://schemas.openxmlformats.org/officeDocument/2006/relationships/image"/><Relationship Id="rId6" Target="../media/image18.svg" Type="http://schemas.openxmlformats.org/officeDocument/2006/relationships/image"/><Relationship Id="rId7" Target="../media/image36.png" Type="http://schemas.openxmlformats.org/officeDocument/2006/relationships/image"/><Relationship Id="rId8" Target="../media/image37.svg" Type="http://schemas.openxmlformats.org/officeDocument/2006/relationships/image"/><Relationship Id="rId9" Target="../media/image19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15.png" Type="http://schemas.openxmlformats.org/officeDocument/2006/relationships/image"/><Relationship Id="rId4" Target="../media/image16.svg" Type="http://schemas.openxmlformats.org/officeDocument/2006/relationships/image"/><Relationship Id="rId5" Target="../media/image17.png" Type="http://schemas.openxmlformats.org/officeDocument/2006/relationships/image"/><Relationship Id="rId6" Target="../media/image18.svg" Type="http://schemas.openxmlformats.org/officeDocument/2006/relationships/image"/><Relationship Id="rId7" Target="../media/image36.png" Type="http://schemas.openxmlformats.org/officeDocument/2006/relationships/image"/><Relationship Id="rId8" Target="../media/image37.svg" Type="http://schemas.openxmlformats.org/officeDocument/2006/relationships/image"/><Relationship Id="rId9" Target="../media/image19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15.png" Type="http://schemas.openxmlformats.org/officeDocument/2006/relationships/image"/><Relationship Id="rId4" Target="../media/image16.svg" Type="http://schemas.openxmlformats.org/officeDocument/2006/relationships/image"/><Relationship Id="rId5" Target="../media/image17.png" Type="http://schemas.openxmlformats.org/officeDocument/2006/relationships/image"/><Relationship Id="rId6" Target="../media/image18.svg" Type="http://schemas.openxmlformats.org/officeDocument/2006/relationships/image"/><Relationship Id="rId7" Target="../media/image38.png" Type="http://schemas.openxmlformats.org/officeDocument/2006/relationships/image"/><Relationship Id="rId8" Target="../media/image39.svg" Type="http://schemas.openxmlformats.org/officeDocument/2006/relationships/image"/><Relationship Id="rId9" Target="../media/image19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15.png" Type="http://schemas.openxmlformats.org/officeDocument/2006/relationships/image"/><Relationship Id="rId4" Target="../media/image16.svg" Type="http://schemas.openxmlformats.org/officeDocument/2006/relationships/image"/><Relationship Id="rId5" Target="../media/image17.png" Type="http://schemas.openxmlformats.org/officeDocument/2006/relationships/image"/><Relationship Id="rId6" Target="../media/image18.svg" Type="http://schemas.openxmlformats.org/officeDocument/2006/relationships/image"/><Relationship Id="rId7" Target="../media/image38.png" Type="http://schemas.openxmlformats.org/officeDocument/2006/relationships/image"/><Relationship Id="rId8" Target="../media/image39.svg" Type="http://schemas.openxmlformats.org/officeDocument/2006/relationships/image"/><Relationship Id="rId9" Target="../media/image19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19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15.png" Type="http://schemas.openxmlformats.org/officeDocument/2006/relationships/image"/><Relationship Id="rId4" Target="../media/image16.svg" Type="http://schemas.openxmlformats.org/officeDocument/2006/relationships/image"/><Relationship Id="rId5" Target="../media/image17.png" Type="http://schemas.openxmlformats.org/officeDocument/2006/relationships/image"/><Relationship Id="rId6" Target="../media/image18.svg" Type="http://schemas.openxmlformats.org/officeDocument/2006/relationships/image"/><Relationship Id="rId7" Target="../media/image19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15.png" Type="http://schemas.openxmlformats.org/officeDocument/2006/relationships/image"/><Relationship Id="rId4" Target="../media/image16.svg" Type="http://schemas.openxmlformats.org/officeDocument/2006/relationships/image"/><Relationship Id="rId5" Target="../media/image19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15.png" Type="http://schemas.openxmlformats.org/officeDocument/2006/relationships/image"/><Relationship Id="rId4" Target="../media/image16.svg" Type="http://schemas.openxmlformats.org/officeDocument/2006/relationships/image"/><Relationship Id="rId5" Target="../media/image19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15.png" Type="http://schemas.openxmlformats.org/officeDocument/2006/relationships/image"/><Relationship Id="rId4" Target="../media/image16.svg" Type="http://schemas.openxmlformats.org/officeDocument/2006/relationships/image"/><Relationship Id="rId5" Target="../media/image17.png" Type="http://schemas.openxmlformats.org/officeDocument/2006/relationships/image"/><Relationship Id="rId6" Target="../media/image18.svg" Type="http://schemas.openxmlformats.org/officeDocument/2006/relationships/image"/><Relationship Id="rId7" Target="../media/image19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15.png" Type="http://schemas.openxmlformats.org/officeDocument/2006/relationships/image"/><Relationship Id="rId4" Target="../media/image16.svg" Type="http://schemas.openxmlformats.org/officeDocument/2006/relationships/image"/><Relationship Id="rId5" Target="../media/image19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15.png" Type="http://schemas.openxmlformats.org/officeDocument/2006/relationships/image"/><Relationship Id="rId4" Target="../media/image16.svg" Type="http://schemas.openxmlformats.org/officeDocument/2006/relationships/image"/><Relationship Id="rId5" Target="../media/image19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19.png" Type="http://schemas.openxmlformats.org/officeDocument/2006/relationships/image"/><Relationship Id="rId4" Target="../media/image20.png" Type="http://schemas.openxmlformats.org/officeDocument/2006/relationships/image"/><Relationship Id="rId5" Target="../media/image21.svg" Type="http://schemas.openxmlformats.org/officeDocument/2006/relationships/image"/><Relationship Id="rId6" Target="../media/image22.png" Type="http://schemas.openxmlformats.org/officeDocument/2006/relationships/image"/><Relationship Id="rId7" Target="../media/image23.svg" Type="http://schemas.openxmlformats.org/officeDocument/2006/relationships/image"/><Relationship Id="rId8" Target="../media/image24.png" Type="http://schemas.openxmlformats.org/officeDocument/2006/relationships/image"/><Relationship Id="rId9" Target="../media/image25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6.png" Type="http://schemas.openxmlformats.org/officeDocument/2006/relationships/image"/><Relationship Id="rId11" Target="../media/image27.svg" Type="http://schemas.openxmlformats.org/officeDocument/2006/relationships/image"/><Relationship Id="rId2" Target="../media/image3.jpeg" Type="http://schemas.openxmlformats.org/officeDocument/2006/relationships/image"/><Relationship Id="rId3" Target="../media/image15.png" Type="http://schemas.openxmlformats.org/officeDocument/2006/relationships/image"/><Relationship Id="rId4" Target="../media/image16.svg" Type="http://schemas.openxmlformats.org/officeDocument/2006/relationships/image"/><Relationship Id="rId5" Target="../media/image17.png" Type="http://schemas.openxmlformats.org/officeDocument/2006/relationships/image"/><Relationship Id="rId6" Target="../media/image18.svg" Type="http://schemas.openxmlformats.org/officeDocument/2006/relationships/image"/><Relationship Id="rId7" Target="../media/image4.png" Type="http://schemas.openxmlformats.org/officeDocument/2006/relationships/image"/><Relationship Id="rId8" Target="../media/image24.png" Type="http://schemas.openxmlformats.org/officeDocument/2006/relationships/image"/><Relationship Id="rId9" Target="../media/image25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15.png" Type="http://schemas.openxmlformats.org/officeDocument/2006/relationships/image"/><Relationship Id="rId4" Target="../media/image16.svg" Type="http://schemas.openxmlformats.org/officeDocument/2006/relationships/image"/><Relationship Id="rId5" Target="../media/image17.png" Type="http://schemas.openxmlformats.org/officeDocument/2006/relationships/image"/><Relationship Id="rId6" Target="../media/image18.svg" Type="http://schemas.openxmlformats.org/officeDocument/2006/relationships/image"/><Relationship Id="rId7" Target="../media/image26.png" Type="http://schemas.openxmlformats.org/officeDocument/2006/relationships/image"/><Relationship Id="rId8" Target="../media/image27.svg" Type="http://schemas.openxmlformats.org/officeDocument/2006/relationships/image"/><Relationship Id="rId9" Target="../media/image19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15.png" Type="http://schemas.openxmlformats.org/officeDocument/2006/relationships/image"/><Relationship Id="rId4" Target="../media/image16.svg" Type="http://schemas.openxmlformats.org/officeDocument/2006/relationships/image"/><Relationship Id="rId5" Target="../media/image17.png" Type="http://schemas.openxmlformats.org/officeDocument/2006/relationships/image"/><Relationship Id="rId6" Target="../media/image18.svg" Type="http://schemas.openxmlformats.org/officeDocument/2006/relationships/image"/><Relationship Id="rId7" Target="../media/image26.png" Type="http://schemas.openxmlformats.org/officeDocument/2006/relationships/image"/><Relationship Id="rId8" Target="../media/image27.svg" Type="http://schemas.openxmlformats.org/officeDocument/2006/relationships/image"/><Relationship Id="rId9" Target="../media/image19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15.png" Type="http://schemas.openxmlformats.org/officeDocument/2006/relationships/image"/><Relationship Id="rId4" Target="../media/image16.svg" Type="http://schemas.openxmlformats.org/officeDocument/2006/relationships/image"/><Relationship Id="rId5" Target="../media/image17.png" Type="http://schemas.openxmlformats.org/officeDocument/2006/relationships/image"/><Relationship Id="rId6" Target="../media/image18.svg" Type="http://schemas.openxmlformats.org/officeDocument/2006/relationships/image"/><Relationship Id="rId7" Target="../media/image4.png" Type="http://schemas.openxmlformats.org/officeDocument/2006/relationships/image"/><Relationship Id="rId8" Target="../media/image28.png" Type="http://schemas.openxmlformats.org/officeDocument/2006/relationships/image"/><Relationship Id="rId9" Target="../media/image29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15.png" Type="http://schemas.openxmlformats.org/officeDocument/2006/relationships/image"/><Relationship Id="rId4" Target="../media/image16.svg" Type="http://schemas.openxmlformats.org/officeDocument/2006/relationships/image"/><Relationship Id="rId5" Target="../media/image17.png" Type="http://schemas.openxmlformats.org/officeDocument/2006/relationships/image"/><Relationship Id="rId6" Target="../media/image18.svg" Type="http://schemas.openxmlformats.org/officeDocument/2006/relationships/image"/><Relationship Id="rId7" Target="../media/image19.png" Type="http://schemas.openxmlformats.org/officeDocument/2006/relationships/image"/><Relationship Id="rId8" Target="../media/image30.png" Type="http://schemas.openxmlformats.org/officeDocument/2006/relationships/image"/><Relationship Id="rId9" Target="../media/image31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15.png" Type="http://schemas.openxmlformats.org/officeDocument/2006/relationships/image"/><Relationship Id="rId4" Target="../media/image16.svg" Type="http://schemas.openxmlformats.org/officeDocument/2006/relationships/image"/><Relationship Id="rId5" Target="../media/image17.png" Type="http://schemas.openxmlformats.org/officeDocument/2006/relationships/image"/><Relationship Id="rId6" Target="../media/image18.svg" Type="http://schemas.openxmlformats.org/officeDocument/2006/relationships/image"/><Relationship Id="rId7" Target="../media/image30.png" Type="http://schemas.openxmlformats.org/officeDocument/2006/relationships/image"/><Relationship Id="rId8" Target="../media/image31.svg" Type="http://schemas.openxmlformats.org/officeDocument/2006/relationships/image"/><Relationship Id="rId9" Target="../media/image1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96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509491" y="8187283"/>
            <a:ext cx="4298980" cy="2688817"/>
          </a:xfrm>
          <a:custGeom>
            <a:avLst/>
            <a:gdLst/>
            <a:ahLst/>
            <a:cxnLst/>
            <a:rect r="r" b="b" t="t" l="l"/>
            <a:pathLst>
              <a:path h="2688817" w="4298980">
                <a:moveTo>
                  <a:pt x="0" y="0"/>
                </a:moveTo>
                <a:lnTo>
                  <a:pt x="4298980" y="0"/>
                </a:lnTo>
                <a:lnTo>
                  <a:pt x="4298980" y="2688817"/>
                </a:lnTo>
                <a:lnTo>
                  <a:pt x="0" y="26888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1905249"/>
            <a:ext cx="16230600" cy="7353051"/>
          </a:xfrm>
          <a:custGeom>
            <a:avLst/>
            <a:gdLst/>
            <a:ahLst/>
            <a:cxnLst/>
            <a:rect r="r" b="b" t="t" l="l"/>
            <a:pathLst>
              <a:path h="7353051" w="16230600">
                <a:moveTo>
                  <a:pt x="0" y="0"/>
                </a:moveTo>
                <a:lnTo>
                  <a:pt x="16230600" y="0"/>
                </a:lnTo>
                <a:lnTo>
                  <a:pt x="16230600" y="7353051"/>
                </a:lnTo>
                <a:lnTo>
                  <a:pt x="0" y="73530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24939" r="0" b="-13018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216092" y="570504"/>
            <a:ext cx="1855817" cy="1928121"/>
          </a:xfrm>
          <a:custGeom>
            <a:avLst/>
            <a:gdLst/>
            <a:ahLst/>
            <a:cxnLst/>
            <a:rect r="r" b="b" t="t" l="l"/>
            <a:pathLst>
              <a:path h="1928121" w="1855817">
                <a:moveTo>
                  <a:pt x="0" y="0"/>
                </a:moveTo>
                <a:lnTo>
                  <a:pt x="1855816" y="0"/>
                </a:lnTo>
                <a:lnTo>
                  <a:pt x="1855816" y="1928121"/>
                </a:lnTo>
                <a:lnTo>
                  <a:pt x="0" y="192812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593386" y="7534368"/>
            <a:ext cx="3154396" cy="2298766"/>
          </a:xfrm>
          <a:custGeom>
            <a:avLst/>
            <a:gdLst/>
            <a:ahLst/>
            <a:cxnLst/>
            <a:rect r="r" b="b" t="t" l="l"/>
            <a:pathLst>
              <a:path h="2298766" w="3154396">
                <a:moveTo>
                  <a:pt x="0" y="0"/>
                </a:moveTo>
                <a:lnTo>
                  <a:pt x="3154395" y="0"/>
                </a:lnTo>
                <a:lnTo>
                  <a:pt x="3154395" y="2298765"/>
                </a:lnTo>
                <a:lnTo>
                  <a:pt x="0" y="22987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282753">
            <a:off x="954577" y="753772"/>
            <a:ext cx="1270324" cy="1965685"/>
          </a:xfrm>
          <a:custGeom>
            <a:avLst/>
            <a:gdLst/>
            <a:ahLst/>
            <a:cxnLst/>
            <a:rect r="r" b="b" t="t" l="l"/>
            <a:pathLst>
              <a:path h="1965685" w="1270324">
                <a:moveTo>
                  <a:pt x="0" y="0"/>
                </a:moveTo>
                <a:lnTo>
                  <a:pt x="1270324" y="0"/>
                </a:lnTo>
                <a:lnTo>
                  <a:pt x="1270324" y="1965685"/>
                </a:lnTo>
                <a:lnTo>
                  <a:pt x="0" y="19656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3036591">
            <a:off x="3590444" y="6707848"/>
            <a:ext cx="2552026" cy="2958870"/>
          </a:xfrm>
          <a:custGeom>
            <a:avLst/>
            <a:gdLst/>
            <a:ahLst/>
            <a:cxnLst/>
            <a:rect r="r" b="b" t="t" l="l"/>
            <a:pathLst>
              <a:path h="2958870" w="2552026">
                <a:moveTo>
                  <a:pt x="0" y="0"/>
                </a:moveTo>
                <a:lnTo>
                  <a:pt x="2552026" y="0"/>
                </a:lnTo>
                <a:lnTo>
                  <a:pt x="2552026" y="2958870"/>
                </a:lnTo>
                <a:lnTo>
                  <a:pt x="0" y="295887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9848476">
            <a:off x="15340232" y="626388"/>
            <a:ext cx="2596472" cy="2417965"/>
          </a:xfrm>
          <a:custGeom>
            <a:avLst/>
            <a:gdLst/>
            <a:ahLst/>
            <a:cxnLst/>
            <a:rect r="r" b="b" t="t" l="l"/>
            <a:pathLst>
              <a:path h="2417965" w="2596472">
                <a:moveTo>
                  <a:pt x="0" y="0"/>
                </a:moveTo>
                <a:lnTo>
                  <a:pt x="2596472" y="0"/>
                </a:lnTo>
                <a:lnTo>
                  <a:pt x="2596472" y="2417965"/>
                </a:lnTo>
                <a:lnTo>
                  <a:pt x="0" y="241796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614324" y="8080376"/>
            <a:ext cx="2852405" cy="503060"/>
          </a:xfrm>
          <a:custGeom>
            <a:avLst/>
            <a:gdLst/>
            <a:ahLst/>
            <a:cxnLst/>
            <a:rect r="r" b="b" t="t" l="l"/>
            <a:pathLst>
              <a:path h="503060" w="2852405">
                <a:moveTo>
                  <a:pt x="0" y="0"/>
                </a:moveTo>
                <a:lnTo>
                  <a:pt x="2852404" y="0"/>
                </a:lnTo>
                <a:lnTo>
                  <a:pt x="2852404" y="503060"/>
                </a:lnTo>
                <a:lnTo>
                  <a:pt x="0" y="50306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546058" y="3324526"/>
            <a:ext cx="15195884" cy="1450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 spc="95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GRAMMAR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649532" y="4730843"/>
            <a:ext cx="14988936" cy="1241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IreneFlorentina"/>
                <a:ea typeface="IreneFlorentina"/>
                <a:cs typeface="IreneFlorentina"/>
                <a:sym typeface="IreneFlorentina"/>
              </a:rPr>
              <a:t>parts of speech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546058" y="6496050"/>
            <a:ext cx="14988936" cy="1450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NOUNS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FFF8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1028700"/>
            <a:ext cx="16230600" cy="8229600"/>
          </a:xfrm>
          <a:custGeom>
            <a:avLst/>
            <a:gdLst/>
            <a:ahLst/>
            <a:cxnLst/>
            <a:rect r="r" b="b" t="t" l="l"/>
            <a:pathLst>
              <a:path h="8229600" w="16230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1631" r="0" b="-1163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915213" y="1162147"/>
            <a:ext cx="3168214" cy="1556385"/>
          </a:xfrm>
          <a:custGeom>
            <a:avLst/>
            <a:gdLst/>
            <a:ahLst/>
            <a:cxnLst/>
            <a:rect r="r" b="b" t="t" l="l"/>
            <a:pathLst>
              <a:path h="1556385" w="3168214">
                <a:moveTo>
                  <a:pt x="0" y="0"/>
                </a:moveTo>
                <a:lnTo>
                  <a:pt x="3168214" y="0"/>
                </a:lnTo>
                <a:lnTo>
                  <a:pt x="3168214" y="1556385"/>
                </a:lnTo>
                <a:lnTo>
                  <a:pt x="0" y="15563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04822" y="5922420"/>
            <a:ext cx="2349654" cy="3051499"/>
          </a:xfrm>
          <a:custGeom>
            <a:avLst/>
            <a:gdLst/>
            <a:ahLst/>
            <a:cxnLst/>
            <a:rect r="r" b="b" t="t" l="l"/>
            <a:pathLst>
              <a:path h="3051499" w="2349654">
                <a:moveTo>
                  <a:pt x="0" y="0"/>
                </a:moveTo>
                <a:lnTo>
                  <a:pt x="2349654" y="0"/>
                </a:lnTo>
                <a:lnTo>
                  <a:pt x="2349654" y="3051500"/>
                </a:lnTo>
                <a:lnTo>
                  <a:pt x="0" y="30515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421727" y="278286"/>
            <a:ext cx="1444546" cy="1500827"/>
          </a:xfrm>
          <a:custGeom>
            <a:avLst/>
            <a:gdLst/>
            <a:ahLst/>
            <a:cxnLst/>
            <a:rect r="r" b="b" t="t" l="l"/>
            <a:pathLst>
              <a:path h="1500827" w="1444546">
                <a:moveTo>
                  <a:pt x="0" y="0"/>
                </a:moveTo>
                <a:lnTo>
                  <a:pt x="1444546" y="0"/>
                </a:lnTo>
                <a:lnTo>
                  <a:pt x="1444546" y="1500828"/>
                </a:lnTo>
                <a:lnTo>
                  <a:pt x="0" y="150082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495999" y="3975851"/>
            <a:ext cx="2838427" cy="3587269"/>
          </a:xfrm>
          <a:custGeom>
            <a:avLst/>
            <a:gdLst/>
            <a:ahLst/>
            <a:cxnLst/>
            <a:rect r="r" b="b" t="t" l="l"/>
            <a:pathLst>
              <a:path h="3587269" w="2838427">
                <a:moveTo>
                  <a:pt x="0" y="0"/>
                </a:moveTo>
                <a:lnTo>
                  <a:pt x="2838427" y="0"/>
                </a:lnTo>
                <a:lnTo>
                  <a:pt x="2838427" y="3587269"/>
                </a:lnTo>
                <a:lnTo>
                  <a:pt x="0" y="35872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794456" y="4197295"/>
            <a:ext cx="2920916" cy="3281928"/>
          </a:xfrm>
          <a:custGeom>
            <a:avLst/>
            <a:gdLst/>
            <a:ahLst/>
            <a:cxnLst/>
            <a:rect r="r" b="b" t="t" l="l"/>
            <a:pathLst>
              <a:path h="3281928" w="2920916">
                <a:moveTo>
                  <a:pt x="0" y="0"/>
                </a:moveTo>
                <a:lnTo>
                  <a:pt x="2920917" y="0"/>
                </a:lnTo>
                <a:lnTo>
                  <a:pt x="2920917" y="3281928"/>
                </a:lnTo>
                <a:lnTo>
                  <a:pt x="0" y="32819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622124" y="1916531"/>
            <a:ext cx="5490799" cy="1241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IreneFlorentina"/>
                <a:ea typeface="IreneFlorentina"/>
                <a:cs typeface="IreneFlorentina"/>
                <a:sym typeface="IreneFlorentina"/>
              </a:rPr>
              <a:t>Thing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460185" y="3195607"/>
            <a:ext cx="5563443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shoe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460185" y="4259773"/>
            <a:ext cx="5563443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butterfly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460185" y="5285298"/>
            <a:ext cx="5563443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book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460185" y="6348923"/>
            <a:ext cx="5563443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sandwich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460185" y="7374448"/>
            <a:ext cx="5563443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sun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FFF8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1028700"/>
            <a:ext cx="16230600" cy="8229600"/>
          </a:xfrm>
          <a:custGeom>
            <a:avLst/>
            <a:gdLst/>
            <a:ahLst/>
            <a:cxnLst/>
            <a:rect r="r" b="b" t="t" l="l"/>
            <a:pathLst>
              <a:path h="8229600" w="16230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1631" r="0" b="-1163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915213" y="1162147"/>
            <a:ext cx="3168214" cy="1556385"/>
          </a:xfrm>
          <a:custGeom>
            <a:avLst/>
            <a:gdLst/>
            <a:ahLst/>
            <a:cxnLst/>
            <a:rect r="r" b="b" t="t" l="l"/>
            <a:pathLst>
              <a:path h="1556385" w="3168214">
                <a:moveTo>
                  <a:pt x="0" y="0"/>
                </a:moveTo>
                <a:lnTo>
                  <a:pt x="3168214" y="0"/>
                </a:lnTo>
                <a:lnTo>
                  <a:pt x="3168214" y="1556385"/>
                </a:lnTo>
                <a:lnTo>
                  <a:pt x="0" y="15563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04822" y="5922420"/>
            <a:ext cx="2349654" cy="3051499"/>
          </a:xfrm>
          <a:custGeom>
            <a:avLst/>
            <a:gdLst/>
            <a:ahLst/>
            <a:cxnLst/>
            <a:rect r="r" b="b" t="t" l="l"/>
            <a:pathLst>
              <a:path h="3051499" w="2349654">
                <a:moveTo>
                  <a:pt x="0" y="0"/>
                </a:moveTo>
                <a:lnTo>
                  <a:pt x="2349654" y="0"/>
                </a:lnTo>
                <a:lnTo>
                  <a:pt x="2349654" y="3051500"/>
                </a:lnTo>
                <a:lnTo>
                  <a:pt x="0" y="30515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742473" y="5502538"/>
            <a:ext cx="2803053" cy="3159853"/>
          </a:xfrm>
          <a:custGeom>
            <a:avLst/>
            <a:gdLst/>
            <a:ahLst/>
            <a:cxnLst/>
            <a:rect r="r" b="b" t="t" l="l"/>
            <a:pathLst>
              <a:path h="3159853" w="2803053">
                <a:moveTo>
                  <a:pt x="0" y="0"/>
                </a:moveTo>
                <a:lnTo>
                  <a:pt x="2803054" y="0"/>
                </a:lnTo>
                <a:lnTo>
                  <a:pt x="2803054" y="3159854"/>
                </a:lnTo>
                <a:lnTo>
                  <a:pt x="0" y="315985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440515" y="2436643"/>
            <a:ext cx="14988936" cy="1241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IreneFlorentina"/>
                <a:ea typeface="IreneFlorentina"/>
                <a:cs typeface="IreneFlorentina"/>
                <a:sym typeface="IreneFlorentina"/>
              </a:rPr>
              <a:t>Identify the noun(s):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440515" y="4114800"/>
            <a:ext cx="14988936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The boat sailed through the wind.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-854135">
            <a:off x="115343" y="620354"/>
            <a:ext cx="5244303" cy="1592957"/>
          </a:xfrm>
          <a:custGeom>
            <a:avLst/>
            <a:gdLst/>
            <a:ahLst/>
            <a:cxnLst/>
            <a:rect r="r" b="b" t="t" l="l"/>
            <a:pathLst>
              <a:path h="1592957" w="5244303">
                <a:moveTo>
                  <a:pt x="0" y="0"/>
                </a:moveTo>
                <a:lnTo>
                  <a:pt x="5244303" y="0"/>
                </a:lnTo>
                <a:lnTo>
                  <a:pt x="5244303" y="1592957"/>
                </a:lnTo>
                <a:lnTo>
                  <a:pt x="0" y="159295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415071">
            <a:off x="12591832" y="8177441"/>
            <a:ext cx="5244303" cy="1592957"/>
          </a:xfrm>
          <a:custGeom>
            <a:avLst/>
            <a:gdLst/>
            <a:ahLst/>
            <a:cxnLst/>
            <a:rect r="r" b="b" t="t" l="l"/>
            <a:pathLst>
              <a:path h="1592957" w="5244303">
                <a:moveTo>
                  <a:pt x="0" y="0"/>
                </a:moveTo>
                <a:lnTo>
                  <a:pt x="5244303" y="0"/>
                </a:lnTo>
                <a:lnTo>
                  <a:pt x="5244303" y="1592957"/>
                </a:lnTo>
                <a:lnTo>
                  <a:pt x="0" y="159295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FFF8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1028700"/>
            <a:ext cx="16230600" cy="8229600"/>
          </a:xfrm>
          <a:custGeom>
            <a:avLst/>
            <a:gdLst/>
            <a:ahLst/>
            <a:cxnLst/>
            <a:rect r="r" b="b" t="t" l="l"/>
            <a:pathLst>
              <a:path h="8229600" w="16230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1631" r="0" b="-1163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915213" y="1162147"/>
            <a:ext cx="3168214" cy="1556385"/>
          </a:xfrm>
          <a:custGeom>
            <a:avLst/>
            <a:gdLst/>
            <a:ahLst/>
            <a:cxnLst/>
            <a:rect r="r" b="b" t="t" l="l"/>
            <a:pathLst>
              <a:path h="1556385" w="3168214">
                <a:moveTo>
                  <a:pt x="0" y="0"/>
                </a:moveTo>
                <a:lnTo>
                  <a:pt x="3168214" y="0"/>
                </a:lnTo>
                <a:lnTo>
                  <a:pt x="3168214" y="1556385"/>
                </a:lnTo>
                <a:lnTo>
                  <a:pt x="0" y="15563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04822" y="5922420"/>
            <a:ext cx="2349654" cy="3051499"/>
          </a:xfrm>
          <a:custGeom>
            <a:avLst/>
            <a:gdLst/>
            <a:ahLst/>
            <a:cxnLst/>
            <a:rect r="r" b="b" t="t" l="l"/>
            <a:pathLst>
              <a:path h="3051499" w="2349654">
                <a:moveTo>
                  <a:pt x="0" y="0"/>
                </a:moveTo>
                <a:lnTo>
                  <a:pt x="2349654" y="0"/>
                </a:lnTo>
                <a:lnTo>
                  <a:pt x="2349654" y="3051500"/>
                </a:lnTo>
                <a:lnTo>
                  <a:pt x="0" y="30515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440515" y="2436643"/>
            <a:ext cx="14988936" cy="1241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IreneFlorentina"/>
                <a:ea typeface="IreneFlorentina"/>
                <a:cs typeface="IreneFlorentina"/>
                <a:sym typeface="IreneFlorentina"/>
              </a:rPr>
              <a:t>Identify the noun(s):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4727797" y="4130703"/>
            <a:ext cx="1624608" cy="1149294"/>
            <a:chOff x="0" y="0"/>
            <a:chExt cx="427880" cy="30269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27880" cy="302695"/>
            </a:xfrm>
            <a:custGeom>
              <a:avLst/>
              <a:gdLst/>
              <a:ahLst/>
              <a:cxnLst/>
              <a:rect r="r" b="b" t="t" l="l"/>
              <a:pathLst>
                <a:path h="302695" w="427880">
                  <a:moveTo>
                    <a:pt x="0" y="0"/>
                  </a:moveTo>
                  <a:lnTo>
                    <a:pt x="427880" y="0"/>
                  </a:lnTo>
                  <a:lnTo>
                    <a:pt x="427880" y="302695"/>
                  </a:lnTo>
                  <a:lnTo>
                    <a:pt x="0" y="302695"/>
                  </a:lnTo>
                  <a:close/>
                </a:path>
              </a:pathLst>
            </a:custGeom>
            <a:solidFill>
              <a:srgbClr val="9FFF85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427880" cy="34079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2557536" y="4130703"/>
            <a:ext cx="1963246" cy="1149294"/>
            <a:chOff x="0" y="0"/>
            <a:chExt cx="517069" cy="302695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17069" cy="302695"/>
            </a:xfrm>
            <a:custGeom>
              <a:avLst/>
              <a:gdLst/>
              <a:ahLst/>
              <a:cxnLst/>
              <a:rect r="r" b="b" t="t" l="l"/>
              <a:pathLst>
                <a:path h="302695" w="517069">
                  <a:moveTo>
                    <a:pt x="0" y="0"/>
                  </a:moveTo>
                  <a:lnTo>
                    <a:pt x="517069" y="0"/>
                  </a:lnTo>
                  <a:lnTo>
                    <a:pt x="517069" y="302695"/>
                  </a:lnTo>
                  <a:lnTo>
                    <a:pt x="0" y="302695"/>
                  </a:lnTo>
                  <a:close/>
                </a:path>
              </a:pathLst>
            </a:custGeom>
            <a:solidFill>
              <a:srgbClr val="9FFF85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517069" cy="34079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7742473" y="5502538"/>
            <a:ext cx="2803053" cy="3159853"/>
          </a:xfrm>
          <a:custGeom>
            <a:avLst/>
            <a:gdLst/>
            <a:ahLst/>
            <a:cxnLst/>
            <a:rect r="r" b="b" t="t" l="l"/>
            <a:pathLst>
              <a:path h="3159853" w="2803053">
                <a:moveTo>
                  <a:pt x="0" y="0"/>
                </a:moveTo>
                <a:lnTo>
                  <a:pt x="2803054" y="0"/>
                </a:lnTo>
                <a:lnTo>
                  <a:pt x="2803054" y="3159854"/>
                </a:lnTo>
                <a:lnTo>
                  <a:pt x="0" y="315985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440515" y="4114800"/>
            <a:ext cx="14988936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The boat sailed through the wind.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-854135">
            <a:off x="115343" y="620354"/>
            <a:ext cx="5244303" cy="1592957"/>
          </a:xfrm>
          <a:custGeom>
            <a:avLst/>
            <a:gdLst/>
            <a:ahLst/>
            <a:cxnLst/>
            <a:rect r="r" b="b" t="t" l="l"/>
            <a:pathLst>
              <a:path h="1592957" w="5244303">
                <a:moveTo>
                  <a:pt x="0" y="0"/>
                </a:moveTo>
                <a:lnTo>
                  <a:pt x="5244303" y="0"/>
                </a:lnTo>
                <a:lnTo>
                  <a:pt x="5244303" y="1592957"/>
                </a:lnTo>
                <a:lnTo>
                  <a:pt x="0" y="159295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415071">
            <a:off x="12591832" y="8177441"/>
            <a:ext cx="5244303" cy="1592957"/>
          </a:xfrm>
          <a:custGeom>
            <a:avLst/>
            <a:gdLst/>
            <a:ahLst/>
            <a:cxnLst/>
            <a:rect r="r" b="b" t="t" l="l"/>
            <a:pathLst>
              <a:path h="1592957" w="5244303">
                <a:moveTo>
                  <a:pt x="0" y="0"/>
                </a:moveTo>
                <a:lnTo>
                  <a:pt x="5244303" y="0"/>
                </a:lnTo>
                <a:lnTo>
                  <a:pt x="5244303" y="1592957"/>
                </a:lnTo>
                <a:lnTo>
                  <a:pt x="0" y="159295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2FFC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1028700"/>
            <a:ext cx="16230600" cy="8229600"/>
          </a:xfrm>
          <a:custGeom>
            <a:avLst/>
            <a:gdLst/>
            <a:ahLst/>
            <a:cxnLst/>
            <a:rect r="r" b="b" t="t" l="l"/>
            <a:pathLst>
              <a:path h="8229600" w="16230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1631" r="0" b="-1163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915213" y="1162147"/>
            <a:ext cx="3168214" cy="1556385"/>
          </a:xfrm>
          <a:custGeom>
            <a:avLst/>
            <a:gdLst/>
            <a:ahLst/>
            <a:cxnLst/>
            <a:rect r="r" b="b" t="t" l="l"/>
            <a:pathLst>
              <a:path h="1556385" w="3168214">
                <a:moveTo>
                  <a:pt x="0" y="0"/>
                </a:moveTo>
                <a:lnTo>
                  <a:pt x="3168214" y="0"/>
                </a:lnTo>
                <a:lnTo>
                  <a:pt x="3168214" y="1556385"/>
                </a:lnTo>
                <a:lnTo>
                  <a:pt x="0" y="15563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04822" y="5922420"/>
            <a:ext cx="2349654" cy="3051499"/>
          </a:xfrm>
          <a:custGeom>
            <a:avLst/>
            <a:gdLst/>
            <a:ahLst/>
            <a:cxnLst/>
            <a:rect r="r" b="b" t="t" l="l"/>
            <a:pathLst>
              <a:path h="3051499" w="2349654">
                <a:moveTo>
                  <a:pt x="0" y="0"/>
                </a:moveTo>
                <a:lnTo>
                  <a:pt x="2349654" y="0"/>
                </a:lnTo>
                <a:lnTo>
                  <a:pt x="2349654" y="3051500"/>
                </a:lnTo>
                <a:lnTo>
                  <a:pt x="0" y="30515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036382" y="6604992"/>
            <a:ext cx="2215236" cy="2057400"/>
          </a:xfrm>
          <a:custGeom>
            <a:avLst/>
            <a:gdLst/>
            <a:ahLst/>
            <a:cxnLst/>
            <a:rect r="r" b="b" t="t" l="l"/>
            <a:pathLst>
              <a:path h="2057400" w="2215236">
                <a:moveTo>
                  <a:pt x="0" y="0"/>
                </a:moveTo>
                <a:lnTo>
                  <a:pt x="2215236" y="0"/>
                </a:lnTo>
                <a:lnTo>
                  <a:pt x="2215236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440515" y="2575657"/>
            <a:ext cx="14988936" cy="10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IreneFlorentina"/>
                <a:ea typeface="IreneFlorentina"/>
                <a:cs typeface="IreneFlorentina"/>
                <a:sym typeface="IreneFlorentina"/>
              </a:rPr>
              <a:t>How many nouns can you see?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440515" y="4114800"/>
            <a:ext cx="14988936" cy="2114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The cat was so tired he fell asleep </a:t>
            </a:r>
          </a:p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on the mat.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-854135">
            <a:off x="115343" y="620354"/>
            <a:ext cx="5244303" cy="1592957"/>
          </a:xfrm>
          <a:custGeom>
            <a:avLst/>
            <a:gdLst/>
            <a:ahLst/>
            <a:cxnLst/>
            <a:rect r="r" b="b" t="t" l="l"/>
            <a:pathLst>
              <a:path h="1592957" w="5244303">
                <a:moveTo>
                  <a:pt x="0" y="0"/>
                </a:moveTo>
                <a:lnTo>
                  <a:pt x="5244303" y="0"/>
                </a:lnTo>
                <a:lnTo>
                  <a:pt x="5244303" y="1592957"/>
                </a:lnTo>
                <a:lnTo>
                  <a:pt x="0" y="159295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415071">
            <a:off x="12591832" y="8177441"/>
            <a:ext cx="5244303" cy="1592957"/>
          </a:xfrm>
          <a:custGeom>
            <a:avLst/>
            <a:gdLst/>
            <a:ahLst/>
            <a:cxnLst/>
            <a:rect r="r" b="b" t="t" l="l"/>
            <a:pathLst>
              <a:path h="1592957" w="5244303">
                <a:moveTo>
                  <a:pt x="0" y="0"/>
                </a:moveTo>
                <a:lnTo>
                  <a:pt x="5244303" y="0"/>
                </a:lnTo>
                <a:lnTo>
                  <a:pt x="5244303" y="1592957"/>
                </a:lnTo>
                <a:lnTo>
                  <a:pt x="0" y="159295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2FFC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1028700"/>
            <a:ext cx="16230600" cy="8229600"/>
          </a:xfrm>
          <a:custGeom>
            <a:avLst/>
            <a:gdLst/>
            <a:ahLst/>
            <a:cxnLst/>
            <a:rect r="r" b="b" t="t" l="l"/>
            <a:pathLst>
              <a:path h="8229600" w="16230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1631" r="0" b="-1163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915213" y="1162147"/>
            <a:ext cx="3168214" cy="1556385"/>
          </a:xfrm>
          <a:custGeom>
            <a:avLst/>
            <a:gdLst/>
            <a:ahLst/>
            <a:cxnLst/>
            <a:rect r="r" b="b" t="t" l="l"/>
            <a:pathLst>
              <a:path h="1556385" w="3168214">
                <a:moveTo>
                  <a:pt x="0" y="0"/>
                </a:moveTo>
                <a:lnTo>
                  <a:pt x="3168214" y="0"/>
                </a:lnTo>
                <a:lnTo>
                  <a:pt x="3168214" y="1556385"/>
                </a:lnTo>
                <a:lnTo>
                  <a:pt x="0" y="15563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04822" y="5922420"/>
            <a:ext cx="2349654" cy="3051499"/>
          </a:xfrm>
          <a:custGeom>
            <a:avLst/>
            <a:gdLst/>
            <a:ahLst/>
            <a:cxnLst/>
            <a:rect r="r" b="b" t="t" l="l"/>
            <a:pathLst>
              <a:path h="3051499" w="2349654">
                <a:moveTo>
                  <a:pt x="0" y="0"/>
                </a:moveTo>
                <a:lnTo>
                  <a:pt x="2349654" y="0"/>
                </a:lnTo>
                <a:lnTo>
                  <a:pt x="2349654" y="3051500"/>
                </a:lnTo>
                <a:lnTo>
                  <a:pt x="0" y="30515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4521251" y="4203756"/>
            <a:ext cx="1261390" cy="1149294"/>
            <a:chOff x="0" y="0"/>
            <a:chExt cx="332218" cy="30269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32218" cy="302695"/>
            </a:xfrm>
            <a:custGeom>
              <a:avLst/>
              <a:gdLst/>
              <a:ahLst/>
              <a:cxnLst/>
              <a:rect r="r" b="b" t="t" l="l"/>
              <a:pathLst>
                <a:path h="302695" w="332218">
                  <a:moveTo>
                    <a:pt x="0" y="0"/>
                  </a:moveTo>
                  <a:lnTo>
                    <a:pt x="332218" y="0"/>
                  </a:lnTo>
                  <a:lnTo>
                    <a:pt x="332218" y="302695"/>
                  </a:lnTo>
                  <a:lnTo>
                    <a:pt x="0" y="302695"/>
                  </a:lnTo>
                  <a:close/>
                </a:path>
              </a:pathLst>
            </a:custGeom>
            <a:solidFill>
              <a:srgbClr val="82FFCE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32218" cy="34079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328948" y="5277952"/>
            <a:ext cx="1261390" cy="1149294"/>
            <a:chOff x="0" y="0"/>
            <a:chExt cx="332218" cy="30269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32218" cy="302695"/>
            </a:xfrm>
            <a:custGeom>
              <a:avLst/>
              <a:gdLst/>
              <a:ahLst/>
              <a:cxnLst/>
              <a:rect r="r" b="b" t="t" l="l"/>
              <a:pathLst>
                <a:path h="302695" w="332218">
                  <a:moveTo>
                    <a:pt x="0" y="0"/>
                  </a:moveTo>
                  <a:lnTo>
                    <a:pt x="332218" y="0"/>
                  </a:lnTo>
                  <a:lnTo>
                    <a:pt x="332218" y="302695"/>
                  </a:lnTo>
                  <a:lnTo>
                    <a:pt x="0" y="302695"/>
                  </a:lnTo>
                  <a:close/>
                </a:path>
              </a:pathLst>
            </a:custGeom>
            <a:solidFill>
              <a:srgbClr val="82FFCE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332218" cy="34079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440515" y="2575657"/>
            <a:ext cx="14988936" cy="10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IreneFlorentina"/>
                <a:ea typeface="IreneFlorentina"/>
                <a:cs typeface="IreneFlorentina"/>
                <a:sym typeface="IreneFlorentina"/>
              </a:rPr>
              <a:t>How many nouns can you see?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440515" y="4106377"/>
            <a:ext cx="14988936" cy="2114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The cat was so tired he fell asleep </a:t>
            </a:r>
          </a:p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on the mat.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8036382" y="6604992"/>
            <a:ext cx="2215236" cy="2057400"/>
          </a:xfrm>
          <a:custGeom>
            <a:avLst/>
            <a:gdLst/>
            <a:ahLst/>
            <a:cxnLst/>
            <a:rect r="r" b="b" t="t" l="l"/>
            <a:pathLst>
              <a:path h="2057400" w="2215236">
                <a:moveTo>
                  <a:pt x="0" y="0"/>
                </a:moveTo>
                <a:lnTo>
                  <a:pt x="2215236" y="0"/>
                </a:lnTo>
                <a:lnTo>
                  <a:pt x="2215236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854135">
            <a:off x="115343" y="620354"/>
            <a:ext cx="5244303" cy="1592957"/>
          </a:xfrm>
          <a:custGeom>
            <a:avLst/>
            <a:gdLst/>
            <a:ahLst/>
            <a:cxnLst/>
            <a:rect r="r" b="b" t="t" l="l"/>
            <a:pathLst>
              <a:path h="1592957" w="5244303">
                <a:moveTo>
                  <a:pt x="0" y="0"/>
                </a:moveTo>
                <a:lnTo>
                  <a:pt x="5244303" y="0"/>
                </a:lnTo>
                <a:lnTo>
                  <a:pt x="5244303" y="1592957"/>
                </a:lnTo>
                <a:lnTo>
                  <a:pt x="0" y="159295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415071">
            <a:off x="12591832" y="8177441"/>
            <a:ext cx="5244303" cy="1592957"/>
          </a:xfrm>
          <a:custGeom>
            <a:avLst/>
            <a:gdLst/>
            <a:ahLst/>
            <a:cxnLst/>
            <a:rect r="r" b="b" t="t" l="l"/>
            <a:pathLst>
              <a:path h="1592957" w="5244303">
                <a:moveTo>
                  <a:pt x="0" y="0"/>
                </a:moveTo>
                <a:lnTo>
                  <a:pt x="5244303" y="0"/>
                </a:lnTo>
                <a:lnTo>
                  <a:pt x="5244303" y="1592957"/>
                </a:lnTo>
                <a:lnTo>
                  <a:pt x="0" y="159295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6D0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1028700"/>
            <a:ext cx="16230600" cy="8229600"/>
          </a:xfrm>
          <a:custGeom>
            <a:avLst/>
            <a:gdLst/>
            <a:ahLst/>
            <a:cxnLst/>
            <a:rect r="r" b="b" t="t" l="l"/>
            <a:pathLst>
              <a:path h="8229600" w="16230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1631" r="0" b="-11631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362320" y="1916531"/>
            <a:ext cx="15243189" cy="1241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IreneFlorentina"/>
                <a:ea typeface="IreneFlorentina"/>
                <a:cs typeface="IreneFlorentina"/>
                <a:sym typeface="IreneFlorentina"/>
              </a:rPr>
              <a:t>Common &amp; proper nouns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62320" y="3796756"/>
            <a:ext cx="15243189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Nouns can be further divided into common and proper.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8421727" y="278286"/>
            <a:ext cx="1444546" cy="1500827"/>
          </a:xfrm>
          <a:custGeom>
            <a:avLst/>
            <a:gdLst/>
            <a:ahLst/>
            <a:cxnLst/>
            <a:rect r="r" b="b" t="t" l="l"/>
            <a:pathLst>
              <a:path h="1500827" w="1444546">
                <a:moveTo>
                  <a:pt x="0" y="0"/>
                </a:moveTo>
                <a:lnTo>
                  <a:pt x="1444546" y="0"/>
                </a:lnTo>
                <a:lnTo>
                  <a:pt x="1444546" y="1500828"/>
                </a:lnTo>
                <a:lnTo>
                  <a:pt x="0" y="15008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686912" y="4807201"/>
            <a:ext cx="12918597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b="true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Common nouns</a:t>
            </a:r>
            <a:r>
              <a:rPr lang="en-US" sz="50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: refer to general things.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535865" y="5813676"/>
            <a:ext cx="8342057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e.g. city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686912" y="6829676"/>
            <a:ext cx="12918597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b="true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Proper nouns</a:t>
            </a:r>
            <a:r>
              <a:rPr lang="en-US" sz="50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: refer to specific things.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421727" y="7836150"/>
            <a:ext cx="8342057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e.g. Sydney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6D0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1028700"/>
            <a:ext cx="7906284" cy="8229600"/>
          </a:xfrm>
          <a:custGeom>
            <a:avLst/>
            <a:gdLst/>
            <a:ahLst/>
            <a:cxnLst/>
            <a:rect r="r" b="b" t="t" l="l"/>
            <a:pathLst>
              <a:path h="8229600" w="7906284">
                <a:moveTo>
                  <a:pt x="0" y="0"/>
                </a:moveTo>
                <a:lnTo>
                  <a:pt x="7906284" y="0"/>
                </a:lnTo>
                <a:lnTo>
                  <a:pt x="790628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1631" r="-105287" b="-11631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440515" y="2048992"/>
            <a:ext cx="7070795" cy="10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IreneFlorentina"/>
                <a:ea typeface="IreneFlorentina"/>
                <a:cs typeface="IreneFlorentina"/>
                <a:sym typeface="IreneFlorentina"/>
              </a:rPr>
              <a:t>Common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440515" y="3650951"/>
            <a:ext cx="6840677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boy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9353016" y="1028700"/>
            <a:ext cx="7906284" cy="8229600"/>
          </a:xfrm>
          <a:custGeom>
            <a:avLst/>
            <a:gdLst/>
            <a:ahLst/>
            <a:cxnLst/>
            <a:rect r="r" b="b" t="t" l="l"/>
            <a:pathLst>
              <a:path h="8229600" w="7906284">
                <a:moveTo>
                  <a:pt x="0" y="0"/>
                </a:moveTo>
                <a:lnTo>
                  <a:pt x="7906284" y="0"/>
                </a:lnTo>
                <a:lnTo>
                  <a:pt x="790628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1631" r="-105287" b="-11631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440515" y="4679651"/>
            <a:ext cx="6840677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month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440515" y="5708351"/>
            <a:ext cx="6840677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teacher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440515" y="6737051"/>
            <a:ext cx="6840677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country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440515" y="7765751"/>
            <a:ext cx="6840677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religion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770760" y="2048992"/>
            <a:ext cx="7070795" cy="10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IreneFlorentina"/>
                <a:ea typeface="IreneFlorentina"/>
                <a:cs typeface="IreneFlorentina"/>
                <a:sym typeface="IreneFlorentina"/>
              </a:rPr>
              <a:t>Proper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770760" y="3650951"/>
            <a:ext cx="6840677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Andrew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770760" y="4679651"/>
            <a:ext cx="6840677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January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770760" y="5708351"/>
            <a:ext cx="6840677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Miss Smith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770760" y="6737051"/>
            <a:ext cx="6840677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Australia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770760" y="7765751"/>
            <a:ext cx="6840677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Christianity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2238702" y="503660"/>
            <a:ext cx="5244303" cy="1592957"/>
          </a:xfrm>
          <a:custGeom>
            <a:avLst/>
            <a:gdLst/>
            <a:ahLst/>
            <a:cxnLst/>
            <a:rect r="r" b="b" t="t" l="l"/>
            <a:pathLst>
              <a:path h="1592957" w="5244303">
                <a:moveTo>
                  <a:pt x="0" y="0"/>
                </a:moveTo>
                <a:lnTo>
                  <a:pt x="5244303" y="0"/>
                </a:lnTo>
                <a:lnTo>
                  <a:pt x="5244303" y="1592957"/>
                </a:lnTo>
                <a:lnTo>
                  <a:pt x="0" y="15929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true" rot="0">
            <a:off x="10568947" y="503660"/>
            <a:ext cx="5244303" cy="1592957"/>
          </a:xfrm>
          <a:custGeom>
            <a:avLst/>
            <a:gdLst/>
            <a:ahLst/>
            <a:cxnLst/>
            <a:rect r="r" b="b" t="t" l="l"/>
            <a:pathLst>
              <a:path h="1592957" w="5244303">
                <a:moveTo>
                  <a:pt x="0" y="1592957"/>
                </a:moveTo>
                <a:lnTo>
                  <a:pt x="5244303" y="1592957"/>
                </a:lnTo>
                <a:lnTo>
                  <a:pt x="5244303" y="0"/>
                </a:lnTo>
                <a:lnTo>
                  <a:pt x="0" y="0"/>
                </a:lnTo>
                <a:lnTo>
                  <a:pt x="0" y="1592957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6D0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1028700"/>
            <a:ext cx="16230600" cy="8229600"/>
          </a:xfrm>
          <a:custGeom>
            <a:avLst/>
            <a:gdLst/>
            <a:ahLst/>
            <a:cxnLst/>
            <a:rect r="r" b="b" t="t" l="l"/>
            <a:pathLst>
              <a:path h="8229600" w="16230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1631" r="0" b="-1163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915213" y="1162147"/>
            <a:ext cx="3168214" cy="1556385"/>
          </a:xfrm>
          <a:custGeom>
            <a:avLst/>
            <a:gdLst/>
            <a:ahLst/>
            <a:cxnLst/>
            <a:rect r="r" b="b" t="t" l="l"/>
            <a:pathLst>
              <a:path h="1556385" w="3168214">
                <a:moveTo>
                  <a:pt x="0" y="0"/>
                </a:moveTo>
                <a:lnTo>
                  <a:pt x="3168214" y="0"/>
                </a:lnTo>
                <a:lnTo>
                  <a:pt x="3168214" y="1556385"/>
                </a:lnTo>
                <a:lnTo>
                  <a:pt x="0" y="15563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04822" y="5922420"/>
            <a:ext cx="2349654" cy="3051499"/>
          </a:xfrm>
          <a:custGeom>
            <a:avLst/>
            <a:gdLst/>
            <a:ahLst/>
            <a:cxnLst/>
            <a:rect r="r" b="b" t="t" l="l"/>
            <a:pathLst>
              <a:path h="3051499" w="2349654">
                <a:moveTo>
                  <a:pt x="0" y="0"/>
                </a:moveTo>
                <a:lnTo>
                  <a:pt x="2349654" y="0"/>
                </a:lnTo>
                <a:lnTo>
                  <a:pt x="2349654" y="3051500"/>
                </a:lnTo>
                <a:lnTo>
                  <a:pt x="0" y="30515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440515" y="4114800"/>
            <a:ext cx="14988936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Proper nouns start with a capital letter.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-762813">
            <a:off x="303515" y="585142"/>
            <a:ext cx="5244303" cy="1592957"/>
          </a:xfrm>
          <a:custGeom>
            <a:avLst/>
            <a:gdLst/>
            <a:ahLst/>
            <a:cxnLst/>
            <a:rect r="r" b="b" t="t" l="l"/>
            <a:pathLst>
              <a:path h="1592957" w="5244303">
                <a:moveTo>
                  <a:pt x="0" y="0"/>
                </a:moveTo>
                <a:lnTo>
                  <a:pt x="5244303" y="0"/>
                </a:lnTo>
                <a:lnTo>
                  <a:pt x="5244303" y="1592957"/>
                </a:lnTo>
                <a:lnTo>
                  <a:pt x="0" y="159295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301040">
            <a:off x="12555930" y="8136495"/>
            <a:ext cx="5244303" cy="1592957"/>
          </a:xfrm>
          <a:custGeom>
            <a:avLst/>
            <a:gdLst/>
            <a:ahLst/>
            <a:cxnLst/>
            <a:rect r="r" b="b" t="t" l="l"/>
            <a:pathLst>
              <a:path h="1592957" w="5244303">
                <a:moveTo>
                  <a:pt x="0" y="0"/>
                </a:moveTo>
                <a:lnTo>
                  <a:pt x="5244303" y="0"/>
                </a:lnTo>
                <a:lnTo>
                  <a:pt x="5244303" y="1592957"/>
                </a:lnTo>
                <a:lnTo>
                  <a:pt x="0" y="159295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6D0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1028700"/>
            <a:ext cx="16230600" cy="8229600"/>
          </a:xfrm>
          <a:custGeom>
            <a:avLst/>
            <a:gdLst/>
            <a:ahLst/>
            <a:cxnLst/>
            <a:rect r="r" b="b" t="t" l="l"/>
            <a:pathLst>
              <a:path h="8229600" w="16230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1631" r="0" b="-1163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915213" y="1162147"/>
            <a:ext cx="3168214" cy="1556385"/>
          </a:xfrm>
          <a:custGeom>
            <a:avLst/>
            <a:gdLst/>
            <a:ahLst/>
            <a:cxnLst/>
            <a:rect r="r" b="b" t="t" l="l"/>
            <a:pathLst>
              <a:path h="1556385" w="3168214">
                <a:moveTo>
                  <a:pt x="0" y="0"/>
                </a:moveTo>
                <a:lnTo>
                  <a:pt x="3168214" y="0"/>
                </a:lnTo>
                <a:lnTo>
                  <a:pt x="3168214" y="1556385"/>
                </a:lnTo>
                <a:lnTo>
                  <a:pt x="0" y="15563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440515" y="2556607"/>
            <a:ext cx="14988936" cy="10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IreneFlorentina"/>
                <a:ea typeface="IreneFlorentina"/>
                <a:cs typeface="IreneFlorentina"/>
                <a:sym typeface="IreneFlorentina"/>
              </a:rPr>
              <a:t>Identify the common nouns: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649532" y="4154002"/>
            <a:ext cx="14988936" cy="2114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Dr. Jones enjoys hiking in the Andes Mountain range, and riding horses.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-762813">
            <a:off x="303515" y="585142"/>
            <a:ext cx="5244303" cy="1592957"/>
          </a:xfrm>
          <a:custGeom>
            <a:avLst/>
            <a:gdLst/>
            <a:ahLst/>
            <a:cxnLst/>
            <a:rect r="r" b="b" t="t" l="l"/>
            <a:pathLst>
              <a:path h="1592957" w="5244303">
                <a:moveTo>
                  <a:pt x="0" y="0"/>
                </a:moveTo>
                <a:lnTo>
                  <a:pt x="5244303" y="0"/>
                </a:lnTo>
                <a:lnTo>
                  <a:pt x="5244303" y="1592957"/>
                </a:lnTo>
                <a:lnTo>
                  <a:pt x="0" y="15929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301040">
            <a:off x="12555930" y="8136495"/>
            <a:ext cx="5244303" cy="1592957"/>
          </a:xfrm>
          <a:custGeom>
            <a:avLst/>
            <a:gdLst/>
            <a:ahLst/>
            <a:cxnLst/>
            <a:rect r="r" b="b" t="t" l="l"/>
            <a:pathLst>
              <a:path h="1592957" w="5244303">
                <a:moveTo>
                  <a:pt x="0" y="0"/>
                </a:moveTo>
                <a:lnTo>
                  <a:pt x="5244303" y="0"/>
                </a:lnTo>
                <a:lnTo>
                  <a:pt x="5244303" y="1592957"/>
                </a:lnTo>
                <a:lnTo>
                  <a:pt x="0" y="15929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6D0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1028700"/>
            <a:ext cx="16230600" cy="8229600"/>
          </a:xfrm>
          <a:custGeom>
            <a:avLst/>
            <a:gdLst/>
            <a:ahLst/>
            <a:cxnLst/>
            <a:rect r="r" b="b" t="t" l="l"/>
            <a:pathLst>
              <a:path h="8229600" w="16230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1631" r="0" b="-1163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366684" y="5246230"/>
            <a:ext cx="2482791" cy="1149294"/>
            <a:chOff x="0" y="0"/>
            <a:chExt cx="653904" cy="30269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53904" cy="302695"/>
            </a:xfrm>
            <a:custGeom>
              <a:avLst/>
              <a:gdLst/>
              <a:ahLst/>
              <a:cxnLst/>
              <a:rect r="r" b="b" t="t" l="l"/>
              <a:pathLst>
                <a:path h="302695" w="653904">
                  <a:moveTo>
                    <a:pt x="0" y="0"/>
                  </a:moveTo>
                  <a:lnTo>
                    <a:pt x="653904" y="0"/>
                  </a:lnTo>
                  <a:lnTo>
                    <a:pt x="653904" y="302695"/>
                  </a:lnTo>
                  <a:lnTo>
                    <a:pt x="0" y="302695"/>
                  </a:lnTo>
                  <a:close/>
                </a:path>
              </a:pathLst>
            </a:custGeom>
            <a:solidFill>
              <a:srgbClr val="86D0FE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653904" cy="34079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3915213" y="1162147"/>
            <a:ext cx="3168214" cy="1556385"/>
          </a:xfrm>
          <a:custGeom>
            <a:avLst/>
            <a:gdLst/>
            <a:ahLst/>
            <a:cxnLst/>
            <a:rect r="r" b="b" t="t" l="l"/>
            <a:pathLst>
              <a:path h="1556385" w="3168214">
                <a:moveTo>
                  <a:pt x="0" y="0"/>
                </a:moveTo>
                <a:lnTo>
                  <a:pt x="3168214" y="0"/>
                </a:lnTo>
                <a:lnTo>
                  <a:pt x="3168214" y="1556385"/>
                </a:lnTo>
                <a:lnTo>
                  <a:pt x="0" y="15563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440515" y="2556607"/>
            <a:ext cx="14988936" cy="10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IreneFlorentina"/>
                <a:ea typeface="IreneFlorentina"/>
                <a:cs typeface="IreneFlorentina"/>
                <a:sym typeface="IreneFlorentina"/>
              </a:rPr>
              <a:t>Common nouns: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649532" y="4122280"/>
            <a:ext cx="14988936" cy="2114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Dr. Jones enjoys hiking in the Andes Mountain range, and riding horses.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-762813">
            <a:off x="303515" y="585142"/>
            <a:ext cx="5244303" cy="1592957"/>
          </a:xfrm>
          <a:custGeom>
            <a:avLst/>
            <a:gdLst/>
            <a:ahLst/>
            <a:cxnLst/>
            <a:rect r="r" b="b" t="t" l="l"/>
            <a:pathLst>
              <a:path h="1592957" w="5244303">
                <a:moveTo>
                  <a:pt x="0" y="0"/>
                </a:moveTo>
                <a:lnTo>
                  <a:pt x="5244303" y="0"/>
                </a:lnTo>
                <a:lnTo>
                  <a:pt x="5244303" y="1592957"/>
                </a:lnTo>
                <a:lnTo>
                  <a:pt x="0" y="15929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301040">
            <a:off x="12555930" y="8136495"/>
            <a:ext cx="5244303" cy="1592957"/>
          </a:xfrm>
          <a:custGeom>
            <a:avLst/>
            <a:gdLst/>
            <a:ahLst/>
            <a:cxnLst/>
            <a:rect r="r" b="b" t="t" l="l"/>
            <a:pathLst>
              <a:path h="1592957" w="5244303">
                <a:moveTo>
                  <a:pt x="0" y="0"/>
                </a:moveTo>
                <a:lnTo>
                  <a:pt x="5244303" y="0"/>
                </a:lnTo>
                <a:lnTo>
                  <a:pt x="5244303" y="1592957"/>
                </a:lnTo>
                <a:lnTo>
                  <a:pt x="0" y="15929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C18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1028700"/>
            <a:ext cx="16230600" cy="8229600"/>
          </a:xfrm>
          <a:custGeom>
            <a:avLst/>
            <a:gdLst/>
            <a:ahLst/>
            <a:cxnLst/>
            <a:rect r="r" b="b" t="t" l="l"/>
            <a:pathLst>
              <a:path h="8229600" w="16230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1631" r="0" b="-1163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312224">
            <a:off x="13229708" y="1197553"/>
            <a:ext cx="3605775" cy="1771337"/>
          </a:xfrm>
          <a:custGeom>
            <a:avLst/>
            <a:gdLst/>
            <a:ahLst/>
            <a:cxnLst/>
            <a:rect r="r" b="b" t="t" l="l"/>
            <a:pathLst>
              <a:path h="1771337" w="3605775">
                <a:moveTo>
                  <a:pt x="0" y="0"/>
                </a:moveTo>
                <a:lnTo>
                  <a:pt x="3605775" y="0"/>
                </a:lnTo>
                <a:lnTo>
                  <a:pt x="3605775" y="1771337"/>
                </a:lnTo>
                <a:lnTo>
                  <a:pt x="0" y="17713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64978" y="6061871"/>
            <a:ext cx="2294422" cy="2979769"/>
          </a:xfrm>
          <a:custGeom>
            <a:avLst/>
            <a:gdLst/>
            <a:ahLst/>
            <a:cxnLst/>
            <a:rect r="r" b="b" t="t" l="l"/>
            <a:pathLst>
              <a:path h="2979769" w="2294422">
                <a:moveTo>
                  <a:pt x="0" y="0"/>
                </a:moveTo>
                <a:lnTo>
                  <a:pt x="2294422" y="0"/>
                </a:lnTo>
                <a:lnTo>
                  <a:pt x="2294422" y="2979769"/>
                </a:lnTo>
                <a:lnTo>
                  <a:pt x="0" y="29797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854135">
            <a:off x="115343" y="620354"/>
            <a:ext cx="5244303" cy="1592957"/>
          </a:xfrm>
          <a:custGeom>
            <a:avLst/>
            <a:gdLst/>
            <a:ahLst/>
            <a:cxnLst/>
            <a:rect r="r" b="b" t="t" l="l"/>
            <a:pathLst>
              <a:path h="1592957" w="5244303">
                <a:moveTo>
                  <a:pt x="0" y="0"/>
                </a:moveTo>
                <a:lnTo>
                  <a:pt x="5244303" y="0"/>
                </a:lnTo>
                <a:lnTo>
                  <a:pt x="5244303" y="1592957"/>
                </a:lnTo>
                <a:lnTo>
                  <a:pt x="0" y="159295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460286" y="2411513"/>
            <a:ext cx="14988936" cy="1241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IreneFlorentina"/>
                <a:ea typeface="IreneFlorentina"/>
                <a:cs typeface="IreneFlorentina"/>
                <a:sym typeface="IreneFlorentina"/>
              </a:rPr>
              <a:t>Learning Intention: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460286" y="3792053"/>
            <a:ext cx="14988936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79501" indent="-539750" lvl="1">
              <a:lnSpc>
                <a:spcPts val="7000"/>
              </a:lnSpc>
              <a:buFont typeface="Arial"/>
              <a:buChar char="•"/>
            </a:pPr>
            <a:r>
              <a:rPr lang="en-US" sz="50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To define what a noun is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460286" y="4798528"/>
            <a:ext cx="14988936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79501" indent="-539750" lvl="1">
              <a:lnSpc>
                <a:spcPts val="7000"/>
              </a:lnSpc>
              <a:buFont typeface="Arial"/>
              <a:buChar char="•"/>
            </a:pPr>
            <a:r>
              <a:rPr lang="en-US" sz="50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To identify nouns in text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498084">
            <a:off x="12754795" y="8245162"/>
            <a:ext cx="5244303" cy="1592957"/>
          </a:xfrm>
          <a:custGeom>
            <a:avLst/>
            <a:gdLst/>
            <a:ahLst/>
            <a:cxnLst/>
            <a:rect r="r" b="b" t="t" l="l"/>
            <a:pathLst>
              <a:path h="1592957" w="5244303">
                <a:moveTo>
                  <a:pt x="0" y="0"/>
                </a:moveTo>
                <a:lnTo>
                  <a:pt x="5244303" y="0"/>
                </a:lnTo>
                <a:lnTo>
                  <a:pt x="5244303" y="1592957"/>
                </a:lnTo>
                <a:lnTo>
                  <a:pt x="0" y="159295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6D0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1028700"/>
            <a:ext cx="16230600" cy="8229600"/>
          </a:xfrm>
          <a:custGeom>
            <a:avLst/>
            <a:gdLst/>
            <a:ahLst/>
            <a:cxnLst/>
            <a:rect r="r" b="b" t="t" l="l"/>
            <a:pathLst>
              <a:path h="8229600" w="16230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1631" r="0" b="-1163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915213" y="1162147"/>
            <a:ext cx="3168214" cy="1556385"/>
          </a:xfrm>
          <a:custGeom>
            <a:avLst/>
            <a:gdLst/>
            <a:ahLst/>
            <a:cxnLst/>
            <a:rect r="r" b="b" t="t" l="l"/>
            <a:pathLst>
              <a:path h="1556385" w="3168214">
                <a:moveTo>
                  <a:pt x="0" y="0"/>
                </a:moveTo>
                <a:lnTo>
                  <a:pt x="3168214" y="0"/>
                </a:lnTo>
                <a:lnTo>
                  <a:pt x="3168214" y="1556385"/>
                </a:lnTo>
                <a:lnTo>
                  <a:pt x="0" y="15563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440515" y="2556607"/>
            <a:ext cx="14988936" cy="10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IreneFlorentina"/>
                <a:ea typeface="IreneFlorentina"/>
                <a:cs typeface="IreneFlorentina"/>
                <a:sym typeface="IreneFlorentina"/>
              </a:rPr>
              <a:t>Identify the proper nouns: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440515" y="4154002"/>
            <a:ext cx="14988936" cy="2114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Dr. Jones enjoys hiking in the Andes Mountain range, and riding horses.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-762813">
            <a:off x="303515" y="585142"/>
            <a:ext cx="5244303" cy="1592957"/>
          </a:xfrm>
          <a:custGeom>
            <a:avLst/>
            <a:gdLst/>
            <a:ahLst/>
            <a:cxnLst/>
            <a:rect r="r" b="b" t="t" l="l"/>
            <a:pathLst>
              <a:path h="1592957" w="5244303">
                <a:moveTo>
                  <a:pt x="0" y="0"/>
                </a:moveTo>
                <a:lnTo>
                  <a:pt x="5244303" y="0"/>
                </a:lnTo>
                <a:lnTo>
                  <a:pt x="5244303" y="1592957"/>
                </a:lnTo>
                <a:lnTo>
                  <a:pt x="0" y="15929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301040">
            <a:off x="12555930" y="8136495"/>
            <a:ext cx="5244303" cy="1592957"/>
          </a:xfrm>
          <a:custGeom>
            <a:avLst/>
            <a:gdLst/>
            <a:ahLst/>
            <a:cxnLst/>
            <a:rect r="r" b="b" t="t" l="l"/>
            <a:pathLst>
              <a:path h="1592957" w="5244303">
                <a:moveTo>
                  <a:pt x="0" y="0"/>
                </a:moveTo>
                <a:lnTo>
                  <a:pt x="5244303" y="0"/>
                </a:lnTo>
                <a:lnTo>
                  <a:pt x="5244303" y="1592957"/>
                </a:lnTo>
                <a:lnTo>
                  <a:pt x="0" y="15929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6D0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1028700"/>
            <a:ext cx="16230600" cy="8229600"/>
          </a:xfrm>
          <a:custGeom>
            <a:avLst/>
            <a:gdLst/>
            <a:ahLst/>
            <a:cxnLst/>
            <a:rect r="r" b="b" t="t" l="l"/>
            <a:pathLst>
              <a:path h="8229600" w="16230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1631" r="0" b="-1163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915213" y="1162147"/>
            <a:ext cx="3168214" cy="1556385"/>
          </a:xfrm>
          <a:custGeom>
            <a:avLst/>
            <a:gdLst/>
            <a:ahLst/>
            <a:cxnLst/>
            <a:rect r="r" b="b" t="t" l="l"/>
            <a:pathLst>
              <a:path h="1556385" w="3168214">
                <a:moveTo>
                  <a:pt x="0" y="0"/>
                </a:moveTo>
                <a:lnTo>
                  <a:pt x="3168214" y="0"/>
                </a:lnTo>
                <a:lnTo>
                  <a:pt x="3168214" y="1556385"/>
                </a:lnTo>
                <a:lnTo>
                  <a:pt x="0" y="15563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440515" y="2556607"/>
            <a:ext cx="14988936" cy="10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IreneFlorentina"/>
                <a:ea typeface="IreneFlorentina"/>
                <a:cs typeface="IreneFlorentina"/>
                <a:sym typeface="IreneFlorentina"/>
              </a:rPr>
              <a:t>Proper nouns: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545024" y="4143868"/>
            <a:ext cx="3336352" cy="1149294"/>
            <a:chOff x="0" y="0"/>
            <a:chExt cx="878710" cy="30269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78710" cy="302695"/>
            </a:xfrm>
            <a:custGeom>
              <a:avLst/>
              <a:gdLst/>
              <a:ahLst/>
              <a:cxnLst/>
              <a:rect r="r" b="b" t="t" l="l"/>
              <a:pathLst>
                <a:path h="302695" w="878710">
                  <a:moveTo>
                    <a:pt x="0" y="0"/>
                  </a:moveTo>
                  <a:lnTo>
                    <a:pt x="878710" y="0"/>
                  </a:lnTo>
                  <a:lnTo>
                    <a:pt x="878710" y="302695"/>
                  </a:lnTo>
                  <a:lnTo>
                    <a:pt x="0" y="302695"/>
                  </a:lnTo>
                  <a:close/>
                </a:path>
              </a:pathLst>
            </a:custGeom>
            <a:solidFill>
              <a:srgbClr val="86D0FE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878710" cy="34079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1167663" y="4143868"/>
            <a:ext cx="5575314" cy="1149294"/>
            <a:chOff x="0" y="0"/>
            <a:chExt cx="1468395" cy="30269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468395" cy="302695"/>
            </a:xfrm>
            <a:custGeom>
              <a:avLst/>
              <a:gdLst/>
              <a:ahLst/>
              <a:cxnLst/>
              <a:rect r="r" b="b" t="t" l="l"/>
              <a:pathLst>
                <a:path h="302695" w="1468395">
                  <a:moveTo>
                    <a:pt x="0" y="0"/>
                  </a:moveTo>
                  <a:lnTo>
                    <a:pt x="1468395" y="0"/>
                  </a:lnTo>
                  <a:lnTo>
                    <a:pt x="1468395" y="302695"/>
                  </a:lnTo>
                  <a:lnTo>
                    <a:pt x="0" y="302695"/>
                  </a:lnTo>
                  <a:close/>
                </a:path>
              </a:pathLst>
            </a:custGeom>
            <a:solidFill>
              <a:srgbClr val="86D0FE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1468395" cy="34079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754040" y="4123832"/>
            <a:ext cx="14988936" cy="2114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Dr. Jones enjoys hiking in the Andes Mountain range, and riding horses.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-762813">
            <a:off x="303515" y="585142"/>
            <a:ext cx="5244303" cy="1592957"/>
          </a:xfrm>
          <a:custGeom>
            <a:avLst/>
            <a:gdLst/>
            <a:ahLst/>
            <a:cxnLst/>
            <a:rect r="r" b="b" t="t" l="l"/>
            <a:pathLst>
              <a:path h="1592957" w="5244303">
                <a:moveTo>
                  <a:pt x="0" y="0"/>
                </a:moveTo>
                <a:lnTo>
                  <a:pt x="5244303" y="0"/>
                </a:lnTo>
                <a:lnTo>
                  <a:pt x="5244303" y="1592957"/>
                </a:lnTo>
                <a:lnTo>
                  <a:pt x="0" y="15929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301040">
            <a:off x="12555930" y="8136495"/>
            <a:ext cx="5244303" cy="1592957"/>
          </a:xfrm>
          <a:custGeom>
            <a:avLst/>
            <a:gdLst/>
            <a:ahLst/>
            <a:cxnLst/>
            <a:rect r="r" b="b" t="t" l="l"/>
            <a:pathLst>
              <a:path h="1592957" w="5244303">
                <a:moveTo>
                  <a:pt x="0" y="0"/>
                </a:moveTo>
                <a:lnTo>
                  <a:pt x="5244303" y="0"/>
                </a:lnTo>
                <a:lnTo>
                  <a:pt x="5244303" y="1592957"/>
                </a:lnTo>
                <a:lnTo>
                  <a:pt x="0" y="15929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D58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1028700"/>
            <a:ext cx="16230600" cy="8229600"/>
          </a:xfrm>
          <a:custGeom>
            <a:avLst/>
            <a:gdLst/>
            <a:ahLst/>
            <a:cxnLst/>
            <a:rect r="r" b="b" t="t" l="l"/>
            <a:pathLst>
              <a:path h="8229600" w="16230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1631" r="0" b="-1163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305872">
            <a:off x="12612202" y="8248689"/>
            <a:ext cx="5244303" cy="1592957"/>
          </a:xfrm>
          <a:custGeom>
            <a:avLst/>
            <a:gdLst/>
            <a:ahLst/>
            <a:cxnLst/>
            <a:rect r="r" b="b" t="t" l="l"/>
            <a:pathLst>
              <a:path h="1592957" w="5244303">
                <a:moveTo>
                  <a:pt x="0" y="0"/>
                </a:moveTo>
                <a:lnTo>
                  <a:pt x="5244303" y="0"/>
                </a:lnTo>
                <a:lnTo>
                  <a:pt x="5244303" y="1592957"/>
                </a:lnTo>
                <a:lnTo>
                  <a:pt x="0" y="15929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238161" y="4762972"/>
            <a:ext cx="3127248" cy="4114800"/>
          </a:xfrm>
          <a:custGeom>
            <a:avLst/>
            <a:gdLst/>
            <a:ahLst/>
            <a:cxnLst/>
            <a:rect r="r" b="b" t="t" l="l"/>
            <a:pathLst>
              <a:path h="4114800" w="3127248">
                <a:moveTo>
                  <a:pt x="0" y="0"/>
                </a:moveTo>
                <a:lnTo>
                  <a:pt x="3127248" y="0"/>
                </a:lnTo>
                <a:lnTo>
                  <a:pt x="31272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154164" y="5143500"/>
            <a:ext cx="3979671" cy="3720992"/>
          </a:xfrm>
          <a:custGeom>
            <a:avLst/>
            <a:gdLst/>
            <a:ahLst/>
            <a:cxnLst/>
            <a:rect r="r" b="b" t="t" l="l"/>
            <a:pathLst>
              <a:path h="3720992" w="3979671">
                <a:moveTo>
                  <a:pt x="0" y="0"/>
                </a:moveTo>
                <a:lnTo>
                  <a:pt x="3979672" y="0"/>
                </a:lnTo>
                <a:lnTo>
                  <a:pt x="3979672" y="3720992"/>
                </a:lnTo>
                <a:lnTo>
                  <a:pt x="0" y="37209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781660" y="4762972"/>
            <a:ext cx="2458593" cy="4114800"/>
          </a:xfrm>
          <a:custGeom>
            <a:avLst/>
            <a:gdLst/>
            <a:ahLst/>
            <a:cxnLst/>
            <a:rect r="r" b="b" t="t" l="l"/>
            <a:pathLst>
              <a:path h="4114800" w="2458593">
                <a:moveTo>
                  <a:pt x="0" y="0"/>
                </a:moveTo>
                <a:lnTo>
                  <a:pt x="2458593" y="0"/>
                </a:lnTo>
                <a:lnTo>
                  <a:pt x="24585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440515" y="2436643"/>
            <a:ext cx="14988936" cy="1241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IreneFlorentina"/>
                <a:ea typeface="IreneFlorentina"/>
                <a:cs typeface="IreneFlorentina"/>
                <a:sym typeface="IreneFlorentina"/>
              </a:rPr>
              <a:t>What is a noun?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478615" y="3754268"/>
            <a:ext cx="14988936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 noun is a person, a place or a thing.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-854135">
            <a:off x="115343" y="620354"/>
            <a:ext cx="5244303" cy="1592957"/>
          </a:xfrm>
          <a:custGeom>
            <a:avLst/>
            <a:gdLst/>
            <a:ahLst/>
            <a:cxnLst/>
            <a:rect r="r" b="b" t="t" l="l"/>
            <a:pathLst>
              <a:path h="1592957" w="5244303">
                <a:moveTo>
                  <a:pt x="0" y="0"/>
                </a:moveTo>
                <a:lnTo>
                  <a:pt x="5244303" y="0"/>
                </a:lnTo>
                <a:lnTo>
                  <a:pt x="5244303" y="1592957"/>
                </a:lnTo>
                <a:lnTo>
                  <a:pt x="0" y="15929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1028700"/>
            <a:ext cx="16230600" cy="8229600"/>
          </a:xfrm>
          <a:custGeom>
            <a:avLst/>
            <a:gdLst/>
            <a:ahLst/>
            <a:cxnLst/>
            <a:rect r="r" b="b" t="t" l="l"/>
            <a:pathLst>
              <a:path h="8229600" w="16230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1631" r="0" b="-1163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915213" y="1162147"/>
            <a:ext cx="3168214" cy="1556385"/>
          </a:xfrm>
          <a:custGeom>
            <a:avLst/>
            <a:gdLst/>
            <a:ahLst/>
            <a:cxnLst/>
            <a:rect r="r" b="b" t="t" l="l"/>
            <a:pathLst>
              <a:path h="1556385" w="3168214">
                <a:moveTo>
                  <a:pt x="0" y="0"/>
                </a:moveTo>
                <a:lnTo>
                  <a:pt x="3168214" y="0"/>
                </a:lnTo>
                <a:lnTo>
                  <a:pt x="3168214" y="1556385"/>
                </a:lnTo>
                <a:lnTo>
                  <a:pt x="0" y="15563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04822" y="5922420"/>
            <a:ext cx="2349654" cy="3051499"/>
          </a:xfrm>
          <a:custGeom>
            <a:avLst/>
            <a:gdLst/>
            <a:ahLst/>
            <a:cxnLst/>
            <a:rect r="r" b="b" t="t" l="l"/>
            <a:pathLst>
              <a:path h="3051499" w="2349654">
                <a:moveTo>
                  <a:pt x="0" y="0"/>
                </a:moveTo>
                <a:lnTo>
                  <a:pt x="2349654" y="0"/>
                </a:lnTo>
                <a:lnTo>
                  <a:pt x="2349654" y="3051500"/>
                </a:lnTo>
                <a:lnTo>
                  <a:pt x="0" y="30515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238746" y="3211990"/>
            <a:ext cx="5563443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girl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238746" y="4276156"/>
            <a:ext cx="5563443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boy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238746" y="5301681"/>
            <a:ext cx="5563443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teacher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238746" y="6365306"/>
            <a:ext cx="5563443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coach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238746" y="7390831"/>
            <a:ext cx="5563443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mum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8421727" y="278286"/>
            <a:ext cx="1444546" cy="1500827"/>
          </a:xfrm>
          <a:custGeom>
            <a:avLst/>
            <a:gdLst/>
            <a:ahLst/>
            <a:cxnLst/>
            <a:rect r="r" b="b" t="t" l="l"/>
            <a:pathLst>
              <a:path h="1500827" w="1444546">
                <a:moveTo>
                  <a:pt x="0" y="0"/>
                </a:moveTo>
                <a:lnTo>
                  <a:pt x="1444546" y="0"/>
                </a:lnTo>
                <a:lnTo>
                  <a:pt x="1444546" y="1500828"/>
                </a:lnTo>
                <a:lnTo>
                  <a:pt x="0" y="150082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4258559" y="4023113"/>
            <a:ext cx="2458593" cy="4114800"/>
          </a:xfrm>
          <a:custGeom>
            <a:avLst/>
            <a:gdLst/>
            <a:ahLst/>
            <a:cxnLst/>
            <a:rect r="r" b="b" t="t" l="l"/>
            <a:pathLst>
              <a:path h="4114800" w="2458593">
                <a:moveTo>
                  <a:pt x="0" y="0"/>
                </a:moveTo>
                <a:lnTo>
                  <a:pt x="2458593" y="0"/>
                </a:lnTo>
                <a:lnTo>
                  <a:pt x="24585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1960182" y="4023113"/>
            <a:ext cx="2530602" cy="4114800"/>
          </a:xfrm>
          <a:custGeom>
            <a:avLst/>
            <a:gdLst/>
            <a:ahLst/>
            <a:cxnLst/>
            <a:rect r="r" b="b" t="t" l="l"/>
            <a:pathLst>
              <a:path h="4114800" w="2530602">
                <a:moveTo>
                  <a:pt x="0" y="0"/>
                </a:moveTo>
                <a:lnTo>
                  <a:pt x="2530602" y="0"/>
                </a:lnTo>
                <a:lnTo>
                  <a:pt x="253060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513159" y="1896592"/>
            <a:ext cx="5490799" cy="1241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IreneFlorentina"/>
                <a:ea typeface="IreneFlorentina"/>
                <a:cs typeface="IreneFlorentina"/>
                <a:sym typeface="IreneFlorentina"/>
              </a:rPr>
              <a:t>Person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1028700"/>
            <a:ext cx="16230600" cy="8229600"/>
          </a:xfrm>
          <a:custGeom>
            <a:avLst/>
            <a:gdLst/>
            <a:ahLst/>
            <a:cxnLst/>
            <a:rect r="r" b="b" t="t" l="l"/>
            <a:pathLst>
              <a:path h="8229600" w="16230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1631" r="0" b="-1163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915213" y="1162147"/>
            <a:ext cx="3168214" cy="1556385"/>
          </a:xfrm>
          <a:custGeom>
            <a:avLst/>
            <a:gdLst/>
            <a:ahLst/>
            <a:cxnLst/>
            <a:rect r="r" b="b" t="t" l="l"/>
            <a:pathLst>
              <a:path h="1556385" w="3168214">
                <a:moveTo>
                  <a:pt x="0" y="0"/>
                </a:moveTo>
                <a:lnTo>
                  <a:pt x="3168214" y="0"/>
                </a:lnTo>
                <a:lnTo>
                  <a:pt x="3168214" y="1556385"/>
                </a:lnTo>
                <a:lnTo>
                  <a:pt x="0" y="15563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04822" y="5922420"/>
            <a:ext cx="2349654" cy="3051499"/>
          </a:xfrm>
          <a:custGeom>
            <a:avLst/>
            <a:gdLst/>
            <a:ahLst/>
            <a:cxnLst/>
            <a:rect r="r" b="b" t="t" l="l"/>
            <a:pathLst>
              <a:path h="3051499" w="2349654">
                <a:moveTo>
                  <a:pt x="0" y="0"/>
                </a:moveTo>
                <a:lnTo>
                  <a:pt x="2349654" y="0"/>
                </a:lnTo>
                <a:lnTo>
                  <a:pt x="2349654" y="3051500"/>
                </a:lnTo>
                <a:lnTo>
                  <a:pt x="0" y="30515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440515" y="2436643"/>
            <a:ext cx="14988936" cy="1241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IreneFlorentina"/>
                <a:ea typeface="IreneFlorentina"/>
                <a:cs typeface="IreneFlorentina"/>
                <a:sym typeface="IreneFlorentina"/>
              </a:rPr>
              <a:t>Identify the noun: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440515" y="4114800"/>
            <a:ext cx="14988936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The boy fell over.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7833165" y="5390770"/>
            <a:ext cx="2203637" cy="3583150"/>
          </a:xfrm>
          <a:custGeom>
            <a:avLst/>
            <a:gdLst/>
            <a:ahLst/>
            <a:cxnLst/>
            <a:rect r="r" b="b" t="t" l="l"/>
            <a:pathLst>
              <a:path h="3583150" w="2203637">
                <a:moveTo>
                  <a:pt x="0" y="0"/>
                </a:moveTo>
                <a:lnTo>
                  <a:pt x="2203637" y="0"/>
                </a:lnTo>
                <a:lnTo>
                  <a:pt x="2203637" y="3583150"/>
                </a:lnTo>
                <a:lnTo>
                  <a:pt x="0" y="358315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854135">
            <a:off x="115343" y="620354"/>
            <a:ext cx="5244303" cy="1592957"/>
          </a:xfrm>
          <a:custGeom>
            <a:avLst/>
            <a:gdLst/>
            <a:ahLst/>
            <a:cxnLst/>
            <a:rect r="r" b="b" t="t" l="l"/>
            <a:pathLst>
              <a:path h="1592957" w="5244303">
                <a:moveTo>
                  <a:pt x="0" y="0"/>
                </a:moveTo>
                <a:lnTo>
                  <a:pt x="5244303" y="0"/>
                </a:lnTo>
                <a:lnTo>
                  <a:pt x="5244303" y="1592957"/>
                </a:lnTo>
                <a:lnTo>
                  <a:pt x="0" y="159295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415071">
            <a:off x="12591832" y="8177441"/>
            <a:ext cx="5244303" cy="1592957"/>
          </a:xfrm>
          <a:custGeom>
            <a:avLst/>
            <a:gdLst/>
            <a:ahLst/>
            <a:cxnLst/>
            <a:rect r="r" b="b" t="t" l="l"/>
            <a:pathLst>
              <a:path h="1592957" w="5244303">
                <a:moveTo>
                  <a:pt x="0" y="0"/>
                </a:moveTo>
                <a:lnTo>
                  <a:pt x="5244303" y="0"/>
                </a:lnTo>
                <a:lnTo>
                  <a:pt x="5244303" y="1592957"/>
                </a:lnTo>
                <a:lnTo>
                  <a:pt x="0" y="159295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1028700"/>
            <a:ext cx="16230600" cy="8229600"/>
          </a:xfrm>
          <a:custGeom>
            <a:avLst/>
            <a:gdLst/>
            <a:ahLst/>
            <a:cxnLst/>
            <a:rect r="r" b="b" t="t" l="l"/>
            <a:pathLst>
              <a:path h="8229600" w="16230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1631" r="0" b="-1163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915213" y="1162147"/>
            <a:ext cx="3168214" cy="1556385"/>
          </a:xfrm>
          <a:custGeom>
            <a:avLst/>
            <a:gdLst/>
            <a:ahLst/>
            <a:cxnLst/>
            <a:rect r="r" b="b" t="t" l="l"/>
            <a:pathLst>
              <a:path h="1556385" w="3168214">
                <a:moveTo>
                  <a:pt x="0" y="0"/>
                </a:moveTo>
                <a:lnTo>
                  <a:pt x="3168214" y="0"/>
                </a:lnTo>
                <a:lnTo>
                  <a:pt x="3168214" y="1556385"/>
                </a:lnTo>
                <a:lnTo>
                  <a:pt x="0" y="15563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04822" y="5922420"/>
            <a:ext cx="2349654" cy="3051499"/>
          </a:xfrm>
          <a:custGeom>
            <a:avLst/>
            <a:gdLst/>
            <a:ahLst/>
            <a:cxnLst/>
            <a:rect r="r" b="b" t="t" l="l"/>
            <a:pathLst>
              <a:path h="3051499" w="2349654">
                <a:moveTo>
                  <a:pt x="0" y="0"/>
                </a:moveTo>
                <a:lnTo>
                  <a:pt x="2349654" y="0"/>
                </a:lnTo>
                <a:lnTo>
                  <a:pt x="2349654" y="3051500"/>
                </a:lnTo>
                <a:lnTo>
                  <a:pt x="0" y="30515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7328537" y="4139873"/>
            <a:ext cx="1606447" cy="1149294"/>
            <a:chOff x="0" y="0"/>
            <a:chExt cx="423097" cy="30269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23097" cy="302695"/>
            </a:xfrm>
            <a:custGeom>
              <a:avLst/>
              <a:gdLst/>
              <a:ahLst/>
              <a:cxnLst/>
              <a:rect r="r" b="b" t="t" l="l"/>
              <a:pathLst>
                <a:path h="302695" w="423097">
                  <a:moveTo>
                    <a:pt x="0" y="0"/>
                  </a:moveTo>
                  <a:lnTo>
                    <a:pt x="423097" y="0"/>
                  </a:lnTo>
                  <a:lnTo>
                    <a:pt x="423097" y="302695"/>
                  </a:lnTo>
                  <a:lnTo>
                    <a:pt x="0" y="302695"/>
                  </a:lnTo>
                  <a:close/>
                </a:path>
              </a:pathLst>
            </a:custGeom>
            <a:solidFill>
              <a:srgbClr val="FFFA88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23097" cy="34079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440515" y="2436643"/>
            <a:ext cx="14988936" cy="1241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IreneFlorentina"/>
                <a:ea typeface="IreneFlorentina"/>
                <a:cs typeface="IreneFlorentina"/>
                <a:sym typeface="IreneFlorentina"/>
              </a:rPr>
              <a:t>Identify the noun: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440515" y="4123969"/>
            <a:ext cx="14988936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The </a:t>
            </a:r>
            <a:r>
              <a:rPr lang="en-US" b="true" sz="600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boy</a:t>
            </a:r>
            <a:r>
              <a:rPr lang="en-US" sz="60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fell over.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7872981" y="5520251"/>
            <a:ext cx="2124006" cy="3453669"/>
          </a:xfrm>
          <a:custGeom>
            <a:avLst/>
            <a:gdLst/>
            <a:ahLst/>
            <a:cxnLst/>
            <a:rect r="r" b="b" t="t" l="l"/>
            <a:pathLst>
              <a:path h="3453669" w="2124006">
                <a:moveTo>
                  <a:pt x="0" y="0"/>
                </a:moveTo>
                <a:lnTo>
                  <a:pt x="2124006" y="0"/>
                </a:lnTo>
                <a:lnTo>
                  <a:pt x="2124006" y="3453669"/>
                </a:lnTo>
                <a:lnTo>
                  <a:pt x="0" y="345366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854135">
            <a:off x="115343" y="620354"/>
            <a:ext cx="5244303" cy="1592957"/>
          </a:xfrm>
          <a:custGeom>
            <a:avLst/>
            <a:gdLst/>
            <a:ahLst/>
            <a:cxnLst/>
            <a:rect r="r" b="b" t="t" l="l"/>
            <a:pathLst>
              <a:path h="1592957" w="5244303">
                <a:moveTo>
                  <a:pt x="0" y="0"/>
                </a:moveTo>
                <a:lnTo>
                  <a:pt x="5244303" y="0"/>
                </a:lnTo>
                <a:lnTo>
                  <a:pt x="5244303" y="1592957"/>
                </a:lnTo>
                <a:lnTo>
                  <a:pt x="0" y="159295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415071">
            <a:off x="12591832" y="8177441"/>
            <a:ext cx="5244303" cy="1592957"/>
          </a:xfrm>
          <a:custGeom>
            <a:avLst/>
            <a:gdLst/>
            <a:ahLst/>
            <a:cxnLst/>
            <a:rect r="r" b="b" t="t" l="l"/>
            <a:pathLst>
              <a:path h="1592957" w="5244303">
                <a:moveTo>
                  <a:pt x="0" y="0"/>
                </a:moveTo>
                <a:lnTo>
                  <a:pt x="5244303" y="0"/>
                </a:lnTo>
                <a:lnTo>
                  <a:pt x="5244303" y="1592957"/>
                </a:lnTo>
                <a:lnTo>
                  <a:pt x="0" y="159295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7FF8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1028700"/>
            <a:ext cx="16230600" cy="8229600"/>
          </a:xfrm>
          <a:custGeom>
            <a:avLst/>
            <a:gdLst/>
            <a:ahLst/>
            <a:cxnLst/>
            <a:rect r="r" b="b" t="t" l="l"/>
            <a:pathLst>
              <a:path h="8229600" w="16230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1631" r="0" b="-1163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915213" y="1162147"/>
            <a:ext cx="3168214" cy="1556385"/>
          </a:xfrm>
          <a:custGeom>
            <a:avLst/>
            <a:gdLst/>
            <a:ahLst/>
            <a:cxnLst/>
            <a:rect r="r" b="b" t="t" l="l"/>
            <a:pathLst>
              <a:path h="1556385" w="3168214">
                <a:moveTo>
                  <a:pt x="0" y="0"/>
                </a:moveTo>
                <a:lnTo>
                  <a:pt x="3168214" y="0"/>
                </a:lnTo>
                <a:lnTo>
                  <a:pt x="3168214" y="1556385"/>
                </a:lnTo>
                <a:lnTo>
                  <a:pt x="0" y="15563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04822" y="5922420"/>
            <a:ext cx="2349654" cy="3051499"/>
          </a:xfrm>
          <a:custGeom>
            <a:avLst/>
            <a:gdLst/>
            <a:ahLst/>
            <a:cxnLst/>
            <a:rect r="r" b="b" t="t" l="l"/>
            <a:pathLst>
              <a:path h="3051499" w="2349654">
                <a:moveTo>
                  <a:pt x="0" y="0"/>
                </a:moveTo>
                <a:lnTo>
                  <a:pt x="2349654" y="0"/>
                </a:lnTo>
                <a:lnTo>
                  <a:pt x="2349654" y="3051500"/>
                </a:lnTo>
                <a:lnTo>
                  <a:pt x="0" y="30515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421727" y="278286"/>
            <a:ext cx="1444546" cy="1500827"/>
          </a:xfrm>
          <a:custGeom>
            <a:avLst/>
            <a:gdLst/>
            <a:ahLst/>
            <a:cxnLst/>
            <a:rect r="r" b="b" t="t" l="l"/>
            <a:pathLst>
              <a:path h="1500827" w="1444546">
                <a:moveTo>
                  <a:pt x="0" y="0"/>
                </a:moveTo>
                <a:lnTo>
                  <a:pt x="1444546" y="0"/>
                </a:lnTo>
                <a:lnTo>
                  <a:pt x="1444546" y="1500828"/>
                </a:lnTo>
                <a:lnTo>
                  <a:pt x="0" y="150082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866273" y="3310763"/>
            <a:ext cx="4616717" cy="4937666"/>
          </a:xfrm>
          <a:custGeom>
            <a:avLst/>
            <a:gdLst/>
            <a:ahLst/>
            <a:cxnLst/>
            <a:rect r="r" b="b" t="t" l="l"/>
            <a:pathLst>
              <a:path h="4937666" w="4616717">
                <a:moveTo>
                  <a:pt x="0" y="0"/>
                </a:moveTo>
                <a:lnTo>
                  <a:pt x="4616718" y="0"/>
                </a:lnTo>
                <a:lnTo>
                  <a:pt x="4616718" y="4937666"/>
                </a:lnTo>
                <a:lnTo>
                  <a:pt x="0" y="49376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549481" y="1916531"/>
            <a:ext cx="5490799" cy="1241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IreneFlorentina"/>
                <a:ea typeface="IreneFlorentina"/>
                <a:cs typeface="IreneFlorentina"/>
                <a:sym typeface="IreneFlorentina"/>
              </a:rPr>
              <a:t>Place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010647" y="3205988"/>
            <a:ext cx="5563443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hospital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010647" y="4270154"/>
            <a:ext cx="5563443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school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010647" y="5295679"/>
            <a:ext cx="5563443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house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010647" y="6359304"/>
            <a:ext cx="5563443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Australia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010647" y="7384829"/>
            <a:ext cx="5563443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city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7FF8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1028700"/>
            <a:ext cx="16230600" cy="8229600"/>
          </a:xfrm>
          <a:custGeom>
            <a:avLst/>
            <a:gdLst/>
            <a:ahLst/>
            <a:cxnLst/>
            <a:rect r="r" b="b" t="t" l="l"/>
            <a:pathLst>
              <a:path h="8229600" w="16230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1631" r="0" b="-1163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915213" y="1162147"/>
            <a:ext cx="3168214" cy="1556385"/>
          </a:xfrm>
          <a:custGeom>
            <a:avLst/>
            <a:gdLst/>
            <a:ahLst/>
            <a:cxnLst/>
            <a:rect r="r" b="b" t="t" l="l"/>
            <a:pathLst>
              <a:path h="1556385" w="3168214">
                <a:moveTo>
                  <a:pt x="0" y="0"/>
                </a:moveTo>
                <a:lnTo>
                  <a:pt x="3168214" y="0"/>
                </a:lnTo>
                <a:lnTo>
                  <a:pt x="3168214" y="1556385"/>
                </a:lnTo>
                <a:lnTo>
                  <a:pt x="0" y="15563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04822" y="5922420"/>
            <a:ext cx="2349654" cy="3051499"/>
          </a:xfrm>
          <a:custGeom>
            <a:avLst/>
            <a:gdLst/>
            <a:ahLst/>
            <a:cxnLst/>
            <a:rect r="r" b="b" t="t" l="l"/>
            <a:pathLst>
              <a:path h="3051499" w="2349654">
                <a:moveTo>
                  <a:pt x="0" y="0"/>
                </a:moveTo>
                <a:lnTo>
                  <a:pt x="2349654" y="0"/>
                </a:lnTo>
                <a:lnTo>
                  <a:pt x="2349654" y="3051500"/>
                </a:lnTo>
                <a:lnTo>
                  <a:pt x="0" y="30515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854135">
            <a:off x="115343" y="620354"/>
            <a:ext cx="5244303" cy="1592957"/>
          </a:xfrm>
          <a:custGeom>
            <a:avLst/>
            <a:gdLst/>
            <a:ahLst/>
            <a:cxnLst/>
            <a:rect r="r" b="b" t="t" l="l"/>
            <a:pathLst>
              <a:path h="1592957" w="5244303">
                <a:moveTo>
                  <a:pt x="0" y="0"/>
                </a:moveTo>
                <a:lnTo>
                  <a:pt x="5244303" y="0"/>
                </a:lnTo>
                <a:lnTo>
                  <a:pt x="5244303" y="1592957"/>
                </a:lnTo>
                <a:lnTo>
                  <a:pt x="0" y="159295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415071">
            <a:off x="12591832" y="8177441"/>
            <a:ext cx="5244303" cy="1592957"/>
          </a:xfrm>
          <a:custGeom>
            <a:avLst/>
            <a:gdLst/>
            <a:ahLst/>
            <a:cxnLst/>
            <a:rect r="r" b="b" t="t" l="l"/>
            <a:pathLst>
              <a:path h="1592957" w="5244303">
                <a:moveTo>
                  <a:pt x="0" y="0"/>
                </a:moveTo>
                <a:lnTo>
                  <a:pt x="5244303" y="0"/>
                </a:lnTo>
                <a:lnTo>
                  <a:pt x="5244303" y="1592957"/>
                </a:lnTo>
                <a:lnTo>
                  <a:pt x="0" y="159295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277384" y="5734050"/>
            <a:ext cx="7315200" cy="2441448"/>
          </a:xfrm>
          <a:custGeom>
            <a:avLst/>
            <a:gdLst/>
            <a:ahLst/>
            <a:cxnLst/>
            <a:rect r="r" b="b" t="t" l="l"/>
            <a:pathLst>
              <a:path h="2441448" w="7315200">
                <a:moveTo>
                  <a:pt x="0" y="0"/>
                </a:moveTo>
                <a:lnTo>
                  <a:pt x="7315200" y="0"/>
                </a:lnTo>
                <a:lnTo>
                  <a:pt x="7315200" y="2441448"/>
                </a:lnTo>
                <a:lnTo>
                  <a:pt x="0" y="24414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440515" y="2436643"/>
            <a:ext cx="14988936" cy="1241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IreneFlorentina"/>
                <a:ea typeface="IreneFlorentina"/>
                <a:cs typeface="IreneFlorentina"/>
                <a:sym typeface="IreneFlorentina"/>
              </a:rPr>
              <a:t>Identify the noun(s):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440515" y="4114800"/>
            <a:ext cx="14988936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London is a great city to visit.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7FF8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1028700"/>
            <a:ext cx="16230600" cy="8229600"/>
          </a:xfrm>
          <a:custGeom>
            <a:avLst/>
            <a:gdLst/>
            <a:ahLst/>
            <a:cxnLst/>
            <a:rect r="r" b="b" t="t" l="l"/>
            <a:pathLst>
              <a:path h="8229600" w="16230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1631" r="0" b="-1163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915213" y="1162147"/>
            <a:ext cx="3168214" cy="1556385"/>
          </a:xfrm>
          <a:custGeom>
            <a:avLst/>
            <a:gdLst/>
            <a:ahLst/>
            <a:cxnLst/>
            <a:rect r="r" b="b" t="t" l="l"/>
            <a:pathLst>
              <a:path h="1556385" w="3168214">
                <a:moveTo>
                  <a:pt x="0" y="0"/>
                </a:moveTo>
                <a:lnTo>
                  <a:pt x="3168214" y="0"/>
                </a:lnTo>
                <a:lnTo>
                  <a:pt x="3168214" y="1556385"/>
                </a:lnTo>
                <a:lnTo>
                  <a:pt x="0" y="15563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04822" y="5922420"/>
            <a:ext cx="2349654" cy="3051499"/>
          </a:xfrm>
          <a:custGeom>
            <a:avLst/>
            <a:gdLst/>
            <a:ahLst/>
            <a:cxnLst/>
            <a:rect r="r" b="b" t="t" l="l"/>
            <a:pathLst>
              <a:path h="3051499" w="2349654">
                <a:moveTo>
                  <a:pt x="0" y="0"/>
                </a:moveTo>
                <a:lnTo>
                  <a:pt x="2349654" y="0"/>
                </a:lnTo>
                <a:lnTo>
                  <a:pt x="2349654" y="3051500"/>
                </a:lnTo>
                <a:lnTo>
                  <a:pt x="0" y="30515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3823488" y="4130703"/>
            <a:ext cx="2914030" cy="1149294"/>
            <a:chOff x="0" y="0"/>
            <a:chExt cx="767481" cy="30269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767481" cy="302695"/>
            </a:xfrm>
            <a:custGeom>
              <a:avLst/>
              <a:gdLst/>
              <a:ahLst/>
              <a:cxnLst/>
              <a:rect r="r" b="b" t="t" l="l"/>
              <a:pathLst>
                <a:path h="302695" w="767481">
                  <a:moveTo>
                    <a:pt x="0" y="0"/>
                  </a:moveTo>
                  <a:lnTo>
                    <a:pt x="767481" y="0"/>
                  </a:lnTo>
                  <a:lnTo>
                    <a:pt x="767481" y="302695"/>
                  </a:lnTo>
                  <a:lnTo>
                    <a:pt x="0" y="302695"/>
                  </a:lnTo>
                  <a:close/>
                </a:path>
              </a:pathLst>
            </a:custGeom>
            <a:solidFill>
              <a:srgbClr val="C7FF8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767481" cy="34079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980024" y="4130703"/>
            <a:ext cx="1588286" cy="1149294"/>
            <a:chOff x="0" y="0"/>
            <a:chExt cx="418314" cy="30269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18314" cy="302695"/>
            </a:xfrm>
            <a:custGeom>
              <a:avLst/>
              <a:gdLst/>
              <a:ahLst/>
              <a:cxnLst/>
              <a:rect r="r" b="b" t="t" l="l"/>
              <a:pathLst>
                <a:path h="302695" w="418314">
                  <a:moveTo>
                    <a:pt x="0" y="0"/>
                  </a:moveTo>
                  <a:lnTo>
                    <a:pt x="418314" y="0"/>
                  </a:lnTo>
                  <a:lnTo>
                    <a:pt x="418314" y="302695"/>
                  </a:lnTo>
                  <a:lnTo>
                    <a:pt x="0" y="302695"/>
                  </a:lnTo>
                  <a:close/>
                </a:path>
              </a:pathLst>
            </a:custGeom>
            <a:solidFill>
              <a:srgbClr val="C7FF83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418314" cy="34079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5486400" y="5737197"/>
            <a:ext cx="7315200" cy="2441448"/>
          </a:xfrm>
          <a:custGeom>
            <a:avLst/>
            <a:gdLst/>
            <a:ahLst/>
            <a:cxnLst/>
            <a:rect r="r" b="b" t="t" l="l"/>
            <a:pathLst>
              <a:path h="2441448" w="7315200">
                <a:moveTo>
                  <a:pt x="0" y="0"/>
                </a:moveTo>
                <a:lnTo>
                  <a:pt x="7315200" y="0"/>
                </a:lnTo>
                <a:lnTo>
                  <a:pt x="7315200" y="2441448"/>
                </a:lnTo>
                <a:lnTo>
                  <a:pt x="0" y="24414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440515" y="2436643"/>
            <a:ext cx="14988936" cy="1241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IreneFlorentina"/>
                <a:ea typeface="IreneFlorentina"/>
                <a:cs typeface="IreneFlorentina"/>
                <a:sym typeface="IreneFlorentina"/>
              </a:rPr>
              <a:t>Identify the noun(s):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440515" y="4114800"/>
            <a:ext cx="14988936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b="true" sz="600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London</a:t>
            </a:r>
            <a:r>
              <a:rPr lang="en-US" sz="60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is a great </a:t>
            </a:r>
            <a:r>
              <a:rPr lang="en-US" b="true" sz="600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city</a:t>
            </a:r>
            <a:r>
              <a:rPr lang="en-US" sz="60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to visit.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-854135">
            <a:off x="115343" y="620354"/>
            <a:ext cx="5244303" cy="1592957"/>
          </a:xfrm>
          <a:custGeom>
            <a:avLst/>
            <a:gdLst/>
            <a:ahLst/>
            <a:cxnLst/>
            <a:rect r="r" b="b" t="t" l="l"/>
            <a:pathLst>
              <a:path h="1592957" w="5244303">
                <a:moveTo>
                  <a:pt x="0" y="0"/>
                </a:moveTo>
                <a:lnTo>
                  <a:pt x="5244303" y="0"/>
                </a:lnTo>
                <a:lnTo>
                  <a:pt x="5244303" y="1592957"/>
                </a:lnTo>
                <a:lnTo>
                  <a:pt x="0" y="159295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415071">
            <a:off x="12591832" y="8177441"/>
            <a:ext cx="5244303" cy="1592957"/>
          </a:xfrm>
          <a:custGeom>
            <a:avLst/>
            <a:gdLst/>
            <a:ahLst/>
            <a:cxnLst/>
            <a:rect r="r" b="b" t="t" l="l"/>
            <a:pathLst>
              <a:path h="1592957" w="5244303">
                <a:moveTo>
                  <a:pt x="0" y="0"/>
                </a:moveTo>
                <a:lnTo>
                  <a:pt x="5244303" y="0"/>
                </a:lnTo>
                <a:lnTo>
                  <a:pt x="5244303" y="1592957"/>
                </a:lnTo>
                <a:lnTo>
                  <a:pt x="0" y="159295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DAGn9wOL0Ls</dc:identifier>
  <dcterms:modified xsi:type="dcterms:W3CDTF">2011-08-01T06:04:30Z</dcterms:modified>
  <cp:revision>1</cp:revision>
  <dc:title>NOUNS</dc:title>
</cp:coreProperties>
</file>