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7AB2E-4EAC-4BF6-8924-A75C7E64F4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DF4352-1906-4D1A-AB9F-47E52280EA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06CD25-62F4-4CAB-A0A5-4DAF9CE29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4032D-F00E-46E8-867C-C7FD35F10242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0C7484-10FD-4FCC-97C0-8701D72B5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FFFFF9-B547-4772-AA70-5A8137B9C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0B0-B27D-4862-835F-550BD6E2A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186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FDEDA-8471-4A85-809A-4C7D2AFC5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9611BC-3E19-4F9C-BB03-5EB6D555DB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D0A65B-2EC9-4A32-BD78-4F0FC254B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4032D-F00E-46E8-867C-C7FD35F10242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FF50F-9DC5-45F7-9CB2-A13321CA1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DFCBF8-5ECC-4841-A050-55710E0CF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0B0-B27D-4862-835F-550BD6E2A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16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6E9588-B03D-4784-9AA2-FFBCE09463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9692A0-7A08-4D7F-BE66-E157A55E1D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25BE4E-2653-48A5-9A21-E9812D22B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4032D-F00E-46E8-867C-C7FD35F10242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4D21EA-F306-46C8-BFAF-21DE0DF63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6A7B-B8AA-4FFE-9F11-06D92FA17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0B0-B27D-4862-835F-550BD6E2A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67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9B7B3-FA08-4F80-9A88-8F382231D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44636-2FB3-4671-B312-479AC23AE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1C7B8-0230-494D-9E50-431E2E75A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4032D-F00E-46E8-867C-C7FD35F10242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4C1BE-287E-4F7D-9887-F2251E53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2694E7-BA49-466D-BDCF-7F6533BCA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0B0-B27D-4862-835F-550BD6E2A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264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2A5E4-7276-470A-8F46-E71AAAD36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BF6D84-5216-4056-A23B-675AFC609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AF756D-7FFC-46C6-9790-99B85D968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4032D-F00E-46E8-867C-C7FD35F10242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0650B-EA27-4E8F-8281-7D7DE7109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29089-0D5B-45F0-A53B-25723599F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0B0-B27D-4862-835F-550BD6E2A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817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AB98D-8330-40D9-A176-91DE7E60A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F7829-BA7E-4FB0-A70B-E20751D324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973BFB-D208-47A1-90D8-40DB008D5B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B5E7FF-9E76-43EC-A21B-9EE1FFC03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4032D-F00E-46E8-867C-C7FD35F10242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B5FC04-46AE-41BB-B53A-B060C23D7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6780ED-DFC6-41CC-B180-56F6D728B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0B0-B27D-4862-835F-550BD6E2A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336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E7739-DB08-4AE1-BB6A-B72837C9C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846F68-5823-46D6-AB18-8E0695299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4922C3-E385-4452-9E4A-D29C32C510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5A052F-E549-4D05-B021-CD19FC8EFB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7B4093-8016-4AC5-A1B0-6C09E28366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B086C1-F0F6-40CE-AA8D-9752783E5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4032D-F00E-46E8-867C-C7FD35F10242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E39127-F93C-45F4-BB7B-E423A7D6A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6C3A68-2A81-48FE-8668-4BA30C90B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0B0-B27D-4862-835F-550BD6E2A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026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35421-0FFE-4813-A66E-A72AA5280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78AD65-049B-4842-984C-EE507B400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4032D-F00E-46E8-867C-C7FD35F10242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9AC246-F5C5-4D0F-BB87-07C84E14F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23A493-CE2E-4635-811A-9E40AAADE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0B0-B27D-4862-835F-550BD6E2A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31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84971A-52A9-4CEF-AD3E-92CDC5CE1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4032D-F00E-46E8-867C-C7FD35F10242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24AF0F-CAA5-4649-B61E-88D344881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88E9F8-4837-4E74-9EC9-33C9F0869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0B0-B27D-4862-835F-550BD6E2A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293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2E4B6-9EAE-4014-8117-DCBB31653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245E94-53BC-46FF-9924-2F135B5BF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EB5D9F-E14B-4C81-BAEB-FF2E5E84C5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409200-5936-46F9-A966-1701F329D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4032D-F00E-46E8-867C-C7FD35F10242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A0A2B3-060E-41BB-B752-4728D49D7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E28296-209C-499E-84BB-501BFC8B7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0B0-B27D-4862-835F-550BD6E2A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264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8A48D-FC6A-4A56-BAF3-6E05A0AFA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94C467-1DB7-448F-8218-CC40AF37A8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EC86DA-CA55-44D8-A800-2A592BF104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AFB95-1E50-48F9-9547-30347FE26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4032D-F00E-46E8-867C-C7FD35F10242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EAEFF5-B229-40C4-9BA5-202349AA6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6F8CA-5CF1-447E-A49D-504E21AEC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A90B0-B27D-4862-835F-550BD6E2A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782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474ABA-5E5D-4EFF-937D-B01EEA689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F624AC-5CAC-4027-8FB2-1EDE1D168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89B08E-68B4-417B-BAE5-D867C4A5F4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4032D-F00E-46E8-867C-C7FD35F10242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A9FAF-1FFD-4528-86C1-519296B276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77AD2A-FA63-4C21-B157-887AED86AA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A90B0-B27D-4862-835F-550BD6E2A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41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CCFCE9-057F-41FA-BEB7-8DE585109BDB}"/>
              </a:ext>
            </a:extLst>
          </p:cNvPr>
          <p:cNvSpPr txBox="1"/>
          <p:nvPr/>
        </p:nvSpPr>
        <p:spPr>
          <a:xfrm flipH="1">
            <a:off x="642064" y="0"/>
            <a:ext cx="10330734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to and Must (obligation)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Meaning and Use</a:t>
            </a:r>
          </a:p>
          <a:p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to    </a:t>
            </a:r>
            <a:r>
              <a:rPr lang="en-US" sz="2400" dirty="0">
                <a:solidFill>
                  <a:srgbClr val="00B0F0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  <a:cs typeface="Times New Roman" panose="02020603050405020304" pitchFamily="18" charset="0"/>
              </a:rPr>
              <a:t>⇨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necessary for you to do it.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a law, and obligation or a fact</a:t>
            </a: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</a:t>
            </a:r>
            <a:r>
              <a:rPr lang="en-US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to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a visa if you want to go to Russia.</a:t>
            </a: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to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 to the doctor later today.</a:t>
            </a: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France, you </a:t>
            </a:r>
            <a:r>
              <a:rPr lang="en-US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to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drive on the right.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00B0F0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  <a:cs typeface="Times New Roman" panose="02020603050405020304" pitchFamily="18" charset="0"/>
              </a:rPr>
              <a:t>⇨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necessary for you to do it, but this is often your opinion or a rule 			that you have made yourself </a:t>
            </a:r>
          </a:p>
          <a:p>
            <a:endParaRPr 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remember to buy a birthday card for Alice today.</a:t>
            </a: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am putting on weight. I </a:t>
            </a:r>
            <a:r>
              <a:rPr lang="en-US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join a gym.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2) formal written notices or rules that an organization that has made 		itself.</a:t>
            </a:r>
          </a:p>
          <a:p>
            <a:endParaRPr 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students </a:t>
            </a:r>
            <a:r>
              <a:rPr lang="en-US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at the examination hall fifteen minutes before the exam.</a:t>
            </a: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368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743696-F871-42A0-9D3C-F9C51F89A6E1}"/>
              </a:ext>
            </a:extLst>
          </p:cNvPr>
          <p:cNvSpPr txBox="1"/>
          <p:nvPr/>
        </p:nvSpPr>
        <p:spPr>
          <a:xfrm>
            <a:off x="887895" y="622851"/>
            <a:ext cx="103366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Either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to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often be used in a sentence.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big difference in meaning between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mustn’t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don’t have to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don’t have to	</a:t>
            </a:r>
            <a:r>
              <a:rPr lang="en-US" sz="2400" dirty="0">
                <a:solidFill>
                  <a:srgbClr val="00B0F0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  <a:cs typeface="Times New Roman" panose="02020603050405020304" pitchFamily="18" charset="0"/>
              </a:rPr>
              <a:t>⇨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not necessary to do, but you can if you want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don’t have to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up early at the weekend.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mustn’t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00B0F0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  <a:cs typeface="Times New Roman" panose="02020603050405020304" pitchFamily="18" charset="0"/>
              </a:rPr>
              <a:t>⇨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don’t do it. It is necessary not to do it.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Policemen </a:t>
            </a:r>
            <a:r>
              <a:rPr lang="en-US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mustn’t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drink on duty</a:t>
            </a:r>
            <a:r>
              <a:rPr lang="en-US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917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C36015D-3512-4961-8CE1-647490D2BC68}"/>
              </a:ext>
            </a:extLst>
          </p:cNvPr>
          <p:cNvSpPr txBox="1"/>
          <p:nvPr/>
        </p:nvSpPr>
        <p:spPr>
          <a:xfrm>
            <a:off x="861390" y="117693"/>
            <a:ext cx="1020417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to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 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to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work.</a:t>
            </a:r>
          </a:p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  She 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to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work.</a:t>
            </a:r>
          </a:p>
          <a:p>
            <a:pPr marL="285750" indent="-285750">
              <a:buFontTx/>
              <a:buChar char="-"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not have to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 the doctor.</a:t>
            </a:r>
          </a:p>
          <a:p>
            <a:pPr marL="285750" indent="-285750">
              <a:buFontTx/>
              <a:buChar char="-"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 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doesn’t have to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 the doctor.</a:t>
            </a:r>
          </a:p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  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you 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to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 to school?</a:t>
            </a:r>
          </a:p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  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 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to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 to school?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is the same for all persons.( I, you, he, she, etc.)</a:t>
            </a:r>
          </a:p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  I 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drive more carefully.</a:t>
            </a:r>
          </a:p>
          <a:p>
            <a:pPr marL="285750" indent="-285750">
              <a:buFontTx/>
              <a:buChar char="-"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mustn’t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late.</a:t>
            </a:r>
          </a:p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  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go to the meeting? (</a:t>
            </a:r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less common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I have to come to the meeting?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857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6F166FD-960E-4A82-AD9D-EAEDC2B78F00}"/>
              </a:ext>
            </a:extLst>
          </p:cNvPr>
          <p:cNvSpPr txBox="1"/>
          <p:nvPr/>
        </p:nvSpPr>
        <p:spPr>
          <a:xfrm>
            <a:off x="516833" y="278295"/>
            <a:ext cx="9594574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Note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future and the past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00B0F0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  <a:cs typeface="Times New Roman" panose="02020603050405020304" pitchFamily="18" charset="0"/>
              </a:rPr>
              <a:t>⇨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no future or past form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will have to (future) and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 to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(Past)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too late now. You </a:t>
            </a:r>
            <a:r>
              <a:rPr lang="en-US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have to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talk to her tomorrow.</a:t>
            </a: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the trains were cancelled, so we </a:t>
            </a:r>
            <a:r>
              <a:rPr lang="en-US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 to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 a taxi.</a:t>
            </a:r>
          </a:p>
          <a:p>
            <a:r>
              <a:rPr lang="en-US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you </a:t>
            </a:r>
            <a:r>
              <a:rPr lang="en-US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to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write it all again?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Spoken English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to   </a:t>
            </a:r>
            <a:r>
              <a:rPr lang="en-US" sz="2400" dirty="0">
                <a:solidFill>
                  <a:srgbClr val="00B0F0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  <a:cs typeface="Times New Roman" panose="02020603050405020304" pitchFamily="18" charset="0"/>
              </a:rPr>
              <a:t>⇨</a:t>
            </a:r>
            <a:r>
              <a:rPr lang="en-US" sz="2400" dirty="0">
                <a:solidFill>
                  <a:srgbClr val="C00000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Yu Gothic UI Semibold" panose="020B0700000000000000" pitchFamily="34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 verbs	</a:t>
            </a:r>
            <a:r>
              <a:rPr lang="en-US" sz="2400" dirty="0">
                <a:solidFill>
                  <a:srgbClr val="00B0F0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  <a:cs typeface="Times New Roman" panose="02020603050405020304" pitchFamily="18" charset="0"/>
              </a:rPr>
              <a:t>⇨</a:t>
            </a:r>
            <a:r>
              <a:rPr lang="en-US" sz="2400" dirty="0">
                <a:latin typeface="Times New Roman" panose="02020603050405020304" pitchFamily="18" charset="0"/>
                <a:ea typeface="Yu Gothic UI Semibold" panose="020B0700000000000000" pitchFamily="34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 quickly without emphasis</a:t>
            </a:r>
          </a:p>
          <a:p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to  </a:t>
            </a:r>
            <a:r>
              <a:rPr lang="en-US" sz="2400" dirty="0">
                <a:solidFill>
                  <a:srgbClr val="00B0F0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  <a:cs typeface="Times New Roman" panose="02020603050405020304" pitchFamily="18" charset="0"/>
              </a:rPr>
              <a:t>⇨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hafta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haf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ta)</a:t>
            </a:r>
          </a:p>
          <a:p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	  </a:t>
            </a:r>
            <a:r>
              <a:rPr lang="en-US" sz="2400" dirty="0">
                <a:solidFill>
                  <a:srgbClr val="00B0F0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  <a:cs typeface="Times New Roman" panose="02020603050405020304" pitchFamily="18" charset="0"/>
              </a:rPr>
              <a:t>⇨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400" b="0" i="1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əs</a:t>
            </a:r>
            <a:r>
              <a:rPr lang="en-US" sz="2400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), 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remove the final ‘t’ sound 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must.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692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286F158-0FB9-4CA5-BBB6-4B410A58AAFD}"/>
              </a:ext>
            </a:extLst>
          </p:cNvPr>
          <p:cNvSpPr txBox="1"/>
          <p:nvPr/>
        </p:nvSpPr>
        <p:spPr>
          <a:xfrm>
            <a:off x="556592" y="530087"/>
            <a:ext cx="10568608" cy="5150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to, don’t have to, must, mustn’t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our school, we __________ wear uniform.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exam is next week. I_________ work hard.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_______ leave now or we’ll miss the plane.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_______ come with us if you don’t want to.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________ use mobile phone in class.</a:t>
            </a:r>
          </a:p>
          <a:p>
            <a:pPr>
              <a:lnSpc>
                <a:spcPct val="200000"/>
              </a:lnSpc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68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499</Words>
  <Application>Microsoft Office PowerPoint</Application>
  <PresentationFormat>Widescreen</PresentationFormat>
  <Paragraphs>64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Yu Gothic UI Semibold</vt:lpstr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Aung Kyaw Zaw Min</dc:creator>
  <cp:lastModifiedBy>Aung Kyaw Zaw Min</cp:lastModifiedBy>
  <cp:revision>3</cp:revision>
  <dcterms:created xsi:type="dcterms:W3CDTF">2020-08-19T06:59:45Z</dcterms:created>
  <dcterms:modified xsi:type="dcterms:W3CDTF">2020-08-25T09:12:52Z</dcterms:modified>
</cp:coreProperties>
</file>