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</p:sldIdLst>
  <p:sldSz cx="18288000" cy="10287000"/>
  <p:notesSz cx="6858000" cy="9144000"/>
  <p:embeddedFontLst>
    <p:embeddedFont>
      <p:font typeface="Agrandir" pitchFamily="2" charset="77"/>
      <p:regular r:id="rId9"/>
    </p:embeddedFont>
    <p:embeddedFont>
      <p:font typeface="Agrandir Bold" pitchFamily="2" charset="77"/>
      <p:regular r:id="rId10"/>
      <p:bold r:id="rId11"/>
    </p:embeddedFont>
    <p:embeddedFont>
      <p:font typeface="Agrandir Italics" pitchFamily="2" charset="77"/>
      <p:regular r:id="rId12"/>
      <p:italic r:id="rId13"/>
    </p:embeddedFont>
    <p:embeddedFont>
      <p:font typeface="Agrandir Medium" pitchFamily="2" charset="77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ondrina Solid" pitchFamily="2" charset="77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40" autoAdjust="0"/>
  </p:normalViewPr>
  <p:slideViewPr>
    <p:cSldViewPr>
      <p:cViewPr varScale="1">
        <p:scale>
          <a:sx n="71" d="100"/>
          <a:sy n="71" d="100"/>
        </p:scale>
        <p:origin x="7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4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2.svg"/><Relationship Id="rId5" Type="http://schemas.openxmlformats.org/officeDocument/2006/relationships/image" Target="../media/image12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2.sv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12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30.svg"/><Relationship Id="rId5" Type="http://schemas.openxmlformats.org/officeDocument/2006/relationships/image" Target="../media/image28.svg"/><Relationship Id="rId10" Type="http://schemas.openxmlformats.org/officeDocument/2006/relationships/image" Target="../media/image29.png"/><Relationship Id="rId4" Type="http://schemas.openxmlformats.org/officeDocument/2006/relationships/image" Target="../media/image27.png"/><Relationship Id="rId9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34.svg"/><Relationship Id="rId5" Type="http://schemas.openxmlformats.org/officeDocument/2006/relationships/image" Target="../media/image2.svg"/><Relationship Id="rId10" Type="http://schemas.openxmlformats.org/officeDocument/2006/relationships/image" Target="../media/image33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3012" y="8157863"/>
            <a:ext cx="18641012" cy="2325500"/>
            <a:chOff x="0" y="0"/>
            <a:chExt cx="4909567" cy="6124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9567" cy="612477"/>
            </a:xfrm>
            <a:custGeom>
              <a:avLst/>
              <a:gdLst/>
              <a:ahLst/>
              <a:cxnLst/>
              <a:rect l="l" t="t" r="r" b="b"/>
              <a:pathLst>
                <a:path w="4909567" h="612477">
                  <a:moveTo>
                    <a:pt x="0" y="0"/>
                  </a:moveTo>
                  <a:lnTo>
                    <a:pt x="4909567" y="0"/>
                  </a:lnTo>
                  <a:lnTo>
                    <a:pt x="4909567" y="612477"/>
                  </a:lnTo>
                  <a:lnTo>
                    <a:pt x="0" y="612477"/>
                  </a:lnTo>
                  <a:close/>
                </a:path>
              </a:pathLst>
            </a:custGeom>
            <a:solidFill>
              <a:srgbClr val="A4CCC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909567" cy="631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589550"/>
            <a:ext cx="12090958" cy="7630650"/>
            <a:chOff x="0" y="0"/>
            <a:chExt cx="5515656" cy="3480952"/>
          </a:xfrm>
        </p:grpSpPr>
        <p:sp>
          <p:nvSpPr>
            <p:cNvPr id="6" name="Freeform 6"/>
            <p:cNvSpPr/>
            <p:nvPr/>
          </p:nvSpPr>
          <p:spPr>
            <a:xfrm>
              <a:off x="0" y="-1270"/>
              <a:ext cx="5516926" cy="3479682"/>
            </a:xfrm>
            <a:custGeom>
              <a:avLst/>
              <a:gdLst/>
              <a:ahLst/>
              <a:cxnLst/>
              <a:rect l="l" t="t" r="r" b="b"/>
              <a:pathLst>
                <a:path w="5516926" h="3479682">
                  <a:moveTo>
                    <a:pt x="5505496" y="27940"/>
                  </a:moveTo>
                  <a:cubicBezTo>
                    <a:pt x="5496606" y="24130"/>
                    <a:pt x="5487716" y="21590"/>
                    <a:pt x="5478826" y="21590"/>
                  </a:cubicBezTo>
                  <a:cubicBezTo>
                    <a:pt x="5452156" y="20320"/>
                    <a:pt x="5370815" y="20320"/>
                    <a:pt x="5279747" y="17780"/>
                  </a:cubicBezTo>
                  <a:cubicBezTo>
                    <a:pt x="5071590" y="12700"/>
                    <a:pt x="4867771" y="6350"/>
                    <a:pt x="4659615" y="3810"/>
                  </a:cubicBezTo>
                  <a:cubicBezTo>
                    <a:pt x="4490488" y="1270"/>
                    <a:pt x="4325698" y="3810"/>
                    <a:pt x="4156571" y="2540"/>
                  </a:cubicBezTo>
                  <a:cubicBezTo>
                    <a:pt x="4082849" y="2540"/>
                    <a:pt x="4009127" y="0"/>
                    <a:pt x="3935405" y="2540"/>
                  </a:cubicBezTo>
                  <a:cubicBezTo>
                    <a:pt x="3757605" y="10160"/>
                    <a:pt x="3579805" y="11430"/>
                    <a:pt x="3397668" y="8890"/>
                  </a:cubicBezTo>
                  <a:cubicBezTo>
                    <a:pt x="3306600" y="7620"/>
                    <a:pt x="3215531" y="7620"/>
                    <a:pt x="3124463" y="7620"/>
                  </a:cubicBezTo>
                  <a:cubicBezTo>
                    <a:pt x="2959673" y="7620"/>
                    <a:pt x="2794883" y="7620"/>
                    <a:pt x="2630092" y="6350"/>
                  </a:cubicBezTo>
                  <a:cubicBezTo>
                    <a:pt x="2456629" y="5080"/>
                    <a:pt x="748014" y="2540"/>
                    <a:pt x="578887" y="1270"/>
                  </a:cubicBezTo>
                  <a:cubicBezTo>
                    <a:pt x="440116" y="0"/>
                    <a:pt x="305682" y="1270"/>
                    <a:pt x="166911" y="1270"/>
                  </a:cubicBezTo>
                  <a:cubicBezTo>
                    <a:pt x="7150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76692"/>
                    <a:pt x="16510" y="330301"/>
                    <a:pt x="17780" y="481215"/>
                  </a:cubicBezTo>
                  <a:cubicBezTo>
                    <a:pt x="19050" y="634825"/>
                    <a:pt x="17780" y="788434"/>
                    <a:pt x="16510" y="944738"/>
                  </a:cubicBezTo>
                  <a:cubicBezTo>
                    <a:pt x="15240" y="1103737"/>
                    <a:pt x="2540" y="2771881"/>
                    <a:pt x="2540" y="2930880"/>
                  </a:cubicBezTo>
                  <a:cubicBezTo>
                    <a:pt x="2540" y="3087184"/>
                    <a:pt x="1270" y="3243488"/>
                    <a:pt x="0" y="3399792"/>
                  </a:cubicBezTo>
                  <a:cubicBezTo>
                    <a:pt x="0" y="3425071"/>
                    <a:pt x="3810" y="3435232"/>
                    <a:pt x="15240" y="3440312"/>
                  </a:cubicBezTo>
                  <a:cubicBezTo>
                    <a:pt x="22860" y="3444121"/>
                    <a:pt x="31750" y="3446662"/>
                    <a:pt x="40640" y="3447932"/>
                  </a:cubicBezTo>
                  <a:cubicBezTo>
                    <a:pt x="162574" y="3453012"/>
                    <a:pt x="327365" y="3456821"/>
                    <a:pt x="492155" y="3461902"/>
                  </a:cubicBezTo>
                  <a:cubicBezTo>
                    <a:pt x="583223" y="3464442"/>
                    <a:pt x="674292" y="3469521"/>
                    <a:pt x="765360" y="3470792"/>
                  </a:cubicBezTo>
                  <a:cubicBezTo>
                    <a:pt x="917140" y="3473332"/>
                    <a:pt x="2608409" y="3474602"/>
                    <a:pt x="2760190" y="3475871"/>
                  </a:cubicBezTo>
                  <a:cubicBezTo>
                    <a:pt x="2781873" y="3475871"/>
                    <a:pt x="2803556" y="3475871"/>
                    <a:pt x="2825239" y="3475871"/>
                  </a:cubicBezTo>
                  <a:cubicBezTo>
                    <a:pt x="2929317" y="3475871"/>
                    <a:pt x="3037731" y="3474602"/>
                    <a:pt x="3141809" y="3474602"/>
                  </a:cubicBezTo>
                  <a:cubicBezTo>
                    <a:pt x="3263234" y="3474602"/>
                    <a:pt x="3380322" y="3475871"/>
                    <a:pt x="3501746" y="3475871"/>
                  </a:cubicBezTo>
                  <a:cubicBezTo>
                    <a:pt x="3679546" y="3475871"/>
                    <a:pt x="3861683" y="3475871"/>
                    <a:pt x="4039483" y="3475871"/>
                  </a:cubicBezTo>
                  <a:cubicBezTo>
                    <a:pt x="4204273" y="3475871"/>
                    <a:pt x="4369063" y="3477142"/>
                    <a:pt x="4533854" y="3478412"/>
                  </a:cubicBezTo>
                  <a:cubicBezTo>
                    <a:pt x="4607576" y="3478412"/>
                    <a:pt x="4685634" y="3479682"/>
                    <a:pt x="4759356" y="3479682"/>
                  </a:cubicBezTo>
                  <a:cubicBezTo>
                    <a:pt x="4997869" y="3478412"/>
                    <a:pt x="5232044" y="3472062"/>
                    <a:pt x="5455966" y="3472062"/>
                  </a:cubicBezTo>
                  <a:cubicBezTo>
                    <a:pt x="5459776" y="3472062"/>
                    <a:pt x="5464856" y="3469521"/>
                    <a:pt x="5468666" y="3466982"/>
                  </a:cubicBezTo>
                  <a:cubicBezTo>
                    <a:pt x="5473746" y="3463171"/>
                    <a:pt x="5476286" y="3456821"/>
                    <a:pt x="5478826" y="3454282"/>
                  </a:cubicBezTo>
                  <a:cubicBezTo>
                    <a:pt x="5480096" y="3380928"/>
                    <a:pt x="5481366" y="3267742"/>
                    <a:pt x="5482636" y="3154556"/>
                  </a:cubicBezTo>
                  <a:cubicBezTo>
                    <a:pt x="5483906" y="2979388"/>
                    <a:pt x="5494066" y="1297770"/>
                    <a:pt x="5495336" y="1122602"/>
                  </a:cubicBezTo>
                  <a:cubicBezTo>
                    <a:pt x="5495336" y="1017500"/>
                    <a:pt x="5496606" y="912399"/>
                    <a:pt x="5497876" y="807298"/>
                  </a:cubicBezTo>
                  <a:cubicBezTo>
                    <a:pt x="5499146" y="694112"/>
                    <a:pt x="5500416" y="580927"/>
                    <a:pt x="5502956" y="467741"/>
                  </a:cubicBezTo>
                  <a:cubicBezTo>
                    <a:pt x="5504226" y="400368"/>
                    <a:pt x="5504226" y="330301"/>
                    <a:pt x="5509306" y="262928"/>
                  </a:cubicBezTo>
                  <a:cubicBezTo>
                    <a:pt x="5514386" y="182081"/>
                    <a:pt x="5516926" y="103929"/>
                    <a:pt x="5515656" y="44450"/>
                  </a:cubicBezTo>
                  <a:cubicBezTo>
                    <a:pt x="5515656" y="38100"/>
                    <a:pt x="5511846" y="30480"/>
                    <a:pt x="5505496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3119658" y="1028700"/>
            <a:ext cx="5972453" cy="7862042"/>
            <a:chOff x="0" y="0"/>
            <a:chExt cx="7963270" cy="10482723"/>
          </a:xfrm>
        </p:grpSpPr>
        <p:sp>
          <p:nvSpPr>
            <p:cNvPr id="8" name="Freeform 8"/>
            <p:cNvSpPr/>
            <p:nvPr/>
          </p:nvSpPr>
          <p:spPr>
            <a:xfrm rot="1361091">
              <a:off x="1925140" y="584470"/>
              <a:ext cx="4112991" cy="5394087"/>
            </a:xfrm>
            <a:custGeom>
              <a:avLst/>
              <a:gdLst/>
              <a:ahLst/>
              <a:cxnLst/>
              <a:rect l="l" t="t" r="r" b="b"/>
              <a:pathLst>
                <a:path w="4112991" h="5394087">
                  <a:moveTo>
                    <a:pt x="0" y="0"/>
                  </a:moveTo>
                  <a:lnTo>
                    <a:pt x="4112991" y="0"/>
                  </a:lnTo>
                  <a:lnTo>
                    <a:pt x="4112991" y="5394086"/>
                  </a:lnTo>
                  <a:lnTo>
                    <a:pt x="0" y="53940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87317" y="4918061"/>
              <a:ext cx="2347931" cy="2335124"/>
            </a:xfrm>
            <a:custGeom>
              <a:avLst/>
              <a:gdLst/>
              <a:ahLst/>
              <a:cxnLst/>
              <a:rect l="l" t="t" r="r" b="b"/>
              <a:pathLst>
                <a:path w="2347931" h="2335124">
                  <a:moveTo>
                    <a:pt x="0" y="0"/>
                  </a:moveTo>
                  <a:lnTo>
                    <a:pt x="2347931" y="0"/>
                  </a:lnTo>
                  <a:lnTo>
                    <a:pt x="2347931" y="2335124"/>
                  </a:lnTo>
                  <a:lnTo>
                    <a:pt x="0" y="2335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5167241"/>
              <a:ext cx="7963270" cy="5315483"/>
            </a:xfrm>
            <a:custGeom>
              <a:avLst/>
              <a:gdLst/>
              <a:ahLst/>
              <a:cxnLst/>
              <a:rect l="l" t="t" r="r" b="b"/>
              <a:pathLst>
                <a:path w="7963270" h="5315483">
                  <a:moveTo>
                    <a:pt x="0" y="0"/>
                  </a:moveTo>
                  <a:lnTo>
                    <a:pt x="7963270" y="0"/>
                  </a:lnTo>
                  <a:lnTo>
                    <a:pt x="7963270" y="5315482"/>
                  </a:lnTo>
                  <a:lnTo>
                    <a:pt x="0" y="5315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 rot="289798">
            <a:off x="5548422" y="1155384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4" y="0"/>
                </a:lnTo>
                <a:lnTo>
                  <a:pt x="3051514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696600" y="3196574"/>
            <a:ext cx="8755158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0"/>
              </a:lnSpc>
            </a:pPr>
            <a:r>
              <a:rPr lang="en-US" sz="14000" dirty="0">
                <a:solidFill>
                  <a:srgbClr val="282325"/>
                </a:solidFill>
                <a:latin typeface="Londrina Solid"/>
              </a:rPr>
              <a:t>Arithmetic</a:t>
            </a:r>
          </a:p>
          <a:p>
            <a:pPr algn="ctr">
              <a:lnSpc>
                <a:spcPts val="9999"/>
              </a:lnSpc>
            </a:pPr>
            <a:r>
              <a:rPr lang="en-US" sz="9999" dirty="0">
                <a:solidFill>
                  <a:srgbClr val="282325"/>
                </a:solidFill>
                <a:latin typeface="Londrina Solid"/>
              </a:rPr>
              <a:t>IB Math AI SL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58470" y="6712493"/>
            <a:ext cx="10831418" cy="1231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>
                <a:solidFill>
                  <a:srgbClr val="282325"/>
                </a:solidFill>
                <a:latin typeface="Agrandir Medium"/>
              </a:rPr>
              <a:t>Topic 1: Number and Algebra (Part 2)</a:t>
            </a:r>
          </a:p>
          <a:p>
            <a:pPr algn="ctr">
              <a:lnSpc>
                <a:spcPts val="4550"/>
              </a:lnSpc>
            </a:pPr>
            <a:r>
              <a:rPr lang="en-US" sz="3500">
                <a:solidFill>
                  <a:srgbClr val="282325"/>
                </a:solidFill>
                <a:latin typeface="Agrandir Medium"/>
              </a:rPr>
              <a:t>by @TUTORIO.MATH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B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70703" y="1295923"/>
            <a:ext cx="1566583" cy="1783894"/>
          </a:xfrm>
          <a:custGeom>
            <a:avLst/>
            <a:gdLst/>
            <a:ahLst/>
            <a:cxnLst/>
            <a:rect l="l" t="t" r="r" b="b"/>
            <a:pathLst>
              <a:path w="1566583" h="1783894">
                <a:moveTo>
                  <a:pt x="0" y="0"/>
                </a:moveTo>
                <a:lnTo>
                  <a:pt x="1566583" y="0"/>
                </a:lnTo>
                <a:lnTo>
                  <a:pt x="1566583" y="1783894"/>
                </a:lnTo>
                <a:lnTo>
                  <a:pt x="0" y="17838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18336" y="7643947"/>
            <a:ext cx="3390764" cy="2797380"/>
          </a:xfrm>
          <a:custGeom>
            <a:avLst/>
            <a:gdLst/>
            <a:ahLst/>
            <a:cxnLst/>
            <a:rect l="l" t="t" r="r" b="b"/>
            <a:pathLst>
              <a:path w="3390764" h="2797380">
                <a:moveTo>
                  <a:pt x="0" y="0"/>
                </a:moveTo>
                <a:lnTo>
                  <a:pt x="3390764" y="0"/>
                </a:lnTo>
                <a:lnTo>
                  <a:pt x="3390764" y="2797380"/>
                </a:lnTo>
                <a:lnTo>
                  <a:pt x="0" y="27973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353994" y="1973011"/>
            <a:ext cx="9916798" cy="6633315"/>
            <a:chOff x="0" y="0"/>
            <a:chExt cx="3324258" cy="2223586"/>
          </a:xfrm>
        </p:grpSpPr>
        <p:sp>
          <p:nvSpPr>
            <p:cNvPr id="5" name="Freeform 5"/>
            <p:cNvSpPr/>
            <p:nvPr/>
          </p:nvSpPr>
          <p:spPr>
            <a:xfrm>
              <a:off x="0" y="-1270"/>
              <a:ext cx="3325528" cy="2222315"/>
            </a:xfrm>
            <a:custGeom>
              <a:avLst/>
              <a:gdLst/>
              <a:ahLst/>
              <a:cxnLst/>
              <a:rect l="l" t="t" r="r" b="b"/>
              <a:pathLst>
                <a:path w="3325528" h="2222315">
                  <a:moveTo>
                    <a:pt x="3314098" y="27940"/>
                  </a:moveTo>
                  <a:cubicBezTo>
                    <a:pt x="3305208" y="24130"/>
                    <a:pt x="3296318" y="21590"/>
                    <a:pt x="3287428" y="21590"/>
                  </a:cubicBezTo>
                  <a:cubicBezTo>
                    <a:pt x="3260758" y="20320"/>
                    <a:pt x="3211570" y="20320"/>
                    <a:pt x="3157517" y="17780"/>
                  </a:cubicBezTo>
                  <a:cubicBezTo>
                    <a:pt x="3033966" y="12700"/>
                    <a:pt x="2912989" y="6350"/>
                    <a:pt x="2789439" y="3810"/>
                  </a:cubicBezTo>
                  <a:cubicBezTo>
                    <a:pt x="2689054" y="1270"/>
                    <a:pt x="2591243" y="3810"/>
                    <a:pt x="2490858" y="2540"/>
                  </a:cubicBezTo>
                  <a:cubicBezTo>
                    <a:pt x="2447100" y="2540"/>
                    <a:pt x="2403343" y="0"/>
                    <a:pt x="2359585" y="2540"/>
                  </a:cubicBezTo>
                  <a:cubicBezTo>
                    <a:pt x="2254052" y="10160"/>
                    <a:pt x="2148519" y="11430"/>
                    <a:pt x="2040412" y="8890"/>
                  </a:cubicBezTo>
                  <a:cubicBezTo>
                    <a:pt x="1986359" y="7620"/>
                    <a:pt x="1932305" y="7620"/>
                    <a:pt x="1878252" y="7620"/>
                  </a:cubicBezTo>
                  <a:cubicBezTo>
                    <a:pt x="1780441" y="7620"/>
                    <a:pt x="1682630" y="7620"/>
                    <a:pt x="1584819" y="6350"/>
                  </a:cubicBezTo>
                  <a:cubicBezTo>
                    <a:pt x="1481860" y="5080"/>
                    <a:pt x="467714" y="2540"/>
                    <a:pt x="367329" y="1270"/>
                  </a:cubicBezTo>
                  <a:cubicBezTo>
                    <a:pt x="284962" y="0"/>
                    <a:pt x="205169" y="1270"/>
                    <a:pt x="122802" y="1270"/>
                  </a:cubicBezTo>
                  <a:cubicBezTo>
                    <a:pt x="66174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35113"/>
                    <a:pt x="16510" y="231076"/>
                    <a:pt x="17780" y="325355"/>
                  </a:cubicBezTo>
                  <a:cubicBezTo>
                    <a:pt x="19050" y="421318"/>
                    <a:pt x="17780" y="517281"/>
                    <a:pt x="16510" y="614927"/>
                  </a:cubicBezTo>
                  <a:cubicBezTo>
                    <a:pt x="15240" y="714257"/>
                    <a:pt x="2540" y="1756381"/>
                    <a:pt x="2540" y="1855711"/>
                  </a:cubicBezTo>
                  <a:cubicBezTo>
                    <a:pt x="2540" y="1953357"/>
                    <a:pt x="1270" y="2051004"/>
                    <a:pt x="0" y="2148651"/>
                  </a:cubicBezTo>
                  <a:cubicBezTo>
                    <a:pt x="0" y="2167705"/>
                    <a:pt x="3810" y="2177865"/>
                    <a:pt x="15240" y="2182946"/>
                  </a:cubicBezTo>
                  <a:cubicBezTo>
                    <a:pt x="22860" y="2186755"/>
                    <a:pt x="31750" y="2189296"/>
                    <a:pt x="40640" y="2190565"/>
                  </a:cubicBezTo>
                  <a:cubicBezTo>
                    <a:pt x="120228" y="2195646"/>
                    <a:pt x="218039" y="2199455"/>
                    <a:pt x="315850" y="2204536"/>
                  </a:cubicBezTo>
                  <a:cubicBezTo>
                    <a:pt x="369903" y="2207075"/>
                    <a:pt x="423957" y="2212155"/>
                    <a:pt x="478010" y="2213425"/>
                  </a:cubicBezTo>
                  <a:cubicBezTo>
                    <a:pt x="568099" y="2215965"/>
                    <a:pt x="1571949" y="2217236"/>
                    <a:pt x="1662038" y="2218505"/>
                  </a:cubicBezTo>
                  <a:cubicBezTo>
                    <a:pt x="1674908" y="2218505"/>
                    <a:pt x="1687778" y="2218505"/>
                    <a:pt x="1700648" y="2218505"/>
                  </a:cubicBezTo>
                  <a:cubicBezTo>
                    <a:pt x="1762423" y="2218505"/>
                    <a:pt x="1826772" y="2217236"/>
                    <a:pt x="1888548" y="2217236"/>
                  </a:cubicBezTo>
                  <a:cubicBezTo>
                    <a:pt x="1960619" y="2217236"/>
                    <a:pt x="2030116" y="2218505"/>
                    <a:pt x="2102188" y="2218505"/>
                  </a:cubicBezTo>
                  <a:cubicBezTo>
                    <a:pt x="2207720" y="2218505"/>
                    <a:pt x="2315827" y="2218505"/>
                    <a:pt x="2421360" y="2218505"/>
                  </a:cubicBezTo>
                  <a:cubicBezTo>
                    <a:pt x="2519171" y="2218505"/>
                    <a:pt x="2616982" y="2219775"/>
                    <a:pt x="2714793" y="2221046"/>
                  </a:cubicBezTo>
                  <a:cubicBezTo>
                    <a:pt x="2758551" y="2221046"/>
                    <a:pt x="2804882" y="2222315"/>
                    <a:pt x="2848640" y="2222315"/>
                  </a:cubicBezTo>
                  <a:cubicBezTo>
                    <a:pt x="2990208" y="2221046"/>
                    <a:pt x="3129203" y="2214696"/>
                    <a:pt x="3264567" y="2214696"/>
                  </a:cubicBezTo>
                  <a:cubicBezTo>
                    <a:pt x="3268378" y="2214696"/>
                    <a:pt x="3273458" y="2212155"/>
                    <a:pt x="3277267" y="2209615"/>
                  </a:cubicBezTo>
                  <a:cubicBezTo>
                    <a:pt x="3282348" y="2205805"/>
                    <a:pt x="3284887" y="2199455"/>
                    <a:pt x="3287428" y="2196915"/>
                  </a:cubicBezTo>
                  <a:cubicBezTo>
                    <a:pt x="3288698" y="2136865"/>
                    <a:pt x="3289967" y="2066156"/>
                    <a:pt x="3291237" y="1995446"/>
                  </a:cubicBezTo>
                  <a:cubicBezTo>
                    <a:pt x="3292508" y="1886015"/>
                    <a:pt x="3302667" y="835474"/>
                    <a:pt x="3303937" y="726042"/>
                  </a:cubicBezTo>
                  <a:cubicBezTo>
                    <a:pt x="3303937" y="660383"/>
                    <a:pt x="3305208" y="594724"/>
                    <a:pt x="3306478" y="529066"/>
                  </a:cubicBezTo>
                  <a:cubicBezTo>
                    <a:pt x="3307748" y="458356"/>
                    <a:pt x="3309017" y="387647"/>
                    <a:pt x="3311558" y="316937"/>
                  </a:cubicBezTo>
                  <a:cubicBezTo>
                    <a:pt x="3312828" y="274848"/>
                    <a:pt x="3312828" y="231075"/>
                    <a:pt x="3317908" y="188986"/>
                  </a:cubicBezTo>
                  <a:cubicBezTo>
                    <a:pt x="3322987" y="138480"/>
                    <a:pt x="3325528" y="89656"/>
                    <a:pt x="3324258" y="44450"/>
                  </a:cubicBezTo>
                  <a:cubicBezTo>
                    <a:pt x="3324258" y="38100"/>
                    <a:pt x="3320448" y="30480"/>
                    <a:pt x="3314098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6" name="Freeform 6"/>
          <p:cNvSpPr/>
          <p:nvPr/>
        </p:nvSpPr>
        <p:spPr>
          <a:xfrm rot="289798">
            <a:off x="10637391" y="1422607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4" y="0"/>
                </a:lnTo>
                <a:lnTo>
                  <a:pt x="3051514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1028700"/>
            <a:ext cx="3075028" cy="2955870"/>
          </a:xfrm>
          <a:custGeom>
            <a:avLst/>
            <a:gdLst/>
            <a:ahLst/>
            <a:cxnLst/>
            <a:rect l="l" t="t" r="r" b="b"/>
            <a:pathLst>
              <a:path w="3075028" h="2955870">
                <a:moveTo>
                  <a:pt x="0" y="0"/>
                </a:moveTo>
                <a:lnTo>
                  <a:pt x="3075028" y="0"/>
                </a:lnTo>
                <a:lnTo>
                  <a:pt x="3075028" y="2955870"/>
                </a:lnTo>
                <a:lnTo>
                  <a:pt x="0" y="29558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8254743" y="6588546"/>
            <a:ext cx="8115300" cy="968991"/>
            <a:chOff x="0" y="0"/>
            <a:chExt cx="10820400" cy="129198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820400" cy="1291988"/>
            </a:xfrm>
            <a:custGeom>
              <a:avLst/>
              <a:gdLst/>
              <a:ahLst/>
              <a:cxnLst/>
              <a:rect l="l" t="t" r="r" b="b"/>
              <a:pathLst>
                <a:path w="10820400" h="1291988">
                  <a:moveTo>
                    <a:pt x="0" y="0"/>
                  </a:moveTo>
                  <a:lnTo>
                    <a:pt x="10820400" y="0"/>
                  </a:lnTo>
                  <a:lnTo>
                    <a:pt x="10820400" y="1291988"/>
                  </a:lnTo>
                  <a:lnTo>
                    <a:pt x="0" y="1291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9290103" y="4281586"/>
            <a:ext cx="5746091" cy="861914"/>
            <a:chOff x="0" y="0"/>
            <a:chExt cx="7661455" cy="114921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661455" cy="1149218"/>
            </a:xfrm>
            <a:custGeom>
              <a:avLst/>
              <a:gdLst/>
              <a:ahLst/>
              <a:cxnLst/>
              <a:rect l="l" t="t" r="r" b="b"/>
              <a:pathLst>
                <a:path w="7661455" h="1149218">
                  <a:moveTo>
                    <a:pt x="0" y="0"/>
                  </a:moveTo>
                  <a:lnTo>
                    <a:pt x="7661455" y="0"/>
                  </a:lnTo>
                  <a:lnTo>
                    <a:pt x="7661455" y="1149218"/>
                  </a:lnTo>
                  <a:lnTo>
                    <a:pt x="0" y="11492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1144967" y="4140621"/>
            <a:ext cx="5319059" cy="244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FFF6EB"/>
                </a:solidFill>
                <a:latin typeface="Londrina Solid"/>
              </a:rPr>
              <a:t>Arithmetic Sequence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193718" y="2563042"/>
            <a:ext cx="8732004" cy="1315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10"/>
              </a:lnSpc>
            </a:pPr>
            <a:r>
              <a:rPr lang="en-US" sz="3700">
                <a:solidFill>
                  <a:srgbClr val="282325"/>
                </a:solidFill>
                <a:latin typeface="Agrandir"/>
              </a:rPr>
              <a:t>Each term </a:t>
            </a:r>
            <a:r>
              <a:rPr lang="en-US" sz="3700" u="sng">
                <a:solidFill>
                  <a:srgbClr val="282325"/>
                </a:solidFill>
                <a:latin typeface="Agrandir Italics"/>
              </a:rPr>
              <a:t>differs</a:t>
            </a:r>
            <a:r>
              <a:rPr lang="en-US" sz="3700">
                <a:solidFill>
                  <a:srgbClr val="282325"/>
                </a:solidFill>
                <a:latin typeface="Agrandir"/>
              </a:rPr>
              <a:t> by same fixed number with common difference</a:t>
            </a:r>
            <a:r>
              <a:rPr lang="en-US" sz="3700">
                <a:solidFill>
                  <a:srgbClr val="282325"/>
                </a:solidFill>
                <a:latin typeface="Agrandir Bold"/>
              </a:rPr>
              <a:t> (d)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B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940241" y="1488298"/>
            <a:ext cx="1566583" cy="1783894"/>
          </a:xfrm>
          <a:custGeom>
            <a:avLst/>
            <a:gdLst/>
            <a:ahLst/>
            <a:cxnLst/>
            <a:rect l="l" t="t" r="r" b="b"/>
            <a:pathLst>
              <a:path w="1566583" h="1783894">
                <a:moveTo>
                  <a:pt x="0" y="0"/>
                </a:moveTo>
                <a:lnTo>
                  <a:pt x="1566584" y="0"/>
                </a:lnTo>
                <a:lnTo>
                  <a:pt x="1566584" y="1783894"/>
                </a:lnTo>
                <a:lnTo>
                  <a:pt x="0" y="17838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83664" y="7695901"/>
            <a:ext cx="3390764" cy="2797380"/>
          </a:xfrm>
          <a:custGeom>
            <a:avLst/>
            <a:gdLst/>
            <a:ahLst/>
            <a:cxnLst/>
            <a:rect l="l" t="t" r="r" b="b"/>
            <a:pathLst>
              <a:path w="3390764" h="2797380">
                <a:moveTo>
                  <a:pt x="0" y="0"/>
                </a:moveTo>
                <a:lnTo>
                  <a:pt x="3390764" y="0"/>
                </a:lnTo>
                <a:lnTo>
                  <a:pt x="3390764" y="2797380"/>
                </a:lnTo>
                <a:lnTo>
                  <a:pt x="0" y="27973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239469"/>
            <a:ext cx="11743397" cy="7855122"/>
            <a:chOff x="0" y="0"/>
            <a:chExt cx="3324258" cy="2223586"/>
          </a:xfrm>
        </p:grpSpPr>
        <p:sp>
          <p:nvSpPr>
            <p:cNvPr id="5" name="Freeform 5"/>
            <p:cNvSpPr/>
            <p:nvPr/>
          </p:nvSpPr>
          <p:spPr>
            <a:xfrm>
              <a:off x="0" y="-1270"/>
              <a:ext cx="3325528" cy="2222315"/>
            </a:xfrm>
            <a:custGeom>
              <a:avLst/>
              <a:gdLst/>
              <a:ahLst/>
              <a:cxnLst/>
              <a:rect l="l" t="t" r="r" b="b"/>
              <a:pathLst>
                <a:path w="3325528" h="2222315">
                  <a:moveTo>
                    <a:pt x="3314098" y="27940"/>
                  </a:moveTo>
                  <a:cubicBezTo>
                    <a:pt x="3305208" y="24130"/>
                    <a:pt x="3296318" y="21590"/>
                    <a:pt x="3287428" y="21590"/>
                  </a:cubicBezTo>
                  <a:cubicBezTo>
                    <a:pt x="3260758" y="20320"/>
                    <a:pt x="3211570" y="20320"/>
                    <a:pt x="3157517" y="17780"/>
                  </a:cubicBezTo>
                  <a:cubicBezTo>
                    <a:pt x="3033966" y="12700"/>
                    <a:pt x="2912989" y="6350"/>
                    <a:pt x="2789439" y="3810"/>
                  </a:cubicBezTo>
                  <a:cubicBezTo>
                    <a:pt x="2689054" y="1270"/>
                    <a:pt x="2591243" y="3810"/>
                    <a:pt x="2490858" y="2540"/>
                  </a:cubicBezTo>
                  <a:cubicBezTo>
                    <a:pt x="2447100" y="2540"/>
                    <a:pt x="2403343" y="0"/>
                    <a:pt x="2359585" y="2540"/>
                  </a:cubicBezTo>
                  <a:cubicBezTo>
                    <a:pt x="2254052" y="10160"/>
                    <a:pt x="2148519" y="11430"/>
                    <a:pt x="2040412" y="8890"/>
                  </a:cubicBezTo>
                  <a:cubicBezTo>
                    <a:pt x="1986359" y="7620"/>
                    <a:pt x="1932305" y="7620"/>
                    <a:pt x="1878252" y="7620"/>
                  </a:cubicBezTo>
                  <a:cubicBezTo>
                    <a:pt x="1780441" y="7620"/>
                    <a:pt x="1682630" y="7620"/>
                    <a:pt x="1584819" y="6350"/>
                  </a:cubicBezTo>
                  <a:cubicBezTo>
                    <a:pt x="1481860" y="5080"/>
                    <a:pt x="467714" y="2540"/>
                    <a:pt x="367329" y="1270"/>
                  </a:cubicBezTo>
                  <a:cubicBezTo>
                    <a:pt x="284962" y="0"/>
                    <a:pt x="205169" y="1270"/>
                    <a:pt x="122802" y="1270"/>
                  </a:cubicBezTo>
                  <a:cubicBezTo>
                    <a:pt x="66174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35113"/>
                    <a:pt x="16510" y="231076"/>
                    <a:pt x="17780" y="325355"/>
                  </a:cubicBezTo>
                  <a:cubicBezTo>
                    <a:pt x="19050" y="421318"/>
                    <a:pt x="17780" y="517281"/>
                    <a:pt x="16510" y="614927"/>
                  </a:cubicBezTo>
                  <a:cubicBezTo>
                    <a:pt x="15240" y="714257"/>
                    <a:pt x="2540" y="1756381"/>
                    <a:pt x="2540" y="1855711"/>
                  </a:cubicBezTo>
                  <a:cubicBezTo>
                    <a:pt x="2540" y="1953357"/>
                    <a:pt x="1270" y="2051004"/>
                    <a:pt x="0" y="2148651"/>
                  </a:cubicBezTo>
                  <a:cubicBezTo>
                    <a:pt x="0" y="2167705"/>
                    <a:pt x="3810" y="2177865"/>
                    <a:pt x="15240" y="2182946"/>
                  </a:cubicBezTo>
                  <a:cubicBezTo>
                    <a:pt x="22860" y="2186755"/>
                    <a:pt x="31750" y="2189296"/>
                    <a:pt x="40640" y="2190565"/>
                  </a:cubicBezTo>
                  <a:cubicBezTo>
                    <a:pt x="120228" y="2195646"/>
                    <a:pt x="218039" y="2199455"/>
                    <a:pt x="315850" y="2204536"/>
                  </a:cubicBezTo>
                  <a:cubicBezTo>
                    <a:pt x="369903" y="2207075"/>
                    <a:pt x="423957" y="2212155"/>
                    <a:pt x="478010" y="2213425"/>
                  </a:cubicBezTo>
                  <a:cubicBezTo>
                    <a:pt x="568099" y="2215965"/>
                    <a:pt x="1571949" y="2217236"/>
                    <a:pt x="1662038" y="2218505"/>
                  </a:cubicBezTo>
                  <a:cubicBezTo>
                    <a:pt x="1674908" y="2218505"/>
                    <a:pt x="1687778" y="2218505"/>
                    <a:pt x="1700648" y="2218505"/>
                  </a:cubicBezTo>
                  <a:cubicBezTo>
                    <a:pt x="1762423" y="2218505"/>
                    <a:pt x="1826772" y="2217236"/>
                    <a:pt x="1888548" y="2217236"/>
                  </a:cubicBezTo>
                  <a:cubicBezTo>
                    <a:pt x="1960619" y="2217236"/>
                    <a:pt x="2030116" y="2218505"/>
                    <a:pt x="2102188" y="2218505"/>
                  </a:cubicBezTo>
                  <a:cubicBezTo>
                    <a:pt x="2207720" y="2218505"/>
                    <a:pt x="2315827" y="2218505"/>
                    <a:pt x="2421360" y="2218505"/>
                  </a:cubicBezTo>
                  <a:cubicBezTo>
                    <a:pt x="2519171" y="2218505"/>
                    <a:pt x="2616982" y="2219775"/>
                    <a:pt x="2714793" y="2221046"/>
                  </a:cubicBezTo>
                  <a:cubicBezTo>
                    <a:pt x="2758551" y="2221046"/>
                    <a:pt x="2804882" y="2222315"/>
                    <a:pt x="2848640" y="2222315"/>
                  </a:cubicBezTo>
                  <a:cubicBezTo>
                    <a:pt x="2990208" y="2221046"/>
                    <a:pt x="3129203" y="2214696"/>
                    <a:pt x="3264567" y="2214696"/>
                  </a:cubicBezTo>
                  <a:cubicBezTo>
                    <a:pt x="3268378" y="2214696"/>
                    <a:pt x="3273458" y="2212155"/>
                    <a:pt x="3277267" y="2209615"/>
                  </a:cubicBezTo>
                  <a:cubicBezTo>
                    <a:pt x="3282348" y="2205805"/>
                    <a:pt x="3284887" y="2199455"/>
                    <a:pt x="3287428" y="2196915"/>
                  </a:cubicBezTo>
                  <a:cubicBezTo>
                    <a:pt x="3288698" y="2136865"/>
                    <a:pt x="3289967" y="2066156"/>
                    <a:pt x="3291237" y="1995446"/>
                  </a:cubicBezTo>
                  <a:cubicBezTo>
                    <a:pt x="3292508" y="1886015"/>
                    <a:pt x="3302667" y="835474"/>
                    <a:pt x="3303937" y="726042"/>
                  </a:cubicBezTo>
                  <a:cubicBezTo>
                    <a:pt x="3303937" y="660383"/>
                    <a:pt x="3305208" y="594724"/>
                    <a:pt x="3306478" y="529066"/>
                  </a:cubicBezTo>
                  <a:cubicBezTo>
                    <a:pt x="3307748" y="458356"/>
                    <a:pt x="3309017" y="387647"/>
                    <a:pt x="3311558" y="316937"/>
                  </a:cubicBezTo>
                  <a:cubicBezTo>
                    <a:pt x="3312828" y="274848"/>
                    <a:pt x="3312828" y="231075"/>
                    <a:pt x="3317908" y="188986"/>
                  </a:cubicBezTo>
                  <a:cubicBezTo>
                    <a:pt x="3322987" y="138480"/>
                    <a:pt x="3325528" y="89656"/>
                    <a:pt x="3324258" y="44450"/>
                  </a:cubicBezTo>
                  <a:cubicBezTo>
                    <a:pt x="3324258" y="38100"/>
                    <a:pt x="3320448" y="30480"/>
                    <a:pt x="3314098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6" name="Freeform 6"/>
          <p:cNvSpPr/>
          <p:nvPr/>
        </p:nvSpPr>
        <p:spPr>
          <a:xfrm rot="289798">
            <a:off x="5666176" y="737357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5"/>
                </a:lnTo>
                <a:lnTo>
                  <a:pt x="0" y="10042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84272" y="1028700"/>
            <a:ext cx="3075028" cy="2955870"/>
          </a:xfrm>
          <a:custGeom>
            <a:avLst/>
            <a:gdLst/>
            <a:ahLst/>
            <a:cxnLst/>
            <a:rect l="l" t="t" r="r" b="b"/>
            <a:pathLst>
              <a:path w="3075028" h="2955870">
                <a:moveTo>
                  <a:pt x="0" y="0"/>
                </a:moveTo>
                <a:lnTo>
                  <a:pt x="3075028" y="0"/>
                </a:lnTo>
                <a:lnTo>
                  <a:pt x="3075028" y="2955870"/>
                </a:lnTo>
                <a:lnTo>
                  <a:pt x="0" y="29558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3062257" y="5315329"/>
            <a:ext cx="5319059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FFF6EB"/>
                </a:solidFill>
                <a:latin typeface="Londrina Solid"/>
              </a:rPr>
              <a:t>Practice 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94683" y="2275470"/>
            <a:ext cx="10145558" cy="2807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Agrandir"/>
              </a:rPr>
              <a:t>Consider the sequence 8, 13, 18, 23, ...</a:t>
            </a:r>
          </a:p>
          <a:p>
            <a:pPr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Agrandir"/>
              </a:rPr>
              <a:t>(a) Show that the sequence is arithmetic.</a:t>
            </a:r>
          </a:p>
          <a:p>
            <a:pPr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Agrandir"/>
              </a:rPr>
              <a:t>(b) Find the formula for its general term</a:t>
            </a:r>
          </a:p>
          <a:p>
            <a:pPr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Agrandir"/>
              </a:rPr>
              <a:t>(c) Find the 42nd term</a:t>
            </a:r>
          </a:p>
          <a:p>
            <a:pPr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Agrandir"/>
              </a:rPr>
              <a:t>(d) Determine whether each number is a member of the sequence:</a:t>
            </a:r>
          </a:p>
          <a:p>
            <a:pPr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Agrandir"/>
              </a:rPr>
              <a:t>   (i) 153</a:t>
            </a:r>
          </a:p>
          <a:p>
            <a:pPr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Agrandir"/>
              </a:rPr>
              <a:t>   (ii) 4067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B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940241" y="1488298"/>
            <a:ext cx="1566583" cy="1783894"/>
          </a:xfrm>
          <a:custGeom>
            <a:avLst/>
            <a:gdLst/>
            <a:ahLst/>
            <a:cxnLst/>
            <a:rect l="l" t="t" r="r" b="b"/>
            <a:pathLst>
              <a:path w="1566583" h="1783894">
                <a:moveTo>
                  <a:pt x="0" y="0"/>
                </a:moveTo>
                <a:lnTo>
                  <a:pt x="1566584" y="0"/>
                </a:lnTo>
                <a:lnTo>
                  <a:pt x="1566584" y="1783894"/>
                </a:lnTo>
                <a:lnTo>
                  <a:pt x="0" y="17838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83664" y="7695901"/>
            <a:ext cx="3390764" cy="2797380"/>
          </a:xfrm>
          <a:custGeom>
            <a:avLst/>
            <a:gdLst/>
            <a:ahLst/>
            <a:cxnLst/>
            <a:rect l="l" t="t" r="r" b="b"/>
            <a:pathLst>
              <a:path w="3390764" h="2797380">
                <a:moveTo>
                  <a:pt x="0" y="0"/>
                </a:moveTo>
                <a:lnTo>
                  <a:pt x="3390764" y="0"/>
                </a:lnTo>
                <a:lnTo>
                  <a:pt x="3390764" y="2797380"/>
                </a:lnTo>
                <a:lnTo>
                  <a:pt x="0" y="27973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3062257" y="5315329"/>
            <a:ext cx="5319059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FFF6EB"/>
                </a:solidFill>
                <a:latin typeface="Londrina Solid"/>
              </a:rPr>
              <a:t>Practice 2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28700" y="1239469"/>
            <a:ext cx="11743397" cy="7855122"/>
            <a:chOff x="0" y="0"/>
            <a:chExt cx="3324258" cy="2223586"/>
          </a:xfrm>
        </p:grpSpPr>
        <p:sp>
          <p:nvSpPr>
            <p:cNvPr id="6" name="Freeform 6"/>
            <p:cNvSpPr/>
            <p:nvPr/>
          </p:nvSpPr>
          <p:spPr>
            <a:xfrm>
              <a:off x="0" y="-1270"/>
              <a:ext cx="3325528" cy="2222315"/>
            </a:xfrm>
            <a:custGeom>
              <a:avLst/>
              <a:gdLst/>
              <a:ahLst/>
              <a:cxnLst/>
              <a:rect l="l" t="t" r="r" b="b"/>
              <a:pathLst>
                <a:path w="3325528" h="2222315">
                  <a:moveTo>
                    <a:pt x="3314098" y="27940"/>
                  </a:moveTo>
                  <a:cubicBezTo>
                    <a:pt x="3305208" y="24130"/>
                    <a:pt x="3296318" y="21590"/>
                    <a:pt x="3287428" y="21590"/>
                  </a:cubicBezTo>
                  <a:cubicBezTo>
                    <a:pt x="3260758" y="20320"/>
                    <a:pt x="3211570" y="20320"/>
                    <a:pt x="3157517" y="17780"/>
                  </a:cubicBezTo>
                  <a:cubicBezTo>
                    <a:pt x="3033966" y="12700"/>
                    <a:pt x="2912989" y="6350"/>
                    <a:pt x="2789439" y="3810"/>
                  </a:cubicBezTo>
                  <a:cubicBezTo>
                    <a:pt x="2689054" y="1270"/>
                    <a:pt x="2591243" y="3810"/>
                    <a:pt x="2490858" y="2540"/>
                  </a:cubicBezTo>
                  <a:cubicBezTo>
                    <a:pt x="2447100" y="2540"/>
                    <a:pt x="2403343" y="0"/>
                    <a:pt x="2359585" y="2540"/>
                  </a:cubicBezTo>
                  <a:cubicBezTo>
                    <a:pt x="2254052" y="10160"/>
                    <a:pt x="2148519" y="11430"/>
                    <a:pt x="2040412" y="8890"/>
                  </a:cubicBezTo>
                  <a:cubicBezTo>
                    <a:pt x="1986359" y="7620"/>
                    <a:pt x="1932305" y="7620"/>
                    <a:pt x="1878252" y="7620"/>
                  </a:cubicBezTo>
                  <a:cubicBezTo>
                    <a:pt x="1780441" y="7620"/>
                    <a:pt x="1682630" y="7620"/>
                    <a:pt x="1584819" y="6350"/>
                  </a:cubicBezTo>
                  <a:cubicBezTo>
                    <a:pt x="1481860" y="5080"/>
                    <a:pt x="467714" y="2540"/>
                    <a:pt x="367329" y="1270"/>
                  </a:cubicBezTo>
                  <a:cubicBezTo>
                    <a:pt x="284962" y="0"/>
                    <a:pt x="205169" y="1270"/>
                    <a:pt x="122802" y="1270"/>
                  </a:cubicBezTo>
                  <a:cubicBezTo>
                    <a:pt x="66174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35113"/>
                    <a:pt x="16510" y="231076"/>
                    <a:pt x="17780" y="325355"/>
                  </a:cubicBezTo>
                  <a:cubicBezTo>
                    <a:pt x="19050" y="421318"/>
                    <a:pt x="17780" y="517281"/>
                    <a:pt x="16510" y="614927"/>
                  </a:cubicBezTo>
                  <a:cubicBezTo>
                    <a:pt x="15240" y="714257"/>
                    <a:pt x="2540" y="1756381"/>
                    <a:pt x="2540" y="1855711"/>
                  </a:cubicBezTo>
                  <a:cubicBezTo>
                    <a:pt x="2540" y="1953357"/>
                    <a:pt x="1270" y="2051004"/>
                    <a:pt x="0" y="2148651"/>
                  </a:cubicBezTo>
                  <a:cubicBezTo>
                    <a:pt x="0" y="2167705"/>
                    <a:pt x="3810" y="2177865"/>
                    <a:pt x="15240" y="2182946"/>
                  </a:cubicBezTo>
                  <a:cubicBezTo>
                    <a:pt x="22860" y="2186755"/>
                    <a:pt x="31750" y="2189296"/>
                    <a:pt x="40640" y="2190565"/>
                  </a:cubicBezTo>
                  <a:cubicBezTo>
                    <a:pt x="120228" y="2195646"/>
                    <a:pt x="218039" y="2199455"/>
                    <a:pt x="315850" y="2204536"/>
                  </a:cubicBezTo>
                  <a:cubicBezTo>
                    <a:pt x="369903" y="2207075"/>
                    <a:pt x="423957" y="2212155"/>
                    <a:pt x="478010" y="2213425"/>
                  </a:cubicBezTo>
                  <a:cubicBezTo>
                    <a:pt x="568099" y="2215965"/>
                    <a:pt x="1571949" y="2217236"/>
                    <a:pt x="1662038" y="2218505"/>
                  </a:cubicBezTo>
                  <a:cubicBezTo>
                    <a:pt x="1674908" y="2218505"/>
                    <a:pt x="1687778" y="2218505"/>
                    <a:pt x="1700648" y="2218505"/>
                  </a:cubicBezTo>
                  <a:cubicBezTo>
                    <a:pt x="1762423" y="2218505"/>
                    <a:pt x="1826772" y="2217236"/>
                    <a:pt x="1888548" y="2217236"/>
                  </a:cubicBezTo>
                  <a:cubicBezTo>
                    <a:pt x="1960619" y="2217236"/>
                    <a:pt x="2030116" y="2218505"/>
                    <a:pt x="2102188" y="2218505"/>
                  </a:cubicBezTo>
                  <a:cubicBezTo>
                    <a:pt x="2207720" y="2218505"/>
                    <a:pt x="2315827" y="2218505"/>
                    <a:pt x="2421360" y="2218505"/>
                  </a:cubicBezTo>
                  <a:cubicBezTo>
                    <a:pt x="2519171" y="2218505"/>
                    <a:pt x="2616982" y="2219775"/>
                    <a:pt x="2714793" y="2221046"/>
                  </a:cubicBezTo>
                  <a:cubicBezTo>
                    <a:pt x="2758551" y="2221046"/>
                    <a:pt x="2804882" y="2222315"/>
                    <a:pt x="2848640" y="2222315"/>
                  </a:cubicBezTo>
                  <a:cubicBezTo>
                    <a:pt x="2990208" y="2221046"/>
                    <a:pt x="3129203" y="2214696"/>
                    <a:pt x="3264567" y="2214696"/>
                  </a:cubicBezTo>
                  <a:cubicBezTo>
                    <a:pt x="3268378" y="2214696"/>
                    <a:pt x="3273458" y="2212155"/>
                    <a:pt x="3277267" y="2209615"/>
                  </a:cubicBezTo>
                  <a:cubicBezTo>
                    <a:pt x="3282348" y="2205805"/>
                    <a:pt x="3284887" y="2199455"/>
                    <a:pt x="3287428" y="2196915"/>
                  </a:cubicBezTo>
                  <a:cubicBezTo>
                    <a:pt x="3288698" y="2136865"/>
                    <a:pt x="3289967" y="2066156"/>
                    <a:pt x="3291237" y="1995446"/>
                  </a:cubicBezTo>
                  <a:cubicBezTo>
                    <a:pt x="3292508" y="1886015"/>
                    <a:pt x="3302667" y="835474"/>
                    <a:pt x="3303937" y="726042"/>
                  </a:cubicBezTo>
                  <a:cubicBezTo>
                    <a:pt x="3303937" y="660383"/>
                    <a:pt x="3305208" y="594724"/>
                    <a:pt x="3306478" y="529066"/>
                  </a:cubicBezTo>
                  <a:cubicBezTo>
                    <a:pt x="3307748" y="458356"/>
                    <a:pt x="3309017" y="387647"/>
                    <a:pt x="3311558" y="316937"/>
                  </a:cubicBezTo>
                  <a:cubicBezTo>
                    <a:pt x="3312828" y="274848"/>
                    <a:pt x="3312828" y="231075"/>
                    <a:pt x="3317908" y="188986"/>
                  </a:cubicBezTo>
                  <a:cubicBezTo>
                    <a:pt x="3322987" y="138480"/>
                    <a:pt x="3325528" y="89656"/>
                    <a:pt x="3324258" y="44450"/>
                  </a:cubicBezTo>
                  <a:cubicBezTo>
                    <a:pt x="3324258" y="38100"/>
                    <a:pt x="3320448" y="30480"/>
                    <a:pt x="3314098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7" name="Freeform 7"/>
          <p:cNvSpPr/>
          <p:nvPr/>
        </p:nvSpPr>
        <p:spPr>
          <a:xfrm rot="289798">
            <a:off x="5666176" y="737357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5"/>
                </a:lnTo>
                <a:lnTo>
                  <a:pt x="0" y="10042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184272" y="1028700"/>
            <a:ext cx="3075028" cy="2955870"/>
          </a:xfrm>
          <a:custGeom>
            <a:avLst/>
            <a:gdLst/>
            <a:ahLst/>
            <a:cxnLst/>
            <a:rect l="l" t="t" r="r" b="b"/>
            <a:pathLst>
              <a:path w="3075028" h="2955870">
                <a:moveTo>
                  <a:pt x="0" y="0"/>
                </a:moveTo>
                <a:lnTo>
                  <a:pt x="3075028" y="0"/>
                </a:lnTo>
                <a:lnTo>
                  <a:pt x="3075028" y="2955870"/>
                </a:lnTo>
                <a:lnTo>
                  <a:pt x="0" y="29558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794683" y="2150621"/>
            <a:ext cx="10145558" cy="2417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Agrandir"/>
              </a:rPr>
              <a:t>Find </a:t>
            </a:r>
            <a:r>
              <a:rPr lang="en-US" sz="2400">
                <a:solidFill>
                  <a:srgbClr val="000000"/>
                </a:solidFill>
                <a:latin typeface="Agrandir Italics"/>
              </a:rPr>
              <a:t>k</a:t>
            </a:r>
            <a:r>
              <a:rPr lang="en-US" sz="2400">
                <a:solidFill>
                  <a:srgbClr val="000000"/>
                </a:solidFill>
                <a:latin typeface="Agrandir"/>
              </a:rPr>
              <a:t> given the consecutive arithmetic means:</a:t>
            </a:r>
          </a:p>
          <a:p>
            <a:pPr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Agrandir"/>
              </a:rPr>
              <a:t>(a)</a:t>
            </a:r>
          </a:p>
          <a:p>
            <a:pPr>
              <a:lnSpc>
                <a:spcPts val="3120"/>
              </a:lnSpc>
            </a:pPr>
            <a:endParaRPr lang="en-US" sz="2400">
              <a:solidFill>
                <a:srgbClr val="000000"/>
              </a:solidFill>
              <a:latin typeface="Agrandir"/>
            </a:endParaRPr>
          </a:p>
          <a:p>
            <a:pPr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Agrandir"/>
              </a:rPr>
              <a:t>(b)</a:t>
            </a:r>
          </a:p>
          <a:p>
            <a:pPr>
              <a:lnSpc>
                <a:spcPts val="3120"/>
              </a:lnSpc>
            </a:pPr>
            <a:endParaRPr lang="en-US" sz="2400">
              <a:solidFill>
                <a:srgbClr val="000000"/>
              </a:solidFill>
              <a:latin typeface="Agrandir"/>
            </a:endParaRPr>
          </a:p>
          <a:p>
            <a:pPr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Agrandir"/>
              </a:rPr>
              <a:t>(c)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252208" y="2703283"/>
            <a:ext cx="986087" cy="293728"/>
            <a:chOff x="0" y="0"/>
            <a:chExt cx="1314783" cy="39163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14783" cy="391637"/>
            </a:xfrm>
            <a:custGeom>
              <a:avLst/>
              <a:gdLst/>
              <a:ahLst/>
              <a:cxnLst/>
              <a:rect l="l" t="t" r="r" b="b"/>
              <a:pathLst>
                <a:path w="1314783" h="391637">
                  <a:moveTo>
                    <a:pt x="0" y="0"/>
                  </a:moveTo>
                  <a:lnTo>
                    <a:pt x="1314783" y="0"/>
                  </a:lnTo>
                  <a:lnTo>
                    <a:pt x="1314783" y="391637"/>
                  </a:lnTo>
                  <a:lnTo>
                    <a:pt x="0" y="391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2252208" y="3411731"/>
            <a:ext cx="2443356" cy="357564"/>
            <a:chOff x="0" y="0"/>
            <a:chExt cx="3257808" cy="47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257808" cy="476752"/>
            </a:xfrm>
            <a:custGeom>
              <a:avLst/>
              <a:gdLst/>
              <a:ahLst/>
              <a:cxnLst/>
              <a:rect l="l" t="t" r="r" b="b"/>
              <a:pathLst>
                <a:path w="3257808" h="476752">
                  <a:moveTo>
                    <a:pt x="0" y="0"/>
                  </a:moveTo>
                  <a:lnTo>
                    <a:pt x="3257808" y="0"/>
                  </a:lnTo>
                  <a:lnTo>
                    <a:pt x="3257808" y="476752"/>
                  </a:lnTo>
                  <a:lnTo>
                    <a:pt x="0" y="4767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2252208" y="4188396"/>
            <a:ext cx="1919445" cy="379670"/>
            <a:chOff x="0" y="0"/>
            <a:chExt cx="2559260" cy="50622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559260" cy="506227"/>
            </a:xfrm>
            <a:custGeom>
              <a:avLst/>
              <a:gdLst/>
              <a:ahLst/>
              <a:cxnLst/>
              <a:rect l="l" t="t" r="r" b="b"/>
              <a:pathLst>
                <a:path w="2559260" h="506227">
                  <a:moveTo>
                    <a:pt x="0" y="0"/>
                  </a:moveTo>
                  <a:lnTo>
                    <a:pt x="2559260" y="0"/>
                  </a:lnTo>
                  <a:lnTo>
                    <a:pt x="2559260" y="506227"/>
                  </a:lnTo>
                  <a:lnTo>
                    <a:pt x="0" y="5062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3012" y="8157863"/>
            <a:ext cx="18641012" cy="2325500"/>
            <a:chOff x="0" y="0"/>
            <a:chExt cx="4909567" cy="6124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9567" cy="612477"/>
            </a:xfrm>
            <a:custGeom>
              <a:avLst/>
              <a:gdLst/>
              <a:ahLst/>
              <a:cxnLst/>
              <a:rect l="l" t="t" r="r" b="b"/>
              <a:pathLst>
                <a:path w="4909567" h="612477">
                  <a:moveTo>
                    <a:pt x="0" y="0"/>
                  </a:moveTo>
                  <a:lnTo>
                    <a:pt x="4909567" y="0"/>
                  </a:lnTo>
                  <a:lnTo>
                    <a:pt x="4909567" y="612477"/>
                  </a:lnTo>
                  <a:lnTo>
                    <a:pt x="0" y="612477"/>
                  </a:lnTo>
                  <a:close/>
                </a:path>
              </a:pathLst>
            </a:custGeom>
            <a:solidFill>
              <a:srgbClr val="E0F2E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909567" cy="631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39413" y="1284961"/>
            <a:ext cx="12364776" cy="7563749"/>
            <a:chOff x="0" y="0"/>
            <a:chExt cx="6235099" cy="3814119"/>
          </a:xfrm>
        </p:grpSpPr>
        <p:sp>
          <p:nvSpPr>
            <p:cNvPr id="6" name="Freeform 6"/>
            <p:cNvSpPr/>
            <p:nvPr/>
          </p:nvSpPr>
          <p:spPr>
            <a:xfrm>
              <a:off x="0" y="-1270"/>
              <a:ext cx="6236369" cy="3812849"/>
            </a:xfrm>
            <a:custGeom>
              <a:avLst/>
              <a:gdLst/>
              <a:ahLst/>
              <a:cxnLst/>
              <a:rect l="l" t="t" r="r" b="b"/>
              <a:pathLst>
                <a:path w="6236369" h="3812849">
                  <a:moveTo>
                    <a:pt x="6224939" y="27940"/>
                  </a:moveTo>
                  <a:cubicBezTo>
                    <a:pt x="6216049" y="24130"/>
                    <a:pt x="6207159" y="21590"/>
                    <a:pt x="6198269" y="21590"/>
                  </a:cubicBezTo>
                  <a:cubicBezTo>
                    <a:pt x="6171599" y="20320"/>
                    <a:pt x="6079702" y="20320"/>
                    <a:pt x="5976482" y="17780"/>
                  </a:cubicBezTo>
                  <a:cubicBezTo>
                    <a:pt x="5740549" y="12700"/>
                    <a:pt x="5509532" y="6350"/>
                    <a:pt x="5273599" y="3810"/>
                  </a:cubicBezTo>
                  <a:cubicBezTo>
                    <a:pt x="5081905" y="1270"/>
                    <a:pt x="4895125" y="3810"/>
                    <a:pt x="4703430" y="2540"/>
                  </a:cubicBezTo>
                  <a:cubicBezTo>
                    <a:pt x="4619870" y="2540"/>
                    <a:pt x="4536311" y="0"/>
                    <a:pt x="4452751" y="2540"/>
                  </a:cubicBezTo>
                  <a:cubicBezTo>
                    <a:pt x="4251226" y="10160"/>
                    <a:pt x="4049700" y="11430"/>
                    <a:pt x="3843260" y="8890"/>
                  </a:cubicBezTo>
                  <a:cubicBezTo>
                    <a:pt x="3740039" y="7620"/>
                    <a:pt x="3636818" y="7620"/>
                    <a:pt x="3533598" y="7620"/>
                  </a:cubicBezTo>
                  <a:cubicBezTo>
                    <a:pt x="3346818" y="7620"/>
                    <a:pt x="3160039" y="7620"/>
                    <a:pt x="2973259" y="6350"/>
                  </a:cubicBezTo>
                  <a:cubicBezTo>
                    <a:pt x="2776649" y="5080"/>
                    <a:pt x="840037" y="2540"/>
                    <a:pt x="648342" y="1270"/>
                  </a:cubicBezTo>
                  <a:cubicBezTo>
                    <a:pt x="491054" y="0"/>
                    <a:pt x="338681" y="1270"/>
                    <a:pt x="181392" y="1270"/>
                  </a:cubicBezTo>
                  <a:cubicBezTo>
                    <a:pt x="7325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87709"/>
                    <a:pt x="16510" y="356593"/>
                    <a:pt x="17780" y="522514"/>
                  </a:cubicBezTo>
                  <a:cubicBezTo>
                    <a:pt x="19050" y="691398"/>
                    <a:pt x="17780" y="860282"/>
                    <a:pt x="16510" y="1032129"/>
                  </a:cubicBezTo>
                  <a:cubicBezTo>
                    <a:pt x="15240" y="1206939"/>
                    <a:pt x="2540" y="3040960"/>
                    <a:pt x="2540" y="3215770"/>
                  </a:cubicBezTo>
                  <a:cubicBezTo>
                    <a:pt x="2540" y="3387616"/>
                    <a:pt x="1270" y="3559463"/>
                    <a:pt x="0" y="3731311"/>
                  </a:cubicBezTo>
                  <a:cubicBezTo>
                    <a:pt x="0" y="3758239"/>
                    <a:pt x="3810" y="3768399"/>
                    <a:pt x="15240" y="3773479"/>
                  </a:cubicBezTo>
                  <a:cubicBezTo>
                    <a:pt x="22860" y="3777289"/>
                    <a:pt x="31750" y="3779829"/>
                    <a:pt x="40640" y="3781099"/>
                  </a:cubicBezTo>
                  <a:cubicBezTo>
                    <a:pt x="176477" y="3786179"/>
                    <a:pt x="363257" y="3789989"/>
                    <a:pt x="550036" y="3795069"/>
                  </a:cubicBezTo>
                  <a:cubicBezTo>
                    <a:pt x="653257" y="3797609"/>
                    <a:pt x="756477" y="3802689"/>
                    <a:pt x="859698" y="3803959"/>
                  </a:cubicBezTo>
                  <a:cubicBezTo>
                    <a:pt x="1031732" y="3806499"/>
                    <a:pt x="2948682" y="3807769"/>
                    <a:pt x="3120716" y="3809039"/>
                  </a:cubicBezTo>
                  <a:cubicBezTo>
                    <a:pt x="3145293" y="3809039"/>
                    <a:pt x="3169869" y="3809039"/>
                    <a:pt x="3194445" y="3809039"/>
                  </a:cubicBezTo>
                  <a:cubicBezTo>
                    <a:pt x="3312411" y="3809039"/>
                    <a:pt x="3435293" y="3807769"/>
                    <a:pt x="3553259" y="3807769"/>
                  </a:cubicBezTo>
                  <a:cubicBezTo>
                    <a:pt x="3690886" y="3807769"/>
                    <a:pt x="3823598" y="3809039"/>
                    <a:pt x="3961225" y="3809039"/>
                  </a:cubicBezTo>
                  <a:cubicBezTo>
                    <a:pt x="4162751" y="3809039"/>
                    <a:pt x="4369192" y="3809039"/>
                    <a:pt x="4570718" y="3809039"/>
                  </a:cubicBezTo>
                  <a:cubicBezTo>
                    <a:pt x="4757497" y="3809039"/>
                    <a:pt x="4944277" y="3810309"/>
                    <a:pt x="5131057" y="3811579"/>
                  </a:cubicBezTo>
                  <a:cubicBezTo>
                    <a:pt x="5214616" y="3811579"/>
                    <a:pt x="5303091" y="3812849"/>
                    <a:pt x="5386650" y="3812849"/>
                  </a:cubicBezTo>
                  <a:cubicBezTo>
                    <a:pt x="5656990" y="3811579"/>
                    <a:pt x="5922413" y="3805229"/>
                    <a:pt x="6175409" y="3805229"/>
                  </a:cubicBezTo>
                  <a:cubicBezTo>
                    <a:pt x="6179219" y="3805229"/>
                    <a:pt x="6184299" y="3802689"/>
                    <a:pt x="6188109" y="3800149"/>
                  </a:cubicBezTo>
                  <a:cubicBezTo>
                    <a:pt x="6193189" y="3796339"/>
                    <a:pt x="6195729" y="3789989"/>
                    <a:pt x="6198269" y="3787449"/>
                  </a:cubicBezTo>
                  <a:cubicBezTo>
                    <a:pt x="6199539" y="3710570"/>
                    <a:pt x="6200809" y="3586129"/>
                    <a:pt x="6202079" y="3461688"/>
                  </a:cubicBezTo>
                  <a:cubicBezTo>
                    <a:pt x="6203349" y="3269102"/>
                    <a:pt x="6213509" y="1420266"/>
                    <a:pt x="6214779" y="1227679"/>
                  </a:cubicBezTo>
                  <a:cubicBezTo>
                    <a:pt x="6214779" y="1112127"/>
                    <a:pt x="6216049" y="996574"/>
                    <a:pt x="6217319" y="881022"/>
                  </a:cubicBezTo>
                  <a:cubicBezTo>
                    <a:pt x="6218589" y="756581"/>
                    <a:pt x="6219859" y="632140"/>
                    <a:pt x="6222399" y="507700"/>
                  </a:cubicBezTo>
                  <a:cubicBezTo>
                    <a:pt x="6223669" y="433628"/>
                    <a:pt x="6223669" y="356593"/>
                    <a:pt x="6228749" y="282521"/>
                  </a:cubicBezTo>
                  <a:cubicBezTo>
                    <a:pt x="6233829" y="193635"/>
                    <a:pt x="6236369" y="107711"/>
                    <a:pt x="6235099" y="44450"/>
                  </a:cubicBezTo>
                  <a:cubicBezTo>
                    <a:pt x="6235099" y="38100"/>
                    <a:pt x="6231289" y="30480"/>
                    <a:pt x="6224939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602167" y="2032532"/>
            <a:ext cx="11871763" cy="956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9"/>
              </a:lnSpc>
            </a:pPr>
            <a:r>
              <a:rPr lang="en-US" sz="6332">
                <a:solidFill>
                  <a:srgbClr val="000000"/>
                </a:solidFill>
                <a:latin typeface="Londrina Solid"/>
              </a:rPr>
              <a:t>Arithmetic</a:t>
            </a:r>
            <a:r>
              <a:rPr lang="en-US" sz="6332">
                <a:solidFill>
                  <a:srgbClr val="DF6A47"/>
                </a:solidFill>
                <a:latin typeface="Londrina Solid"/>
              </a:rPr>
              <a:t> SERIES</a:t>
            </a:r>
          </a:p>
        </p:txBody>
      </p:sp>
      <p:sp>
        <p:nvSpPr>
          <p:cNvPr id="8" name="Freeform 8"/>
          <p:cNvSpPr/>
          <p:nvPr/>
        </p:nvSpPr>
        <p:spPr>
          <a:xfrm rot="289798">
            <a:off x="6341529" y="830726"/>
            <a:ext cx="2760544" cy="908470"/>
          </a:xfrm>
          <a:custGeom>
            <a:avLst/>
            <a:gdLst/>
            <a:ahLst/>
            <a:cxnLst/>
            <a:rect l="l" t="t" r="r" b="b"/>
            <a:pathLst>
              <a:path w="2760544" h="908470">
                <a:moveTo>
                  <a:pt x="0" y="0"/>
                </a:moveTo>
                <a:lnTo>
                  <a:pt x="2760544" y="0"/>
                </a:lnTo>
                <a:lnTo>
                  <a:pt x="2760544" y="908470"/>
                </a:lnTo>
                <a:lnTo>
                  <a:pt x="0" y="908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4361434" y="2988993"/>
            <a:ext cx="3926566" cy="5168870"/>
            <a:chOff x="0" y="0"/>
            <a:chExt cx="5235422" cy="6891826"/>
          </a:xfrm>
        </p:grpSpPr>
        <p:sp>
          <p:nvSpPr>
            <p:cNvPr id="10" name="Freeform 10"/>
            <p:cNvSpPr/>
            <p:nvPr/>
          </p:nvSpPr>
          <p:spPr>
            <a:xfrm rot="1361091">
              <a:off x="1265676" y="384257"/>
              <a:ext cx="2704070" cy="3546322"/>
            </a:xfrm>
            <a:custGeom>
              <a:avLst/>
              <a:gdLst/>
              <a:ahLst/>
              <a:cxnLst/>
              <a:rect l="l" t="t" r="r" b="b"/>
              <a:pathLst>
                <a:path w="2704070" h="3546322">
                  <a:moveTo>
                    <a:pt x="0" y="0"/>
                  </a:moveTo>
                  <a:lnTo>
                    <a:pt x="2704070" y="0"/>
                  </a:lnTo>
                  <a:lnTo>
                    <a:pt x="2704070" y="3546322"/>
                  </a:lnTo>
                  <a:lnTo>
                    <a:pt x="0" y="35463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23151" y="3233361"/>
              <a:ext cx="1543638" cy="1535218"/>
            </a:xfrm>
            <a:custGeom>
              <a:avLst/>
              <a:gdLst/>
              <a:ahLst/>
              <a:cxnLst/>
              <a:rect l="l" t="t" r="r" b="b"/>
              <a:pathLst>
                <a:path w="1543638" h="1535218">
                  <a:moveTo>
                    <a:pt x="0" y="0"/>
                  </a:moveTo>
                  <a:lnTo>
                    <a:pt x="1543638" y="0"/>
                  </a:lnTo>
                  <a:lnTo>
                    <a:pt x="1543638" y="1535218"/>
                  </a:lnTo>
                  <a:lnTo>
                    <a:pt x="0" y="15352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0" y="3397183"/>
              <a:ext cx="5235422" cy="3494644"/>
            </a:xfrm>
            <a:custGeom>
              <a:avLst/>
              <a:gdLst/>
              <a:ahLst/>
              <a:cxnLst/>
              <a:rect l="l" t="t" r="r" b="b"/>
              <a:pathLst>
                <a:path w="5235422" h="3494644">
                  <a:moveTo>
                    <a:pt x="0" y="0"/>
                  </a:moveTo>
                  <a:lnTo>
                    <a:pt x="5235422" y="0"/>
                  </a:lnTo>
                  <a:lnTo>
                    <a:pt x="5235422" y="3494643"/>
                  </a:lnTo>
                  <a:lnTo>
                    <a:pt x="0" y="3494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3153072" y="3383836"/>
            <a:ext cx="9137457" cy="1252716"/>
            <a:chOff x="0" y="0"/>
            <a:chExt cx="12183277" cy="167028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183277" cy="1670288"/>
            </a:xfrm>
            <a:custGeom>
              <a:avLst/>
              <a:gdLst/>
              <a:ahLst/>
              <a:cxnLst/>
              <a:rect l="l" t="t" r="r" b="b"/>
              <a:pathLst>
                <a:path w="12183277" h="1670288">
                  <a:moveTo>
                    <a:pt x="0" y="0"/>
                  </a:moveTo>
                  <a:lnTo>
                    <a:pt x="12183277" y="0"/>
                  </a:lnTo>
                  <a:lnTo>
                    <a:pt x="12183277" y="1670288"/>
                  </a:lnTo>
                  <a:lnTo>
                    <a:pt x="0" y="1670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2171197" y="5984016"/>
            <a:ext cx="11302733" cy="1179062"/>
            <a:chOff x="0" y="0"/>
            <a:chExt cx="15070310" cy="157208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070310" cy="1572083"/>
            </a:xfrm>
            <a:custGeom>
              <a:avLst/>
              <a:gdLst/>
              <a:ahLst/>
              <a:cxnLst/>
              <a:rect l="l" t="t" r="r" b="b"/>
              <a:pathLst>
                <a:path w="15070310" h="1572083">
                  <a:moveTo>
                    <a:pt x="0" y="0"/>
                  </a:moveTo>
                  <a:lnTo>
                    <a:pt x="15070310" y="0"/>
                  </a:lnTo>
                  <a:lnTo>
                    <a:pt x="15070310" y="1572083"/>
                  </a:lnTo>
                  <a:lnTo>
                    <a:pt x="0" y="15720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3012" y="8157863"/>
            <a:ext cx="18641012" cy="2325500"/>
            <a:chOff x="0" y="0"/>
            <a:chExt cx="4909567" cy="6124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9567" cy="612477"/>
            </a:xfrm>
            <a:custGeom>
              <a:avLst/>
              <a:gdLst/>
              <a:ahLst/>
              <a:cxnLst/>
              <a:rect l="l" t="t" r="r" b="b"/>
              <a:pathLst>
                <a:path w="4909567" h="612477">
                  <a:moveTo>
                    <a:pt x="0" y="0"/>
                  </a:moveTo>
                  <a:lnTo>
                    <a:pt x="4909567" y="0"/>
                  </a:lnTo>
                  <a:lnTo>
                    <a:pt x="4909567" y="612477"/>
                  </a:lnTo>
                  <a:lnTo>
                    <a:pt x="0" y="612477"/>
                  </a:lnTo>
                  <a:close/>
                </a:path>
              </a:pathLst>
            </a:custGeom>
            <a:solidFill>
              <a:srgbClr val="E0F2E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909567" cy="631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243063" y="1028700"/>
            <a:ext cx="11016237" cy="8291914"/>
            <a:chOff x="0" y="0"/>
            <a:chExt cx="5555081" cy="4181305"/>
          </a:xfrm>
        </p:grpSpPr>
        <p:sp>
          <p:nvSpPr>
            <p:cNvPr id="6" name="Freeform 6"/>
            <p:cNvSpPr/>
            <p:nvPr/>
          </p:nvSpPr>
          <p:spPr>
            <a:xfrm>
              <a:off x="0" y="-1270"/>
              <a:ext cx="5556351" cy="4180035"/>
            </a:xfrm>
            <a:custGeom>
              <a:avLst/>
              <a:gdLst/>
              <a:ahLst/>
              <a:cxnLst/>
              <a:rect l="l" t="t" r="r" b="b"/>
              <a:pathLst>
                <a:path w="5556351" h="4180035">
                  <a:moveTo>
                    <a:pt x="5544921" y="27940"/>
                  </a:moveTo>
                  <a:cubicBezTo>
                    <a:pt x="5536031" y="24130"/>
                    <a:pt x="5527141" y="21590"/>
                    <a:pt x="5518251" y="21590"/>
                  </a:cubicBezTo>
                  <a:cubicBezTo>
                    <a:pt x="5491581" y="20320"/>
                    <a:pt x="5409662" y="20320"/>
                    <a:pt x="5317927" y="17780"/>
                  </a:cubicBezTo>
                  <a:cubicBezTo>
                    <a:pt x="5108249" y="12700"/>
                    <a:pt x="4902939" y="6350"/>
                    <a:pt x="4693261" y="3810"/>
                  </a:cubicBezTo>
                  <a:cubicBezTo>
                    <a:pt x="4522897" y="1270"/>
                    <a:pt x="4356902" y="3810"/>
                    <a:pt x="4186538" y="2540"/>
                  </a:cubicBezTo>
                  <a:cubicBezTo>
                    <a:pt x="4112277" y="2540"/>
                    <a:pt x="4038016" y="0"/>
                    <a:pt x="3963755" y="2540"/>
                  </a:cubicBezTo>
                  <a:cubicBezTo>
                    <a:pt x="3784655" y="10160"/>
                    <a:pt x="3605555" y="11430"/>
                    <a:pt x="3422086" y="8890"/>
                  </a:cubicBezTo>
                  <a:cubicBezTo>
                    <a:pt x="3330352" y="7620"/>
                    <a:pt x="3238618" y="7620"/>
                    <a:pt x="3146883" y="7620"/>
                  </a:cubicBezTo>
                  <a:cubicBezTo>
                    <a:pt x="2980888" y="7620"/>
                    <a:pt x="2814893" y="7620"/>
                    <a:pt x="2648898" y="6350"/>
                  </a:cubicBezTo>
                  <a:cubicBezTo>
                    <a:pt x="2474166" y="5080"/>
                    <a:pt x="753056" y="2540"/>
                    <a:pt x="582693" y="1270"/>
                  </a:cubicBezTo>
                  <a:cubicBezTo>
                    <a:pt x="442907" y="0"/>
                    <a:pt x="307490" y="1270"/>
                    <a:pt x="167705" y="1270"/>
                  </a:cubicBezTo>
                  <a:cubicBezTo>
                    <a:pt x="7160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99851"/>
                    <a:pt x="16510" y="385570"/>
                    <a:pt x="17780" y="568030"/>
                  </a:cubicBezTo>
                  <a:cubicBezTo>
                    <a:pt x="19050" y="753748"/>
                    <a:pt x="17780" y="939467"/>
                    <a:pt x="16510" y="1128443"/>
                  </a:cubicBezTo>
                  <a:cubicBezTo>
                    <a:pt x="15240" y="1320678"/>
                    <a:pt x="2540" y="3337515"/>
                    <a:pt x="2540" y="3529750"/>
                  </a:cubicBezTo>
                  <a:cubicBezTo>
                    <a:pt x="2540" y="3718726"/>
                    <a:pt x="1270" y="3907702"/>
                    <a:pt x="0" y="4096679"/>
                  </a:cubicBezTo>
                  <a:cubicBezTo>
                    <a:pt x="0" y="4125425"/>
                    <a:pt x="3810" y="4135585"/>
                    <a:pt x="15240" y="4140665"/>
                  </a:cubicBezTo>
                  <a:cubicBezTo>
                    <a:pt x="22860" y="4144475"/>
                    <a:pt x="31750" y="4147015"/>
                    <a:pt x="40640" y="4148285"/>
                  </a:cubicBezTo>
                  <a:cubicBezTo>
                    <a:pt x="163336" y="4153365"/>
                    <a:pt x="329332" y="4157175"/>
                    <a:pt x="495327" y="4162256"/>
                  </a:cubicBezTo>
                  <a:cubicBezTo>
                    <a:pt x="587061" y="4164795"/>
                    <a:pt x="678795" y="4169875"/>
                    <a:pt x="770530" y="4171145"/>
                  </a:cubicBezTo>
                  <a:cubicBezTo>
                    <a:pt x="923420" y="4173685"/>
                    <a:pt x="2627056" y="4174956"/>
                    <a:pt x="2779946" y="4176225"/>
                  </a:cubicBezTo>
                  <a:cubicBezTo>
                    <a:pt x="2801788" y="4176225"/>
                    <a:pt x="2823629" y="4176225"/>
                    <a:pt x="2845471" y="4176225"/>
                  </a:cubicBezTo>
                  <a:cubicBezTo>
                    <a:pt x="2950310" y="4176225"/>
                    <a:pt x="3059518" y="4174956"/>
                    <a:pt x="3164356" y="4174956"/>
                  </a:cubicBezTo>
                  <a:cubicBezTo>
                    <a:pt x="3286669" y="4174956"/>
                    <a:pt x="3404613" y="4176225"/>
                    <a:pt x="3526925" y="4176225"/>
                  </a:cubicBezTo>
                  <a:cubicBezTo>
                    <a:pt x="3706025" y="4176225"/>
                    <a:pt x="3889494" y="4176225"/>
                    <a:pt x="4068594" y="4176225"/>
                  </a:cubicBezTo>
                  <a:cubicBezTo>
                    <a:pt x="4234589" y="4176225"/>
                    <a:pt x="4400584" y="4177495"/>
                    <a:pt x="4566580" y="4178765"/>
                  </a:cubicBezTo>
                  <a:cubicBezTo>
                    <a:pt x="4640841" y="4178765"/>
                    <a:pt x="4719470" y="4180035"/>
                    <a:pt x="4793731" y="4180035"/>
                  </a:cubicBezTo>
                  <a:cubicBezTo>
                    <a:pt x="5033988" y="4178765"/>
                    <a:pt x="5269876" y="4172415"/>
                    <a:pt x="5495391" y="4172415"/>
                  </a:cubicBezTo>
                  <a:cubicBezTo>
                    <a:pt x="5499201" y="4172415"/>
                    <a:pt x="5504281" y="4169875"/>
                    <a:pt x="5508091" y="4167335"/>
                  </a:cubicBezTo>
                  <a:cubicBezTo>
                    <a:pt x="5513171" y="4163525"/>
                    <a:pt x="5515711" y="4157175"/>
                    <a:pt x="5518251" y="4154635"/>
                  </a:cubicBezTo>
                  <a:cubicBezTo>
                    <a:pt x="5519521" y="4073871"/>
                    <a:pt x="5520791" y="3937026"/>
                    <a:pt x="5522061" y="3800182"/>
                  </a:cubicBezTo>
                  <a:cubicBezTo>
                    <a:pt x="5523331" y="3588397"/>
                    <a:pt x="5533491" y="1555270"/>
                    <a:pt x="5534761" y="1343485"/>
                  </a:cubicBezTo>
                  <a:cubicBezTo>
                    <a:pt x="5534761" y="1216415"/>
                    <a:pt x="5536031" y="1089344"/>
                    <a:pt x="5537301" y="962274"/>
                  </a:cubicBezTo>
                  <a:cubicBezTo>
                    <a:pt x="5538571" y="825429"/>
                    <a:pt x="5539841" y="688584"/>
                    <a:pt x="5542381" y="551739"/>
                  </a:cubicBezTo>
                  <a:cubicBezTo>
                    <a:pt x="5543651" y="470283"/>
                    <a:pt x="5543651" y="385569"/>
                    <a:pt x="5548731" y="304114"/>
                  </a:cubicBezTo>
                  <a:cubicBezTo>
                    <a:pt x="5553811" y="206367"/>
                    <a:pt x="5556351" y="111879"/>
                    <a:pt x="5555081" y="44450"/>
                  </a:cubicBezTo>
                  <a:cubicBezTo>
                    <a:pt x="5555081" y="38100"/>
                    <a:pt x="5551271" y="30480"/>
                    <a:pt x="5544921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-353012" y="1802998"/>
            <a:ext cx="6288706" cy="956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9"/>
              </a:lnSpc>
            </a:pPr>
            <a:r>
              <a:rPr lang="en-US" sz="6332">
                <a:solidFill>
                  <a:srgbClr val="000000"/>
                </a:solidFill>
                <a:latin typeface="Londrina Solid"/>
              </a:rPr>
              <a:t>Practice 1</a:t>
            </a:r>
          </a:p>
        </p:txBody>
      </p:sp>
      <p:sp>
        <p:nvSpPr>
          <p:cNvPr id="8" name="Freeform 8"/>
          <p:cNvSpPr/>
          <p:nvPr/>
        </p:nvSpPr>
        <p:spPr>
          <a:xfrm rot="289798">
            <a:off x="10370909" y="721187"/>
            <a:ext cx="2760544" cy="908470"/>
          </a:xfrm>
          <a:custGeom>
            <a:avLst/>
            <a:gdLst/>
            <a:ahLst/>
            <a:cxnLst/>
            <a:rect l="l" t="t" r="r" b="b"/>
            <a:pathLst>
              <a:path w="2760544" h="908470">
                <a:moveTo>
                  <a:pt x="0" y="0"/>
                </a:moveTo>
                <a:lnTo>
                  <a:pt x="2760544" y="0"/>
                </a:lnTo>
                <a:lnTo>
                  <a:pt x="2760544" y="908470"/>
                </a:lnTo>
                <a:lnTo>
                  <a:pt x="0" y="908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361091">
            <a:off x="3780574" y="3813629"/>
            <a:ext cx="2028053" cy="2659741"/>
          </a:xfrm>
          <a:custGeom>
            <a:avLst/>
            <a:gdLst/>
            <a:ahLst/>
            <a:cxnLst/>
            <a:rect l="l" t="t" r="r" b="b"/>
            <a:pathLst>
              <a:path w="2028053" h="2659741">
                <a:moveTo>
                  <a:pt x="0" y="0"/>
                </a:moveTo>
                <a:lnTo>
                  <a:pt x="2028053" y="0"/>
                </a:lnTo>
                <a:lnTo>
                  <a:pt x="2028053" y="2659742"/>
                </a:lnTo>
                <a:lnTo>
                  <a:pt x="0" y="26597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664198" y="606582"/>
            <a:ext cx="1157729" cy="1151414"/>
          </a:xfrm>
          <a:custGeom>
            <a:avLst/>
            <a:gdLst/>
            <a:ahLst/>
            <a:cxnLst/>
            <a:rect l="l" t="t" r="r" b="b"/>
            <a:pathLst>
              <a:path w="1157729" h="1151414">
                <a:moveTo>
                  <a:pt x="0" y="0"/>
                </a:moveTo>
                <a:lnTo>
                  <a:pt x="1157729" y="0"/>
                </a:lnTo>
                <a:lnTo>
                  <a:pt x="1157729" y="1151414"/>
                </a:lnTo>
                <a:lnTo>
                  <a:pt x="0" y="11514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353012" y="4287507"/>
            <a:ext cx="5798287" cy="3870356"/>
          </a:xfrm>
          <a:custGeom>
            <a:avLst/>
            <a:gdLst/>
            <a:ahLst/>
            <a:cxnLst/>
            <a:rect l="l" t="t" r="r" b="b"/>
            <a:pathLst>
              <a:path w="5798287" h="3870356">
                <a:moveTo>
                  <a:pt x="5798287" y="0"/>
                </a:moveTo>
                <a:lnTo>
                  <a:pt x="0" y="0"/>
                </a:lnTo>
                <a:lnTo>
                  <a:pt x="0" y="3870356"/>
                </a:lnTo>
                <a:lnTo>
                  <a:pt x="5798287" y="3870356"/>
                </a:lnTo>
                <a:lnTo>
                  <a:pt x="579828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678402" y="1698223"/>
            <a:ext cx="10145558" cy="1636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Agrandir"/>
              </a:rPr>
              <a:t>The first four terms of an arithmetic sequence are 51, 45, 39, 33.</a:t>
            </a:r>
          </a:p>
          <a:p>
            <a:pPr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Agrandir"/>
              </a:rPr>
              <a:t>(a) Write down the common difference </a:t>
            </a:r>
            <a:r>
              <a:rPr lang="en-US" sz="2400">
                <a:solidFill>
                  <a:srgbClr val="000000"/>
                </a:solidFill>
                <a:latin typeface="Agrandir Italics"/>
              </a:rPr>
              <a:t>d</a:t>
            </a:r>
            <a:r>
              <a:rPr lang="en-US" sz="2400">
                <a:solidFill>
                  <a:srgbClr val="000000"/>
                </a:solidFill>
                <a:latin typeface="Agrandir"/>
              </a:rPr>
              <a:t>.</a:t>
            </a:r>
          </a:p>
          <a:p>
            <a:pPr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Agrandir"/>
              </a:rPr>
              <a:t>(b) Find the 20th term </a:t>
            </a:r>
          </a:p>
          <a:p>
            <a:pPr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Agrandir"/>
              </a:rPr>
              <a:t>(c) Find the sum of the first 20 terms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3012" y="8157863"/>
            <a:ext cx="18641012" cy="2325500"/>
            <a:chOff x="0" y="0"/>
            <a:chExt cx="4909567" cy="6124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9567" cy="612477"/>
            </a:xfrm>
            <a:custGeom>
              <a:avLst/>
              <a:gdLst/>
              <a:ahLst/>
              <a:cxnLst/>
              <a:rect l="l" t="t" r="r" b="b"/>
              <a:pathLst>
                <a:path w="4909567" h="612477">
                  <a:moveTo>
                    <a:pt x="0" y="0"/>
                  </a:moveTo>
                  <a:lnTo>
                    <a:pt x="4909567" y="0"/>
                  </a:lnTo>
                  <a:lnTo>
                    <a:pt x="4909567" y="612477"/>
                  </a:lnTo>
                  <a:lnTo>
                    <a:pt x="0" y="612477"/>
                  </a:lnTo>
                  <a:close/>
                </a:path>
              </a:pathLst>
            </a:custGeom>
            <a:solidFill>
              <a:srgbClr val="E0F2E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909567" cy="631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243063" y="1028700"/>
            <a:ext cx="11016237" cy="8291914"/>
            <a:chOff x="0" y="0"/>
            <a:chExt cx="5555081" cy="4181305"/>
          </a:xfrm>
        </p:grpSpPr>
        <p:sp>
          <p:nvSpPr>
            <p:cNvPr id="6" name="Freeform 6"/>
            <p:cNvSpPr/>
            <p:nvPr/>
          </p:nvSpPr>
          <p:spPr>
            <a:xfrm>
              <a:off x="0" y="-1270"/>
              <a:ext cx="5556351" cy="4180035"/>
            </a:xfrm>
            <a:custGeom>
              <a:avLst/>
              <a:gdLst/>
              <a:ahLst/>
              <a:cxnLst/>
              <a:rect l="l" t="t" r="r" b="b"/>
              <a:pathLst>
                <a:path w="5556351" h="4180035">
                  <a:moveTo>
                    <a:pt x="5544921" y="27940"/>
                  </a:moveTo>
                  <a:cubicBezTo>
                    <a:pt x="5536031" y="24130"/>
                    <a:pt x="5527141" y="21590"/>
                    <a:pt x="5518251" y="21590"/>
                  </a:cubicBezTo>
                  <a:cubicBezTo>
                    <a:pt x="5491581" y="20320"/>
                    <a:pt x="5409662" y="20320"/>
                    <a:pt x="5317927" y="17780"/>
                  </a:cubicBezTo>
                  <a:cubicBezTo>
                    <a:pt x="5108249" y="12700"/>
                    <a:pt x="4902939" y="6350"/>
                    <a:pt x="4693261" y="3810"/>
                  </a:cubicBezTo>
                  <a:cubicBezTo>
                    <a:pt x="4522897" y="1270"/>
                    <a:pt x="4356902" y="3810"/>
                    <a:pt x="4186538" y="2540"/>
                  </a:cubicBezTo>
                  <a:cubicBezTo>
                    <a:pt x="4112277" y="2540"/>
                    <a:pt x="4038016" y="0"/>
                    <a:pt x="3963755" y="2540"/>
                  </a:cubicBezTo>
                  <a:cubicBezTo>
                    <a:pt x="3784655" y="10160"/>
                    <a:pt x="3605555" y="11430"/>
                    <a:pt x="3422086" y="8890"/>
                  </a:cubicBezTo>
                  <a:cubicBezTo>
                    <a:pt x="3330352" y="7620"/>
                    <a:pt x="3238618" y="7620"/>
                    <a:pt x="3146883" y="7620"/>
                  </a:cubicBezTo>
                  <a:cubicBezTo>
                    <a:pt x="2980888" y="7620"/>
                    <a:pt x="2814893" y="7620"/>
                    <a:pt x="2648898" y="6350"/>
                  </a:cubicBezTo>
                  <a:cubicBezTo>
                    <a:pt x="2474166" y="5080"/>
                    <a:pt x="753056" y="2540"/>
                    <a:pt x="582693" y="1270"/>
                  </a:cubicBezTo>
                  <a:cubicBezTo>
                    <a:pt x="442907" y="0"/>
                    <a:pt x="307490" y="1270"/>
                    <a:pt x="167705" y="1270"/>
                  </a:cubicBezTo>
                  <a:cubicBezTo>
                    <a:pt x="7160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99851"/>
                    <a:pt x="16510" y="385570"/>
                    <a:pt x="17780" y="568030"/>
                  </a:cubicBezTo>
                  <a:cubicBezTo>
                    <a:pt x="19050" y="753748"/>
                    <a:pt x="17780" y="939467"/>
                    <a:pt x="16510" y="1128443"/>
                  </a:cubicBezTo>
                  <a:cubicBezTo>
                    <a:pt x="15240" y="1320678"/>
                    <a:pt x="2540" y="3337515"/>
                    <a:pt x="2540" y="3529750"/>
                  </a:cubicBezTo>
                  <a:cubicBezTo>
                    <a:pt x="2540" y="3718726"/>
                    <a:pt x="1270" y="3907702"/>
                    <a:pt x="0" y="4096679"/>
                  </a:cubicBezTo>
                  <a:cubicBezTo>
                    <a:pt x="0" y="4125425"/>
                    <a:pt x="3810" y="4135585"/>
                    <a:pt x="15240" y="4140665"/>
                  </a:cubicBezTo>
                  <a:cubicBezTo>
                    <a:pt x="22860" y="4144475"/>
                    <a:pt x="31750" y="4147015"/>
                    <a:pt x="40640" y="4148285"/>
                  </a:cubicBezTo>
                  <a:cubicBezTo>
                    <a:pt x="163336" y="4153365"/>
                    <a:pt x="329332" y="4157175"/>
                    <a:pt x="495327" y="4162256"/>
                  </a:cubicBezTo>
                  <a:cubicBezTo>
                    <a:pt x="587061" y="4164795"/>
                    <a:pt x="678795" y="4169875"/>
                    <a:pt x="770530" y="4171145"/>
                  </a:cubicBezTo>
                  <a:cubicBezTo>
                    <a:pt x="923420" y="4173685"/>
                    <a:pt x="2627056" y="4174956"/>
                    <a:pt x="2779946" y="4176225"/>
                  </a:cubicBezTo>
                  <a:cubicBezTo>
                    <a:pt x="2801788" y="4176225"/>
                    <a:pt x="2823629" y="4176225"/>
                    <a:pt x="2845471" y="4176225"/>
                  </a:cubicBezTo>
                  <a:cubicBezTo>
                    <a:pt x="2950310" y="4176225"/>
                    <a:pt x="3059518" y="4174956"/>
                    <a:pt x="3164356" y="4174956"/>
                  </a:cubicBezTo>
                  <a:cubicBezTo>
                    <a:pt x="3286669" y="4174956"/>
                    <a:pt x="3404613" y="4176225"/>
                    <a:pt x="3526925" y="4176225"/>
                  </a:cubicBezTo>
                  <a:cubicBezTo>
                    <a:pt x="3706025" y="4176225"/>
                    <a:pt x="3889494" y="4176225"/>
                    <a:pt x="4068594" y="4176225"/>
                  </a:cubicBezTo>
                  <a:cubicBezTo>
                    <a:pt x="4234589" y="4176225"/>
                    <a:pt x="4400584" y="4177495"/>
                    <a:pt x="4566580" y="4178765"/>
                  </a:cubicBezTo>
                  <a:cubicBezTo>
                    <a:pt x="4640841" y="4178765"/>
                    <a:pt x="4719470" y="4180035"/>
                    <a:pt x="4793731" y="4180035"/>
                  </a:cubicBezTo>
                  <a:cubicBezTo>
                    <a:pt x="5033988" y="4178765"/>
                    <a:pt x="5269876" y="4172415"/>
                    <a:pt x="5495391" y="4172415"/>
                  </a:cubicBezTo>
                  <a:cubicBezTo>
                    <a:pt x="5499201" y="4172415"/>
                    <a:pt x="5504281" y="4169875"/>
                    <a:pt x="5508091" y="4167335"/>
                  </a:cubicBezTo>
                  <a:cubicBezTo>
                    <a:pt x="5513171" y="4163525"/>
                    <a:pt x="5515711" y="4157175"/>
                    <a:pt x="5518251" y="4154635"/>
                  </a:cubicBezTo>
                  <a:cubicBezTo>
                    <a:pt x="5519521" y="4073871"/>
                    <a:pt x="5520791" y="3937026"/>
                    <a:pt x="5522061" y="3800182"/>
                  </a:cubicBezTo>
                  <a:cubicBezTo>
                    <a:pt x="5523331" y="3588397"/>
                    <a:pt x="5533491" y="1555270"/>
                    <a:pt x="5534761" y="1343485"/>
                  </a:cubicBezTo>
                  <a:cubicBezTo>
                    <a:pt x="5534761" y="1216415"/>
                    <a:pt x="5536031" y="1089344"/>
                    <a:pt x="5537301" y="962274"/>
                  </a:cubicBezTo>
                  <a:cubicBezTo>
                    <a:pt x="5538571" y="825429"/>
                    <a:pt x="5539841" y="688584"/>
                    <a:pt x="5542381" y="551739"/>
                  </a:cubicBezTo>
                  <a:cubicBezTo>
                    <a:pt x="5543651" y="470283"/>
                    <a:pt x="5543651" y="385569"/>
                    <a:pt x="5548731" y="304114"/>
                  </a:cubicBezTo>
                  <a:cubicBezTo>
                    <a:pt x="5553811" y="206367"/>
                    <a:pt x="5556351" y="111879"/>
                    <a:pt x="5555081" y="44450"/>
                  </a:cubicBezTo>
                  <a:cubicBezTo>
                    <a:pt x="5555081" y="38100"/>
                    <a:pt x="5551271" y="30480"/>
                    <a:pt x="5544921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-353012" y="1802998"/>
            <a:ext cx="6288706" cy="956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9"/>
              </a:lnSpc>
            </a:pPr>
            <a:r>
              <a:rPr lang="en-US" sz="6332">
                <a:solidFill>
                  <a:srgbClr val="000000"/>
                </a:solidFill>
                <a:latin typeface="Londrina Solid"/>
              </a:rPr>
              <a:t>Practice 2</a:t>
            </a:r>
          </a:p>
        </p:txBody>
      </p:sp>
      <p:sp>
        <p:nvSpPr>
          <p:cNvPr id="8" name="Freeform 8"/>
          <p:cNvSpPr/>
          <p:nvPr/>
        </p:nvSpPr>
        <p:spPr>
          <a:xfrm rot="289798">
            <a:off x="10370909" y="721187"/>
            <a:ext cx="2760544" cy="908470"/>
          </a:xfrm>
          <a:custGeom>
            <a:avLst/>
            <a:gdLst/>
            <a:ahLst/>
            <a:cxnLst/>
            <a:rect l="l" t="t" r="r" b="b"/>
            <a:pathLst>
              <a:path w="2760544" h="908470">
                <a:moveTo>
                  <a:pt x="0" y="0"/>
                </a:moveTo>
                <a:lnTo>
                  <a:pt x="2760544" y="0"/>
                </a:lnTo>
                <a:lnTo>
                  <a:pt x="2760544" y="908470"/>
                </a:lnTo>
                <a:lnTo>
                  <a:pt x="0" y="908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361091">
            <a:off x="3780574" y="3813629"/>
            <a:ext cx="2028053" cy="2659741"/>
          </a:xfrm>
          <a:custGeom>
            <a:avLst/>
            <a:gdLst/>
            <a:ahLst/>
            <a:cxnLst/>
            <a:rect l="l" t="t" r="r" b="b"/>
            <a:pathLst>
              <a:path w="2028053" h="2659741">
                <a:moveTo>
                  <a:pt x="0" y="0"/>
                </a:moveTo>
                <a:lnTo>
                  <a:pt x="2028053" y="0"/>
                </a:lnTo>
                <a:lnTo>
                  <a:pt x="2028053" y="2659742"/>
                </a:lnTo>
                <a:lnTo>
                  <a:pt x="0" y="26597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664198" y="606582"/>
            <a:ext cx="1157729" cy="1151414"/>
          </a:xfrm>
          <a:custGeom>
            <a:avLst/>
            <a:gdLst/>
            <a:ahLst/>
            <a:cxnLst/>
            <a:rect l="l" t="t" r="r" b="b"/>
            <a:pathLst>
              <a:path w="1157729" h="1151414">
                <a:moveTo>
                  <a:pt x="0" y="0"/>
                </a:moveTo>
                <a:lnTo>
                  <a:pt x="1157729" y="0"/>
                </a:lnTo>
                <a:lnTo>
                  <a:pt x="1157729" y="1151414"/>
                </a:lnTo>
                <a:lnTo>
                  <a:pt x="0" y="11514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353012" y="4287507"/>
            <a:ext cx="5798287" cy="3870356"/>
          </a:xfrm>
          <a:custGeom>
            <a:avLst/>
            <a:gdLst/>
            <a:ahLst/>
            <a:cxnLst/>
            <a:rect l="l" t="t" r="r" b="b"/>
            <a:pathLst>
              <a:path w="5798287" h="3870356">
                <a:moveTo>
                  <a:pt x="5798287" y="0"/>
                </a:moveTo>
                <a:lnTo>
                  <a:pt x="0" y="0"/>
                </a:lnTo>
                <a:lnTo>
                  <a:pt x="0" y="3870356"/>
                </a:lnTo>
                <a:lnTo>
                  <a:pt x="5798287" y="3870356"/>
                </a:lnTo>
                <a:lnTo>
                  <a:pt x="579828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678402" y="1698223"/>
            <a:ext cx="10145558" cy="4760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Agrandir"/>
              </a:rPr>
              <a:t>The first term of a finite arithmetic series is 18 and the sum of the series is -210. The common difference is -3. Suppose there are </a:t>
            </a:r>
            <a:r>
              <a:rPr lang="en-US" sz="2400">
                <a:solidFill>
                  <a:srgbClr val="000000"/>
                </a:solidFill>
                <a:latin typeface="Agrandir Italics"/>
              </a:rPr>
              <a:t>n</a:t>
            </a:r>
            <a:r>
              <a:rPr lang="en-US" sz="2400">
                <a:solidFill>
                  <a:srgbClr val="000000"/>
                </a:solidFill>
                <a:latin typeface="Agrandir"/>
              </a:rPr>
              <a:t> terms in the series.</a:t>
            </a:r>
          </a:p>
          <a:p>
            <a:pPr>
              <a:lnSpc>
                <a:spcPts val="3120"/>
              </a:lnSpc>
            </a:pPr>
            <a:endParaRPr lang="en-US" sz="2400">
              <a:solidFill>
                <a:srgbClr val="000000"/>
              </a:solidFill>
              <a:latin typeface="Agrandir"/>
            </a:endParaRPr>
          </a:p>
          <a:p>
            <a:pPr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Agrandir"/>
              </a:rPr>
              <a:t>(a) Show that</a:t>
            </a:r>
          </a:p>
          <a:p>
            <a:pPr>
              <a:lnSpc>
                <a:spcPts val="3120"/>
              </a:lnSpc>
            </a:pPr>
            <a:endParaRPr lang="en-US" sz="2400">
              <a:solidFill>
                <a:srgbClr val="000000"/>
              </a:solidFill>
              <a:latin typeface="Agrandir"/>
            </a:endParaRPr>
          </a:p>
          <a:p>
            <a:pPr>
              <a:lnSpc>
                <a:spcPts val="3120"/>
              </a:lnSpc>
            </a:pPr>
            <a:endParaRPr lang="en-US" sz="2400">
              <a:solidFill>
                <a:srgbClr val="000000"/>
              </a:solidFill>
              <a:latin typeface="Agrandir"/>
            </a:endParaRPr>
          </a:p>
          <a:p>
            <a:pPr>
              <a:lnSpc>
                <a:spcPts val="3120"/>
              </a:lnSpc>
            </a:pPr>
            <a:endParaRPr lang="en-US" sz="2400">
              <a:solidFill>
                <a:srgbClr val="000000"/>
              </a:solidFill>
              <a:latin typeface="Agrandir"/>
            </a:endParaRPr>
          </a:p>
          <a:p>
            <a:pPr>
              <a:lnSpc>
                <a:spcPts val="3120"/>
              </a:lnSpc>
            </a:pPr>
            <a:endParaRPr lang="en-US" sz="2400">
              <a:solidFill>
                <a:srgbClr val="000000"/>
              </a:solidFill>
              <a:latin typeface="Agrandir"/>
            </a:endParaRPr>
          </a:p>
          <a:p>
            <a:pPr>
              <a:lnSpc>
                <a:spcPts val="3120"/>
              </a:lnSpc>
            </a:pPr>
            <a:endParaRPr lang="en-US" sz="2400">
              <a:solidFill>
                <a:srgbClr val="000000"/>
              </a:solidFill>
              <a:latin typeface="Agrandir"/>
            </a:endParaRPr>
          </a:p>
          <a:p>
            <a:pPr>
              <a:lnSpc>
                <a:spcPts val="3120"/>
              </a:lnSpc>
            </a:pPr>
            <a:endParaRPr lang="en-US" sz="2400">
              <a:solidFill>
                <a:srgbClr val="000000"/>
              </a:solidFill>
              <a:latin typeface="Agrandir"/>
            </a:endParaRPr>
          </a:p>
          <a:p>
            <a:pPr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Agrandir"/>
              </a:rPr>
              <a:t>(b) Hence find </a:t>
            </a:r>
            <a:r>
              <a:rPr lang="en-US" sz="2400">
                <a:solidFill>
                  <a:srgbClr val="000000"/>
                </a:solidFill>
                <a:latin typeface="Agrandir Italics"/>
              </a:rPr>
              <a:t>n</a:t>
            </a:r>
            <a:r>
              <a:rPr lang="en-US" sz="2400">
                <a:solidFill>
                  <a:srgbClr val="000000"/>
                </a:solidFill>
                <a:latin typeface="Agrandir"/>
              </a:rPr>
              <a:t>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8688723" y="3241187"/>
            <a:ext cx="2783687" cy="568500"/>
            <a:chOff x="0" y="0"/>
            <a:chExt cx="3711583" cy="75799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711583" cy="757999"/>
            </a:xfrm>
            <a:custGeom>
              <a:avLst/>
              <a:gdLst/>
              <a:ahLst/>
              <a:cxnLst/>
              <a:rect l="l" t="t" r="r" b="b"/>
              <a:pathLst>
                <a:path w="3711583" h="757999">
                  <a:moveTo>
                    <a:pt x="0" y="0"/>
                  </a:moveTo>
                  <a:lnTo>
                    <a:pt x="3711583" y="0"/>
                  </a:lnTo>
                  <a:lnTo>
                    <a:pt x="3711583" y="757999"/>
                  </a:lnTo>
                  <a:lnTo>
                    <a:pt x="0" y="757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218</Words>
  <Application>Microsoft Macintosh PowerPoint</Application>
  <PresentationFormat>Custom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Londrina Solid</vt:lpstr>
      <vt:lpstr>Agrandir</vt:lpstr>
      <vt:lpstr>Agrandir Italics</vt:lpstr>
      <vt:lpstr>Calibri</vt:lpstr>
      <vt:lpstr>Agrandir Medium</vt:lpstr>
      <vt:lpstr>Arial</vt:lpstr>
      <vt:lpstr>Agrandir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 AISL Topic 1 Part 2</dc:title>
  <cp:lastModifiedBy>Mario Willyam (Student)</cp:lastModifiedBy>
  <cp:revision>6</cp:revision>
  <dcterms:created xsi:type="dcterms:W3CDTF">2006-08-16T00:00:00Z</dcterms:created>
  <dcterms:modified xsi:type="dcterms:W3CDTF">2024-02-05T14:23:51Z</dcterms:modified>
  <dc:identifier>DAF77V87IyQ</dc:identifier>
</cp:coreProperties>
</file>