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5" r:id="rId2"/>
  </p:sldMasterIdLst>
  <p:notesMasterIdLst>
    <p:notesMasterId r:id="rId20"/>
  </p:notesMasterIdLst>
  <p:sldIdLst>
    <p:sldId id="273" r:id="rId3"/>
    <p:sldId id="27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4630400" cy="8229600"/>
  <p:notesSz cx="8229600" cy="14630400"/>
  <p:embeddedFontLst>
    <p:embeddedFont>
      <p:font typeface="Garamond" panose="02020404030301010803" pitchFamily="18" charset="0"/>
      <p:regular r:id="rId21"/>
      <p:bold r:id="rId22"/>
      <p:italic r:id="rId23"/>
    </p:embeddedFont>
    <p:embeddedFont>
      <p:font typeface="Open Sans" panose="020B0606030504020204" pitchFamily="3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D793FC9-F268-4A1C-A093-6071115012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3D47C9-D9FC-4420-A744-6B89A243D619}">
      <dgm:prSet/>
      <dgm:spPr/>
      <dgm:t>
        <a:bodyPr/>
        <a:lstStyle/>
        <a:p>
          <a:r>
            <a:rPr lang="en-US" b="1" dirty="0"/>
            <a:t>Tutor</a:t>
          </a:r>
          <a:r>
            <a:rPr lang="en-US" dirty="0"/>
            <a:t>: </a:t>
          </a:r>
          <a:r>
            <a:rPr lang="en-GB" b="1" dirty="0"/>
            <a:t>Okwudili</a:t>
          </a:r>
          <a:r>
            <a:rPr lang="en-GB" dirty="0"/>
            <a:t> O. ONWURAH, </a:t>
          </a:r>
          <a:r>
            <a:rPr lang="en-GB" b="1" dirty="0"/>
            <a:t>LL.B.</a:t>
          </a:r>
          <a:r>
            <a:rPr lang="en-GB" dirty="0"/>
            <a:t> (Nigeria); </a:t>
          </a:r>
          <a:r>
            <a:rPr lang="en-GB" b="1" dirty="0"/>
            <a:t>BL</a:t>
          </a:r>
          <a:r>
            <a:rPr lang="en-GB" dirty="0"/>
            <a:t> (Abuja, Nigeria); </a:t>
          </a:r>
          <a:r>
            <a:rPr lang="en-GB" b="1" dirty="0"/>
            <a:t>LLM</a:t>
          </a:r>
          <a:r>
            <a:rPr lang="en-GB" dirty="0"/>
            <a:t> (Exeter, UK); </a:t>
          </a:r>
          <a:r>
            <a:rPr lang="en-GB" b="1" dirty="0"/>
            <a:t>LLM</a:t>
          </a:r>
          <a:r>
            <a:rPr lang="en-GB" dirty="0"/>
            <a:t> (Qingdao, PRC); </a:t>
          </a:r>
          <a:r>
            <a:rPr lang="en-GB" b="1" dirty="0"/>
            <a:t>LLM</a:t>
          </a:r>
          <a:r>
            <a:rPr lang="en-GB" dirty="0"/>
            <a:t> (Shanghai, PRC)</a:t>
          </a:r>
          <a:endParaRPr lang="en-US" dirty="0"/>
        </a:p>
      </dgm:t>
    </dgm:pt>
    <dgm:pt modelId="{3B4A0499-6413-43FF-A386-E2721FA19865}" type="parTrans" cxnId="{47B26742-AC34-473E-B2EF-084F9289332E}">
      <dgm:prSet/>
      <dgm:spPr/>
      <dgm:t>
        <a:bodyPr/>
        <a:lstStyle/>
        <a:p>
          <a:endParaRPr lang="en-US"/>
        </a:p>
      </dgm:t>
    </dgm:pt>
    <dgm:pt modelId="{87FB430B-75F2-4A98-9D03-92AAA2951C1F}" type="sibTrans" cxnId="{47B26742-AC34-473E-B2EF-084F9289332E}">
      <dgm:prSet/>
      <dgm:spPr/>
      <dgm:t>
        <a:bodyPr/>
        <a:lstStyle/>
        <a:p>
          <a:endParaRPr lang="en-US"/>
        </a:p>
      </dgm:t>
    </dgm:pt>
    <dgm:pt modelId="{A8BF8E76-CC70-4FFE-9E84-56635DBB574B}">
      <dgm:prSet/>
      <dgm:spPr/>
      <dgm:t>
        <a:bodyPr/>
        <a:lstStyle/>
        <a:p>
          <a:r>
            <a:rPr lang="en-US" dirty="0"/>
            <a:t>PhD in Law (Hong Kong)</a:t>
          </a:r>
          <a:br>
            <a:rPr lang="en-US" dirty="0"/>
          </a:br>
          <a:endParaRPr lang="en-US" dirty="0"/>
        </a:p>
      </dgm:t>
    </dgm:pt>
    <dgm:pt modelId="{FA5D942D-74A5-4061-9030-9816228997EF}" type="parTrans" cxnId="{AEEDF93A-6EFC-4794-9EA7-792AD6378CFA}">
      <dgm:prSet/>
      <dgm:spPr/>
      <dgm:t>
        <a:bodyPr/>
        <a:lstStyle/>
        <a:p>
          <a:endParaRPr lang="en-US"/>
        </a:p>
      </dgm:t>
    </dgm:pt>
    <dgm:pt modelId="{ECE27122-8DDC-4AB2-BC2B-CAA2EE80DAB4}" type="sibTrans" cxnId="{AEEDF93A-6EFC-4794-9EA7-792AD6378CFA}">
      <dgm:prSet/>
      <dgm:spPr/>
      <dgm:t>
        <a:bodyPr/>
        <a:lstStyle/>
        <a:p>
          <a:endParaRPr lang="en-US"/>
        </a:p>
      </dgm:t>
    </dgm:pt>
    <dgm:pt modelId="{3306BD63-0E89-49A9-9A19-0567680F4C23}">
      <dgm:prSet/>
      <dgm:spPr/>
      <dgm:t>
        <a:bodyPr/>
        <a:lstStyle/>
        <a:p>
          <a:r>
            <a:rPr lang="en-US" b="1" dirty="0">
              <a:solidFill>
                <a:srgbClr val="7030A0"/>
              </a:solidFill>
            </a:rPr>
            <a:t>Dr Okwudili O. Onwurah</a:t>
          </a:r>
        </a:p>
      </dgm:t>
    </dgm:pt>
    <dgm:pt modelId="{30624F51-6043-4586-B1CC-9CEDC9A4D448}" type="parTrans" cxnId="{D6BD83F6-285A-4EAF-A9E3-677B7328315D}">
      <dgm:prSet/>
      <dgm:spPr/>
      <dgm:t>
        <a:bodyPr/>
        <a:lstStyle/>
        <a:p>
          <a:endParaRPr lang="en-US"/>
        </a:p>
      </dgm:t>
    </dgm:pt>
    <dgm:pt modelId="{B8E6C81C-F96B-4037-B0AE-E195845F76E8}" type="sibTrans" cxnId="{D6BD83F6-285A-4EAF-A9E3-677B7328315D}">
      <dgm:prSet/>
      <dgm:spPr/>
      <dgm:t>
        <a:bodyPr/>
        <a:lstStyle/>
        <a:p>
          <a:endParaRPr lang="en-US"/>
        </a:p>
      </dgm:t>
    </dgm:pt>
    <dgm:pt modelId="{1C3346F7-2909-4802-A99B-C614BF60D0AA}" type="pres">
      <dgm:prSet presAssocID="{0D793FC9-F268-4A1C-A093-607111501244}" presName="Name0" presStyleCnt="0">
        <dgm:presLayoutVars>
          <dgm:dir/>
          <dgm:animLvl val="lvl"/>
          <dgm:resizeHandles val="exact"/>
        </dgm:presLayoutVars>
      </dgm:prSet>
      <dgm:spPr/>
    </dgm:pt>
    <dgm:pt modelId="{C5F0A950-62FA-4F84-A3CA-A98BE82F54E2}" type="pres">
      <dgm:prSet presAssocID="{3306BD63-0E89-49A9-9A19-0567680F4C23}" presName="boxAndChildren" presStyleCnt="0"/>
      <dgm:spPr/>
    </dgm:pt>
    <dgm:pt modelId="{9767B373-F5D2-4C16-8232-AD3EB3BA2865}" type="pres">
      <dgm:prSet presAssocID="{3306BD63-0E89-49A9-9A19-0567680F4C23}" presName="parentTextBox" presStyleLbl="node1" presStyleIdx="0" presStyleCnt="2" custScaleY="30958" custLinFactNeighborX="17539" custLinFactNeighborY="-1064"/>
      <dgm:spPr/>
    </dgm:pt>
    <dgm:pt modelId="{F5F75FCB-6600-4BC3-91BE-B7A919D87789}" type="pres">
      <dgm:prSet presAssocID="{87FB430B-75F2-4A98-9D03-92AAA2951C1F}" presName="sp" presStyleCnt="0"/>
      <dgm:spPr/>
    </dgm:pt>
    <dgm:pt modelId="{5F2D1CFE-F0BA-4745-B54D-24C092E006B0}" type="pres">
      <dgm:prSet presAssocID="{4B3D47C9-D9FC-4420-A744-6B89A243D619}" presName="arrowAndChildren" presStyleCnt="0"/>
      <dgm:spPr/>
    </dgm:pt>
    <dgm:pt modelId="{1267F2E7-7445-44C5-85A1-474EA1B37E02}" type="pres">
      <dgm:prSet presAssocID="{4B3D47C9-D9FC-4420-A744-6B89A243D619}" presName="parentTextArrow" presStyleLbl="node1" presStyleIdx="0" presStyleCnt="2"/>
      <dgm:spPr/>
    </dgm:pt>
    <dgm:pt modelId="{50E560F1-A1B3-4C64-B8C9-000AEB7FD047}" type="pres">
      <dgm:prSet presAssocID="{4B3D47C9-D9FC-4420-A744-6B89A243D619}" presName="arrow" presStyleLbl="node1" presStyleIdx="1" presStyleCnt="2"/>
      <dgm:spPr/>
    </dgm:pt>
    <dgm:pt modelId="{36B24DEE-2EFE-405E-9811-D9B994214603}" type="pres">
      <dgm:prSet presAssocID="{4B3D47C9-D9FC-4420-A744-6B89A243D619}" presName="descendantArrow" presStyleCnt="0"/>
      <dgm:spPr/>
    </dgm:pt>
    <dgm:pt modelId="{776488E1-41F0-4B79-AF8B-E69517EDFD16}" type="pres">
      <dgm:prSet presAssocID="{A8BF8E76-CC70-4FFE-9E84-56635DBB574B}" presName="childTextArrow" presStyleLbl="fgAccFollowNode1" presStyleIdx="0" presStyleCnt="1" custScaleY="133803">
        <dgm:presLayoutVars>
          <dgm:bulletEnabled val="1"/>
        </dgm:presLayoutVars>
      </dgm:prSet>
      <dgm:spPr/>
    </dgm:pt>
  </dgm:ptLst>
  <dgm:cxnLst>
    <dgm:cxn modelId="{2CA50D17-3428-4E21-A0E9-2142B609A549}" type="presOf" srcId="{A8BF8E76-CC70-4FFE-9E84-56635DBB574B}" destId="{776488E1-41F0-4B79-AF8B-E69517EDFD16}" srcOrd="0" destOrd="0" presId="urn:microsoft.com/office/officeart/2005/8/layout/process4"/>
    <dgm:cxn modelId="{AEEDF93A-6EFC-4794-9EA7-792AD6378CFA}" srcId="{4B3D47C9-D9FC-4420-A744-6B89A243D619}" destId="{A8BF8E76-CC70-4FFE-9E84-56635DBB574B}" srcOrd="0" destOrd="0" parTransId="{FA5D942D-74A5-4061-9030-9816228997EF}" sibTransId="{ECE27122-8DDC-4AB2-BC2B-CAA2EE80DAB4}"/>
    <dgm:cxn modelId="{47B26742-AC34-473E-B2EF-084F9289332E}" srcId="{0D793FC9-F268-4A1C-A093-607111501244}" destId="{4B3D47C9-D9FC-4420-A744-6B89A243D619}" srcOrd="0" destOrd="0" parTransId="{3B4A0499-6413-43FF-A386-E2721FA19865}" sibTransId="{87FB430B-75F2-4A98-9D03-92AAA2951C1F}"/>
    <dgm:cxn modelId="{B199074C-A959-42AE-950B-CC10A8601A0B}" type="presOf" srcId="{0D793FC9-F268-4A1C-A093-607111501244}" destId="{1C3346F7-2909-4802-A99B-C614BF60D0AA}" srcOrd="0" destOrd="0" presId="urn:microsoft.com/office/officeart/2005/8/layout/process4"/>
    <dgm:cxn modelId="{257CA2B2-EA2D-4959-955D-DFCE9E7E358F}" type="presOf" srcId="{4B3D47C9-D9FC-4420-A744-6B89A243D619}" destId="{50E560F1-A1B3-4C64-B8C9-000AEB7FD047}" srcOrd="1" destOrd="0" presId="urn:microsoft.com/office/officeart/2005/8/layout/process4"/>
    <dgm:cxn modelId="{30CD7EBF-67CD-46FF-BC97-F2DED6ACCACB}" type="presOf" srcId="{3306BD63-0E89-49A9-9A19-0567680F4C23}" destId="{9767B373-F5D2-4C16-8232-AD3EB3BA2865}" srcOrd="0" destOrd="0" presId="urn:microsoft.com/office/officeart/2005/8/layout/process4"/>
    <dgm:cxn modelId="{FBA06BCD-9128-4C68-905E-EFF4446AEF5D}" type="presOf" srcId="{4B3D47C9-D9FC-4420-A744-6B89A243D619}" destId="{1267F2E7-7445-44C5-85A1-474EA1B37E02}" srcOrd="0" destOrd="0" presId="urn:microsoft.com/office/officeart/2005/8/layout/process4"/>
    <dgm:cxn modelId="{D6BD83F6-285A-4EAF-A9E3-677B7328315D}" srcId="{0D793FC9-F268-4A1C-A093-607111501244}" destId="{3306BD63-0E89-49A9-9A19-0567680F4C23}" srcOrd="1" destOrd="0" parTransId="{30624F51-6043-4586-B1CC-9CEDC9A4D448}" sibTransId="{B8E6C81C-F96B-4037-B0AE-E195845F76E8}"/>
    <dgm:cxn modelId="{E0C8B17A-7F02-4F63-810D-DF96617E6B2D}" type="presParOf" srcId="{1C3346F7-2909-4802-A99B-C614BF60D0AA}" destId="{C5F0A950-62FA-4F84-A3CA-A98BE82F54E2}" srcOrd="0" destOrd="0" presId="urn:microsoft.com/office/officeart/2005/8/layout/process4"/>
    <dgm:cxn modelId="{7141D6E0-9349-45F8-9636-CB6596552D4E}" type="presParOf" srcId="{C5F0A950-62FA-4F84-A3CA-A98BE82F54E2}" destId="{9767B373-F5D2-4C16-8232-AD3EB3BA2865}" srcOrd="0" destOrd="0" presId="urn:microsoft.com/office/officeart/2005/8/layout/process4"/>
    <dgm:cxn modelId="{0C2E3242-DD21-46C5-AA08-077C0A82A4E8}" type="presParOf" srcId="{1C3346F7-2909-4802-A99B-C614BF60D0AA}" destId="{F5F75FCB-6600-4BC3-91BE-B7A919D87789}" srcOrd="1" destOrd="0" presId="urn:microsoft.com/office/officeart/2005/8/layout/process4"/>
    <dgm:cxn modelId="{F99384A6-756B-4F34-BBEF-133B8347CFF4}" type="presParOf" srcId="{1C3346F7-2909-4802-A99B-C614BF60D0AA}" destId="{5F2D1CFE-F0BA-4745-B54D-24C092E006B0}" srcOrd="2" destOrd="0" presId="urn:microsoft.com/office/officeart/2005/8/layout/process4"/>
    <dgm:cxn modelId="{2026DBF1-B70E-4B5A-9191-54EE5B1A3FB7}" type="presParOf" srcId="{5F2D1CFE-F0BA-4745-B54D-24C092E006B0}" destId="{1267F2E7-7445-44C5-85A1-474EA1B37E02}" srcOrd="0" destOrd="0" presId="urn:microsoft.com/office/officeart/2005/8/layout/process4"/>
    <dgm:cxn modelId="{17BCA71F-A8C9-4F60-8970-4FE7522DAEAD}" type="presParOf" srcId="{5F2D1CFE-F0BA-4745-B54D-24C092E006B0}" destId="{50E560F1-A1B3-4C64-B8C9-000AEB7FD047}" srcOrd="1" destOrd="0" presId="urn:microsoft.com/office/officeart/2005/8/layout/process4"/>
    <dgm:cxn modelId="{D5099044-8757-44E1-B016-8040BDFB48D5}" type="presParOf" srcId="{5F2D1CFE-F0BA-4745-B54D-24C092E006B0}" destId="{36B24DEE-2EFE-405E-9811-D9B994214603}" srcOrd="2" destOrd="0" presId="urn:microsoft.com/office/officeart/2005/8/layout/process4"/>
    <dgm:cxn modelId="{29D1FAEC-771F-471D-A5D5-BE21DDF348A8}" type="presParOf" srcId="{36B24DEE-2EFE-405E-9811-D9B994214603}" destId="{776488E1-41F0-4B79-AF8B-E69517EDFD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0261D-2D55-44FE-9210-5FD47F397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3F13B-47ED-43DF-B9E5-A98CF9EEB27D}">
      <dgm:prSet/>
      <dgm:spPr/>
      <dgm:t>
        <a:bodyPr/>
        <a:lstStyle/>
        <a:p>
          <a:r>
            <a:rPr lang="en-GB"/>
            <a:t>The purpose of the online lesson is to encourage you to </a:t>
          </a:r>
          <a:r>
            <a:rPr lang="en-GB" b="1" u="sng"/>
            <a:t>participate actively </a:t>
          </a:r>
          <a:r>
            <a:rPr lang="en-GB"/>
            <a:t>in achieving your needs and simplifying your legal education. </a:t>
          </a:r>
          <a:r>
            <a:rPr lang="en-GB" i="1"/>
            <a:t>I want you to be the best!</a:t>
          </a:r>
          <a:endParaRPr lang="en-US"/>
        </a:p>
      </dgm:t>
    </dgm:pt>
    <dgm:pt modelId="{8FF08942-7391-4348-92FC-09578CC6DC39}" type="parTrans" cxnId="{A4AAC06D-AE2B-44A7-99FC-70B2928B7046}">
      <dgm:prSet/>
      <dgm:spPr/>
      <dgm:t>
        <a:bodyPr/>
        <a:lstStyle/>
        <a:p>
          <a:endParaRPr lang="en-US"/>
        </a:p>
      </dgm:t>
    </dgm:pt>
    <dgm:pt modelId="{B9FAA6FA-A55E-4E23-A733-53F6A54EFCF4}" type="sibTrans" cxnId="{A4AAC06D-AE2B-44A7-99FC-70B2928B7046}">
      <dgm:prSet/>
      <dgm:spPr/>
      <dgm:t>
        <a:bodyPr/>
        <a:lstStyle/>
        <a:p>
          <a:endParaRPr lang="en-US"/>
        </a:p>
      </dgm:t>
    </dgm:pt>
    <dgm:pt modelId="{6FD09409-AFB0-4F9A-BE0C-46F959774E90}">
      <dgm:prSet/>
      <dgm:spPr/>
      <dgm:t>
        <a:bodyPr/>
        <a:lstStyle/>
        <a:p>
          <a:r>
            <a:rPr lang="en-GB"/>
            <a:t>Will make the learning process more </a:t>
          </a:r>
          <a:r>
            <a:rPr lang="en-GB" b="1"/>
            <a:t>interactive discussions </a:t>
          </a:r>
          <a:r>
            <a:rPr lang="en-GB"/>
            <a:t>and feel free to ask any question or you can speak.</a:t>
          </a:r>
          <a:endParaRPr lang="en-US"/>
        </a:p>
      </dgm:t>
    </dgm:pt>
    <dgm:pt modelId="{F4A3C124-7376-407A-98EF-6D4F389FE0CE}" type="parTrans" cxnId="{22442EA2-D5D7-4ADC-AAEE-129243005349}">
      <dgm:prSet/>
      <dgm:spPr/>
      <dgm:t>
        <a:bodyPr/>
        <a:lstStyle/>
        <a:p>
          <a:endParaRPr lang="en-US"/>
        </a:p>
      </dgm:t>
    </dgm:pt>
    <dgm:pt modelId="{9DEAA4C5-B7C1-4FBF-89D2-F56254B6FB52}" type="sibTrans" cxnId="{22442EA2-D5D7-4ADC-AAEE-129243005349}">
      <dgm:prSet/>
      <dgm:spPr/>
      <dgm:t>
        <a:bodyPr/>
        <a:lstStyle/>
        <a:p>
          <a:endParaRPr lang="en-US"/>
        </a:p>
      </dgm:t>
    </dgm:pt>
    <dgm:pt modelId="{CB7AF24D-FB4F-4210-B8BF-267FB2A35091}">
      <dgm:prSet/>
      <dgm:spPr/>
      <dgm:t>
        <a:bodyPr/>
        <a:lstStyle/>
        <a:p>
          <a:r>
            <a:rPr lang="en-GB"/>
            <a:t>You have the right to choose whether to turn on your video or not.</a:t>
          </a:r>
          <a:endParaRPr lang="en-US"/>
        </a:p>
      </dgm:t>
    </dgm:pt>
    <dgm:pt modelId="{B1763A64-2655-437C-9198-40DD3D811301}" type="parTrans" cxnId="{A0BF5599-8C3F-4AE4-A729-018BAEE1C9C8}">
      <dgm:prSet/>
      <dgm:spPr/>
      <dgm:t>
        <a:bodyPr/>
        <a:lstStyle/>
        <a:p>
          <a:endParaRPr lang="en-US"/>
        </a:p>
      </dgm:t>
    </dgm:pt>
    <dgm:pt modelId="{C95D5CE8-A1A2-42A0-BD09-63E4399FD823}" type="sibTrans" cxnId="{A0BF5599-8C3F-4AE4-A729-018BAEE1C9C8}">
      <dgm:prSet/>
      <dgm:spPr/>
      <dgm:t>
        <a:bodyPr/>
        <a:lstStyle/>
        <a:p>
          <a:endParaRPr lang="en-US"/>
        </a:p>
      </dgm:t>
    </dgm:pt>
    <dgm:pt modelId="{C2C6110B-A200-4E00-A022-5CE342809BA6}">
      <dgm:prSet/>
      <dgm:spPr/>
      <dgm:t>
        <a:bodyPr/>
        <a:lstStyle/>
        <a:p>
          <a:r>
            <a:rPr lang="en-GB" b="1"/>
            <a:t>Participation</a:t>
          </a:r>
          <a:r>
            <a:rPr lang="en-GB"/>
            <a:t> prepares you for your exam and learning needs with ease.</a:t>
          </a:r>
          <a:endParaRPr lang="en-US"/>
        </a:p>
      </dgm:t>
    </dgm:pt>
    <dgm:pt modelId="{3CFD4D89-FD3D-4B44-B6F8-8CB4428C6F4D}" type="parTrans" cxnId="{76A397A0-B404-48B6-B4AB-184C79E9F608}">
      <dgm:prSet/>
      <dgm:spPr/>
      <dgm:t>
        <a:bodyPr/>
        <a:lstStyle/>
        <a:p>
          <a:endParaRPr lang="en-US"/>
        </a:p>
      </dgm:t>
    </dgm:pt>
    <dgm:pt modelId="{2413B61A-22B3-46C2-9D88-48F5EDA50F9B}" type="sibTrans" cxnId="{76A397A0-B404-48B6-B4AB-184C79E9F608}">
      <dgm:prSet/>
      <dgm:spPr/>
      <dgm:t>
        <a:bodyPr/>
        <a:lstStyle/>
        <a:p>
          <a:endParaRPr lang="en-US"/>
        </a:p>
      </dgm:t>
    </dgm:pt>
    <dgm:pt modelId="{E504DEF7-6C57-4261-9F15-D8D96ECE0325}" type="pres">
      <dgm:prSet presAssocID="{6CF0261D-2D55-44FE-9210-5FD47F397E45}" presName="root" presStyleCnt="0">
        <dgm:presLayoutVars>
          <dgm:dir/>
          <dgm:resizeHandles val="exact"/>
        </dgm:presLayoutVars>
      </dgm:prSet>
      <dgm:spPr/>
    </dgm:pt>
    <dgm:pt modelId="{764A1FB1-3F1C-4A74-B3AC-F3C71D3CBDD0}" type="pres">
      <dgm:prSet presAssocID="{35A3F13B-47ED-43DF-B9E5-A98CF9EEB27D}" presName="compNode" presStyleCnt="0"/>
      <dgm:spPr/>
    </dgm:pt>
    <dgm:pt modelId="{A308C6F5-232C-4278-837A-436FEC36C9EF}" type="pres">
      <dgm:prSet presAssocID="{35A3F13B-47ED-43DF-B9E5-A98CF9EEB27D}" presName="bgRect" presStyleLbl="bgShp" presStyleIdx="0" presStyleCnt="4"/>
      <dgm:spPr/>
    </dgm:pt>
    <dgm:pt modelId="{475D098F-80C1-4FDB-AA15-93FD6C92AD89}" type="pres">
      <dgm:prSet presAssocID="{35A3F13B-47ED-43DF-B9E5-A98CF9EEB2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BB4887-9DD3-4E2B-81C1-34165235F025}" type="pres">
      <dgm:prSet presAssocID="{35A3F13B-47ED-43DF-B9E5-A98CF9EEB27D}" presName="spaceRect" presStyleCnt="0"/>
      <dgm:spPr/>
    </dgm:pt>
    <dgm:pt modelId="{52DED1E9-87B8-4E95-AEA1-5809C60BC887}" type="pres">
      <dgm:prSet presAssocID="{35A3F13B-47ED-43DF-B9E5-A98CF9EEB27D}" presName="parTx" presStyleLbl="revTx" presStyleIdx="0" presStyleCnt="4">
        <dgm:presLayoutVars>
          <dgm:chMax val="0"/>
          <dgm:chPref val="0"/>
        </dgm:presLayoutVars>
      </dgm:prSet>
      <dgm:spPr/>
    </dgm:pt>
    <dgm:pt modelId="{DA85CD30-2433-4F21-8546-1126D955669C}" type="pres">
      <dgm:prSet presAssocID="{B9FAA6FA-A55E-4E23-A733-53F6A54EFCF4}" presName="sibTrans" presStyleCnt="0"/>
      <dgm:spPr/>
    </dgm:pt>
    <dgm:pt modelId="{3632C0B6-4511-4935-8CD7-7FA822AA0493}" type="pres">
      <dgm:prSet presAssocID="{6FD09409-AFB0-4F9A-BE0C-46F959774E90}" presName="compNode" presStyleCnt="0"/>
      <dgm:spPr/>
    </dgm:pt>
    <dgm:pt modelId="{ED158944-AB7D-40B3-A81C-A0C0BF438834}" type="pres">
      <dgm:prSet presAssocID="{6FD09409-AFB0-4F9A-BE0C-46F959774E90}" presName="bgRect" presStyleLbl="bgShp" presStyleIdx="1" presStyleCnt="4"/>
      <dgm:spPr/>
    </dgm:pt>
    <dgm:pt modelId="{3EE44FAA-E8AA-4C6C-B66C-DA96929CA60A}" type="pres">
      <dgm:prSet presAssocID="{6FD09409-AFB0-4F9A-BE0C-46F959774E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4261869-2890-4EA4-884D-F08E7CFF4AAF}" type="pres">
      <dgm:prSet presAssocID="{6FD09409-AFB0-4F9A-BE0C-46F959774E90}" presName="spaceRect" presStyleCnt="0"/>
      <dgm:spPr/>
    </dgm:pt>
    <dgm:pt modelId="{4F42BC31-629C-4823-8F02-EDD1C0D900B0}" type="pres">
      <dgm:prSet presAssocID="{6FD09409-AFB0-4F9A-BE0C-46F959774E90}" presName="parTx" presStyleLbl="revTx" presStyleIdx="1" presStyleCnt="4">
        <dgm:presLayoutVars>
          <dgm:chMax val="0"/>
          <dgm:chPref val="0"/>
        </dgm:presLayoutVars>
      </dgm:prSet>
      <dgm:spPr/>
    </dgm:pt>
    <dgm:pt modelId="{8484C96D-DC15-4445-B12B-7C6DEE7214C4}" type="pres">
      <dgm:prSet presAssocID="{9DEAA4C5-B7C1-4FBF-89D2-F56254B6FB52}" presName="sibTrans" presStyleCnt="0"/>
      <dgm:spPr/>
    </dgm:pt>
    <dgm:pt modelId="{922FCC07-F04B-4471-9600-B0D5DFDCF049}" type="pres">
      <dgm:prSet presAssocID="{CB7AF24D-FB4F-4210-B8BF-267FB2A35091}" presName="compNode" presStyleCnt="0"/>
      <dgm:spPr/>
    </dgm:pt>
    <dgm:pt modelId="{3913E2D7-983E-4C8F-8EBF-4F896A926757}" type="pres">
      <dgm:prSet presAssocID="{CB7AF24D-FB4F-4210-B8BF-267FB2A35091}" presName="bgRect" presStyleLbl="bgShp" presStyleIdx="2" presStyleCnt="4"/>
      <dgm:spPr/>
    </dgm:pt>
    <dgm:pt modelId="{C51882E3-379A-4170-BC65-3F23427DDFA9}" type="pres">
      <dgm:prSet presAssocID="{CB7AF24D-FB4F-4210-B8BF-267FB2A35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D12A3B45-769B-4B04-A530-34BC76A50615}" type="pres">
      <dgm:prSet presAssocID="{CB7AF24D-FB4F-4210-B8BF-267FB2A35091}" presName="spaceRect" presStyleCnt="0"/>
      <dgm:spPr/>
    </dgm:pt>
    <dgm:pt modelId="{889792C3-E0D7-4022-946F-703B16949394}" type="pres">
      <dgm:prSet presAssocID="{CB7AF24D-FB4F-4210-B8BF-267FB2A35091}" presName="parTx" presStyleLbl="revTx" presStyleIdx="2" presStyleCnt="4">
        <dgm:presLayoutVars>
          <dgm:chMax val="0"/>
          <dgm:chPref val="0"/>
        </dgm:presLayoutVars>
      </dgm:prSet>
      <dgm:spPr/>
    </dgm:pt>
    <dgm:pt modelId="{0205E4A8-55FF-4D52-ADAC-DCD719659583}" type="pres">
      <dgm:prSet presAssocID="{C95D5CE8-A1A2-42A0-BD09-63E4399FD823}" presName="sibTrans" presStyleCnt="0"/>
      <dgm:spPr/>
    </dgm:pt>
    <dgm:pt modelId="{0225E4A0-7028-4852-84FF-CE17E40DED34}" type="pres">
      <dgm:prSet presAssocID="{C2C6110B-A200-4E00-A022-5CE342809BA6}" presName="compNode" presStyleCnt="0"/>
      <dgm:spPr/>
    </dgm:pt>
    <dgm:pt modelId="{E31DD10D-F3A1-4F3A-9025-3BCF391ABEB1}" type="pres">
      <dgm:prSet presAssocID="{C2C6110B-A200-4E00-A022-5CE342809BA6}" presName="bgRect" presStyleLbl="bgShp" presStyleIdx="3" presStyleCnt="4"/>
      <dgm:spPr/>
    </dgm:pt>
    <dgm:pt modelId="{FD17031B-F77F-432A-950B-E8AC148C4689}" type="pres">
      <dgm:prSet presAssocID="{C2C6110B-A200-4E00-A022-5CE342809B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C3D9D82-18C5-458F-85D8-7DAE8D68090A}" type="pres">
      <dgm:prSet presAssocID="{C2C6110B-A200-4E00-A022-5CE342809BA6}" presName="spaceRect" presStyleCnt="0"/>
      <dgm:spPr/>
    </dgm:pt>
    <dgm:pt modelId="{46C2C13D-87F9-4266-BFB4-774D94FAAEB0}" type="pres">
      <dgm:prSet presAssocID="{C2C6110B-A200-4E00-A022-5CE342809BA6}" presName="parTx" presStyleLbl="revTx" presStyleIdx="3" presStyleCnt="4">
        <dgm:presLayoutVars>
          <dgm:chMax val="0"/>
          <dgm:chPref val="0"/>
        </dgm:presLayoutVars>
      </dgm:prSet>
      <dgm:spPr/>
    </dgm:pt>
  </dgm:ptLst>
  <dgm:cxnLst>
    <dgm:cxn modelId="{37B6A028-3E0C-4E46-A0B9-6031C2080DA7}" type="presOf" srcId="{6CF0261D-2D55-44FE-9210-5FD47F397E45}" destId="{E504DEF7-6C57-4261-9F15-D8D96ECE0325}" srcOrd="0" destOrd="0" presId="urn:microsoft.com/office/officeart/2018/2/layout/IconVerticalSolidList"/>
    <dgm:cxn modelId="{A4AAC06D-AE2B-44A7-99FC-70B2928B7046}" srcId="{6CF0261D-2D55-44FE-9210-5FD47F397E45}" destId="{35A3F13B-47ED-43DF-B9E5-A98CF9EEB27D}" srcOrd="0" destOrd="0" parTransId="{8FF08942-7391-4348-92FC-09578CC6DC39}" sibTransId="{B9FAA6FA-A55E-4E23-A733-53F6A54EFCF4}"/>
    <dgm:cxn modelId="{508BA88F-9CAB-4F76-993C-196BD736AFAF}" type="presOf" srcId="{CB7AF24D-FB4F-4210-B8BF-267FB2A35091}" destId="{889792C3-E0D7-4022-946F-703B16949394}" srcOrd="0" destOrd="0" presId="urn:microsoft.com/office/officeart/2018/2/layout/IconVerticalSolidList"/>
    <dgm:cxn modelId="{A0BF5599-8C3F-4AE4-A729-018BAEE1C9C8}" srcId="{6CF0261D-2D55-44FE-9210-5FD47F397E45}" destId="{CB7AF24D-FB4F-4210-B8BF-267FB2A35091}" srcOrd="2" destOrd="0" parTransId="{B1763A64-2655-437C-9198-40DD3D811301}" sibTransId="{C95D5CE8-A1A2-42A0-BD09-63E4399FD823}"/>
    <dgm:cxn modelId="{04E4CC9D-A77F-43A5-A1B5-1D8B1909E41C}" type="presOf" srcId="{35A3F13B-47ED-43DF-B9E5-A98CF9EEB27D}" destId="{52DED1E9-87B8-4E95-AEA1-5809C60BC887}" srcOrd="0" destOrd="0" presId="urn:microsoft.com/office/officeart/2018/2/layout/IconVerticalSolidList"/>
    <dgm:cxn modelId="{76A397A0-B404-48B6-B4AB-184C79E9F608}" srcId="{6CF0261D-2D55-44FE-9210-5FD47F397E45}" destId="{C2C6110B-A200-4E00-A022-5CE342809BA6}" srcOrd="3" destOrd="0" parTransId="{3CFD4D89-FD3D-4B44-B6F8-8CB4428C6F4D}" sibTransId="{2413B61A-22B3-46C2-9D88-48F5EDA50F9B}"/>
    <dgm:cxn modelId="{22442EA2-D5D7-4ADC-AAEE-129243005349}" srcId="{6CF0261D-2D55-44FE-9210-5FD47F397E45}" destId="{6FD09409-AFB0-4F9A-BE0C-46F959774E90}" srcOrd="1" destOrd="0" parTransId="{F4A3C124-7376-407A-98EF-6D4F389FE0CE}" sibTransId="{9DEAA4C5-B7C1-4FBF-89D2-F56254B6FB52}"/>
    <dgm:cxn modelId="{6C1243C5-4A38-497B-8FC6-D7BF8C8639AE}" type="presOf" srcId="{6FD09409-AFB0-4F9A-BE0C-46F959774E90}" destId="{4F42BC31-629C-4823-8F02-EDD1C0D900B0}" srcOrd="0" destOrd="0" presId="urn:microsoft.com/office/officeart/2018/2/layout/IconVerticalSolidList"/>
    <dgm:cxn modelId="{6F03DCC7-3234-4914-A431-4BE9B2149311}" type="presOf" srcId="{C2C6110B-A200-4E00-A022-5CE342809BA6}" destId="{46C2C13D-87F9-4266-BFB4-774D94FAAEB0}" srcOrd="0" destOrd="0" presId="urn:microsoft.com/office/officeart/2018/2/layout/IconVerticalSolidList"/>
    <dgm:cxn modelId="{1BA8783B-997C-427E-81AD-6946FF905D38}" type="presParOf" srcId="{E504DEF7-6C57-4261-9F15-D8D96ECE0325}" destId="{764A1FB1-3F1C-4A74-B3AC-F3C71D3CBDD0}" srcOrd="0" destOrd="0" presId="urn:microsoft.com/office/officeart/2018/2/layout/IconVerticalSolidList"/>
    <dgm:cxn modelId="{C238800A-1A71-4643-AC9B-A1FC66B45C43}" type="presParOf" srcId="{764A1FB1-3F1C-4A74-B3AC-F3C71D3CBDD0}" destId="{A308C6F5-232C-4278-837A-436FEC36C9EF}" srcOrd="0" destOrd="0" presId="urn:microsoft.com/office/officeart/2018/2/layout/IconVerticalSolidList"/>
    <dgm:cxn modelId="{97D7457C-2C17-4A23-B25A-6E5A26388512}" type="presParOf" srcId="{764A1FB1-3F1C-4A74-B3AC-F3C71D3CBDD0}" destId="{475D098F-80C1-4FDB-AA15-93FD6C92AD89}" srcOrd="1" destOrd="0" presId="urn:microsoft.com/office/officeart/2018/2/layout/IconVerticalSolidList"/>
    <dgm:cxn modelId="{CBE59FD2-3F82-4FA0-8EB2-95C036AB1A8B}" type="presParOf" srcId="{764A1FB1-3F1C-4A74-B3AC-F3C71D3CBDD0}" destId="{16BB4887-9DD3-4E2B-81C1-34165235F025}" srcOrd="2" destOrd="0" presId="urn:microsoft.com/office/officeart/2018/2/layout/IconVerticalSolidList"/>
    <dgm:cxn modelId="{00696320-A1E7-4930-87B5-2C864B617FAE}" type="presParOf" srcId="{764A1FB1-3F1C-4A74-B3AC-F3C71D3CBDD0}" destId="{52DED1E9-87B8-4E95-AEA1-5809C60BC887}" srcOrd="3" destOrd="0" presId="urn:microsoft.com/office/officeart/2018/2/layout/IconVerticalSolidList"/>
    <dgm:cxn modelId="{8779DD45-473A-4AA8-99C0-21C56025DE7D}" type="presParOf" srcId="{E504DEF7-6C57-4261-9F15-D8D96ECE0325}" destId="{DA85CD30-2433-4F21-8546-1126D955669C}" srcOrd="1" destOrd="0" presId="urn:microsoft.com/office/officeart/2018/2/layout/IconVerticalSolidList"/>
    <dgm:cxn modelId="{D6281534-0251-41E3-AC50-6194A9D06548}" type="presParOf" srcId="{E504DEF7-6C57-4261-9F15-D8D96ECE0325}" destId="{3632C0B6-4511-4935-8CD7-7FA822AA0493}" srcOrd="2" destOrd="0" presId="urn:microsoft.com/office/officeart/2018/2/layout/IconVerticalSolidList"/>
    <dgm:cxn modelId="{6152A8E5-A70C-48AC-9D83-EF618BCE6856}" type="presParOf" srcId="{3632C0B6-4511-4935-8CD7-7FA822AA0493}" destId="{ED158944-AB7D-40B3-A81C-A0C0BF438834}" srcOrd="0" destOrd="0" presId="urn:microsoft.com/office/officeart/2018/2/layout/IconVerticalSolidList"/>
    <dgm:cxn modelId="{818B0962-7799-40DA-B7B4-4F32E1F99200}" type="presParOf" srcId="{3632C0B6-4511-4935-8CD7-7FA822AA0493}" destId="{3EE44FAA-E8AA-4C6C-B66C-DA96929CA60A}" srcOrd="1" destOrd="0" presId="urn:microsoft.com/office/officeart/2018/2/layout/IconVerticalSolidList"/>
    <dgm:cxn modelId="{A56C8879-2E20-4325-8277-5F97B2A0C72A}" type="presParOf" srcId="{3632C0B6-4511-4935-8CD7-7FA822AA0493}" destId="{44261869-2890-4EA4-884D-F08E7CFF4AAF}" srcOrd="2" destOrd="0" presId="urn:microsoft.com/office/officeart/2018/2/layout/IconVerticalSolidList"/>
    <dgm:cxn modelId="{997D2635-B9B6-473B-96D1-B6181E87B955}" type="presParOf" srcId="{3632C0B6-4511-4935-8CD7-7FA822AA0493}" destId="{4F42BC31-629C-4823-8F02-EDD1C0D900B0}" srcOrd="3" destOrd="0" presId="urn:microsoft.com/office/officeart/2018/2/layout/IconVerticalSolidList"/>
    <dgm:cxn modelId="{1019355F-C2A2-4F5B-B099-8669CBF3174F}" type="presParOf" srcId="{E504DEF7-6C57-4261-9F15-D8D96ECE0325}" destId="{8484C96D-DC15-4445-B12B-7C6DEE7214C4}" srcOrd="3" destOrd="0" presId="urn:microsoft.com/office/officeart/2018/2/layout/IconVerticalSolidList"/>
    <dgm:cxn modelId="{B7A16E4F-3625-4C02-823E-69051749CA00}" type="presParOf" srcId="{E504DEF7-6C57-4261-9F15-D8D96ECE0325}" destId="{922FCC07-F04B-4471-9600-B0D5DFDCF049}" srcOrd="4" destOrd="0" presId="urn:microsoft.com/office/officeart/2018/2/layout/IconVerticalSolidList"/>
    <dgm:cxn modelId="{C0B2BB2E-F68C-4A86-9399-683B049E9CD8}" type="presParOf" srcId="{922FCC07-F04B-4471-9600-B0D5DFDCF049}" destId="{3913E2D7-983E-4C8F-8EBF-4F896A926757}" srcOrd="0" destOrd="0" presId="urn:microsoft.com/office/officeart/2018/2/layout/IconVerticalSolidList"/>
    <dgm:cxn modelId="{CEDE4D41-947E-48D8-8F87-4347DA63F14A}" type="presParOf" srcId="{922FCC07-F04B-4471-9600-B0D5DFDCF049}" destId="{C51882E3-379A-4170-BC65-3F23427DDFA9}" srcOrd="1" destOrd="0" presId="urn:microsoft.com/office/officeart/2018/2/layout/IconVerticalSolidList"/>
    <dgm:cxn modelId="{FF02B940-EA10-41F1-8D96-A936EFEBCC7A}" type="presParOf" srcId="{922FCC07-F04B-4471-9600-B0D5DFDCF049}" destId="{D12A3B45-769B-4B04-A530-34BC76A50615}" srcOrd="2" destOrd="0" presId="urn:microsoft.com/office/officeart/2018/2/layout/IconVerticalSolidList"/>
    <dgm:cxn modelId="{1184F7B1-C14D-4D1F-98CE-D003841599DA}" type="presParOf" srcId="{922FCC07-F04B-4471-9600-B0D5DFDCF049}" destId="{889792C3-E0D7-4022-946F-703B16949394}" srcOrd="3" destOrd="0" presId="urn:microsoft.com/office/officeart/2018/2/layout/IconVerticalSolidList"/>
    <dgm:cxn modelId="{3F1602AA-AE51-46E9-9DC9-47EB9A1B089B}" type="presParOf" srcId="{E504DEF7-6C57-4261-9F15-D8D96ECE0325}" destId="{0205E4A8-55FF-4D52-ADAC-DCD719659583}" srcOrd="5" destOrd="0" presId="urn:microsoft.com/office/officeart/2018/2/layout/IconVerticalSolidList"/>
    <dgm:cxn modelId="{20031BD5-9ED0-42DB-9848-91C2E95DCB74}" type="presParOf" srcId="{E504DEF7-6C57-4261-9F15-D8D96ECE0325}" destId="{0225E4A0-7028-4852-84FF-CE17E40DED34}" srcOrd="6" destOrd="0" presId="urn:microsoft.com/office/officeart/2018/2/layout/IconVerticalSolidList"/>
    <dgm:cxn modelId="{DB5555F7-2B95-4E63-AE55-8E4289C8555F}" type="presParOf" srcId="{0225E4A0-7028-4852-84FF-CE17E40DED34}" destId="{E31DD10D-F3A1-4F3A-9025-3BCF391ABEB1}" srcOrd="0" destOrd="0" presId="urn:microsoft.com/office/officeart/2018/2/layout/IconVerticalSolidList"/>
    <dgm:cxn modelId="{95931166-23DB-48BB-9BB2-86C22D81280D}" type="presParOf" srcId="{0225E4A0-7028-4852-84FF-CE17E40DED34}" destId="{FD17031B-F77F-432A-950B-E8AC148C4689}" srcOrd="1" destOrd="0" presId="urn:microsoft.com/office/officeart/2018/2/layout/IconVerticalSolidList"/>
    <dgm:cxn modelId="{D4AB398E-4CAC-442F-B5AC-1919369FCB01}" type="presParOf" srcId="{0225E4A0-7028-4852-84FF-CE17E40DED34}" destId="{6C3D9D82-18C5-458F-85D8-7DAE8D68090A}" srcOrd="2" destOrd="0" presId="urn:microsoft.com/office/officeart/2018/2/layout/IconVerticalSolidList"/>
    <dgm:cxn modelId="{973D27F5-9277-4E1D-A318-454B50CA804F}" type="presParOf" srcId="{0225E4A0-7028-4852-84FF-CE17E40DED34}" destId="{46C2C13D-87F9-4266-BFB4-774D94FAA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B373-F5D2-4C16-8232-AD3EB3BA2865}">
      <dsp:nvSpPr>
        <dsp:cNvPr id="0" name=""/>
        <dsp:cNvSpPr/>
      </dsp:nvSpPr>
      <dsp:spPr>
        <a:xfrm>
          <a:off x="0" y="3378250"/>
          <a:ext cx="11521435" cy="690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7030A0"/>
              </a:solidFill>
            </a:rPr>
            <a:t>Dr Okwudili O. Onwurah</a:t>
          </a:r>
        </a:p>
      </dsp:txBody>
      <dsp:txXfrm>
        <a:off x="0" y="3378250"/>
        <a:ext cx="11521435" cy="690946"/>
      </dsp:txXfrm>
    </dsp:sp>
    <dsp:sp modelId="{50E560F1-A1B3-4C64-B8C9-000AEB7FD047}">
      <dsp:nvSpPr>
        <dsp:cNvPr id="0" name=""/>
        <dsp:cNvSpPr/>
      </dsp:nvSpPr>
      <dsp:spPr>
        <a:xfrm rot="10800000">
          <a:off x="0" y="2840"/>
          <a:ext cx="11521435" cy="343263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Tutor</a:t>
          </a:r>
          <a:r>
            <a:rPr lang="en-US" sz="2500" kern="1200" dirty="0"/>
            <a:t>: </a:t>
          </a:r>
          <a:r>
            <a:rPr lang="en-GB" sz="2500" b="1" kern="1200" dirty="0"/>
            <a:t>Okwudili</a:t>
          </a:r>
          <a:r>
            <a:rPr lang="en-GB" sz="2500" kern="1200" dirty="0"/>
            <a:t> O. ONWURAH, </a:t>
          </a:r>
          <a:r>
            <a:rPr lang="en-GB" sz="2500" b="1" kern="1200" dirty="0"/>
            <a:t>LL.B.</a:t>
          </a:r>
          <a:r>
            <a:rPr lang="en-GB" sz="2500" kern="1200" dirty="0"/>
            <a:t> (Nigeria); </a:t>
          </a:r>
          <a:r>
            <a:rPr lang="en-GB" sz="2500" b="1" kern="1200" dirty="0"/>
            <a:t>BL</a:t>
          </a:r>
          <a:r>
            <a:rPr lang="en-GB" sz="2500" kern="1200" dirty="0"/>
            <a:t> (Abuja, Nigeria); </a:t>
          </a:r>
          <a:r>
            <a:rPr lang="en-GB" sz="2500" b="1" kern="1200" dirty="0"/>
            <a:t>LLM</a:t>
          </a:r>
          <a:r>
            <a:rPr lang="en-GB" sz="2500" kern="1200" dirty="0"/>
            <a:t> (Exeter, UK); </a:t>
          </a:r>
          <a:r>
            <a:rPr lang="en-GB" sz="2500" b="1" kern="1200" dirty="0"/>
            <a:t>LLM</a:t>
          </a:r>
          <a:r>
            <a:rPr lang="en-GB" sz="2500" kern="1200" dirty="0"/>
            <a:t> (Qingdao, PRC); </a:t>
          </a:r>
          <a:r>
            <a:rPr lang="en-GB" sz="2500" b="1" kern="1200" dirty="0"/>
            <a:t>LLM</a:t>
          </a:r>
          <a:r>
            <a:rPr lang="en-GB" sz="2500" kern="1200" dirty="0"/>
            <a:t> (Shanghai, PRC)</a:t>
          </a:r>
          <a:endParaRPr lang="en-US" sz="2500" kern="1200" dirty="0"/>
        </a:p>
      </dsp:txBody>
      <dsp:txXfrm rot="-10800000">
        <a:off x="0" y="2840"/>
        <a:ext cx="11521435" cy="1204855"/>
      </dsp:txXfrm>
    </dsp:sp>
    <dsp:sp modelId="{776488E1-41F0-4B79-AF8B-E69517EDFD16}">
      <dsp:nvSpPr>
        <dsp:cNvPr id="0" name=""/>
        <dsp:cNvSpPr/>
      </dsp:nvSpPr>
      <dsp:spPr>
        <a:xfrm>
          <a:off x="0" y="1034225"/>
          <a:ext cx="11521435" cy="13732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PhD in Law (Hong Kong)</a:t>
          </a:r>
          <a:br>
            <a:rPr lang="en-US" sz="4800" kern="1200" dirty="0"/>
          </a:br>
          <a:endParaRPr lang="en-US" sz="4800" kern="1200" dirty="0"/>
        </a:p>
      </dsp:txBody>
      <dsp:txXfrm>
        <a:off x="0" y="1034225"/>
        <a:ext cx="11521435" cy="1373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C6F5-232C-4278-837A-436FEC36C9EF}">
      <dsp:nvSpPr>
        <dsp:cNvPr id="0" name=""/>
        <dsp:cNvSpPr/>
      </dsp:nvSpPr>
      <dsp:spPr>
        <a:xfrm>
          <a:off x="0" y="2614"/>
          <a:ext cx="7097051" cy="13248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D098F-80C1-4FDB-AA15-93FD6C92AD89}">
      <dsp:nvSpPr>
        <dsp:cNvPr id="0" name=""/>
        <dsp:cNvSpPr/>
      </dsp:nvSpPr>
      <dsp:spPr>
        <a:xfrm>
          <a:off x="400774" y="300711"/>
          <a:ext cx="728681" cy="728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D1E9-87B8-4E95-AEA1-5809C60BC887}">
      <dsp:nvSpPr>
        <dsp:cNvPr id="0" name=""/>
        <dsp:cNvSpPr/>
      </dsp:nvSpPr>
      <dsp:spPr>
        <a:xfrm>
          <a:off x="1530231" y="2614"/>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The purpose of the online lesson is to encourage you to </a:t>
          </a:r>
          <a:r>
            <a:rPr lang="en-GB" sz="2000" b="1" u="sng" kern="1200"/>
            <a:t>participate actively </a:t>
          </a:r>
          <a:r>
            <a:rPr lang="en-GB" sz="2000" kern="1200"/>
            <a:t>in achieving your needs and simplifying your legal education. </a:t>
          </a:r>
          <a:r>
            <a:rPr lang="en-GB" sz="2000" i="1" kern="1200"/>
            <a:t>I want you to be the best!</a:t>
          </a:r>
          <a:endParaRPr lang="en-US" sz="2000" kern="1200"/>
        </a:p>
      </dsp:txBody>
      <dsp:txXfrm>
        <a:off x="1530231" y="2614"/>
        <a:ext cx="5566819" cy="1324875"/>
      </dsp:txXfrm>
    </dsp:sp>
    <dsp:sp modelId="{ED158944-AB7D-40B3-A81C-A0C0BF438834}">
      <dsp:nvSpPr>
        <dsp:cNvPr id="0" name=""/>
        <dsp:cNvSpPr/>
      </dsp:nvSpPr>
      <dsp:spPr>
        <a:xfrm>
          <a:off x="0" y="1658708"/>
          <a:ext cx="7097051" cy="13248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44FAA-E8AA-4C6C-B66C-DA96929CA60A}">
      <dsp:nvSpPr>
        <dsp:cNvPr id="0" name=""/>
        <dsp:cNvSpPr/>
      </dsp:nvSpPr>
      <dsp:spPr>
        <a:xfrm>
          <a:off x="400774" y="1956805"/>
          <a:ext cx="728681" cy="728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2BC31-629C-4823-8F02-EDD1C0D900B0}">
      <dsp:nvSpPr>
        <dsp:cNvPr id="0" name=""/>
        <dsp:cNvSpPr/>
      </dsp:nvSpPr>
      <dsp:spPr>
        <a:xfrm>
          <a:off x="1530231" y="165870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Will make the learning process more </a:t>
          </a:r>
          <a:r>
            <a:rPr lang="en-GB" sz="2000" b="1" kern="1200"/>
            <a:t>interactive discussions </a:t>
          </a:r>
          <a:r>
            <a:rPr lang="en-GB" sz="2000" kern="1200"/>
            <a:t>and feel free to ask any question or you can speak.</a:t>
          </a:r>
          <a:endParaRPr lang="en-US" sz="2000" kern="1200"/>
        </a:p>
      </dsp:txBody>
      <dsp:txXfrm>
        <a:off x="1530231" y="1658708"/>
        <a:ext cx="5566819" cy="1324875"/>
      </dsp:txXfrm>
    </dsp:sp>
    <dsp:sp modelId="{3913E2D7-983E-4C8F-8EBF-4F896A926757}">
      <dsp:nvSpPr>
        <dsp:cNvPr id="0" name=""/>
        <dsp:cNvSpPr/>
      </dsp:nvSpPr>
      <dsp:spPr>
        <a:xfrm>
          <a:off x="0" y="3314803"/>
          <a:ext cx="7097051" cy="13248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882E3-379A-4170-BC65-3F23427DDFA9}">
      <dsp:nvSpPr>
        <dsp:cNvPr id="0" name=""/>
        <dsp:cNvSpPr/>
      </dsp:nvSpPr>
      <dsp:spPr>
        <a:xfrm>
          <a:off x="400774" y="3612900"/>
          <a:ext cx="728681" cy="728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792C3-E0D7-4022-946F-703B16949394}">
      <dsp:nvSpPr>
        <dsp:cNvPr id="0" name=""/>
        <dsp:cNvSpPr/>
      </dsp:nvSpPr>
      <dsp:spPr>
        <a:xfrm>
          <a:off x="1530231" y="3314803"/>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You have the right to choose whether to turn on your video or not.</a:t>
          </a:r>
          <a:endParaRPr lang="en-US" sz="2000" kern="1200"/>
        </a:p>
      </dsp:txBody>
      <dsp:txXfrm>
        <a:off x="1530231" y="3314803"/>
        <a:ext cx="5566819" cy="1324875"/>
      </dsp:txXfrm>
    </dsp:sp>
    <dsp:sp modelId="{E31DD10D-F3A1-4F3A-9025-3BCF391ABEB1}">
      <dsp:nvSpPr>
        <dsp:cNvPr id="0" name=""/>
        <dsp:cNvSpPr/>
      </dsp:nvSpPr>
      <dsp:spPr>
        <a:xfrm>
          <a:off x="0" y="4970898"/>
          <a:ext cx="7097051" cy="13248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7031B-F77F-432A-950B-E8AC148C4689}">
      <dsp:nvSpPr>
        <dsp:cNvPr id="0" name=""/>
        <dsp:cNvSpPr/>
      </dsp:nvSpPr>
      <dsp:spPr>
        <a:xfrm>
          <a:off x="400774" y="5268995"/>
          <a:ext cx="728681" cy="7286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2C13D-87F9-4266-BFB4-774D94FAAEB0}">
      <dsp:nvSpPr>
        <dsp:cNvPr id="0" name=""/>
        <dsp:cNvSpPr/>
      </dsp:nvSpPr>
      <dsp:spPr>
        <a:xfrm>
          <a:off x="1530231" y="497089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b="1" kern="1200"/>
            <a:t>Participation</a:t>
          </a:r>
          <a:r>
            <a:rPr lang="en-GB" sz="2000" kern="1200"/>
            <a:t> prepares you for your exam and learning needs with ease.</a:t>
          </a:r>
          <a:endParaRPr lang="en-US" sz="2000" kern="1200"/>
        </a:p>
      </dsp:txBody>
      <dsp:txXfrm>
        <a:off x="1530231" y="4970898"/>
        <a:ext cx="5566819" cy="13248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75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0321" y="1"/>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9" y="2245359"/>
            <a:ext cx="8178803" cy="1818640"/>
          </a:xfrm>
        </p:spPr>
        <p:txBody>
          <a:bodyPr anchor="b">
            <a:noAutofit/>
          </a:bodyPr>
          <a:lstStyle>
            <a:lvl1pPr algn="ctr">
              <a:defRPr sz="6480">
                <a:effectLst/>
              </a:defRPr>
            </a:lvl1pPr>
          </a:lstStyle>
          <a:p>
            <a:r>
              <a:rPr lang="en-US"/>
              <a:t>Click to edit Master title style</a:t>
            </a:r>
            <a:endParaRPr lang="en-US" dirty="0"/>
          </a:p>
        </p:txBody>
      </p:sp>
      <p:sp>
        <p:nvSpPr>
          <p:cNvPr id="3" name="Subtitle 2"/>
          <p:cNvSpPr>
            <a:spLocks noGrp="1"/>
          </p:cNvSpPr>
          <p:nvPr>
            <p:ph type="subTitle" idx="1"/>
          </p:nvPr>
        </p:nvSpPr>
        <p:spPr>
          <a:xfrm>
            <a:off x="3230879" y="4389117"/>
            <a:ext cx="8178803" cy="1584962"/>
          </a:xfrm>
        </p:spPr>
        <p:txBody>
          <a:bodyPr anchor="t">
            <a:normAutofit/>
          </a:bodyPr>
          <a:lstStyle>
            <a:lvl1pPr marL="0" indent="0" algn="ctr">
              <a:buNone/>
              <a:defRPr sz="2520">
                <a:solidFill>
                  <a:schemeClr val="tx1"/>
                </a:solidFill>
              </a:defRPr>
            </a:lvl1pPr>
            <a:lvl2pPr marL="548618" indent="0" algn="ctr">
              <a:buNone/>
              <a:defRPr>
                <a:solidFill>
                  <a:schemeClr val="tx1">
                    <a:tint val="75000"/>
                  </a:schemeClr>
                </a:solidFill>
              </a:defRPr>
            </a:lvl2pPr>
            <a:lvl3pPr marL="1097236" indent="0" algn="ctr">
              <a:buNone/>
              <a:defRPr>
                <a:solidFill>
                  <a:schemeClr val="tx1">
                    <a:tint val="75000"/>
                  </a:schemeClr>
                </a:solidFill>
              </a:defRPr>
            </a:lvl3pPr>
            <a:lvl4pPr marL="1645854" indent="0" algn="ctr">
              <a:buNone/>
              <a:defRPr>
                <a:solidFill>
                  <a:schemeClr val="tx1">
                    <a:tint val="75000"/>
                  </a:schemeClr>
                </a:solidFill>
              </a:defRPr>
            </a:lvl4pPr>
            <a:lvl5pPr marL="2194472" indent="0" algn="ctr">
              <a:buNone/>
              <a:defRPr>
                <a:solidFill>
                  <a:schemeClr val="tx1">
                    <a:tint val="75000"/>
                  </a:schemeClr>
                </a:solidFill>
              </a:defRPr>
            </a:lvl5pPr>
            <a:lvl6pPr marL="2743091" indent="0" algn="ctr">
              <a:buNone/>
              <a:defRPr>
                <a:solidFill>
                  <a:schemeClr val="tx1">
                    <a:tint val="75000"/>
                  </a:schemeClr>
                </a:solidFill>
              </a:defRPr>
            </a:lvl6pPr>
            <a:lvl7pPr marL="3291708" indent="0" algn="ctr">
              <a:buNone/>
              <a:defRPr>
                <a:solidFill>
                  <a:schemeClr val="tx1">
                    <a:tint val="75000"/>
                  </a:schemeClr>
                </a:solidFill>
              </a:defRPr>
            </a:lvl7pPr>
            <a:lvl8pPr marL="3840326" indent="0" algn="ctr">
              <a:buNone/>
              <a:defRPr>
                <a:solidFill>
                  <a:schemeClr val="tx1">
                    <a:tint val="75000"/>
                  </a:schemeClr>
                </a:solidFill>
              </a:defRPr>
            </a:lvl8pPr>
            <a:lvl9pPr marL="438894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A8476EFB-4B01-4EA6-B0D4-FFE443BA1777}" type="datetime1">
              <a:rPr lang="en-US" smtClean="0"/>
              <a:t>11/29/2024</a:t>
            </a:fld>
            <a:endParaRPr lang="en-US"/>
          </a:p>
        </p:txBody>
      </p:sp>
      <p:sp>
        <p:nvSpPr>
          <p:cNvPr id="5" name="Footer Placeholder 4"/>
          <p:cNvSpPr>
            <a:spLocks noGrp="1"/>
          </p:cNvSpPr>
          <p:nvPr>
            <p:ph type="ftr" sz="quarter" idx="11"/>
          </p:nvPr>
        </p:nvSpPr>
        <p:spPr>
          <a:xfrm>
            <a:off x="3230878" y="6045196"/>
            <a:ext cx="6257562" cy="335280"/>
          </a:xfrm>
        </p:spPr>
        <p:txBody>
          <a:bodyPr/>
          <a:lstStyle/>
          <a:p>
            <a:endParaRPr lang="en-US"/>
          </a:p>
        </p:txBody>
      </p:sp>
      <p:sp>
        <p:nvSpPr>
          <p:cNvPr id="6" name="Slide Number Placeholder 5"/>
          <p:cNvSpPr>
            <a:spLocks noGrp="1"/>
          </p:cNvSpPr>
          <p:nvPr>
            <p:ph type="sldNum" sz="quarter" idx="12"/>
          </p:nvPr>
        </p:nvSpPr>
        <p:spPr>
          <a:xfrm>
            <a:off x="10748282" y="6045196"/>
            <a:ext cx="661400" cy="335280"/>
          </a:xfrm>
        </p:spPr>
        <p:txBody>
          <a:bodyPr/>
          <a:lstStyle/>
          <a:p>
            <a:fld id="{103DA290-49AB-4A6C-90E9-3D87C6460C9F}" type="slidenum">
              <a:rPr lang="en-US" smtClean="0"/>
              <a:t>‹#›</a:t>
            </a:fld>
            <a:endParaRPr lang="en-US"/>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195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0769E-EAD6-49BB-84EA-F56167DA96CD}"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402934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418080" y="4615263"/>
            <a:ext cx="9790428" cy="1145456"/>
          </a:xfrm>
        </p:spPr>
        <p:txBody>
          <a:bodyPr anchor="t">
            <a:normAutofit/>
          </a:bodyPr>
          <a:lstStyle>
            <a:lvl1pPr marL="0" indent="0" algn="ctr">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D5BFE-7690-4479-971C-751CB5A923E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2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8139"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17614"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7B6D8-2810-4DDF-A91B-36D9056DA71B}"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412418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54481"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4" name="Content Placeholder 3"/>
          <p:cNvSpPr>
            <a:spLocks noGrp="1"/>
          </p:cNvSpPr>
          <p:nvPr>
            <p:ph sz="half" idx="2"/>
          </p:nvPr>
        </p:nvSpPr>
        <p:spPr>
          <a:xfrm>
            <a:off x="1554481"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5"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6" name="Content Placeholder 5"/>
          <p:cNvSpPr>
            <a:spLocks noGrp="1"/>
          </p:cNvSpPr>
          <p:nvPr>
            <p:ph sz="quarter" idx="4"/>
          </p:nvPr>
        </p:nvSpPr>
        <p:spPr>
          <a:xfrm>
            <a:off x="7416805"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4845F-89B8-426F-A7CE-6A86FFB65293}" type="datetime1">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DA290-49AB-4A6C-90E9-3D87C6460C9F}" type="slidenum">
              <a:rPr lang="en-US" smtClean="0"/>
              <a:t>‹#›</a:t>
            </a:fld>
            <a:endParaRPr lang="en-US"/>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435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B82A3-7B3F-4483-A81F-57EDB15FADA7}" type="datetime1">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30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17C24-A1E2-44ED-9AEC-F82965804F42}" type="datetime1">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817768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575" y="1666241"/>
            <a:ext cx="4462146"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502403" y="1178559"/>
            <a:ext cx="6563359" cy="587248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2575" y="3637279"/>
            <a:ext cx="4462146" cy="2926085"/>
          </a:xfrm>
        </p:spPr>
        <p:txBody>
          <a:bodyPr anchor="t">
            <a:normAutofit/>
          </a:bodyPr>
          <a:lstStyle>
            <a:lvl1pPr marL="0" indent="0" algn="ctr">
              <a:buNone/>
              <a:defRPr sz="192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A2E3C6A2-508E-417D-A65E-19866EEC2945}"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551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2260598"/>
            <a:ext cx="7490179" cy="1645920"/>
          </a:xfrm>
        </p:spPr>
        <p:txBody>
          <a:bodyPr anchor="b">
            <a:normAutofit/>
          </a:bodyPr>
          <a:lstStyle>
            <a:lvl1pPr algn="ctr">
              <a:defRPr sz="33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713799"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0" y="3906518"/>
            <a:ext cx="7490179" cy="2194560"/>
          </a:xfrm>
        </p:spPr>
        <p:txBody>
          <a:bodyPr anchor="t">
            <a:normAutofit/>
          </a:bodyPr>
          <a:lstStyle>
            <a:lvl1pPr marL="0" indent="0" algn="ctr">
              <a:buNone/>
              <a:defRPr sz="216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B0B9343-932B-4B39-A4F9-65D2F9EF04ED}"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3343453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9713" y="1249681"/>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30E2C49-F232-426B-B556-924B488CDCCE}"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913464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64642" y="5212081"/>
            <a:ext cx="11511278"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44E8D3-47D7-439F-872A-DAE17BE88DA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81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18" indent="0">
              <a:buFontTx/>
              <a:buNone/>
              <a:defRPr/>
            </a:lvl2pPr>
            <a:lvl3pPr marL="1097236" indent="0">
              <a:buFontTx/>
              <a:buNone/>
              <a:defRPr/>
            </a:lvl3pPr>
            <a:lvl4pPr marL="1645854" indent="0">
              <a:buFontTx/>
              <a:buNone/>
              <a:defRPr/>
            </a:lvl4pPr>
            <a:lvl5pPr marL="2194472" indent="0">
              <a:buFontTx/>
              <a:buNone/>
              <a:defRPr/>
            </a:lvl5pPr>
          </a:lstStyle>
          <a:p>
            <a:pPr lvl="0"/>
            <a:r>
              <a:rPr lang="en-US"/>
              <a:t>Edit Master text styles</a:t>
            </a:r>
          </a:p>
        </p:txBody>
      </p:sp>
      <p:sp>
        <p:nvSpPr>
          <p:cNvPr id="3" name="Text Placeholder 2"/>
          <p:cNvSpPr>
            <a:spLocks noGrp="1"/>
          </p:cNvSpPr>
          <p:nvPr>
            <p:ph type="body" idx="1"/>
          </p:nvPr>
        </p:nvSpPr>
        <p:spPr>
          <a:xfrm>
            <a:off x="1554481" y="5212081"/>
            <a:ext cx="11531599"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9F3EF8-A388-498C-931A-5E8B45B9C73A}"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029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47731-A5D6-45B7-B50F-70BD8A77E514}"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85026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F9500-D394-4EB6-967B-A58FB2FFB147}"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415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0" y="5364481"/>
            <a:ext cx="11531604" cy="168656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92B87-7EB5-46C8-B88C-50EC63B7CB2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738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6CF2D-FED3-4993-BF2A-C99417DAEFC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223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9" y="1178559"/>
            <a:ext cx="2269074" cy="58724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F0F08-7EB3-4601-83E3-1FACD753EA83}"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4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1"/>
            <a:ext cx="14675954" cy="8227457"/>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4" y="1178559"/>
            <a:ext cx="11521435" cy="156464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54481" y="3068320"/>
            <a:ext cx="11521435" cy="3982723"/>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73037161-A336-493F-97B8-2768EBE8F593}" type="datetime1">
              <a:rPr lang="en-US" smtClean="0"/>
              <a:t>11/29/2024</a:t>
            </a:fld>
            <a:endParaRPr lang="en-US"/>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2424683"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103DA290-49AB-4A6C-90E9-3D87C6460C9F}" type="slidenum">
              <a:rPr lang="en-US" smtClean="0"/>
              <a:t>‹#›</a:t>
            </a:fld>
            <a:endParaRPr lang="en-US"/>
          </a:p>
        </p:txBody>
      </p:sp>
    </p:spTree>
    <p:extLst>
      <p:ext uri="{BB962C8B-B14F-4D97-AF65-F5344CB8AC3E}">
        <p14:creationId xmlns:p14="http://schemas.microsoft.com/office/powerpoint/2010/main" val="13671343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p:txStyles>
    <p:titleStyle>
      <a:lvl1pPr algn="ctr" defTabSz="548618"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7" indent="-342887" algn="l" defTabSz="548618"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04" indent="-342887" algn="l" defTabSz="548618"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22" indent="-342887" algn="l" defTabSz="548618"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586" indent="-205732" algn="l" defTabSz="548618"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204" indent="-205732"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399"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017"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636"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254"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18" rtl="0" eaLnBrk="1" latinLnBrk="0" hangingPunct="1">
        <a:defRPr sz="2160" kern="1200">
          <a:solidFill>
            <a:schemeClr val="tx1"/>
          </a:solidFill>
          <a:latin typeface="+mn-lt"/>
          <a:ea typeface="+mn-ea"/>
          <a:cs typeface="+mn-cs"/>
        </a:defRPr>
      </a:lvl1pPr>
      <a:lvl2pPr marL="548618" algn="l" defTabSz="548618" rtl="0" eaLnBrk="1" latinLnBrk="0" hangingPunct="1">
        <a:defRPr sz="2160" kern="1200">
          <a:solidFill>
            <a:schemeClr val="tx1"/>
          </a:solidFill>
          <a:latin typeface="+mn-lt"/>
          <a:ea typeface="+mn-ea"/>
          <a:cs typeface="+mn-cs"/>
        </a:defRPr>
      </a:lvl2pPr>
      <a:lvl3pPr marL="1097236" algn="l" defTabSz="548618" rtl="0" eaLnBrk="1" latinLnBrk="0" hangingPunct="1">
        <a:defRPr sz="2160" kern="1200">
          <a:solidFill>
            <a:schemeClr val="tx1"/>
          </a:solidFill>
          <a:latin typeface="+mn-lt"/>
          <a:ea typeface="+mn-ea"/>
          <a:cs typeface="+mn-cs"/>
        </a:defRPr>
      </a:lvl3pPr>
      <a:lvl4pPr marL="1645854" algn="l" defTabSz="548618" rtl="0" eaLnBrk="1" latinLnBrk="0" hangingPunct="1">
        <a:defRPr sz="2160" kern="1200">
          <a:solidFill>
            <a:schemeClr val="tx1"/>
          </a:solidFill>
          <a:latin typeface="+mn-lt"/>
          <a:ea typeface="+mn-ea"/>
          <a:cs typeface="+mn-cs"/>
        </a:defRPr>
      </a:lvl4pPr>
      <a:lvl5pPr marL="2194472" algn="l" defTabSz="548618" rtl="0" eaLnBrk="1" latinLnBrk="0" hangingPunct="1">
        <a:defRPr sz="2160" kern="1200">
          <a:solidFill>
            <a:schemeClr val="tx1"/>
          </a:solidFill>
          <a:latin typeface="+mn-lt"/>
          <a:ea typeface="+mn-ea"/>
          <a:cs typeface="+mn-cs"/>
        </a:defRPr>
      </a:lvl5pPr>
      <a:lvl6pPr marL="2743091" algn="l" defTabSz="548618" rtl="0" eaLnBrk="1" latinLnBrk="0" hangingPunct="1">
        <a:defRPr sz="2160" kern="1200">
          <a:solidFill>
            <a:schemeClr val="tx1"/>
          </a:solidFill>
          <a:latin typeface="+mn-lt"/>
          <a:ea typeface="+mn-ea"/>
          <a:cs typeface="+mn-cs"/>
        </a:defRPr>
      </a:lvl6pPr>
      <a:lvl7pPr marL="3291708" algn="l" defTabSz="548618" rtl="0" eaLnBrk="1" latinLnBrk="0" hangingPunct="1">
        <a:defRPr sz="2160" kern="1200">
          <a:solidFill>
            <a:schemeClr val="tx1"/>
          </a:solidFill>
          <a:latin typeface="+mn-lt"/>
          <a:ea typeface="+mn-ea"/>
          <a:cs typeface="+mn-cs"/>
        </a:defRPr>
      </a:lvl7pPr>
      <a:lvl8pPr marL="3840326" algn="l" defTabSz="548618" rtl="0" eaLnBrk="1" latinLnBrk="0" hangingPunct="1">
        <a:defRPr sz="2160" kern="1200">
          <a:solidFill>
            <a:schemeClr val="tx1"/>
          </a:solidFill>
          <a:latin typeface="+mn-lt"/>
          <a:ea typeface="+mn-ea"/>
          <a:cs typeface="+mn-cs"/>
        </a:defRPr>
      </a:lvl8pPr>
      <a:lvl9pPr marL="4388945" algn="l" defTabSz="548618"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bile device with apps">
            <a:extLst>
              <a:ext uri="{FF2B5EF4-FFF2-40B4-BE49-F238E27FC236}">
                <a16:creationId xmlns:a16="http://schemas.microsoft.com/office/drawing/2014/main" id="{EE0A3CAA-54A6-4EA8-7BFB-8E9CAB853E18}"/>
              </a:ext>
            </a:extLst>
          </p:cNvPr>
          <p:cNvPicPr>
            <a:picLocks noChangeAspect="1"/>
          </p:cNvPicPr>
          <p:nvPr/>
        </p:nvPicPr>
        <p:blipFill>
          <a:blip r:embed="rId2">
            <a:alphaModFix amt="35000"/>
          </a:blip>
          <a:srcRect/>
          <a:stretch/>
        </p:blipFill>
        <p:spPr>
          <a:xfrm>
            <a:off x="665041" y="374085"/>
            <a:ext cx="13300342" cy="7481443"/>
          </a:xfrm>
          <a:prstGeom prst="rect">
            <a:avLst/>
          </a:prstGeom>
        </p:spPr>
      </p:pic>
      <p:sp>
        <p:nvSpPr>
          <p:cNvPr id="2" name="Title 1"/>
          <p:cNvSpPr>
            <a:spLocks noGrp="1"/>
          </p:cNvSpPr>
          <p:nvPr>
            <p:ph type="title"/>
          </p:nvPr>
        </p:nvSpPr>
        <p:spPr>
          <a:xfrm>
            <a:off x="684442" y="246334"/>
            <a:ext cx="13558470" cy="2978508"/>
          </a:xfrm>
        </p:spPr>
        <p:txBody>
          <a:bodyPr>
            <a:noAutofit/>
          </a:bodyPr>
          <a:lstStyle/>
          <a:p>
            <a:pPr>
              <a:lnSpc>
                <a:spcPct val="90000"/>
              </a:lnSpc>
            </a:pPr>
            <a:r>
              <a:rPr lang="en-GB" sz="4320" b="1" dirty="0">
                <a:solidFill>
                  <a:srgbClr val="FFFF00"/>
                </a:solidFill>
                <a:highlight>
                  <a:srgbClr val="0000FF"/>
                </a:highlight>
              </a:rPr>
              <a:t>Termination of Employment: </a:t>
            </a:r>
            <a:br>
              <a:rPr lang="en-GB" sz="4320" b="1" dirty="0">
                <a:solidFill>
                  <a:srgbClr val="FFFF00"/>
                </a:solidFill>
                <a:highlight>
                  <a:srgbClr val="0000FF"/>
                </a:highlight>
              </a:rPr>
            </a:br>
            <a:r>
              <a:rPr lang="en-GB" sz="4320" b="1" dirty="0">
                <a:solidFill>
                  <a:srgbClr val="FFFF00"/>
                </a:solidFill>
                <a:highlight>
                  <a:srgbClr val="0000FF"/>
                </a:highlight>
              </a:rPr>
              <a:t>Legal Requirements and Best Practices</a:t>
            </a:r>
          </a:p>
        </p:txBody>
      </p:sp>
      <p:graphicFrame>
        <p:nvGraphicFramePr>
          <p:cNvPr id="26" name="Content Placeholder 2">
            <a:extLst>
              <a:ext uri="{FF2B5EF4-FFF2-40B4-BE49-F238E27FC236}">
                <a16:creationId xmlns:a16="http://schemas.microsoft.com/office/drawing/2014/main" id="{765F6E54-4B8A-9B5B-A50E-1C57F930213F}"/>
              </a:ext>
            </a:extLst>
          </p:cNvPr>
          <p:cNvGraphicFramePr>
            <a:graphicFrameLocks noGrp="1"/>
          </p:cNvGraphicFramePr>
          <p:nvPr>
            <p:ph idx="1"/>
          </p:nvPr>
        </p:nvGraphicFramePr>
        <p:xfrm>
          <a:off x="1554481" y="3313568"/>
          <a:ext cx="11521435" cy="409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288C53-6E1D-012E-E078-352071CD406B}"/>
              </a:ext>
            </a:extLst>
          </p:cNvPr>
          <p:cNvSpPr>
            <a:spLocks noGrp="1"/>
          </p:cNvSpPr>
          <p:nvPr>
            <p:ph type="dt" sz="half" idx="10"/>
          </p:nvPr>
        </p:nvSpPr>
        <p:spPr>
          <a:xfrm>
            <a:off x="10413001" y="7162800"/>
            <a:ext cx="1920240" cy="335280"/>
          </a:xfrm>
        </p:spPr>
        <p:txBody>
          <a:bodyPr>
            <a:normAutofit/>
          </a:bodyPr>
          <a:lstStyle/>
          <a:p>
            <a:pPr defTabSz="1097236">
              <a:spcAft>
                <a:spcPts val="720"/>
              </a:spcAft>
              <a:defRPr/>
            </a:pPr>
            <a:fld id="{71A57A1F-FA3A-4FA6-ACC6-767CFD906232}" type="datetime1">
              <a:rPr lang="en-US">
                <a:solidFill>
                  <a:srgbClr val="FFFFFF"/>
                </a:solidFill>
                <a:latin typeface="Garamond" panose="02020404030301010803"/>
              </a:rPr>
              <a:pPr defTabSz="1097236">
                <a:spcAft>
                  <a:spcPts val="720"/>
                </a:spcAft>
                <a:defRPr/>
              </a:pPr>
              <a:t>11/29/2024</a:t>
            </a:fld>
            <a:endParaRPr lang="en-US">
              <a:solidFill>
                <a:srgbClr val="FFFFFF"/>
              </a:solidFill>
              <a:latin typeface="Garamond" panose="02020404030301010803"/>
            </a:endParaRPr>
          </a:p>
        </p:txBody>
      </p:sp>
      <p:sp>
        <p:nvSpPr>
          <p:cNvPr id="5" name="Slide Number Placeholder 4">
            <a:extLst>
              <a:ext uri="{FF2B5EF4-FFF2-40B4-BE49-F238E27FC236}">
                <a16:creationId xmlns:a16="http://schemas.microsoft.com/office/drawing/2014/main" id="{728C44C3-4D37-CCD5-D0AB-2CB4444B3EDB}"/>
              </a:ext>
            </a:extLst>
          </p:cNvPr>
          <p:cNvSpPr>
            <a:spLocks noGrp="1"/>
          </p:cNvSpPr>
          <p:nvPr>
            <p:ph type="sldNum" sz="quarter" idx="12"/>
          </p:nvPr>
        </p:nvSpPr>
        <p:spPr>
          <a:xfrm>
            <a:off x="12424683" y="7162800"/>
            <a:ext cx="651236" cy="335280"/>
          </a:xfrm>
        </p:spPr>
        <p:txBody>
          <a:bodyPr>
            <a:normAutofit/>
          </a:bodyPr>
          <a:lstStyle/>
          <a:p>
            <a:pPr defTabSz="1097236">
              <a:spcAft>
                <a:spcPts val="720"/>
              </a:spcAft>
              <a:defRPr/>
            </a:pPr>
            <a:fld id="{103DA290-49AB-4A6C-90E9-3D87C6460C9F}" type="slidenum">
              <a:rPr lang="en-US">
                <a:solidFill>
                  <a:srgbClr val="FFFFFF"/>
                </a:solidFill>
                <a:latin typeface="Garamond" panose="02020404030301010803"/>
              </a:rPr>
              <a:pPr defTabSz="1097236">
                <a:spcAft>
                  <a:spcPts val="720"/>
                </a:spcAft>
                <a:defRPr/>
              </a:pPr>
              <a:t>1</a:t>
            </a:fld>
            <a:endParaRPr lang="en-US">
              <a:solidFill>
                <a:srgbClr val="FFFFFF"/>
              </a:solidFill>
              <a:latin typeface="Garamond" panose="02020404030301010803"/>
            </a:endParaRPr>
          </a:p>
        </p:txBody>
      </p:sp>
    </p:spTree>
    <p:extLst>
      <p:ext uri="{BB962C8B-B14F-4D97-AF65-F5344CB8AC3E}">
        <p14:creationId xmlns:p14="http://schemas.microsoft.com/office/powerpoint/2010/main" val="323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72001"/>
          </a:xfrm>
          <a:prstGeom prst="rect">
            <a:avLst/>
          </a:prstGeom>
        </p:spPr>
      </p:pic>
      <p:sp>
        <p:nvSpPr>
          <p:cNvPr id="3" name="Text 0"/>
          <p:cNvSpPr/>
          <p:nvPr/>
        </p:nvSpPr>
        <p:spPr>
          <a:xfrm>
            <a:off x="748070" y="3260884"/>
            <a:ext cx="9734312" cy="667941"/>
          </a:xfrm>
          <a:prstGeom prst="rect">
            <a:avLst/>
          </a:prstGeom>
          <a:noFill/>
          <a:ln/>
        </p:spPr>
        <p:txBody>
          <a:bodyPr wrap="none" lIns="0" tIns="0" rIns="0" bIns="0" rtlCol="0" anchor="t"/>
          <a:lstStyle/>
          <a:p>
            <a:pPr marL="0" indent="0">
              <a:lnSpc>
                <a:spcPts val="5250"/>
              </a:lnSpc>
              <a:buNone/>
            </a:pPr>
            <a:r>
              <a:rPr lang="en-US" sz="4200" kern="0" spc="-126" dirty="0">
                <a:solidFill>
                  <a:srgbClr val="2C3F42"/>
                </a:solidFill>
                <a:latin typeface="Bitter Medium" pitchFamily="34" charset="0"/>
                <a:ea typeface="Bitter Medium" pitchFamily="34" charset="-122"/>
                <a:cs typeface="Bitter Medium" pitchFamily="34" charset="-120"/>
              </a:rPr>
              <a:t>Employer Liability for Wrongful Dismissal</a:t>
            </a:r>
            <a:endParaRPr lang="en-US" sz="4200" dirty="0"/>
          </a:p>
        </p:txBody>
      </p:sp>
      <p:sp>
        <p:nvSpPr>
          <p:cNvPr id="4" name="Shape 1"/>
          <p:cNvSpPr/>
          <p:nvPr/>
        </p:nvSpPr>
        <p:spPr>
          <a:xfrm>
            <a:off x="748070" y="4249460"/>
            <a:ext cx="6460331" cy="1588770"/>
          </a:xfrm>
          <a:prstGeom prst="roundRect">
            <a:avLst>
              <a:gd name="adj" fmla="val 5651"/>
            </a:avLst>
          </a:prstGeom>
          <a:solidFill>
            <a:srgbClr val="FCE2CF"/>
          </a:solidFill>
          <a:ln w="7620">
            <a:solidFill>
              <a:srgbClr val="E2C8B5"/>
            </a:solidFill>
            <a:prstDash val="solid"/>
          </a:ln>
        </p:spPr>
        <p:txBody>
          <a:bodyPr/>
          <a:lstStyle/>
          <a:p>
            <a:endParaRPr lang="en-GB"/>
          </a:p>
        </p:txBody>
      </p:sp>
      <p:sp>
        <p:nvSpPr>
          <p:cNvPr id="5" name="Text 2"/>
          <p:cNvSpPr/>
          <p:nvPr/>
        </p:nvSpPr>
        <p:spPr>
          <a:xfrm>
            <a:off x="969407" y="4470797"/>
            <a:ext cx="2856905" cy="333970"/>
          </a:xfrm>
          <a:prstGeom prst="rect">
            <a:avLst/>
          </a:prstGeom>
          <a:noFill/>
          <a:ln/>
        </p:spPr>
        <p:txBody>
          <a:bodyPr wrap="none" lIns="0" tIns="0" rIns="0" bIns="0" rtlCol="0" anchor="t"/>
          <a:lstStyle/>
          <a:p>
            <a:pPr marL="0" indent="0">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Financial Compensation</a:t>
            </a:r>
            <a:endParaRPr lang="en-US" sz="2100" dirty="0"/>
          </a:p>
        </p:txBody>
      </p:sp>
      <p:sp>
        <p:nvSpPr>
          <p:cNvPr id="6" name="Text 3"/>
          <p:cNvSpPr/>
          <p:nvPr/>
        </p:nvSpPr>
        <p:spPr>
          <a:xfrm>
            <a:off x="969407" y="4932998"/>
            <a:ext cx="6017657" cy="683895"/>
          </a:xfrm>
          <a:prstGeom prst="rect">
            <a:avLst/>
          </a:prstGeom>
          <a:noFill/>
          <a:ln/>
        </p:spPr>
        <p:txBody>
          <a:bodyPr wrap="square" lIns="0" tIns="0" rIns="0" bIns="0" rtlCol="0" anchor="t"/>
          <a:lstStyle/>
          <a:p>
            <a:pPr marL="0" indent="0">
              <a:lnSpc>
                <a:spcPts val="2650"/>
              </a:lnSpc>
              <a:buNone/>
            </a:pPr>
            <a:r>
              <a:rPr lang="en-US" sz="1650" kern="0" spc="-34" dirty="0">
                <a:solidFill>
                  <a:srgbClr val="2B2E3C"/>
                </a:solidFill>
                <a:latin typeface="Open Sans" pitchFamily="34" charset="0"/>
                <a:ea typeface="Open Sans" pitchFamily="34" charset="-122"/>
                <a:cs typeface="Open Sans" pitchFamily="34" charset="-120"/>
              </a:rPr>
              <a:t>Employers may be liable for lost wages and benefits. This can include future earnings in some cases.</a:t>
            </a:r>
            <a:endParaRPr lang="en-US" sz="1650" dirty="0"/>
          </a:p>
        </p:txBody>
      </p:sp>
      <p:sp>
        <p:nvSpPr>
          <p:cNvPr id="7" name="Shape 4"/>
          <p:cNvSpPr/>
          <p:nvPr/>
        </p:nvSpPr>
        <p:spPr>
          <a:xfrm>
            <a:off x="7422118" y="4249460"/>
            <a:ext cx="6460331" cy="1588770"/>
          </a:xfrm>
          <a:prstGeom prst="roundRect">
            <a:avLst>
              <a:gd name="adj" fmla="val 5651"/>
            </a:avLst>
          </a:prstGeom>
          <a:solidFill>
            <a:srgbClr val="FCE2CF"/>
          </a:solidFill>
          <a:ln w="7620">
            <a:solidFill>
              <a:srgbClr val="E2C8B5"/>
            </a:solidFill>
            <a:prstDash val="solid"/>
          </a:ln>
        </p:spPr>
        <p:txBody>
          <a:bodyPr/>
          <a:lstStyle/>
          <a:p>
            <a:endParaRPr lang="en-GB"/>
          </a:p>
        </p:txBody>
      </p:sp>
      <p:sp>
        <p:nvSpPr>
          <p:cNvPr id="8" name="Text 5"/>
          <p:cNvSpPr/>
          <p:nvPr/>
        </p:nvSpPr>
        <p:spPr>
          <a:xfrm>
            <a:off x="7643455" y="4470797"/>
            <a:ext cx="2672001" cy="333970"/>
          </a:xfrm>
          <a:prstGeom prst="rect">
            <a:avLst/>
          </a:prstGeom>
          <a:noFill/>
          <a:ln/>
        </p:spPr>
        <p:txBody>
          <a:bodyPr wrap="none" lIns="0" tIns="0" rIns="0" bIns="0" rtlCol="0" anchor="t"/>
          <a:lstStyle/>
          <a:p>
            <a:pPr marL="0" indent="0">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Reputational Damage</a:t>
            </a:r>
            <a:endParaRPr lang="en-US" sz="2100" dirty="0"/>
          </a:p>
        </p:txBody>
      </p:sp>
      <p:sp>
        <p:nvSpPr>
          <p:cNvPr id="9" name="Text 6"/>
          <p:cNvSpPr/>
          <p:nvPr/>
        </p:nvSpPr>
        <p:spPr>
          <a:xfrm>
            <a:off x="7643455" y="4932998"/>
            <a:ext cx="6017657" cy="683895"/>
          </a:xfrm>
          <a:prstGeom prst="rect">
            <a:avLst/>
          </a:prstGeom>
          <a:noFill/>
          <a:ln/>
        </p:spPr>
        <p:txBody>
          <a:bodyPr wrap="square" lIns="0" tIns="0" rIns="0" bIns="0" rtlCol="0" anchor="t"/>
          <a:lstStyle/>
          <a:p>
            <a:pPr marL="0" indent="0">
              <a:lnSpc>
                <a:spcPts val="2650"/>
              </a:lnSpc>
              <a:buNone/>
            </a:pPr>
            <a:r>
              <a:rPr lang="en-US" sz="1650" kern="0" spc="-34" dirty="0">
                <a:solidFill>
                  <a:srgbClr val="2B2E3C"/>
                </a:solidFill>
                <a:latin typeface="Open Sans" pitchFamily="34" charset="0"/>
                <a:ea typeface="Open Sans" pitchFamily="34" charset="-122"/>
                <a:cs typeface="Open Sans" pitchFamily="34" charset="-120"/>
              </a:rPr>
              <a:t>Wrongful dismissal cases can harm company reputation, affecting recruitment and business relationships.</a:t>
            </a:r>
            <a:endParaRPr lang="en-US" sz="1650" dirty="0"/>
          </a:p>
        </p:txBody>
      </p:sp>
      <p:sp>
        <p:nvSpPr>
          <p:cNvPr id="10" name="Shape 7"/>
          <p:cNvSpPr/>
          <p:nvPr/>
        </p:nvSpPr>
        <p:spPr>
          <a:xfrm>
            <a:off x="748070" y="6051947"/>
            <a:ext cx="6460331" cy="1588770"/>
          </a:xfrm>
          <a:prstGeom prst="roundRect">
            <a:avLst>
              <a:gd name="adj" fmla="val 5651"/>
            </a:avLst>
          </a:prstGeom>
          <a:solidFill>
            <a:srgbClr val="FCE2CF"/>
          </a:solidFill>
          <a:ln w="7620">
            <a:solidFill>
              <a:srgbClr val="E2C8B5"/>
            </a:solidFill>
            <a:prstDash val="solid"/>
          </a:ln>
        </p:spPr>
        <p:txBody>
          <a:bodyPr/>
          <a:lstStyle/>
          <a:p>
            <a:endParaRPr lang="en-GB"/>
          </a:p>
        </p:txBody>
      </p:sp>
      <p:sp>
        <p:nvSpPr>
          <p:cNvPr id="11" name="Text 8"/>
          <p:cNvSpPr/>
          <p:nvPr/>
        </p:nvSpPr>
        <p:spPr>
          <a:xfrm>
            <a:off x="969407" y="6273284"/>
            <a:ext cx="2672001" cy="333970"/>
          </a:xfrm>
          <a:prstGeom prst="rect">
            <a:avLst/>
          </a:prstGeom>
          <a:noFill/>
          <a:ln/>
        </p:spPr>
        <p:txBody>
          <a:bodyPr wrap="none" lIns="0" tIns="0" rIns="0" bIns="0" rtlCol="0" anchor="t"/>
          <a:lstStyle/>
          <a:p>
            <a:pPr marL="0" indent="0">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Legal Costs</a:t>
            </a:r>
            <a:endParaRPr lang="en-US" sz="2100" dirty="0"/>
          </a:p>
        </p:txBody>
      </p:sp>
      <p:sp>
        <p:nvSpPr>
          <p:cNvPr id="12" name="Text 9"/>
          <p:cNvSpPr/>
          <p:nvPr/>
        </p:nvSpPr>
        <p:spPr>
          <a:xfrm>
            <a:off x="969407" y="6735485"/>
            <a:ext cx="6017657" cy="683895"/>
          </a:xfrm>
          <a:prstGeom prst="rect">
            <a:avLst/>
          </a:prstGeom>
          <a:noFill/>
          <a:ln/>
        </p:spPr>
        <p:txBody>
          <a:bodyPr wrap="square" lIns="0" tIns="0" rIns="0" bIns="0" rtlCol="0" anchor="t"/>
          <a:lstStyle/>
          <a:p>
            <a:pPr marL="0" indent="0">
              <a:lnSpc>
                <a:spcPts val="2650"/>
              </a:lnSpc>
              <a:buNone/>
            </a:pPr>
            <a:r>
              <a:rPr lang="en-US" sz="1650" kern="0" spc="-34" dirty="0">
                <a:solidFill>
                  <a:srgbClr val="2B2E3C"/>
                </a:solidFill>
                <a:latin typeface="Open Sans" pitchFamily="34" charset="0"/>
                <a:ea typeface="Open Sans" pitchFamily="34" charset="-122"/>
                <a:cs typeface="Open Sans" pitchFamily="34" charset="-120"/>
              </a:rPr>
              <a:t>Defending against wrongful dismissal claims can incur significant legal fees.</a:t>
            </a:r>
            <a:endParaRPr lang="en-US" sz="1650" dirty="0"/>
          </a:p>
        </p:txBody>
      </p:sp>
      <p:sp>
        <p:nvSpPr>
          <p:cNvPr id="13" name="Shape 10"/>
          <p:cNvSpPr/>
          <p:nvPr/>
        </p:nvSpPr>
        <p:spPr>
          <a:xfrm>
            <a:off x="7422118" y="6051947"/>
            <a:ext cx="6460331" cy="1588770"/>
          </a:xfrm>
          <a:prstGeom prst="roundRect">
            <a:avLst>
              <a:gd name="adj" fmla="val 5651"/>
            </a:avLst>
          </a:prstGeom>
          <a:solidFill>
            <a:srgbClr val="FCE2CF"/>
          </a:solidFill>
          <a:ln w="7620">
            <a:solidFill>
              <a:srgbClr val="E2C8B5"/>
            </a:solidFill>
            <a:prstDash val="solid"/>
          </a:ln>
        </p:spPr>
        <p:txBody>
          <a:bodyPr/>
          <a:lstStyle/>
          <a:p>
            <a:endParaRPr lang="en-GB"/>
          </a:p>
        </p:txBody>
      </p:sp>
      <p:sp>
        <p:nvSpPr>
          <p:cNvPr id="14" name="Text 11"/>
          <p:cNvSpPr/>
          <p:nvPr/>
        </p:nvSpPr>
        <p:spPr>
          <a:xfrm>
            <a:off x="7643455" y="6273284"/>
            <a:ext cx="2672001" cy="333970"/>
          </a:xfrm>
          <a:prstGeom prst="rect">
            <a:avLst/>
          </a:prstGeom>
          <a:noFill/>
          <a:ln/>
        </p:spPr>
        <p:txBody>
          <a:bodyPr wrap="none" lIns="0" tIns="0" rIns="0" bIns="0" rtlCol="0" anchor="t"/>
          <a:lstStyle/>
          <a:p>
            <a:pPr marL="0" indent="0">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Reinstatement Orders</a:t>
            </a:r>
            <a:endParaRPr lang="en-US" sz="2100" dirty="0"/>
          </a:p>
        </p:txBody>
      </p:sp>
      <p:sp>
        <p:nvSpPr>
          <p:cNvPr id="15" name="Text 12"/>
          <p:cNvSpPr/>
          <p:nvPr/>
        </p:nvSpPr>
        <p:spPr>
          <a:xfrm>
            <a:off x="7643455" y="6735485"/>
            <a:ext cx="6017657" cy="683895"/>
          </a:xfrm>
          <a:prstGeom prst="rect">
            <a:avLst/>
          </a:prstGeom>
          <a:noFill/>
          <a:ln/>
        </p:spPr>
        <p:txBody>
          <a:bodyPr wrap="square" lIns="0" tIns="0" rIns="0" bIns="0" rtlCol="0" anchor="t"/>
          <a:lstStyle/>
          <a:p>
            <a:pPr marL="0" indent="0">
              <a:lnSpc>
                <a:spcPts val="2650"/>
              </a:lnSpc>
              <a:buNone/>
            </a:pPr>
            <a:r>
              <a:rPr lang="en-US" sz="1650" kern="0" spc="-34" dirty="0">
                <a:solidFill>
                  <a:srgbClr val="2B2E3C"/>
                </a:solidFill>
                <a:latin typeface="Open Sans" pitchFamily="34" charset="0"/>
                <a:ea typeface="Open Sans" pitchFamily="34" charset="-122"/>
                <a:cs typeface="Open Sans" pitchFamily="34" charset="-120"/>
              </a:rPr>
              <a:t>In rare cases, employers may be ordered to reinstate the dismissed employee.</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6479" y="784622"/>
            <a:ext cx="7883842" cy="1125141"/>
          </a:xfrm>
          <a:prstGeom prst="rect">
            <a:avLst/>
          </a:prstGeom>
          <a:noFill/>
          <a:ln/>
        </p:spPr>
        <p:txBody>
          <a:bodyPr wrap="square" lIns="0" tIns="0" rIns="0" bIns="0" rtlCol="0" anchor="t"/>
          <a:lstStyle/>
          <a:p>
            <a:pPr marL="0" indent="0">
              <a:lnSpc>
                <a:spcPts val="4400"/>
              </a:lnSpc>
              <a:buNone/>
            </a:pPr>
            <a:r>
              <a:rPr lang="en-US" sz="3500" kern="0" spc="-106" dirty="0">
                <a:solidFill>
                  <a:srgbClr val="2C3F42"/>
                </a:solidFill>
                <a:latin typeface="Bitter Medium" pitchFamily="34" charset="0"/>
                <a:ea typeface="Bitter Medium" pitchFamily="34" charset="-122"/>
                <a:cs typeface="Bitter Medium" pitchFamily="34" charset="-120"/>
              </a:rPr>
              <a:t>Role of Labour Tribunals in Termination Disputes</a:t>
            </a:r>
            <a:endParaRPr lang="en-US" sz="3500" dirty="0"/>
          </a:p>
        </p:txBody>
      </p:sp>
      <p:sp>
        <p:nvSpPr>
          <p:cNvPr id="4" name="Shape 1"/>
          <p:cNvSpPr/>
          <p:nvPr/>
        </p:nvSpPr>
        <p:spPr>
          <a:xfrm>
            <a:off x="6375083" y="2179796"/>
            <a:ext cx="22860" cy="5265182"/>
          </a:xfrm>
          <a:prstGeom prst="roundRect">
            <a:avLst>
              <a:gd name="adj" fmla="val 330756"/>
            </a:avLst>
          </a:prstGeom>
          <a:solidFill>
            <a:srgbClr val="E2C8B5"/>
          </a:solidFill>
          <a:ln/>
        </p:spPr>
        <p:txBody>
          <a:bodyPr/>
          <a:lstStyle/>
          <a:p>
            <a:endParaRPr lang="en-GB"/>
          </a:p>
        </p:txBody>
      </p:sp>
      <p:sp>
        <p:nvSpPr>
          <p:cNvPr id="5" name="Shape 2"/>
          <p:cNvSpPr/>
          <p:nvPr/>
        </p:nvSpPr>
        <p:spPr>
          <a:xfrm>
            <a:off x="6566178" y="2573417"/>
            <a:ext cx="630079" cy="22860"/>
          </a:xfrm>
          <a:prstGeom prst="roundRect">
            <a:avLst>
              <a:gd name="adj" fmla="val 330756"/>
            </a:avLst>
          </a:prstGeom>
          <a:solidFill>
            <a:srgbClr val="E2C8B5"/>
          </a:solidFill>
          <a:ln/>
        </p:spPr>
        <p:txBody>
          <a:bodyPr/>
          <a:lstStyle/>
          <a:p>
            <a:endParaRPr lang="en-GB"/>
          </a:p>
        </p:txBody>
      </p:sp>
      <p:sp>
        <p:nvSpPr>
          <p:cNvPr id="6" name="Shape 3"/>
          <p:cNvSpPr/>
          <p:nvPr/>
        </p:nvSpPr>
        <p:spPr>
          <a:xfrm>
            <a:off x="6183987" y="2382322"/>
            <a:ext cx="405051" cy="405051"/>
          </a:xfrm>
          <a:prstGeom prst="roundRect">
            <a:avLst>
              <a:gd name="adj" fmla="val 18667"/>
            </a:avLst>
          </a:prstGeom>
          <a:solidFill>
            <a:srgbClr val="FCE2CF"/>
          </a:solidFill>
          <a:ln w="7620">
            <a:solidFill>
              <a:srgbClr val="E2C8B5"/>
            </a:solidFill>
            <a:prstDash val="solid"/>
          </a:ln>
        </p:spPr>
        <p:txBody>
          <a:bodyPr/>
          <a:lstStyle/>
          <a:p>
            <a:endParaRPr lang="en-GB"/>
          </a:p>
        </p:txBody>
      </p:sp>
      <p:sp>
        <p:nvSpPr>
          <p:cNvPr id="7" name="Text 4"/>
          <p:cNvSpPr/>
          <p:nvPr/>
        </p:nvSpPr>
        <p:spPr>
          <a:xfrm>
            <a:off x="6334482" y="2449830"/>
            <a:ext cx="103942" cy="270034"/>
          </a:xfrm>
          <a:prstGeom prst="rect">
            <a:avLst/>
          </a:prstGeom>
          <a:noFill/>
          <a:ln/>
        </p:spPr>
        <p:txBody>
          <a:bodyPr wrap="none" lIns="0" tIns="0" rIns="0" bIns="0" rtlCol="0" anchor="t"/>
          <a:lstStyle/>
          <a:p>
            <a:pPr marL="0" indent="0" algn="ctr">
              <a:lnSpc>
                <a:spcPts val="2100"/>
              </a:lnSpc>
              <a:buNone/>
            </a:pPr>
            <a:r>
              <a:rPr lang="en-US" sz="2100" kern="0" spc="-64" dirty="0">
                <a:solidFill>
                  <a:srgbClr val="2B2E3C"/>
                </a:solidFill>
                <a:latin typeface="Bitter Medium" pitchFamily="34" charset="0"/>
                <a:ea typeface="Bitter Medium" pitchFamily="34" charset="-122"/>
                <a:cs typeface="Bitter Medium" pitchFamily="34" charset="-120"/>
              </a:rPr>
              <a:t>1</a:t>
            </a:r>
            <a:endParaRPr lang="en-US" sz="2100" dirty="0"/>
          </a:p>
        </p:txBody>
      </p:sp>
      <p:sp>
        <p:nvSpPr>
          <p:cNvPr id="8" name="Text 5"/>
          <p:cNvSpPr/>
          <p:nvPr/>
        </p:nvSpPr>
        <p:spPr>
          <a:xfrm>
            <a:off x="7376636" y="2359819"/>
            <a:ext cx="2250281" cy="281226"/>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Claim Filing</a:t>
            </a:r>
            <a:endParaRPr lang="en-US" sz="1750" dirty="0"/>
          </a:p>
        </p:txBody>
      </p:sp>
      <p:sp>
        <p:nvSpPr>
          <p:cNvPr id="9" name="Text 6"/>
          <p:cNvSpPr/>
          <p:nvPr/>
        </p:nvSpPr>
        <p:spPr>
          <a:xfrm>
            <a:off x="7376636" y="2749034"/>
            <a:ext cx="6623685" cy="576024"/>
          </a:xfrm>
          <a:prstGeom prst="rect">
            <a:avLst/>
          </a:prstGeom>
          <a:noFill/>
          <a:ln/>
        </p:spPr>
        <p:txBody>
          <a:bodyPr wrap="square" lIns="0" tIns="0" rIns="0" bIns="0" rtlCol="0" anchor="t"/>
          <a:lstStyle/>
          <a:p>
            <a:pPr marL="0" indent="0" algn="l">
              <a:lnSpc>
                <a:spcPts val="2250"/>
              </a:lnSpc>
              <a:buNone/>
            </a:pPr>
            <a:r>
              <a:rPr lang="en-US" sz="1400" kern="0" spc="-28" dirty="0">
                <a:solidFill>
                  <a:srgbClr val="2B2E3C"/>
                </a:solidFill>
                <a:latin typeface="Open Sans" pitchFamily="34" charset="0"/>
                <a:ea typeface="Open Sans" pitchFamily="34" charset="-122"/>
                <a:cs typeface="Open Sans" pitchFamily="34" charset="-120"/>
              </a:rPr>
              <a:t>Employees can file claims within 3 months of dismissal. The process is designed to be accessible.</a:t>
            </a:r>
            <a:endParaRPr lang="en-US" sz="1400" dirty="0"/>
          </a:p>
        </p:txBody>
      </p:sp>
      <p:sp>
        <p:nvSpPr>
          <p:cNvPr id="10" name="Shape 7"/>
          <p:cNvSpPr/>
          <p:nvPr/>
        </p:nvSpPr>
        <p:spPr>
          <a:xfrm>
            <a:off x="6566178" y="4078724"/>
            <a:ext cx="630079" cy="22860"/>
          </a:xfrm>
          <a:prstGeom prst="roundRect">
            <a:avLst>
              <a:gd name="adj" fmla="val 330756"/>
            </a:avLst>
          </a:prstGeom>
          <a:solidFill>
            <a:srgbClr val="E2C8B5"/>
          </a:solidFill>
          <a:ln/>
        </p:spPr>
        <p:txBody>
          <a:bodyPr/>
          <a:lstStyle/>
          <a:p>
            <a:endParaRPr lang="en-GB"/>
          </a:p>
        </p:txBody>
      </p:sp>
      <p:sp>
        <p:nvSpPr>
          <p:cNvPr id="11" name="Shape 8"/>
          <p:cNvSpPr/>
          <p:nvPr/>
        </p:nvSpPr>
        <p:spPr>
          <a:xfrm>
            <a:off x="6183987" y="3887629"/>
            <a:ext cx="405051" cy="405051"/>
          </a:xfrm>
          <a:prstGeom prst="roundRect">
            <a:avLst>
              <a:gd name="adj" fmla="val 18667"/>
            </a:avLst>
          </a:prstGeom>
          <a:solidFill>
            <a:srgbClr val="FCE2CF"/>
          </a:solidFill>
          <a:ln w="7620">
            <a:solidFill>
              <a:srgbClr val="E2C8B5"/>
            </a:solidFill>
            <a:prstDash val="solid"/>
          </a:ln>
        </p:spPr>
        <p:txBody>
          <a:bodyPr/>
          <a:lstStyle/>
          <a:p>
            <a:endParaRPr lang="en-GB"/>
          </a:p>
        </p:txBody>
      </p:sp>
      <p:sp>
        <p:nvSpPr>
          <p:cNvPr id="12" name="Text 9"/>
          <p:cNvSpPr/>
          <p:nvPr/>
        </p:nvSpPr>
        <p:spPr>
          <a:xfrm>
            <a:off x="6316266" y="3955137"/>
            <a:ext cx="140375" cy="270034"/>
          </a:xfrm>
          <a:prstGeom prst="rect">
            <a:avLst/>
          </a:prstGeom>
          <a:noFill/>
          <a:ln/>
        </p:spPr>
        <p:txBody>
          <a:bodyPr wrap="none" lIns="0" tIns="0" rIns="0" bIns="0" rtlCol="0" anchor="t"/>
          <a:lstStyle/>
          <a:p>
            <a:pPr marL="0" indent="0" algn="ctr">
              <a:lnSpc>
                <a:spcPts val="2100"/>
              </a:lnSpc>
              <a:buNone/>
            </a:pPr>
            <a:r>
              <a:rPr lang="en-US" sz="2100" kern="0" spc="-64" dirty="0">
                <a:solidFill>
                  <a:srgbClr val="2B2E3C"/>
                </a:solidFill>
                <a:latin typeface="Bitter Medium" pitchFamily="34" charset="0"/>
                <a:ea typeface="Bitter Medium" pitchFamily="34" charset="-122"/>
                <a:cs typeface="Bitter Medium" pitchFamily="34" charset="-120"/>
              </a:rPr>
              <a:t>2</a:t>
            </a:r>
            <a:endParaRPr lang="en-US" sz="2100" dirty="0"/>
          </a:p>
        </p:txBody>
      </p:sp>
      <p:sp>
        <p:nvSpPr>
          <p:cNvPr id="13" name="Text 10"/>
          <p:cNvSpPr/>
          <p:nvPr/>
        </p:nvSpPr>
        <p:spPr>
          <a:xfrm>
            <a:off x="7376636" y="3865126"/>
            <a:ext cx="2250281" cy="281226"/>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Conciliation</a:t>
            </a:r>
            <a:endParaRPr lang="en-US" sz="1750" dirty="0"/>
          </a:p>
        </p:txBody>
      </p:sp>
      <p:sp>
        <p:nvSpPr>
          <p:cNvPr id="14" name="Text 11"/>
          <p:cNvSpPr/>
          <p:nvPr/>
        </p:nvSpPr>
        <p:spPr>
          <a:xfrm>
            <a:off x="7376636" y="4254341"/>
            <a:ext cx="6623685" cy="576024"/>
          </a:xfrm>
          <a:prstGeom prst="rect">
            <a:avLst/>
          </a:prstGeom>
          <a:noFill/>
          <a:ln/>
        </p:spPr>
        <p:txBody>
          <a:bodyPr wrap="square" lIns="0" tIns="0" rIns="0" bIns="0" rtlCol="0" anchor="t"/>
          <a:lstStyle/>
          <a:p>
            <a:pPr marL="0" indent="0" algn="l">
              <a:lnSpc>
                <a:spcPts val="2250"/>
              </a:lnSpc>
              <a:buNone/>
            </a:pPr>
            <a:r>
              <a:rPr lang="en-US" sz="1400" kern="0" spc="-28" dirty="0">
                <a:solidFill>
                  <a:srgbClr val="2B2E3C"/>
                </a:solidFill>
                <a:latin typeface="Open Sans" pitchFamily="34" charset="0"/>
                <a:ea typeface="Open Sans" pitchFamily="34" charset="-122"/>
                <a:cs typeface="Open Sans" pitchFamily="34" charset="-120"/>
              </a:rPr>
              <a:t>Tribunals first attempt to resolve disputes through conciliation. This can lead to quicker resolutions.</a:t>
            </a:r>
            <a:endParaRPr lang="en-US" sz="1400" dirty="0"/>
          </a:p>
        </p:txBody>
      </p:sp>
      <p:sp>
        <p:nvSpPr>
          <p:cNvPr id="15" name="Shape 12"/>
          <p:cNvSpPr/>
          <p:nvPr/>
        </p:nvSpPr>
        <p:spPr>
          <a:xfrm>
            <a:off x="6566178" y="5584031"/>
            <a:ext cx="630079" cy="22860"/>
          </a:xfrm>
          <a:prstGeom prst="roundRect">
            <a:avLst>
              <a:gd name="adj" fmla="val 330756"/>
            </a:avLst>
          </a:prstGeom>
          <a:solidFill>
            <a:srgbClr val="E2C8B5"/>
          </a:solidFill>
          <a:ln/>
        </p:spPr>
        <p:txBody>
          <a:bodyPr/>
          <a:lstStyle/>
          <a:p>
            <a:endParaRPr lang="en-GB"/>
          </a:p>
        </p:txBody>
      </p:sp>
      <p:sp>
        <p:nvSpPr>
          <p:cNvPr id="16" name="Shape 13"/>
          <p:cNvSpPr/>
          <p:nvPr/>
        </p:nvSpPr>
        <p:spPr>
          <a:xfrm>
            <a:off x="6183987" y="5392936"/>
            <a:ext cx="405051" cy="405051"/>
          </a:xfrm>
          <a:prstGeom prst="roundRect">
            <a:avLst>
              <a:gd name="adj" fmla="val 18667"/>
            </a:avLst>
          </a:prstGeom>
          <a:solidFill>
            <a:srgbClr val="FCE2CF"/>
          </a:solidFill>
          <a:ln w="7620">
            <a:solidFill>
              <a:srgbClr val="E2C8B5"/>
            </a:solidFill>
            <a:prstDash val="solid"/>
          </a:ln>
        </p:spPr>
        <p:txBody>
          <a:bodyPr/>
          <a:lstStyle/>
          <a:p>
            <a:endParaRPr lang="en-GB"/>
          </a:p>
        </p:txBody>
      </p:sp>
      <p:sp>
        <p:nvSpPr>
          <p:cNvPr id="17" name="Text 14"/>
          <p:cNvSpPr/>
          <p:nvPr/>
        </p:nvSpPr>
        <p:spPr>
          <a:xfrm>
            <a:off x="6313289" y="5460444"/>
            <a:ext cx="146328" cy="270034"/>
          </a:xfrm>
          <a:prstGeom prst="rect">
            <a:avLst/>
          </a:prstGeom>
          <a:noFill/>
          <a:ln/>
        </p:spPr>
        <p:txBody>
          <a:bodyPr wrap="none" lIns="0" tIns="0" rIns="0" bIns="0" rtlCol="0" anchor="t"/>
          <a:lstStyle/>
          <a:p>
            <a:pPr marL="0" indent="0" algn="ctr">
              <a:lnSpc>
                <a:spcPts val="2100"/>
              </a:lnSpc>
              <a:buNone/>
            </a:pPr>
            <a:r>
              <a:rPr lang="en-US" sz="2100" kern="0" spc="-64" dirty="0">
                <a:solidFill>
                  <a:srgbClr val="2B2E3C"/>
                </a:solidFill>
                <a:latin typeface="Bitter Medium" pitchFamily="34" charset="0"/>
                <a:ea typeface="Bitter Medium" pitchFamily="34" charset="-122"/>
                <a:cs typeface="Bitter Medium" pitchFamily="34" charset="-120"/>
              </a:rPr>
              <a:t>3</a:t>
            </a:r>
            <a:endParaRPr lang="en-US" sz="2100" dirty="0"/>
          </a:p>
        </p:txBody>
      </p:sp>
      <p:sp>
        <p:nvSpPr>
          <p:cNvPr id="18" name="Text 15"/>
          <p:cNvSpPr/>
          <p:nvPr/>
        </p:nvSpPr>
        <p:spPr>
          <a:xfrm>
            <a:off x="7376636" y="5370433"/>
            <a:ext cx="2250281" cy="281226"/>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Hearing</a:t>
            </a:r>
            <a:endParaRPr lang="en-US" sz="1750" dirty="0"/>
          </a:p>
        </p:txBody>
      </p:sp>
      <p:sp>
        <p:nvSpPr>
          <p:cNvPr id="19" name="Text 16"/>
          <p:cNvSpPr/>
          <p:nvPr/>
        </p:nvSpPr>
        <p:spPr>
          <a:xfrm>
            <a:off x="7376636" y="5759648"/>
            <a:ext cx="6623685" cy="288012"/>
          </a:xfrm>
          <a:prstGeom prst="rect">
            <a:avLst/>
          </a:prstGeom>
          <a:noFill/>
          <a:ln/>
        </p:spPr>
        <p:txBody>
          <a:bodyPr wrap="none" lIns="0" tIns="0" rIns="0" bIns="0" rtlCol="0" anchor="t"/>
          <a:lstStyle/>
          <a:p>
            <a:pPr marL="0" indent="0" algn="l">
              <a:lnSpc>
                <a:spcPts val="2250"/>
              </a:lnSpc>
              <a:buNone/>
            </a:pPr>
            <a:r>
              <a:rPr lang="en-US" sz="1400" kern="0" spc="-28" dirty="0">
                <a:solidFill>
                  <a:srgbClr val="2B2E3C"/>
                </a:solidFill>
                <a:latin typeface="Open Sans" pitchFamily="34" charset="0"/>
                <a:ea typeface="Open Sans" pitchFamily="34" charset="-122"/>
                <a:cs typeface="Open Sans" pitchFamily="34" charset="-120"/>
              </a:rPr>
              <a:t>If conciliation fails, a formal hearing is held. Both parties present their cases.</a:t>
            </a:r>
            <a:endParaRPr lang="en-US" sz="1400" dirty="0"/>
          </a:p>
        </p:txBody>
      </p:sp>
      <p:sp>
        <p:nvSpPr>
          <p:cNvPr id="20" name="Shape 17"/>
          <p:cNvSpPr/>
          <p:nvPr/>
        </p:nvSpPr>
        <p:spPr>
          <a:xfrm>
            <a:off x="6566178" y="6801326"/>
            <a:ext cx="630079" cy="22860"/>
          </a:xfrm>
          <a:prstGeom prst="roundRect">
            <a:avLst>
              <a:gd name="adj" fmla="val 330756"/>
            </a:avLst>
          </a:prstGeom>
          <a:solidFill>
            <a:srgbClr val="E2C8B5"/>
          </a:solidFill>
          <a:ln/>
        </p:spPr>
        <p:txBody>
          <a:bodyPr/>
          <a:lstStyle/>
          <a:p>
            <a:endParaRPr lang="en-GB"/>
          </a:p>
        </p:txBody>
      </p:sp>
      <p:sp>
        <p:nvSpPr>
          <p:cNvPr id="21" name="Shape 18"/>
          <p:cNvSpPr/>
          <p:nvPr/>
        </p:nvSpPr>
        <p:spPr>
          <a:xfrm>
            <a:off x="6183987" y="6610231"/>
            <a:ext cx="405051" cy="405051"/>
          </a:xfrm>
          <a:prstGeom prst="roundRect">
            <a:avLst>
              <a:gd name="adj" fmla="val 18667"/>
            </a:avLst>
          </a:prstGeom>
          <a:solidFill>
            <a:srgbClr val="FCE2CF"/>
          </a:solidFill>
          <a:ln w="7620">
            <a:solidFill>
              <a:srgbClr val="E2C8B5"/>
            </a:solidFill>
            <a:prstDash val="solid"/>
          </a:ln>
        </p:spPr>
        <p:txBody>
          <a:bodyPr/>
          <a:lstStyle/>
          <a:p>
            <a:endParaRPr lang="en-GB"/>
          </a:p>
        </p:txBody>
      </p:sp>
      <p:sp>
        <p:nvSpPr>
          <p:cNvPr id="22" name="Text 19"/>
          <p:cNvSpPr/>
          <p:nvPr/>
        </p:nvSpPr>
        <p:spPr>
          <a:xfrm>
            <a:off x="6310551" y="6677739"/>
            <a:ext cx="151805" cy="270034"/>
          </a:xfrm>
          <a:prstGeom prst="rect">
            <a:avLst/>
          </a:prstGeom>
          <a:noFill/>
          <a:ln/>
        </p:spPr>
        <p:txBody>
          <a:bodyPr wrap="none" lIns="0" tIns="0" rIns="0" bIns="0" rtlCol="0" anchor="t"/>
          <a:lstStyle/>
          <a:p>
            <a:pPr marL="0" indent="0" algn="ctr">
              <a:lnSpc>
                <a:spcPts val="2100"/>
              </a:lnSpc>
              <a:buNone/>
            </a:pPr>
            <a:r>
              <a:rPr lang="en-US" sz="2100" kern="0" spc="-64" dirty="0">
                <a:solidFill>
                  <a:srgbClr val="2B2E3C"/>
                </a:solidFill>
                <a:latin typeface="Bitter Medium" pitchFamily="34" charset="0"/>
                <a:ea typeface="Bitter Medium" pitchFamily="34" charset="-122"/>
                <a:cs typeface="Bitter Medium" pitchFamily="34" charset="-120"/>
              </a:rPr>
              <a:t>4</a:t>
            </a:r>
            <a:endParaRPr lang="en-US" sz="2100" dirty="0"/>
          </a:p>
        </p:txBody>
      </p:sp>
      <p:sp>
        <p:nvSpPr>
          <p:cNvPr id="23" name="Text 20"/>
          <p:cNvSpPr/>
          <p:nvPr/>
        </p:nvSpPr>
        <p:spPr>
          <a:xfrm>
            <a:off x="7376636" y="6587728"/>
            <a:ext cx="2250281" cy="281226"/>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Decision</a:t>
            </a:r>
            <a:endParaRPr lang="en-US" sz="1750" dirty="0"/>
          </a:p>
        </p:txBody>
      </p:sp>
      <p:sp>
        <p:nvSpPr>
          <p:cNvPr id="24" name="Text 21"/>
          <p:cNvSpPr/>
          <p:nvPr/>
        </p:nvSpPr>
        <p:spPr>
          <a:xfrm>
            <a:off x="7376636" y="6976943"/>
            <a:ext cx="6623685" cy="288012"/>
          </a:xfrm>
          <a:prstGeom prst="rect">
            <a:avLst/>
          </a:prstGeom>
          <a:noFill/>
          <a:ln/>
        </p:spPr>
        <p:txBody>
          <a:bodyPr wrap="none" lIns="0" tIns="0" rIns="0" bIns="0" rtlCol="0" anchor="t"/>
          <a:lstStyle/>
          <a:p>
            <a:pPr marL="0" indent="0" algn="l">
              <a:lnSpc>
                <a:spcPts val="2250"/>
              </a:lnSpc>
              <a:buNone/>
            </a:pPr>
            <a:r>
              <a:rPr lang="en-US" sz="1400" kern="0" spc="-28" dirty="0">
                <a:solidFill>
                  <a:srgbClr val="2B2E3C"/>
                </a:solidFill>
                <a:latin typeface="Open Sans" pitchFamily="34" charset="0"/>
                <a:ea typeface="Open Sans" pitchFamily="34" charset="-122"/>
                <a:cs typeface="Open Sans" pitchFamily="34" charset="-120"/>
              </a:rPr>
              <a:t>The tribunal makes a binding decision. Appeals are limited to points of law.</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56642"/>
            <a:ext cx="7556421" cy="2126337"/>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Interactive Workshop: Drafting Termination Letters (Part 1)</a:t>
            </a:r>
            <a:endParaRPr lang="en-US" sz="4450" dirty="0"/>
          </a:p>
        </p:txBody>
      </p:sp>
      <p:sp>
        <p:nvSpPr>
          <p:cNvPr id="4" name="Shape 1"/>
          <p:cNvSpPr/>
          <p:nvPr/>
        </p:nvSpPr>
        <p:spPr>
          <a:xfrm>
            <a:off x="793790" y="3478292"/>
            <a:ext cx="510302" cy="510302"/>
          </a:xfrm>
          <a:prstGeom prst="roundRect">
            <a:avLst>
              <a:gd name="adj" fmla="val 18669"/>
            </a:avLst>
          </a:prstGeom>
          <a:solidFill>
            <a:srgbClr val="FCE2CF"/>
          </a:solidFill>
          <a:ln w="7620">
            <a:solidFill>
              <a:srgbClr val="E2C8B5"/>
            </a:solidFill>
            <a:prstDash val="solid"/>
          </a:ln>
        </p:spPr>
        <p:txBody>
          <a:bodyPr/>
          <a:lstStyle/>
          <a:p>
            <a:endParaRPr lang="en-GB"/>
          </a:p>
        </p:txBody>
      </p:sp>
      <p:sp>
        <p:nvSpPr>
          <p:cNvPr id="5" name="Text 2"/>
          <p:cNvSpPr/>
          <p:nvPr/>
        </p:nvSpPr>
        <p:spPr>
          <a:xfrm>
            <a:off x="983456" y="3563303"/>
            <a:ext cx="130969"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1</a:t>
            </a:r>
            <a:endParaRPr lang="en-US" sz="2650" dirty="0"/>
          </a:p>
        </p:txBody>
      </p:sp>
      <p:sp>
        <p:nvSpPr>
          <p:cNvPr id="6" name="Text 3"/>
          <p:cNvSpPr/>
          <p:nvPr/>
        </p:nvSpPr>
        <p:spPr>
          <a:xfrm>
            <a:off x="1530906" y="3478292"/>
            <a:ext cx="2927747" cy="708660"/>
          </a:xfrm>
          <a:prstGeom prst="rect">
            <a:avLst/>
          </a:prstGeom>
          <a:noFill/>
          <a:ln/>
        </p:spPr>
        <p:txBody>
          <a:bodyPr wrap="squar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Clear Statement of Termination</a:t>
            </a:r>
            <a:endParaRPr lang="en-US" sz="2200" dirty="0"/>
          </a:p>
        </p:txBody>
      </p:sp>
      <p:sp>
        <p:nvSpPr>
          <p:cNvPr id="7" name="Text 4"/>
          <p:cNvSpPr/>
          <p:nvPr/>
        </p:nvSpPr>
        <p:spPr>
          <a:xfrm>
            <a:off x="1530906" y="4323040"/>
            <a:ext cx="2927747"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Begin with a clear statement of employment termination. Include the effective date.</a:t>
            </a:r>
            <a:endParaRPr lang="en-US" sz="1750" dirty="0"/>
          </a:p>
        </p:txBody>
      </p:sp>
      <p:sp>
        <p:nvSpPr>
          <p:cNvPr id="8" name="Shape 5"/>
          <p:cNvSpPr/>
          <p:nvPr/>
        </p:nvSpPr>
        <p:spPr>
          <a:xfrm>
            <a:off x="4685467" y="3478292"/>
            <a:ext cx="510302" cy="510302"/>
          </a:xfrm>
          <a:prstGeom prst="roundRect">
            <a:avLst>
              <a:gd name="adj" fmla="val 18669"/>
            </a:avLst>
          </a:prstGeom>
          <a:solidFill>
            <a:srgbClr val="FCE2CF"/>
          </a:solidFill>
          <a:ln w="7620">
            <a:solidFill>
              <a:srgbClr val="E2C8B5"/>
            </a:solidFill>
            <a:prstDash val="solid"/>
          </a:ln>
        </p:spPr>
        <p:txBody>
          <a:bodyPr/>
          <a:lstStyle/>
          <a:p>
            <a:endParaRPr lang="en-GB"/>
          </a:p>
        </p:txBody>
      </p:sp>
      <p:sp>
        <p:nvSpPr>
          <p:cNvPr id="9" name="Text 6"/>
          <p:cNvSpPr/>
          <p:nvPr/>
        </p:nvSpPr>
        <p:spPr>
          <a:xfrm>
            <a:off x="4852154" y="3563303"/>
            <a:ext cx="176927"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2</a:t>
            </a:r>
            <a:endParaRPr lang="en-US" sz="2650" dirty="0"/>
          </a:p>
        </p:txBody>
      </p:sp>
      <p:sp>
        <p:nvSpPr>
          <p:cNvPr id="10" name="Text 7"/>
          <p:cNvSpPr/>
          <p:nvPr/>
        </p:nvSpPr>
        <p:spPr>
          <a:xfrm>
            <a:off x="5422583" y="3478292"/>
            <a:ext cx="2927747" cy="708660"/>
          </a:xfrm>
          <a:prstGeom prst="rect">
            <a:avLst/>
          </a:prstGeom>
          <a:noFill/>
          <a:ln/>
        </p:spPr>
        <p:txBody>
          <a:bodyPr wrap="squar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Reason for Termination</a:t>
            </a:r>
            <a:endParaRPr lang="en-US" sz="2200" dirty="0"/>
          </a:p>
        </p:txBody>
      </p:sp>
      <p:sp>
        <p:nvSpPr>
          <p:cNvPr id="11" name="Text 8"/>
          <p:cNvSpPr/>
          <p:nvPr/>
        </p:nvSpPr>
        <p:spPr>
          <a:xfrm>
            <a:off x="5422583" y="4323040"/>
            <a:ext cx="2927747"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Provide a concise, factual explanation for the termination decision. Avoid emotional language.</a:t>
            </a:r>
            <a:endParaRPr lang="en-US" sz="1750" dirty="0"/>
          </a:p>
        </p:txBody>
      </p:sp>
      <p:sp>
        <p:nvSpPr>
          <p:cNvPr id="12" name="Shape 9"/>
          <p:cNvSpPr/>
          <p:nvPr/>
        </p:nvSpPr>
        <p:spPr>
          <a:xfrm>
            <a:off x="793790" y="6256615"/>
            <a:ext cx="510302" cy="510302"/>
          </a:xfrm>
          <a:prstGeom prst="roundRect">
            <a:avLst>
              <a:gd name="adj" fmla="val 18669"/>
            </a:avLst>
          </a:prstGeom>
          <a:solidFill>
            <a:srgbClr val="FCE2CF"/>
          </a:solidFill>
          <a:ln w="7620">
            <a:solidFill>
              <a:srgbClr val="E2C8B5"/>
            </a:solidFill>
            <a:prstDash val="solid"/>
          </a:ln>
        </p:spPr>
        <p:txBody>
          <a:bodyPr/>
          <a:lstStyle/>
          <a:p>
            <a:endParaRPr lang="en-GB"/>
          </a:p>
        </p:txBody>
      </p:sp>
      <p:sp>
        <p:nvSpPr>
          <p:cNvPr id="13" name="Text 10"/>
          <p:cNvSpPr/>
          <p:nvPr/>
        </p:nvSpPr>
        <p:spPr>
          <a:xfrm>
            <a:off x="956667" y="6341626"/>
            <a:ext cx="184428"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3</a:t>
            </a:r>
            <a:endParaRPr lang="en-US" sz="2650" dirty="0"/>
          </a:p>
        </p:txBody>
      </p:sp>
      <p:sp>
        <p:nvSpPr>
          <p:cNvPr id="14" name="Text 11"/>
          <p:cNvSpPr/>
          <p:nvPr/>
        </p:nvSpPr>
        <p:spPr>
          <a:xfrm>
            <a:off x="1530906" y="6256615"/>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Notice Period Details</a:t>
            </a:r>
            <a:endParaRPr lang="en-US" sz="2200" dirty="0"/>
          </a:p>
        </p:txBody>
      </p:sp>
      <p:sp>
        <p:nvSpPr>
          <p:cNvPr id="15" name="Text 12"/>
          <p:cNvSpPr/>
          <p:nvPr/>
        </p:nvSpPr>
        <p:spPr>
          <a:xfrm>
            <a:off x="1530906" y="6747034"/>
            <a:ext cx="6819305" cy="72580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Specify the notice period or payment in lieu of notice arrangements.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38093"/>
            <a:ext cx="7556421" cy="2126337"/>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Interactive Workshop: Drafting Termination Letters (Part 2)</a:t>
            </a:r>
            <a:endParaRPr lang="en-US" sz="4450" dirty="0"/>
          </a:p>
        </p:txBody>
      </p:sp>
      <p:sp>
        <p:nvSpPr>
          <p:cNvPr id="4" name="Shape 1"/>
          <p:cNvSpPr/>
          <p:nvPr/>
        </p:nvSpPr>
        <p:spPr>
          <a:xfrm>
            <a:off x="793790" y="3659743"/>
            <a:ext cx="510302" cy="510302"/>
          </a:xfrm>
          <a:prstGeom prst="roundRect">
            <a:avLst>
              <a:gd name="adj" fmla="val 18669"/>
            </a:avLst>
          </a:prstGeom>
          <a:solidFill>
            <a:srgbClr val="FCE2CF"/>
          </a:solidFill>
          <a:ln w="7620">
            <a:solidFill>
              <a:srgbClr val="E2C8B5"/>
            </a:solidFill>
            <a:prstDash val="solid"/>
          </a:ln>
        </p:spPr>
        <p:txBody>
          <a:bodyPr/>
          <a:lstStyle/>
          <a:p>
            <a:endParaRPr lang="en-GB"/>
          </a:p>
        </p:txBody>
      </p:sp>
      <p:sp>
        <p:nvSpPr>
          <p:cNvPr id="5" name="Text 2"/>
          <p:cNvSpPr/>
          <p:nvPr/>
        </p:nvSpPr>
        <p:spPr>
          <a:xfrm>
            <a:off x="983456" y="3744754"/>
            <a:ext cx="130969"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1</a:t>
            </a:r>
            <a:endParaRPr lang="en-US" sz="2650" dirty="0"/>
          </a:p>
        </p:txBody>
      </p:sp>
      <p:sp>
        <p:nvSpPr>
          <p:cNvPr id="6" name="Text 3"/>
          <p:cNvSpPr/>
          <p:nvPr/>
        </p:nvSpPr>
        <p:spPr>
          <a:xfrm>
            <a:off x="1530906" y="3659743"/>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Final Pay Information</a:t>
            </a:r>
            <a:endParaRPr lang="en-US" sz="2200" dirty="0"/>
          </a:p>
        </p:txBody>
      </p:sp>
      <p:sp>
        <p:nvSpPr>
          <p:cNvPr id="7" name="Text 4"/>
          <p:cNvSpPr/>
          <p:nvPr/>
        </p:nvSpPr>
        <p:spPr>
          <a:xfrm>
            <a:off x="1530906" y="4150162"/>
            <a:ext cx="2927747"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Detail final salary, outstanding leave pay, and any other entitlements.</a:t>
            </a:r>
            <a:endParaRPr lang="en-US" sz="1750" dirty="0"/>
          </a:p>
        </p:txBody>
      </p:sp>
      <p:sp>
        <p:nvSpPr>
          <p:cNvPr id="8" name="Shape 5"/>
          <p:cNvSpPr/>
          <p:nvPr/>
        </p:nvSpPr>
        <p:spPr>
          <a:xfrm>
            <a:off x="4685467" y="3659743"/>
            <a:ext cx="510302" cy="510302"/>
          </a:xfrm>
          <a:prstGeom prst="roundRect">
            <a:avLst>
              <a:gd name="adj" fmla="val 18669"/>
            </a:avLst>
          </a:prstGeom>
          <a:solidFill>
            <a:srgbClr val="FCE2CF"/>
          </a:solidFill>
          <a:ln w="7620">
            <a:solidFill>
              <a:srgbClr val="E2C8B5"/>
            </a:solidFill>
            <a:prstDash val="solid"/>
          </a:ln>
        </p:spPr>
        <p:txBody>
          <a:bodyPr/>
          <a:lstStyle/>
          <a:p>
            <a:endParaRPr lang="en-GB"/>
          </a:p>
        </p:txBody>
      </p:sp>
      <p:sp>
        <p:nvSpPr>
          <p:cNvPr id="9" name="Text 6"/>
          <p:cNvSpPr/>
          <p:nvPr/>
        </p:nvSpPr>
        <p:spPr>
          <a:xfrm>
            <a:off x="4852154" y="3744754"/>
            <a:ext cx="176927"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2</a:t>
            </a:r>
            <a:endParaRPr lang="en-US" sz="2650" dirty="0"/>
          </a:p>
        </p:txBody>
      </p:sp>
      <p:sp>
        <p:nvSpPr>
          <p:cNvPr id="10" name="Text 7"/>
          <p:cNvSpPr/>
          <p:nvPr/>
        </p:nvSpPr>
        <p:spPr>
          <a:xfrm>
            <a:off x="5422583" y="3659743"/>
            <a:ext cx="2927747" cy="708660"/>
          </a:xfrm>
          <a:prstGeom prst="rect">
            <a:avLst/>
          </a:prstGeom>
          <a:noFill/>
          <a:ln/>
        </p:spPr>
        <p:txBody>
          <a:bodyPr wrap="squar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Return of Company Property</a:t>
            </a:r>
            <a:endParaRPr lang="en-US" sz="2200" dirty="0"/>
          </a:p>
        </p:txBody>
      </p:sp>
      <p:sp>
        <p:nvSpPr>
          <p:cNvPr id="11" name="Text 8"/>
          <p:cNvSpPr/>
          <p:nvPr/>
        </p:nvSpPr>
        <p:spPr>
          <a:xfrm>
            <a:off x="5422583" y="4504492"/>
            <a:ext cx="2927747"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List company property to be returned and the process for doing so.</a:t>
            </a:r>
            <a:endParaRPr lang="en-US" sz="1750" dirty="0"/>
          </a:p>
        </p:txBody>
      </p:sp>
      <p:sp>
        <p:nvSpPr>
          <p:cNvPr id="12" name="Shape 9"/>
          <p:cNvSpPr/>
          <p:nvPr/>
        </p:nvSpPr>
        <p:spPr>
          <a:xfrm>
            <a:off x="793790" y="6075164"/>
            <a:ext cx="510302" cy="510302"/>
          </a:xfrm>
          <a:prstGeom prst="roundRect">
            <a:avLst>
              <a:gd name="adj" fmla="val 18669"/>
            </a:avLst>
          </a:prstGeom>
          <a:solidFill>
            <a:srgbClr val="FCE2CF"/>
          </a:solidFill>
          <a:ln w="7620">
            <a:solidFill>
              <a:srgbClr val="E2C8B5"/>
            </a:solidFill>
            <a:prstDash val="solid"/>
          </a:ln>
        </p:spPr>
        <p:txBody>
          <a:bodyPr/>
          <a:lstStyle/>
          <a:p>
            <a:endParaRPr lang="en-GB"/>
          </a:p>
        </p:txBody>
      </p:sp>
      <p:sp>
        <p:nvSpPr>
          <p:cNvPr id="13" name="Text 10"/>
          <p:cNvSpPr/>
          <p:nvPr/>
        </p:nvSpPr>
        <p:spPr>
          <a:xfrm>
            <a:off x="956667" y="6160175"/>
            <a:ext cx="184428"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3</a:t>
            </a:r>
            <a:endParaRPr lang="en-US" sz="2650" dirty="0"/>
          </a:p>
        </p:txBody>
      </p:sp>
      <p:sp>
        <p:nvSpPr>
          <p:cNvPr id="14" name="Text 11"/>
          <p:cNvSpPr/>
          <p:nvPr/>
        </p:nvSpPr>
        <p:spPr>
          <a:xfrm>
            <a:off x="1530906" y="6075164"/>
            <a:ext cx="3159800"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Confidentiality Reminder</a:t>
            </a:r>
            <a:endParaRPr lang="en-US" sz="2200" dirty="0"/>
          </a:p>
        </p:txBody>
      </p:sp>
      <p:sp>
        <p:nvSpPr>
          <p:cNvPr id="15" name="Text 12"/>
          <p:cNvSpPr/>
          <p:nvPr/>
        </p:nvSpPr>
        <p:spPr>
          <a:xfrm>
            <a:off x="1530906" y="6565583"/>
            <a:ext cx="6819305" cy="72580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Remind the employee of ongoing obligations regarding confidentiality and intellectual property.</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2004060"/>
            <a:ext cx="130428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Interactive Workshop: Drafting Termination Letters (Part 3)</a:t>
            </a:r>
            <a:endParaRPr lang="en-US" sz="4450" dirty="0"/>
          </a:p>
        </p:txBody>
      </p:sp>
      <p:sp>
        <p:nvSpPr>
          <p:cNvPr id="3" name="Text 1"/>
          <p:cNvSpPr/>
          <p:nvPr/>
        </p:nvSpPr>
        <p:spPr>
          <a:xfrm>
            <a:off x="793790" y="398859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Support Services</a:t>
            </a:r>
            <a:endParaRPr lang="en-US" sz="2200" dirty="0"/>
          </a:p>
        </p:txBody>
      </p:sp>
      <p:sp>
        <p:nvSpPr>
          <p:cNvPr id="4" name="Text 2"/>
          <p:cNvSpPr/>
          <p:nvPr/>
        </p:nvSpPr>
        <p:spPr>
          <a:xfrm>
            <a:off x="793790" y="4569738"/>
            <a:ext cx="3978116"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Include information on any outplacement or counselling services offered. Provide relevant contact details.</a:t>
            </a:r>
            <a:endParaRPr lang="en-US" sz="1750" dirty="0"/>
          </a:p>
        </p:txBody>
      </p:sp>
      <p:sp>
        <p:nvSpPr>
          <p:cNvPr id="5" name="Text 3"/>
          <p:cNvSpPr/>
          <p:nvPr/>
        </p:nvSpPr>
        <p:spPr>
          <a:xfrm>
            <a:off x="5332928" y="398859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References</a:t>
            </a:r>
            <a:endParaRPr lang="en-US" sz="2200" dirty="0"/>
          </a:p>
        </p:txBody>
      </p:sp>
      <p:sp>
        <p:nvSpPr>
          <p:cNvPr id="6" name="Text 4"/>
          <p:cNvSpPr/>
          <p:nvPr/>
        </p:nvSpPr>
        <p:spPr>
          <a:xfrm>
            <a:off x="5332928" y="4569738"/>
            <a:ext cx="397811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Clarify the company's policy on providing references. Specify who will handle reference requests.</a:t>
            </a:r>
            <a:endParaRPr lang="en-US" sz="1750" dirty="0"/>
          </a:p>
        </p:txBody>
      </p:sp>
      <p:sp>
        <p:nvSpPr>
          <p:cNvPr id="7" name="Text 5"/>
          <p:cNvSpPr/>
          <p:nvPr/>
        </p:nvSpPr>
        <p:spPr>
          <a:xfrm>
            <a:off x="9872067" y="398859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Contact Information</a:t>
            </a:r>
            <a:endParaRPr lang="en-US" sz="2200" dirty="0"/>
          </a:p>
        </p:txBody>
      </p:sp>
      <p:sp>
        <p:nvSpPr>
          <p:cNvPr id="8" name="Text 6"/>
          <p:cNvSpPr/>
          <p:nvPr/>
        </p:nvSpPr>
        <p:spPr>
          <a:xfrm>
            <a:off x="9872067" y="4569738"/>
            <a:ext cx="397811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Provide a point of contact for any questions or concerns. Include their name, position, and contact details.</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1969" y="1088469"/>
            <a:ext cx="7652861" cy="1331357"/>
          </a:xfrm>
          <a:prstGeom prst="rect">
            <a:avLst/>
          </a:prstGeom>
          <a:noFill/>
          <a:ln/>
        </p:spPr>
        <p:txBody>
          <a:bodyPr wrap="square" lIns="0" tIns="0" rIns="0" bIns="0" rtlCol="0" anchor="t"/>
          <a:lstStyle/>
          <a:p>
            <a:pPr marL="0" indent="0">
              <a:lnSpc>
                <a:spcPts val="5200"/>
              </a:lnSpc>
              <a:buNone/>
            </a:pPr>
            <a:r>
              <a:rPr lang="en-US" sz="4150" kern="0" spc="-126" dirty="0">
                <a:solidFill>
                  <a:srgbClr val="2C3F42"/>
                </a:solidFill>
                <a:latin typeface="Bitter Medium" pitchFamily="34" charset="0"/>
                <a:ea typeface="Bitter Medium" pitchFamily="34" charset="-122"/>
                <a:cs typeface="Bitter Medium" pitchFamily="34" charset="-120"/>
              </a:rPr>
              <a:t>Interactive Workshop: Drafting Termination Letters (Part 4)</a:t>
            </a:r>
            <a:endParaRPr lang="en-US" sz="4150" dirty="0"/>
          </a:p>
        </p:txBody>
      </p:sp>
      <p:sp>
        <p:nvSpPr>
          <p:cNvPr id="4" name="Shape 1"/>
          <p:cNvSpPr/>
          <p:nvPr/>
        </p:nvSpPr>
        <p:spPr>
          <a:xfrm>
            <a:off x="6231969" y="2739271"/>
            <a:ext cx="3719989" cy="1924050"/>
          </a:xfrm>
          <a:prstGeom prst="roundRect">
            <a:avLst>
              <a:gd name="adj" fmla="val 4650"/>
            </a:avLst>
          </a:prstGeom>
          <a:solidFill>
            <a:srgbClr val="FCE2CF"/>
          </a:solidFill>
          <a:ln w="7620">
            <a:solidFill>
              <a:srgbClr val="E2C8B5"/>
            </a:solidFill>
            <a:prstDash val="solid"/>
          </a:ln>
        </p:spPr>
        <p:txBody>
          <a:bodyPr/>
          <a:lstStyle/>
          <a:p>
            <a:endParaRPr lang="en-GB"/>
          </a:p>
        </p:txBody>
      </p:sp>
      <p:sp>
        <p:nvSpPr>
          <p:cNvPr id="5" name="Text 2"/>
          <p:cNvSpPr/>
          <p:nvPr/>
        </p:nvSpPr>
        <p:spPr>
          <a:xfrm>
            <a:off x="6452592" y="2959894"/>
            <a:ext cx="2662714" cy="332780"/>
          </a:xfrm>
          <a:prstGeom prst="rect">
            <a:avLst/>
          </a:prstGeom>
          <a:noFill/>
          <a:ln/>
        </p:spPr>
        <p:txBody>
          <a:bodyPr wrap="none" lIns="0" tIns="0" rIns="0" bIns="0" rtlCol="0" anchor="t"/>
          <a:lstStyle/>
          <a:p>
            <a:pPr marL="0" indent="0">
              <a:lnSpc>
                <a:spcPts val="2600"/>
              </a:lnSpc>
              <a:buNone/>
            </a:pPr>
            <a:r>
              <a:rPr lang="en-US" sz="2050" kern="0" spc="-63" dirty="0">
                <a:solidFill>
                  <a:srgbClr val="2B2E3C"/>
                </a:solidFill>
                <a:latin typeface="Bitter Medium" pitchFamily="34" charset="0"/>
                <a:ea typeface="Bitter Medium" pitchFamily="34" charset="-122"/>
                <a:cs typeface="Bitter Medium" pitchFamily="34" charset="-120"/>
              </a:rPr>
              <a:t>Tone and Language</a:t>
            </a:r>
            <a:endParaRPr lang="en-US" sz="2050" dirty="0"/>
          </a:p>
        </p:txBody>
      </p:sp>
      <p:sp>
        <p:nvSpPr>
          <p:cNvPr id="6" name="Text 3"/>
          <p:cNvSpPr/>
          <p:nvPr/>
        </p:nvSpPr>
        <p:spPr>
          <a:xfrm>
            <a:off x="6452592" y="3420428"/>
            <a:ext cx="3278743" cy="1022271"/>
          </a:xfrm>
          <a:prstGeom prst="rect">
            <a:avLst/>
          </a:prstGeom>
          <a:noFill/>
          <a:ln/>
        </p:spPr>
        <p:txBody>
          <a:bodyPr wrap="square" lIns="0" tIns="0" rIns="0" bIns="0" rtlCol="0" anchor="t"/>
          <a:lstStyle/>
          <a:p>
            <a:pPr marL="0" indent="0">
              <a:lnSpc>
                <a:spcPts val="2650"/>
              </a:lnSpc>
              <a:buNone/>
            </a:pPr>
            <a:r>
              <a:rPr lang="en-US" sz="1650" kern="0" spc="-34" dirty="0">
                <a:solidFill>
                  <a:srgbClr val="2B2E3C"/>
                </a:solidFill>
                <a:latin typeface="Open Sans" pitchFamily="34" charset="0"/>
                <a:ea typeface="Open Sans" pitchFamily="34" charset="-122"/>
                <a:cs typeface="Open Sans" pitchFamily="34" charset="-120"/>
              </a:rPr>
              <a:t>Use a professional, respectful tone throughout. Avoid accusatory or emotional language.</a:t>
            </a:r>
            <a:endParaRPr lang="en-US" sz="1650" dirty="0"/>
          </a:p>
        </p:txBody>
      </p:sp>
      <p:sp>
        <p:nvSpPr>
          <p:cNvPr id="7" name="Shape 4"/>
          <p:cNvSpPr/>
          <p:nvPr/>
        </p:nvSpPr>
        <p:spPr>
          <a:xfrm>
            <a:off x="10164961" y="2739271"/>
            <a:ext cx="3719989" cy="1924050"/>
          </a:xfrm>
          <a:prstGeom prst="roundRect">
            <a:avLst>
              <a:gd name="adj" fmla="val 4650"/>
            </a:avLst>
          </a:prstGeom>
          <a:solidFill>
            <a:srgbClr val="FCE2CF"/>
          </a:solidFill>
          <a:ln w="7620">
            <a:solidFill>
              <a:srgbClr val="E2C8B5"/>
            </a:solidFill>
            <a:prstDash val="solid"/>
          </a:ln>
        </p:spPr>
        <p:txBody>
          <a:bodyPr/>
          <a:lstStyle/>
          <a:p>
            <a:endParaRPr lang="en-GB"/>
          </a:p>
        </p:txBody>
      </p:sp>
      <p:sp>
        <p:nvSpPr>
          <p:cNvPr id="8" name="Text 5"/>
          <p:cNvSpPr/>
          <p:nvPr/>
        </p:nvSpPr>
        <p:spPr>
          <a:xfrm>
            <a:off x="10385584" y="2959894"/>
            <a:ext cx="2662714" cy="332780"/>
          </a:xfrm>
          <a:prstGeom prst="rect">
            <a:avLst/>
          </a:prstGeom>
          <a:noFill/>
          <a:ln/>
        </p:spPr>
        <p:txBody>
          <a:bodyPr wrap="none" lIns="0" tIns="0" rIns="0" bIns="0" rtlCol="0" anchor="t"/>
          <a:lstStyle/>
          <a:p>
            <a:pPr marL="0" indent="0">
              <a:lnSpc>
                <a:spcPts val="2600"/>
              </a:lnSpc>
              <a:buNone/>
            </a:pPr>
            <a:r>
              <a:rPr lang="en-US" sz="2050" kern="0" spc="-63" dirty="0">
                <a:solidFill>
                  <a:srgbClr val="2B2E3C"/>
                </a:solidFill>
                <a:latin typeface="Bitter Medium" pitchFamily="34" charset="0"/>
                <a:ea typeface="Bitter Medium" pitchFamily="34" charset="-122"/>
                <a:cs typeface="Bitter Medium" pitchFamily="34" charset="-120"/>
              </a:rPr>
              <a:t>Legal Review</a:t>
            </a:r>
            <a:endParaRPr lang="en-US" sz="2050" dirty="0"/>
          </a:p>
        </p:txBody>
      </p:sp>
      <p:sp>
        <p:nvSpPr>
          <p:cNvPr id="9" name="Text 6"/>
          <p:cNvSpPr/>
          <p:nvPr/>
        </p:nvSpPr>
        <p:spPr>
          <a:xfrm>
            <a:off x="10385584" y="3420428"/>
            <a:ext cx="3278743" cy="1022271"/>
          </a:xfrm>
          <a:prstGeom prst="rect">
            <a:avLst/>
          </a:prstGeom>
          <a:noFill/>
          <a:ln/>
        </p:spPr>
        <p:txBody>
          <a:bodyPr wrap="square" lIns="0" tIns="0" rIns="0" bIns="0" rtlCol="0" anchor="t"/>
          <a:lstStyle/>
          <a:p>
            <a:pPr marL="0" indent="0">
              <a:lnSpc>
                <a:spcPts val="2650"/>
              </a:lnSpc>
              <a:buNone/>
            </a:pPr>
            <a:r>
              <a:rPr lang="en-US" sz="1650" kern="0" spc="-34" dirty="0">
                <a:solidFill>
                  <a:srgbClr val="2B2E3C"/>
                </a:solidFill>
                <a:latin typeface="Open Sans" pitchFamily="34" charset="0"/>
                <a:ea typeface="Open Sans" pitchFamily="34" charset="-122"/>
                <a:cs typeface="Open Sans" pitchFamily="34" charset="-120"/>
              </a:rPr>
              <a:t>Have the draft reviewed by legal counsel to ensure compliance with employment laws.</a:t>
            </a:r>
            <a:endParaRPr lang="en-US" sz="1650" dirty="0"/>
          </a:p>
        </p:txBody>
      </p:sp>
      <p:sp>
        <p:nvSpPr>
          <p:cNvPr id="10" name="Shape 7"/>
          <p:cNvSpPr/>
          <p:nvPr/>
        </p:nvSpPr>
        <p:spPr>
          <a:xfrm>
            <a:off x="6231969" y="4876324"/>
            <a:ext cx="3719989" cy="2264807"/>
          </a:xfrm>
          <a:prstGeom prst="roundRect">
            <a:avLst>
              <a:gd name="adj" fmla="val 3950"/>
            </a:avLst>
          </a:prstGeom>
          <a:solidFill>
            <a:srgbClr val="FCE2CF"/>
          </a:solidFill>
          <a:ln w="7620">
            <a:solidFill>
              <a:srgbClr val="E2C8B5"/>
            </a:solidFill>
            <a:prstDash val="solid"/>
          </a:ln>
        </p:spPr>
        <p:txBody>
          <a:bodyPr/>
          <a:lstStyle/>
          <a:p>
            <a:endParaRPr lang="en-GB"/>
          </a:p>
        </p:txBody>
      </p:sp>
      <p:sp>
        <p:nvSpPr>
          <p:cNvPr id="11" name="Text 8"/>
          <p:cNvSpPr/>
          <p:nvPr/>
        </p:nvSpPr>
        <p:spPr>
          <a:xfrm>
            <a:off x="6452592" y="5096947"/>
            <a:ext cx="2662714" cy="332780"/>
          </a:xfrm>
          <a:prstGeom prst="rect">
            <a:avLst/>
          </a:prstGeom>
          <a:noFill/>
          <a:ln/>
        </p:spPr>
        <p:txBody>
          <a:bodyPr wrap="none" lIns="0" tIns="0" rIns="0" bIns="0" rtlCol="0" anchor="t"/>
          <a:lstStyle/>
          <a:p>
            <a:pPr marL="0" indent="0">
              <a:lnSpc>
                <a:spcPts val="2600"/>
              </a:lnSpc>
              <a:buNone/>
            </a:pPr>
            <a:r>
              <a:rPr lang="en-US" sz="2050" kern="0" spc="-63" dirty="0">
                <a:solidFill>
                  <a:srgbClr val="2B2E3C"/>
                </a:solidFill>
                <a:latin typeface="Bitter Medium" pitchFamily="34" charset="0"/>
                <a:ea typeface="Bitter Medium" pitchFamily="34" charset="-122"/>
                <a:cs typeface="Bitter Medium" pitchFamily="34" charset="-120"/>
              </a:rPr>
              <a:t>Delivery Method</a:t>
            </a:r>
            <a:endParaRPr lang="en-US" sz="2050" dirty="0"/>
          </a:p>
        </p:txBody>
      </p:sp>
      <p:sp>
        <p:nvSpPr>
          <p:cNvPr id="12" name="Text 9"/>
          <p:cNvSpPr/>
          <p:nvPr/>
        </p:nvSpPr>
        <p:spPr>
          <a:xfrm>
            <a:off x="6452592" y="5557480"/>
            <a:ext cx="3278743" cy="1363028"/>
          </a:xfrm>
          <a:prstGeom prst="rect">
            <a:avLst/>
          </a:prstGeom>
          <a:noFill/>
          <a:ln/>
        </p:spPr>
        <p:txBody>
          <a:bodyPr wrap="square" lIns="0" tIns="0" rIns="0" bIns="0" rtlCol="0" anchor="t"/>
          <a:lstStyle/>
          <a:p>
            <a:pPr marL="0" indent="0">
              <a:lnSpc>
                <a:spcPts val="2650"/>
              </a:lnSpc>
              <a:buNone/>
            </a:pPr>
            <a:r>
              <a:rPr lang="en-US" sz="1650" kern="0" spc="-34" dirty="0">
                <a:solidFill>
                  <a:srgbClr val="2B2E3C"/>
                </a:solidFill>
                <a:latin typeface="Open Sans" pitchFamily="34" charset="0"/>
                <a:ea typeface="Open Sans" pitchFamily="34" charset="-122"/>
                <a:cs typeface="Open Sans" pitchFamily="34" charset="-120"/>
              </a:rPr>
              <a:t>Consider the most appropriate method for delivering the termination letter. In-person delivery is often best.</a:t>
            </a:r>
            <a:endParaRPr lang="en-US" sz="1650" dirty="0"/>
          </a:p>
        </p:txBody>
      </p:sp>
      <p:sp>
        <p:nvSpPr>
          <p:cNvPr id="13" name="Shape 10"/>
          <p:cNvSpPr/>
          <p:nvPr/>
        </p:nvSpPr>
        <p:spPr>
          <a:xfrm>
            <a:off x="10164961" y="4876324"/>
            <a:ext cx="3719989" cy="2264807"/>
          </a:xfrm>
          <a:prstGeom prst="roundRect">
            <a:avLst>
              <a:gd name="adj" fmla="val 3950"/>
            </a:avLst>
          </a:prstGeom>
          <a:solidFill>
            <a:srgbClr val="FCE2CF"/>
          </a:solidFill>
          <a:ln w="7620">
            <a:solidFill>
              <a:srgbClr val="E2C8B5"/>
            </a:solidFill>
            <a:prstDash val="solid"/>
          </a:ln>
        </p:spPr>
        <p:txBody>
          <a:bodyPr/>
          <a:lstStyle/>
          <a:p>
            <a:endParaRPr lang="en-GB"/>
          </a:p>
        </p:txBody>
      </p:sp>
      <p:sp>
        <p:nvSpPr>
          <p:cNvPr id="14" name="Text 11"/>
          <p:cNvSpPr/>
          <p:nvPr/>
        </p:nvSpPr>
        <p:spPr>
          <a:xfrm>
            <a:off x="10385584" y="5096947"/>
            <a:ext cx="2662714" cy="332780"/>
          </a:xfrm>
          <a:prstGeom prst="rect">
            <a:avLst/>
          </a:prstGeom>
          <a:noFill/>
          <a:ln/>
        </p:spPr>
        <p:txBody>
          <a:bodyPr wrap="none" lIns="0" tIns="0" rIns="0" bIns="0" rtlCol="0" anchor="t"/>
          <a:lstStyle/>
          <a:p>
            <a:pPr marL="0" indent="0">
              <a:lnSpc>
                <a:spcPts val="2600"/>
              </a:lnSpc>
              <a:buNone/>
            </a:pPr>
            <a:r>
              <a:rPr lang="en-US" sz="2050" kern="0" spc="-63" dirty="0">
                <a:solidFill>
                  <a:srgbClr val="2B2E3C"/>
                </a:solidFill>
                <a:latin typeface="Bitter Medium" pitchFamily="34" charset="0"/>
                <a:ea typeface="Bitter Medium" pitchFamily="34" charset="-122"/>
                <a:cs typeface="Bitter Medium" pitchFamily="34" charset="-120"/>
              </a:rPr>
              <a:t>Documentation</a:t>
            </a:r>
            <a:endParaRPr lang="en-US" sz="2050" dirty="0"/>
          </a:p>
        </p:txBody>
      </p:sp>
      <p:sp>
        <p:nvSpPr>
          <p:cNvPr id="15" name="Text 12"/>
          <p:cNvSpPr/>
          <p:nvPr/>
        </p:nvSpPr>
        <p:spPr>
          <a:xfrm>
            <a:off x="10385584" y="5557480"/>
            <a:ext cx="3278743" cy="1022271"/>
          </a:xfrm>
          <a:prstGeom prst="rect">
            <a:avLst/>
          </a:prstGeom>
          <a:noFill/>
          <a:ln/>
        </p:spPr>
        <p:txBody>
          <a:bodyPr wrap="square" lIns="0" tIns="0" rIns="0" bIns="0" rtlCol="0" anchor="t"/>
          <a:lstStyle/>
          <a:p>
            <a:pPr marL="0" indent="0">
              <a:lnSpc>
                <a:spcPts val="2650"/>
              </a:lnSpc>
              <a:buNone/>
            </a:pPr>
            <a:r>
              <a:rPr lang="en-US" sz="1650" kern="0" spc="-34" dirty="0">
                <a:solidFill>
                  <a:srgbClr val="2B2E3C"/>
                </a:solidFill>
                <a:latin typeface="Open Sans" pitchFamily="34" charset="0"/>
                <a:ea typeface="Open Sans" pitchFamily="34" charset="-122"/>
                <a:cs typeface="Open Sans" pitchFamily="34" charset="-120"/>
              </a:rPr>
              <a:t>Keep a signed copy of the termination letter for company records.</a:t>
            </a:r>
            <a:endParaRPr lang="en-US" sz="16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883212"/>
          </a:xfrm>
          <a:prstGeom prst="rect">
            <a:avLst/>
          </a:prstGeom>
        </p:spPr>
      </p:pic>
      <p:sp>
        <p:nvSpPr>
          <p:cNvPr id="3" name="Text 0"/>
          <p:cNvSpPr/>
          <p:nvPr/>
        </p:nvSpPr>
        <p:spPr>
          <a:xfrm>
            <a:off x="527328" y="2297430"/>
            <a:ext cx="9665613" cy="470892"/>
          </a:xfrm>
          <a:prstGeom prst="rect">
            <a:avLst/>
          </a:prstGeom>
          <a:noFill/>
          <a:ln/>
        </p:spPr>
        <p:txBody>
          <a:bodyPr wrap="none" lIns="0" tIns="0" rIns="0" bIns="0" rtlCol="0" anchor="t"/>
          <a:lstStyle/>
          <a:p>
            <a:pPr marL="0" indent="0">
              <a:lnSpc>
                <a:spcPts val="3700"/>
              </a:lnSpc>
              <a:buNone/>
            </a:pPr>
            <a:r>
              <a:rPr lang="en-US" sz="2950" kern="0" spc="-89" dirty="0">
                <a:solidFill>
                  <a:srgbClr val="2C3F42"/>
                </a:solidFill>
                <a:latin typeface="Bitter Medium" pitchFamily="34" charset="0"/>
                <a:ea typeface="Bitter Medium" pitchFamily="34" charset="-122"/>
                <a:cs typeface="Bitter Medium" pitchFamily="34" charset="-120"/>
              </a:rPr>
              <a:t>Interactive Workshop: Drafting Termination Letters (Part 5)</a:t>
            </a:r>
            <a:endParaRPr lang="en-US" sz="2950" dirty="0"/>
          </a:p>
        </p:txBody>
      </p:sp>
      <p:pic>
        <p:nvPicPr>
          <p:cNvPr id="4" name="Image 1" descr="preencoded.png"/>
          <p:cNvPicPr>
            <a:picLocks noChangeAspect="1"/>
          </p:cNvPicPr>
          <p:nvPr/>
        </p:nvPicPr>
        <p:blipFill>
          <a:blip r:embed="rId4"/>
          <a:stretch>
            <a:fillRect/>
          </a:stretch>
        </p:blipFill>
        <p:spPr>
          <a:xfrm>
            <a:off x="527328" y="2994303"/>
            <a:ext cx="753308" cy="1205270"/>
          </a:xfrm>
          <a:prstGeom prst="rect">
            <a:avLst/>
          </a:prstGeom>
        </p:spPr>
      </p:pic>
      <p:sp>
        <p:nvSpPr>
          <p:cNvPr id="5" name="Text 1"/>
          <p:cNvSpPr/>
          <p:nvPr/>
        </p:nvSpPr>
        <p:spPr>
          <a:xfrm>
            <a:off x="1506617" y="3144917"/>
            <a:ext cx="1883212" cy="235387"/>
          </a:xfrm>
          <a:prstGeom prst="rect">
            <a:avLst/>
          </a:prstGeom>
          <a:noFill/>
          <a:ln/>
        </p:spPr>
        <p:txBody>
          <a:bodyPr wrap="none" lIns="0" tIns="0" rIns="0" bIns="0" rtlCol="0" anchor="t"/>
          <a:lstStyle/>
          <a:p>
            <a:pPr marL="0" indent="0" algn="l">
              <a:lnSpc>
                <a:spcPts val="1850"/>
              </a:lnSpc>
              <a:buNone/>
            </a:pPr>
            <a:r>
              <a:rPr lang="en-US" sz="1450" kern="0" spc="-44" dirty="0">
                <a:solidFill>
                  <a:srgbClr val="2B2E3C"/>
                </a:solidFill>
                <a:latin typeface="Bitter Medium" pitchFamily="34" charset="0"/>
                <a:ea typeface="Bitter Medium" pitchFamily="34" charset="-122"/>
                <a:cs typeface="Bitter Medium" pitchFamily="34" charset="-120"/>
              </a:rPr>
              <a:t>Group Exercise</a:t>
            </a:r>
            <a:endParaRPr lang="en-US" sz="1450" dirty="0"/>
          </a:p>
        </p:txBody>
      </p:sp>
      <p:sp>
        <p:nvSpPr>
          <p:cNvPr id="6" name="Text 2"/>
          <p:cNvSpPr/>
          <p:nvPr/>
        </p:nvSpPr>
        <p:spPr>
          <a:xfrm>
            <a:off x="1506617" y="3470672"/>
            <a:ext cx="12596455" cy="240983"/>
          </a:xfrm>
          <a:prstGeom prst="rect">
            <a:avLst/>
          </a:prstGeom>
          <a:noFill/>
          <a:ln/>
        </p:spPr>
        <p:txBody>
          <a:bodyPr wrap="none" lIns="0" tIns="0" rIns="0" bIns="0" rtlCol="0" anchor="t"/>
          <a:lstStyle/>
          <a:p>
            <a:pPr marL="0" indent="0" algn="l">
              <a:lnSpc>
                <a:spcPts val="1850"/>
              </a:lnSpc>
              <a:buNone/>
            </a:pPr>
            <a:r>
              <a:rPr lang="en-US" sz="1150" kern="0" spc="-24" dirty="0">
                <a:solidFill>
                  <a:srgbClr val="2B2E3C"/>
                </a:solidFill>
                <a:latin typeface="Open Sans" pitchFamily="34" charset="0"/>
                <a:ea typeface="Open Sans" pitchFamily="34" charset="-122"/>
                <a:cs typeface="Open Sans" pitchFamily="34" charset="-120"/>
              </a:rPr>
              <a:t>Participants draft a termination letter based on a provided scenario.</a:t>
            </a:r>
            <a:endParaRPr lang="en-US" sz="1150" dirty="0"/>
          </a:p>
        </p:txBody>
      </p:sp>
      <p:pic>
        <p:nvPicPr>
          <p:cNvPr id="7" name="Image 2" descr="preencoded.png"/>
          <p:cNvPicPr>
            <a:picLocks noChangeAspect="1"/>
          </p:cNvPicPr>
          <p:nvPr/>
        </p:nvPicPr>
        <p:blipFill>
          <a:blip r:embed="rId5"/>
          <a:stretch>
            <a:fillRect/>
          </a:stretch>
        </p:blipFill>
        <p:spPr>
          <a:xfrm>
            <a:off x="527328" y="4199573"/>
            <a:ext cx="753308" cy="1205270"/>
          </a:xfrm>
          <a:prstGeom prst="rect">
            <a:avLst/>
          </a:prstGeom>
        </p:spPr>
      </p:pic>
      <p:sp>
        <p:nvSpPr>
          <p:cNvPr id="8" name="Text 3"/>
          <p:cNvSpPr/>
          <p:nvPr/>
        </p:nvSpPr>
        <p:spPr>
          <a:xfrm>
            <a:off x="1506617" y="4350187"/>
            <a:ext cx="1883212" cy="235387"/>
          </a:xfrm>
          <a:prstGeom prst="rect">
            <a:avLst/>
          </a:prstGeom>
          <a:noFill/>
          <a:ln/>
        </p:spPr>
        <p:txBody>
          <a:bodyPr wrap="none" lIns="0" tIns="0" rIns="0" bIns="0" rtlCol="0" anchor="t"/>
          <a:lstStyle/>
          <a:p>
            <a:pPr marL="0" indent="0" algn="l">
              <a:lnSpc>
                <a:spcPts val="1850"/>
              </a:lnSpc>
              <a:buNone/>
            </a:pPr>
            <a:r>
              <a:rPr lang="en-US" sz="1450" kern="0" spc="-44" dirty="0">
                <a:solidFill>
                  <a:srgbClr val="2B2E3C"/>
                </a:solidFill>
                <a:latin typeface="Bitter Medium" pitchFamily="34" charset="0"/>
                <a:ea typeface="Bitter Medium" pitchFamily="34" charset="-122"/>
                <a:cs typeface="Bitter Medium" pitchFamily="34" charset="-120"/>
              </a:rPr>
              <a:t>Peer Review</a:t>
            </a:r>
            <a:endParaRPr lang="en-US" sz="1450" dirty="0"/>
          </a:p>
        </p:txBody>
      </p:sp>
      <p:sp>
        <p:nvSpPr>
          <p:cNvPr id="9" name="Text 4"/>
          <p:cNvSpPr/>
          <p:nvPr/>
        </p:nvSpPr>
        <p:spPr>
          <a:xfrm>
            <a:off x="1506617" y="4675942"/>
            <a:ext cx="12596455" cy="240983"/>
          </a:xfrm>
          <a:prstGeom prst="rect">
            <a:avLst/>
          </a:prstGeom>
          <a:noFill/>
          <a:ln/>
        </p:spPr>
        <p:txBody>
          <a:bodyPr wrap="none" lIns="0" tIns="0" rIns="0" bIns="0" rtlCol="0" anchor="t"/>
          <a:lstStyle/>
          <a:p>
            <a:pPr marL="0" indent="0" algn="l">
              <a:lnSpc>
                <a:spcPts val="1850"/>
              </a:lnSpc>
              <a:buNone/>
            </a:pPr>
            <a:r>
              <a:rPr lang="en-US" sz="1150" kern="0" spc="-24" dirty="0">
                <a:solidFill>
                  <a:srgbClr val="2B2E3C"/>
                </a:solidFill>
                <a:latin typeface="Open Sans" pitchFamily="34" charset="0"/>
                <a:ea typeface="Open Sans" pitchFamily="34" charset="-122"/>
                <a:cs typeface="Open Sans" pitchFamily="34" charset="-120"/>
              </a:rPr>
              <a:t>Participants exchange drafts for peer review and constructive feedback.</a:t>
            </a:r>
            <a:endParaRPr lang="en-US" sz="1150" dirty="0"/>
          </a:p>
        </p:txBody>
      </p:sp>
      <p:pic>
        <p:nvPicPr>
          <p:cNvPr id="10" name="Image 3" descr="preencoded.png"/>
          <p:cNvPicPr>
            <a:picLocks noChangeAspect="1"/>
          </p:cNvPicPr>
          <p:nvPr/>
        </p:nvPicPr>
        <p:blipFill>
          <a:blip r:embed="rId6"/>
          <a:stretch>
            <a:fillRect/>
          </a:stretch>
        </p:blipFill>
        <p:spPr>
          <a:xfrm>
            <a:off x="527328" y="5404842"/>
            <a:ext cx="753308" cy="1205270"/>
          </a:xfrm>
          <a:prstGeom prst="rect">
            <a:avLst/>
          </a:prstGeom>
        </p:spPr>
      </p:pic>
      <p:sp>
        <p:nvSpPr>
          <p:cNvPr id="11" name="Text 5"/>
          <p:cNvSpPr/>
          <p:nvPr/>
        </p:nvSpPr>
        <p:spPr>
          <a:xfrm>
            <a:off x="1506617" y="5555456"/>
            <a:ext cx="1883212" cy="235387"/>
          </a:xfrm>
          <a:prstGeom prst="rect">
            <a:avLst/>
          </a:prstGeom>
          <a:noFill/>
          <a:ln/>
        </p:spPr>
        <p:txBody>
          <a:bodyPr wrap="none" lIns="0" tIns="0" rIns="0" bIns="0" rtlCol="0" anchor="t"/>
          <a:lstStyle/>
          <a:p>
            <a:pPr marL="0" indent="0" algn="l">
              <a:lnSpc>
                <a:spcPts val="1850"/>
              </a:lnSpc>
              <a:buNone/>
            </a:pPr>
            <a:r>
              <a:rPr lang="en-US" sz="1450" kern="0" spc="-44" dirty="0">
                <a:solidFill>
                  <a:srgbClr val="2B2E3C"/>
                </a:solidFill>
                <a:latin typeface="Bitter Medium" pitchFamily="34" charset="0"/>
                <a:ea typeface="Bitter Medium" pitchFamily="34" charset="-122"/>
                <a:cs typeface="Bitter Medium" pitchFamily="34" charset="-120"/>
              </a:rPr>
              <a:t>Expert Critique</a:t>
            </a:r>
            <a:endParaRPr lang="en-US" sz="1450" dirty="0"/>
          </a:p>
        </p:txBody>
      </p:sp>
      <p:sp>
        <p:nvSpPr>
          <p:cNvPr id="12" name="Text 6"/>
          <p:cNvSpPr/>
          <p:nvPr/>
        </p:nvSpPr>
        <p:spPr>
          <a:xfrm>
            <a:off x="1506617" y="5881211"/>
            <a:ext cx="12596455" cy="240983"/>
          </a:xfrm>
          <a:prstGeom prst="rect">
            <a:avLst/>
          </a:prstGeom>
          <a:noFill/>
          <a:ln/>
        </p:spPr>
        <p:txBody>
          <a:bodyPr wrap="none" lIns="0" tIns="0" rIns="0" bIns="0" rtlCol="0" anchor="t"/>
          <a:lstStyle/>
          <a:p>
            <a:pPr marL="0" indent="0" algn="l">
              <a:lnSpc>
                <a:spcPts val="1850"/>
              </a:lnSpc>
              <a:buNone/>
            </a:pPr>
            <a:r>
              <a:rPr lang="en-US" sz="1150" kern="0" spc="-24" dirty="0">
                <a:solidFill>
                  <a:srgbClr val="2B2E3C"/>
                </a:solidFill>
                <a:latin typeface="Open Sans" pitchFamily="34" charset="0"/>
                <a:ea typeface="Open Sans" pitchFamily="34" charset="-122"/>
                <a:cs typeface="Open Sans" pitchFamily="34" charset="-120"/>
              </a:rPr>
              <a:t>An employment law expert provides feedback on selected drafts.</a:t>
            </a:r>
            <a:endParaRPr lang="en-US" sz="1150" dirty="0"/>
          </a:p>
        </p:txBody>
      </p:sp>
      <p:pic>
        <p:nvPicPr>
          <p:cNvPr id="13" name="Image 4" descr="preencoded.png"/>
          <p:cNvPicPr>
            <a:picLocks noChangeAspect="1"/>
          </p:cNvPicPr>
          <p:nvPr/>
        </p:nvPicPr>
        <p:blipFill>
          <a:blip r:embed="rId7"/>
          <a:stretch>
            <a:fillRect/>
          </a:stretch>
        </p:blipFill>
        <p:spPr>
          <a:xfrm>
            <a:off x="527328" y="6610112"/>
            <a:ext cx="753308" cy="1205270"/>
          </a:xfrm>
          <a:prstGeom prst="rect">
            <a:avLst/>
          </a:prstGeom>
        </p:spPr>
      </p:pic>
      <p:sp>
        <p:nvSpPr>
          <p:cNvPr id="14" name="Text 7"/>
          <p:cNvSpPr/>
          <p:nvPr/>
        </p:nvSpPr>
        <p:spPr>
          <a:xfrm>
            <a:off x="1506617" y="6760726"/>
            <a:ext cx="1989415" cy="235387"/>
          </a:xfrm>
          <a:prstGeom prst="rect">
            <a:avLst/>
          </a:prstGeom>
          <a:noFill/>
          <a:ln/>
        </p:spPr>
        <p:txBody>
          <a:bodyPr wrap="none" lIns="0" tIns="0" rIns="0" bIns="0" rtlCol="0" anchor="t"/>
          <a:lstStyle/>
          <a:p>
            <a:pPr marL="0" indent="0" algn="l">
              <a:lnSpc>
                <a:spcPts val="1850"/>
              </a:lnSpc>
              <a:buNone/>
            </a:pPr>
            <a:r>
              <a:rPr lang="en-US" sz="1450" kern="0" spc="-44" dirty="0">
                <a:solidFill>
                  <a:srgbClr val="2B2E3C"/>
                </a:solidFill>
                <a:latin typeface="Bitter Medium" pitchFamily="34" charset="0"/>
                <a:ea typeface="Bitter Medium" pitchFamily="34" charset="-122"/>
                <a:cs typeface="Bitter Medium" pitchFamily="34" charset="-120"/>
              </a:rPr>
              <a:t>Best Practice Discussion</a:t>
            </a:r>
            <a:endParaRPr lang="en-US" sz="1450" dirty="0"/>
          </a:p>
        </p:txBody>
      </p:sp>
      <p:sp>
        <p:nvSpPr>
          <p:cNvPr id="15" name="Text 8"/>
          <p:cNvSpPr/>
          <p:nvPr/>
        </p:nvSpPr>
        <p:spPr>
          <a:xfrm>
            <a:off x="1506617" y="7086481"/>
            <a:ext cx="12596455" cy="240983"/>
          </a:xfrm>
          <a:prstGeom prst="rect">
            <a:avLst/>
          </a:prstGeom>
          <a:noFill/>
          <a:ln/>
        </p:spPr>
        <p:txBody>
          <a:bodyPr wrap="none" lIns="0" tIns="0" rIns="0" bIns="0" rtlCol="0" anchor="t"/>
          <a:lstStyle/>
          <a:p>
            <a:pPr marL="0" indent="0" algn="l">
              <a:lnSpc>
                <a:spcPts val="1850"/>
              </a:lnSpc>
              <a:buNone/>
            </a:pPr>
            <a:r>
              <a:rPr lang="en-US" sz="1150" kern="0" spc="-24" dirty="0">
                <a:solidFill>
                  <a:srgbClr val="2B2E3C"/>
                </a:solidFill>
                <a:latin typeface="Open Sans" pitchFamily="34" charset="0"/>
                <a:ea typeface="Open Sans" pitchFamily="34" charset="-122"/>
                <a:cs typeface="Open Sans" pitchFamily="34" charset="-120"/>
              </a:rPr>
              <a:t>Group discussion on best practices and common pitfalls in termination letter drafting.</a:t>
            </a:r>
            <a:endParaRPr lang="en-US" sz="11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95682"/>
            <a:ext cx="6720959"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Conclusion: Key Takeaways</a:t>
            </a:r>
            <a:endParaRPr lang="en-US" sz="4450" dirty="0"/>
          </a:p>
        </p:txBody>
      </p:sp>
      <p:pic>
        <p:nvPicPr>
          <p:cNvPr id="4" name="Image 1" descr="preencoded.png"/>
          <p:cNvPicPr>
            <a:picLocks noChangeAspect="1"/>
          </p:cNvPicPr>
          <p:nvPr/>
        </p:nvPicPr>
        <p:blipFill>
          <a:blip r:embed="rId4"/>
          <a:stretch>
            <a:fillRect/>
          </a:stretch>
        </p:blipFill>
        <p:spPr>
          <a:xfrm>
            <a:off x="793790" y="1744623"/>
            <a:ext cx="566976" cy="566976"/>
          </a:xfrm>
          <a:prstGeom prst="rect">
            <a:avLst/>
          </a:prstGeom>
        </p:spPr>
      </p:pic>
      <p:sp>
        <p:nvSpPr>
          <p:cNvPr id="5" name="Text 1"/>
          <p:cNvSpPr/>
          <p:nvPr/>
        </p:nvSpPr>
        <p:spPr>
          <a:xfrm>
            <a:off x="793790" y="253841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Legal Compliance</a:t>
            </a:r>
            <a:endParaRPr lang="en-US" sz="2200" dirty="0"/>
          </a:p>
        </p:txBody>
      </p:sp>
      <p:sp>
        <p:nvSpPr>
          <p:cNvPr id="6" name="Text 2"/>
          <p:cNvSpPr/>
          <p:nvPr/>
        </p:nvSpPr>
        <p:spPr>
          <a:xfrm>
            <a:off x="793790" y="3028831"/>
            <a:ext cx="3608070"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Always adhere to employment laws and follow proper procedures to avoid unfair dismissal claims.</a:t>
            </a:r>
            <a:endParaRPr lang="en-US" sz="1750" dirty="0"/>
          </a:p>
        </p:txBody>
      </p:sp>
      <p:pic>
        <p:nvPicPr>
          <p:cNvPr id="7" name="Image 2" descr="preencoded.png"/>
          <p:cNvPicPr>
            <a:picLocks noChangeAspect="1"/>
          </p:cNvPicPr>
          <p:nvPr/>
        </p:nvPicPr>
        <p:blipFill>
          <a:blip r:embed="rId5"/>
          <a:stretch>
            <a:fillRect/>
          </a:stretch>
        </p:blipFill>
        <p:spPr>
          <a:xfrm>
            <a:off x="4742021" y="1744623"/>
            <a:ext cx="566976" cy="566976"/>
          </a:xfrm>
          <a:prstGeom prst="rect">
            <a:avLst/>
          </a:prstGeom>
        </p:spPr>
      </p:pic>
      <p:sp>
        <p:nvSpPr>
          <p:cNvPr id="8" name="Text 3"/>
          <p:cNvSpPr/>
          <p:nvPr/>
        </p:nvSpPr>
        <p:spPr>
          <a:xfrm>
            <a:off x="4742021" y="253841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Documentation</a:t>
            </a:r>
            <a:endParaRPr lang="en-US" sz="2200" dirty="0"/>
          </a:p>
        </p:txBody>
      </p:sp>
      <p:sp>
        <p:nvSpPr>
          <p:cNvPr id="9" name="Text 4"/>
          <p:cNvSpPr/>
          <p:nvPr/>
        </p:nvSpPr>
        <p:spPr>
          <a:xfrm>
            <a:off x="4742021" y="3028831"/>
            <a:ext cx="360818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Maintain thorough records of performance issues, warnings, and improvement plans.</a:t>
            </a:r>
            <a:endParaRPr lang="en-US" sz="1750" dirty="0"/>
          </a:p>
        </p:txBody>
      </p:sp>
      <p:pic>
        <p:nvPicPr>
          <p:cNvPr id="10" name="Image 3" descr="preencoded.png"/>
          <p:cNvPicPr>
            <a:picLocks noChangeAspect="1"/>
          </p:cNvPicPr>
          <p:nvPr/>
        </p:nvPicPr>
        <p:blipFill>
          <a:blip r:embed="rId6"/>
          <a:stretch>
            <a:fillRect/>
          </a:stretch>
        </p:blipFill>
        <p:spPr>
          <a:xfrm>
            <a:off x="793790" y="4797981"/>
            <a:ext cx="566976" cy="566976"/>
          </a:xfrm>
          <a:prstGeom prst="rect">
            <a:avLst/>
          </a:prstGeom>
        </p:spPr>
      </p:pic>
      <p:sp>
        <p:nvSpPr>
          <p:cNvPr id="11" name="Text 5"/>
          <p:cNvSpPr/>
          <p:nvPr/>
        </p:nvSpPr>
        <p:spPr>
          <a:xfrm>
            <a:off x="793790" y="5591770"/>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Communication</a:t>
            </a:r>
            <a:endParaRPr lang="en-US" sz="2200" dirty="0"/>
          </a:p>
        </p:txBody>
      </p:sp>
      <p:sp>
        <p:nvSpPr>
          <p:cNvPr id="12" name="Text 6"/>
          <p:cNvSpPr/>
          <p:nvPr/>
        </p:nvSpPr>
        <p:spPr>
          <a:xfrm>
            <a:off x="793790" y="6082189"/>
            <a:ext cx="3608070"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Ensure clear, respectful communication throughout the termination process.</a:t>
            </a:r>
            <a:endParaRPr lang="en-US" sz="1750" dirty="0"/>
          </a:p>
        </p:txBody>
      </p:sp>
      <p:pic>
        <p:nvPicPr>
          <p:cNvPr id="13" name="Image 4" descr="preencoded.png"/>
          <p:cNvPicPr>
            <a:picLocks noChangeAspect="1"/>
          </p:cNvPicPr>
          <p:nvPr/>
        </p:nvPicPr>
        <p:blipFill>
          <a:blip r:embed="rId7"/>
          <a:stretch>
            <a:fillRect/>
          </a:stretch>
        </p:blipFill>
        <p:spPr>
          <a:xfrm>
            <a:off x="4742021" y="4797981"/>
            <a:ext cx="566976" cy="566976"/>
          </a:xfrm>
          <a:prstGeom prst="rect">
            <a:avLst/>
          </a:prstGeom>
        </p:spPr>
      </p:pic>
      <p:sp>
        <p:nvSpPr>
          <p:cNvPr id="14" name="Text 7"/>
          <p:cNvSpPr/>
          <p:nvPr/>
        </p:nvSpPr>
        <p:spPr>
          <a:xfrm>
            <a:off x="4742021" y="5591770"/>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Best Practices</a:t>
            </a:r>
            <a:endParaRPr lang="en-US" sz="2200" dirty="0"/>
          </a:p>
        </p:txBody>
      </p:sp>
      <p:sp>
        <p:nvSpPr>
          <p:cNvPr id="15" name="Text 8"/>
          <p:cNvSpPr/>
          <p:nvPr/>
        </p:nvSpPr>
        <p:spPr>
          <a:xfrm>
            <a:off x="4742021" y="6082189"/>
            <a:ext cx="3608189"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Implement best practices in termination processes to protect both employer and employee interests.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21" y="1266092"/>
            <a:ext cx="3039491" cy="5753494"/>
          </a:xfrm>
        </p:spPr>
        <p:txBody>
          <a:bodyPr>
            <a:normAutofit/>
          </a:bodyPr>
          <a:lstStyle/>
          <a:p>
            <a:r>
              <a:rPr lang="en-GB" b="1">
                <a:solidFill>
                  <a:srgbClr val="262626"/>
                </a:solidFill>
              </a:rPr>
              <a:t>Minor House Keeping</a:t>
            </a:r>
            <a:endParaRPr lang="en-US" b="1">
              <a:solidFill>
                <a:srgbClr val="262626"/>
              </a:solidFill>
            </a:endParaRPr>
          </a:p>
        </p:txBody>
      </p:sp>
      <p:sp>
        <p:nvSpPr>
          <p:cNvPr id="4" name="Date Placeholder 3">
            <a:extLst>
              <a:ext uri="{FF2B5EF4-FFF2-40B4-BE49-F238E27FC236}">
                <a16:creationId xmlns:a16="http://schemas.microsoft.com/office/drawing/2014/main" id="{4268447D-E6CF-1594-1236-653465C23B56}"/>
              </a:ext>
            </a:extLst>
          </p:cNvPr>
          <p:cNvSpPr>
            <a:spLocks noGrp="1"/>
          </p:cNvSpPr>
          <p:nvPr>
            <p:ph type="dt" sz="half" idx="10"/>
          </p:nvPr>
        </p:nvSpPr>
        <p:spPr>
          <a:xfrm>
            <a:off x="11247876" y="7655260"/>
            <a:ext cx="1920240" cy="335280"/>
          </a:xfrm>
        </p:spPr>
        <p:txBody>
          <a:bodyPr>
            <a:normAutofit/>
          </a:bodyPr>
          <a:lstStyle/>
          <a:p>
            <a:pPr defTabSz="1097236">
              <a:spcAft>
                <a:spcPts val="720"/>
              </a:spcAft>
              <a:defRPr/>
            </a:pPr>
            <a:fld id="{EC7C53EF-5AB0-492B-BEA7-FFFE93B42AFB}" type="datetime1">
              <a:rPr lang="en-US">
                <a:solidFill>
                  <a:prstClr val="black"/>
                </a:solidFill>
                <a:latin typeface="Garamond" panose="02020404030301010803"/>
              </a:rPr>
              <a:pPr defTabSz="1097236">
                <a:spcAft>
                  <a:spcPts val="720"/>
                </a:spcAft>
                <a:defRPr/>
              </a:pPr>
              <a:t>11/29/2024</a:t>
            </a:fld>
            <a:endParaRPr lang="en-US">
              <a:solidFill>
                <a:prstClr val="black"/>
              </a:solidFill>
              <a:latin typeface="Garamond" panose="02020404030301010803"/>
            </a:endParaRPr>
          </a:p>
        </p:txBody>
      </p:sp>
      <p:sp>
        <p:nvSpPr>
          <p:cNvPr id="5" name="Slide Number Placeholder 4">
            <a:extLst>
              <a:ext uri="{FF2B5EF4-FFF2-40B4-BE49-F238E27FC236}">
                <a16:creationId xmlns:a16="http://schemas.microsoft.com/office/drawing/2014/main" id="{0CD2FED1-171F-D8EC-361B-EF8B2945BC8B}"/>
              </a:ext>
            </a:extLst>
          </p:cNvPr>
          <p:cNvSpPr>
            <a:spLocks noGrp="1"/>
          </p:cNvSpPr>
          <p:nvPr>
            <p:ph type="sldNum" sz="quarter" idx="12"/>
          </p:nvPr>
        </p:nvSpPr>
        <p:spPr>
          <a:xfrm>
            <a:off x="13259558" y="7655260"/>
            <a:ext cx="651236" cy="335280"/>
          </a:xfrm>
        </p:spPr>
        <p:txBody>
          <a:bodyPr>
            <a:normAutofit/>
          </a:bodyPr>
          <a:lstStyle/>
          <a:p>
            <a:pPr defTabSz="1097236">
              <a:spcAft>
                <a:spcPts val="720"/>
              </a:spcAft>
              <a:defRPr/>
            </a:pPr>
            <a:fld id="{103DA290-49AB-4A6C-90E9-3D87C6460C9F}" type="slidenum">
              <a:rPr lang="en-US">
                <a:solidFill>
                  <a:prstClr val="black"/>
                </a:solidFill>
                <a:latin typeface="Garamond" panose="02020404030301010803"/>
              </a:rPr>
              <a:pPr defTabSz="1097236">
                <a:spcAft>
                  <a:spcPts val="720"/>
                </a:spcAft>
                <a:defRPr/>
              </a:pPr>
              <a:t>2</a:t>
            </a:fld>
            <a:endParaRPr lang="en-US">
              <a:solidFill>
                <a:prstClr val="black"/>
              </a:solidFill>
              <a:latin typeface="Garamond" panose="02020404030301010803"/>
            </a:endParaRPr>
          </a:p>
        </p:txBody>
      </p:sp>
      <p:graphicFrame>
        <p:nvGraphicFramePr>
          <p:cNvPr id="7" name="Content Placeholder 2">
            <a:extLst>
              <a:ext uri="{FF2B5EF4-FFF2-40B4-BE49-F238E27FC236}">
                <a16:creationId xmlns:a16="http://schemas.microsoft.com/office/drawing/2014/main" id="{4942BDF6-7AA6-6C1B-1A1C-35882F91A525}"/>
              </a:ext>
            </a:extLst>
          </p:cNvPr>
          <p:cNvGraphicFramePr>
            <a:graphicFrameLocks noGrp="1"/>
          </p:cNvGraphicFramePr>
          <p:nvPr>
            <p:ph idx="1"/>
          </p:nvPr>
        </p:nvGraphicFramePr>
        <p:xfrm>
          <a:off x="6564088" y="965606"/>
          <a:ext cx="7097051" cy="629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43871"/>
            <a:ext cx="7556421" cy="3912870"/>
          </a:xfrm>
          <a:prstGeom prst="rect">
            <a:avLst/>
          </a:prstGeom>
          <a:noFill/>
          <a:ln/>
        </p:spPr>
        <p:txBody>
          <a:bodyPr wrap="square" lIns="0" tIns="0" rIns="0" bIns="0" rtlCol="0" anchor="t"/>
          <a:lstStyle/>
          <a:p>
            <a:pPr marL="0" indent="0">
              <a:lnSpc>
                <a:spcPts val="7700"/>
              </a:lnSpc>
              <a:buNone/>
            </a:pPr>
            <a:r>
              <a:rPr lang="en-US" sz="6150" kern="0" spc="-185" dirty="0">
                <a:solidFill>
                  <a:srgbClr val="2C3F42"/>
                </a:solidFill>
                <a:latin typeface="Bitter Medium" pitchFamily="34" charset="0"/>
                <a:ea typeface="Bitter Medium" pitchFamily="34" charset="-122"/>
                <a:cs typeface="Bitter Medium" pitchFamily="34" charset="-120"/>
              </a:rPr>
              <a:t>Introduction</a:t>
            </a:r>
            <a:endParaRPr lang="en-US" sz="6150" dirty="0"/>
          </a:p>
        </p:txBody>
      </p:sp>
      <p:sp>
        <p:nvSpPr>
          <p:cNvPr id="4" name="Text 1"/>
          <p:cNvSpPr/>
          <p:nvPr/>
        </p:nvSpPr>
        <p:spPr>
          <a:xfrm>
            <a:off x="6280190" y="5696903"/>
            <a:ext cx="7556421"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This presentation explores the legal landscape of employment termination in the UK and Hong Kong. We'll examine key legislation, notable case law, and best practices for HR professionals and business leaders.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88256"/>
            <a:ext cx="75564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Overview of Legal Requirements under EO</a:t>
            </a:r>
            <a:endParaRPr lang="en-US" sz="4450" dirty="0"/>
          </a:p>
        </p:txBody>
      </p:sp>
      <p:sp>
        <p:nvSpPr>
          <p:cNvPr id="4" name="Shape 1"/>
          <p:cNvSpPr/>
          <p:nvPr/>
        </p:nvSpPr>
        <p:spPr>
          <a:xfrm>
            <a:off x="6280190" y="3301127"/>
            <a:ext cx="510302" cy="510302"/>
          </a:xfrm>
          <a:prstGeom prst="roundRect">
            <a:avLst>
              <a:gd name="adj" fmla="val 18669"/>
            </a:avLst>
          </a:prstGeom>
          <a:solidFill>
            <a:srgbClr val="FCE2CF"/>
          </a:solidFill>
          <a:ln w="7620">
            <a:solidFill>
              <a:srgbClr val="E2C8B5"/>
            </a:solidFill>
            <a:prstDash val="solid"/>
          </a:ln>
        </p:spPr>
        <p:txBody>
          <a:bodyPr/>
          <a:lstStyle/>
          <a:p>
            <a:endParaRPr lang="en-GB"/>
          </a:p>
        </p:txBody>
      </p:sp>
      <p:sp>
        <p:nvSpPr>
          <p:cNvPr id="5" name="Text 2"/>
          <p:cNvSpPr/>
          <p:nvPr/>
        </p:nvSpPr>
        <p:spPr>
          <a:xfrm>
            <a:off x="6469856" y="3386138"/>
            <a:ext cx="130969"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1</a:t>
            </a:r>
            <a:endParaRPr lang="en-US" sz="2650" dirty="0"/>
          </a:p>
        </p:txBody>
      </p:sp>
      <p:sp>
        <p:nvSpPr>
          <p:cNvPr id="6" name="Text 3"/>
          <p:cNvSpPr/>
          <p:nvPr/>
        </p:nvSpPr>
        <p:spPr>
          <a:xfrm>
            <a:off x="7017306" y="3301127"/>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Notice Period</a:t>
            </a:r>
            <a:endParaRPr lang="en-US" sz="2200" dirty="0"/>
          </a:p>
        </p:txBody>
      </p:sp>
      <p:sp>
        <p:nvSpPr>
          <p:cNvPr id="7" name="Text 4"/>
          <p:cNvSpPr/>
          <p:nvPr/>
        </p:nvSpPr>
        <p:spPr>
          <a:xfrm>
            <a:off x="7017306" y="3791545"/>
            <a:ext cx="2927747"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Employees are entitled to notice periods based on length of service. Contracts may specify longer periods.</a:t>
            </a:r>
            <a:endParaRPr lang="en-US" sz="1750" dirty="0"/>
          </a:p>
        </p:txBody>
      </p:sp>
      <p:sp>
        <p:nvSpPr>
          <p:cNvPr id="8" name="Shape 5"/>
          <p:cNvSpPr/>
          <p:nvPr/>
        </p:nvSpPr>
        <p:spPr>
          <a:xfrm>
            <a:off x="10171867" y="3301127"/>
            <a:ext cx="510302" cy="510302"/>
          </a:xfrm>
          <a:prstGeom prst="roundRect">
            <a:avLst>
              <a:gd name="adj" fmla="val 18669"/>
            </a:avLst>
          </a:prstGeom>
          <a:solidFill>
            <a:srgbClr val="FCE2CF"/>
          </a:solidFill>
          <a:ln w="7620">
            <a:solidFill>
              <a:srgbClr val="E2C8B5"/>
            </a:solidFill>
            <a:prstDash val="solid"/>
          </a:ln>
        </p:spPr>
        <p:txBody>
          <a:bodyPr/>
          <a:lstStyle/>
          <a:p>
            <a:endParaRPr lang="en-GB"/>
          </a:p>
        </p:txBody>
      </p:sp>
      <p:sp>
        <p:nvSpPr>
          <p:cNvPr id="9" name="Text 6"/>
          <p:cNvSpPr/>
          <p:nvPr/>
        </p:nvSpPr>
        <p:spPr>
          <a:xfrm>
            <a:off x="10338554" y="3386138"/>
            <a:ext cx="176927"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2</a:t>
            </a:r>
            <a:endParaRPr lang="en-US" sz="2650" dirty="0"/>
          </a:p>
        </p:txBody>
      </p:sp>
      <p:sp>
        <p:nvSpPr>
          <p:cNvPr id="10" name="Text 7"/>
          <p:cNvSpPr/>
          <p:nvPr/>
        </p:nvSpPr>
        <p:spPr>
          <a:xfrm>
            <a:off x="10908983" y="3301127"/>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Payment in Lieu</a:t>
            </a:r>
            <a:endParaRPr lang="en-US" sz="2200" dirty="0"/>
          </a:p>
        </p:txBody>
      </p:sp>
      <p:sp>
        <p:nvSpPr>
          <p:cNvPr id="11" name="Text 8"/>
          <p:cNvSpPr/>
          <p:nvPr/>
        </p:nvSpPr>
        <p:spPr>
          <a:xfrm>
            <a:off x="10908983" y="3791545"/>
            <a:ext cx="2927747"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Employers may opt to pay in lieu of notice. This must equal wages for the notice period.</a:t>
            </a:r>
            <a:endParaRPr lang="en-US" sz="1750" dirty="0"/>
          </a:p>
        </p:txBody>
      </p:sp>
      <p:sp>
        <p:nvSpPr>
          <p:cNvPr id="12" name="Shape 9"/>
          <p:cNvSpPr/>
          <p:nvPr/>
        </p:nvSpPr>
        <p:spPr>
          <a:xfrm>
            <a:off x="6280190" y="5725120"/>
            <a:ext cx="510302" cy="510302"/>
          </a:xfrm>
          <a:prstGeom prst="roundRect">
            <a:avLst>
              <a:gd name="adj" fmla="val 18669"/>
            </a:avLst>
          </a:prstGeom>
          <a:solidFill>
            <a:srgbClr val="FCE2CF"/>
          </a:solidFill>
          <a:ln w="7620">
            <a:solidFill>
              <a:srgbClr val="E2C8B5"/>
            </a:solidFill>
            <a:prstDash val="solid"/>
          </a:ln>
        </p:spPr>
        <p:txBody>
          <a:bodyPr/>
          <a:lstStyle/>
          <a:p>
            <a:endParaRPr lang="en-GB"/>
          </a:p>
        </p:txBody>
      </p:sp>
      <p:sp>
        <p:nvSpPr>
          <p:cNvPr id="13" name="Text 10"/>
          <p:cNvSpPr/>
          <p:nvPr/>
        </p:nvSpPr>
        <p:spPr>
          <a:xfrm>
            <a:off x="6443067" y="5810131"/>
            <a:ext cx="184428"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3</a:t>
            </a:r>
            <a:endParaRPr lang="en-US" sz="2650" dirty="0"/>
          </a:p>
        </p:txBody>
      </p:sp>
      <p:sp>
        <p:nvSpPr>
          <p:cNvPr id="14" name="Text 11"/>
          <p:cNvSpPr/>
          <p:nvPr/>
        </p:nvSpPr>
        <p:spPr>
          <a:xfrm>
            <a:off x="7017306" y="5725120"/>
            <a:ext cx="2855119"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Termination Payments</a:t>
            </a:r>
            <a:endParaRPr lang="en-US" sz="2200" dirty="0"/>
          </a:p>
        </p:txBody>
      </p:sp>
      <p:sp>
        <p:nvSpPr>
          <p:cNvPr id="15" name="Text 12"/>
          <p:cNvSpPr/>
          <p:nvPr/>
        </p:nvSpPr>
        <p:spPr>
          <a:xfrm>
            <a:off x="7017306" y="6215539"/>
            <a:ext cx="6819305" cy="72580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Accrued wages, annual leave pay, and end-of-year payments must be settled within 7 days of termination.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66749"/>
          </a:xfrm>
          <a:prstGeom prst="rect">
            <a:avLst/>
          </a:prstGeom>
        </p:spPr>
      </p:pic>
      <p:sp>
        <p:nvSpPr>
          <p:cNvPr id="3" name="Text 0"/>
          <p:cNvSpPr/>
          <p:nvPr/>
        </p:nvSpPr>
        <p:spPr>
          <a:xfrm>
            <a:off x="718661" y="3293745"/>
            <a:ext cx="5969437" cy="641747"/>
          </a:xfrm>
          <a:prstGeom prst="rect">
            <a:avLst/>
          </a:prstGeom>
          <a:noFill/>
          <a:ln/>
        </p:spPr>
        <p:txBody>
          <a:bodyPr wrap="none" lIns="0" tIns="0" rIns="0" bIns="0" rtlCol="0" anchor="t"/>
          <a:lstStyle/>
          <a:p>
            <a:pPr marL="0" indent="0">
              <a:lnSpc>
                <a:spcPts val="5050"/>
              </a:lnSpc>
              <a:buNone/>
            </a:pPr>
            <a:r>
              <a:rPr lang="en-US" sz="4000" kern="0" spc="-121" dirty="0">
                <a:solidFill>
                  <a:srgbClr val="2C3F42"/>
                </a:solidFill>
                <a:latin typeface="Bitter Medium" pitchFamily="34" charset="0"/>
                <a:ea typeface="Bitter Medium" pitchFamily="34" charset="-122"/>
                <a:cs typeface="Bitter Medium" pitchFamily="34" charset="-120"/>
              </a:rPr>
              <a:t>Grounds for Fair Dismissal</a:t>
            </a:r>
            <a:endParaRPr lang="en-US" sz="4000" dirty="0"/>
          </a:p>
        </p:txBody>
      </p:sp>
      <p:sp>
        <p:nvSpPr>
          <p:cNvPr id="4" name="Shape 1"/>
          <p:cNvSpPr/>
          <p:nvPr/>
        </p:nvSpPr>
        <p:spPr>
          <a:xfrm>
            <a:off x="718661" y="4243388"/>
            <a:ext cx="6493907" cy="1526977"/>
          </a:xfrm>
          <a:prstGeom prst="roundRect">
            <a:avLst>
              <a:gd name="adj" fmla="val 5648"/>
            </a:avLst>
          </a:prstGeom>
          <a:solidFill>
            <a:srgbClr val="FCE2CF"/>
          </a:solidFill>
          <a:ln w="7620">
            <a:solidFill>
              <a:srgbClr val="E2C8B5"/>
            </a:solidFill>
            <a:prstDash val="solid"/>
          </a:ln>
        </p:spPr>
        <p:txBody>
          <a:bodyPr/>
          <a:lstStyle/>
          <a:p>
            <a:endParaRPr lang="en-GB"/>
          </a:p>
        </p:txBody>
      </p:sp>
      <p:sp>
        <p:nvSpPr>
          <p:cNvPr id="5" name="Text 2"/>
          <p:cNvSpPr/>
          <p:nvPr/>
        </p:nvSpPr>
        <p:spPr>
          <a:xfrm>
            <a:off x="931545" y="4456271"/>
            <a:ext cx="2566749" cy="320873"/>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Conduct</a:t>
            </a:r>
            <a:endParaRPr lang="en-US" sz="2000" dirty="0"/>
          </a:p>
        </p:txBody>
      </p:sp>
      <p:sp>
        <p:nvSpPr>
          <p:cNvPr id="6" name="Text 3"/>
          <p:cNvSpPr/>
          <p:nvPr/>
        </p:nvSpPr>
        <p:spPr>
          <a:xfrm>
            <a:off x="931545" y="4900255"/>
            <a:ext cx="6068139" cy="657225"/>
          </a:xfrm>
          <a:prstGeom prst="rect">
            <a:avLst/>
          </a:prstGeom>
          <a:noFill/>
          <a:ln/>
        </p:spPr>
        <p:txBody>
          <a:bodyPr wrap="square" lIns="0" tIns="0" rIns="0" bIns="0" rtlCol="0" anchor="t"/>
          <a:lstStyle/>
          <a:p>
            <a:pPr marL="0" indent="0">
              <a:lnSpc>
                <a:spcPts val="2550"/>
              </a:lnSpc>
              <a:buNone/>
            </a:pPr>
            <a:r>
              <a:rPr lang="en-US" sz="1600" kern="0" spc="-32" dirty="0">
                <a:solidFill>
                  <a:srgbClr val="2B2E3C"/>
                </a:solidFill>
                <a:latin typeface="Open Sans" pitchFamily="34" charset="0"/>
                <a:ea typeface="Open Sans" pitchFamily="34" charset="-122"/>
                <a:cs typeface="Open Sans" pitchFamily="34" charset="-120"/>
              </a:rPr>
              <a:t>Serious misconduct or repeated breaches of workplace policies can justify dismissal. Documentation is crucial.</a:t>
            </a:r>
            <a:endParaRPr lang="en-US" sz="1600" dirty="0"/>
          </a:p>
        </p:txBody>
      </p:sp>
      <p:sp>
        <p:nvSpPr>
          <p:cNvPr id="7" name="Shape 4"/>
          <p:cNvSpPr/>
          <p:nvPr/>
        </p:nvSpPr>
        <p:spPr>
          <a:xfrm>
            <a:off x="7417832" y="4243388"/>
            <a:ext cx="6493907" cy="1526977"/>
          </a:xfrm>
          <a:prstGeom prst="roundRect">
            <a:avLst>
              <a:gd name="adj" fmla="val 5648"/>
            </a:avLst>
          </a:prstGeom>
          <a:solidFill>
            <a:srgbClr val="FCE2CF"/>
          </a:solidFill>
          <a:ln w="7620">
            <a:solidFill>
              <a:srgbClr val="E2C8B5"/>
            </a:solidFill>
            <a:prstDash val="solid"/>
          </a:ln>
        </p:spPr>
        <p:txBody>
          <a:bodyPr/>
          <a:lstStyle/>
          <a:p>
            <a:endParaRPr lang="en-GB"/>
          </a:p>
        </p:txBody>
      </p:sp>
      <p:sp>
        <p:nvSpPr>
          <p:cNvPr id="8" name="Text 5"/>
          <p:cNvSpPr/>
          <p:nvPr/>
        </p:nvSpPr>
        <p:spPr>
          <a:xfrm>
            <a:off x="7630716" y="4456271"/>
            <a:ext cx="2566749" cy="320873"/>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Capability</a:t>
            </a:r>
            <a:endParaRPr lang="en-US" sz="2000" dirty="0"/>
          </a:p>
        </p:txBody>
      </p:sp>
      <p:sp>
        <p:nvSpPr>
          <p:cNvPr id="9" name="Text 6"/>
          <p:cNvSpPr/>
          <p:nvPr/>
        </p:nvSpPr>
        <p:spPr>
          <a:xfrm>
            <a:off x="7630716" y="4900255"/>
            <a:ext cx="6068139" cy="657225"/>
          </a:xfrm>
          <a:prstGeom prst="rect">
            <a:avLst/>
          </a:prstGeom>
          <a:noFill/>
          <a:ln/>
        </p:spPr>
        <p:txBody>
          <a:bodyPr wrap="square" lIns="0" tIns="0" rIns="0" bIns="0" rtlCol="0" anchor="t"/>
          <a:lstStyle/>
          <a:p>
            <a:pPr marL="0" indent="0">
              <a:lnSpc>
                <a:spcPts val="2550"/>
              </a:lnSpc>
              <a:buNone/>
            </a:pPr>
            <a:r>
              <a:rPr lang="en-US" sz="1600" kern="0" spc="-32" dirty="0">
                <a:solidFill>
                  <a:srgbClr val="2B2E3C"/>
                </a:solidFill>
                <a:latin typeface="Open Sans" pitchFamily="34" charset="0"/>
                <a:ea typeface="Open Sans" pitchFamily="34" charset="-122"/>
                <a:cs typeface="Open Sans" pitchFamily="34" charset="-120"/>
              </a:rPr>
              <a:t>Poor performance, if properly managed and documented, may lead to fair dismissal. Proper procedures are essential.</a:t>
            </a:r>
            <a:endParaRPr lang="en-US" sz="1600" dirty="0"/>
          </a:p>
        </p:txBody>
      </p:sp>
      <p:sp>
        <p:nvSpPr>
          <p:cNvPr id="10" name="Shape 7"/>
          <p:cNvSpPr/>
          <p:nvPr/>
        </p:nvSpPr>
        <p:spPr>
          <a:xfrm>
            <a:off x="718661" y="5975628"/>
            <a:ext cx="6493907" cy="1526977"/>
          </a:xfrm>
          <a:prstGeom prst="roundRect">
            <a:avLst>
              <a:gd name="adj" fmla="val 5648"/>
            </a:avLst>
          </a:prstGeom>
          <a:solidFill>
            <a:srgbClr val="FCE2CF"/>
          </a:solidFill>
          <a:ln w="7620">
            <a:solidFill>
              <a:srgbClr val="E2C8B5"/>
            </a:solidFill>
            <a:prstDash val="solid"/>
          </a:ln>
        </p:spPr>
        <p:txBody>
          <a:bodyPr/>
          <a:lstStyle/>
          <a:p>
            <a:endParaRPr lang="en-GB"/>
          </a:p>
        </p:txBody>
      </p:sp>
      <p:sp>
        <p:nvSpPr>
          <p:cNvPr id="11" name="Text 8"/>
          <p:cNvSpPr/>
          <p:nvPr/>
        </p:nvSpPr>
        <p:spPr>
          <a:xfrm>
            <a:off x="931545" y="6188512"/>
            <a:ext cx="2566749" cy="320873"/>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Redundancy</a:t>
            </a:r>
            <a:endParaRPr lang="en-US" sz="2000" dirty="0"/>
          </a:p>
        </p:txBody>
      </p:sp>
      <p:sp>
        <p:nvSpPr>
          <p:cNvPr id="12" name="Text 9"/>
          <p:cNvSpPr/>
          <p:nvPr/>
        </p:nvSpPr>
        <p:spPr>
          <a:xfrm>
            <a:off x="931545" y="6632496"/>
            <a:ext cx="6068139" cy="657225"/>
          </a:xfrm>
          <a:prstGeom prst="rect">
            <a:avLst/>
          </a:prstGeom>
          <a:noFill/>
          <a:ln/>
        </p:spPr>
        <p:txBody>
          <a:bodyPr wrap="square" lIns="0" tIns="0" rIns="0" bIns="0" rtlCol="0" anchor="t"/>
          <a:lstStyle/>
          <a:p>
            <a:pPr marL="0" indent="0">
              <a:lnSpc>
                <a:spcPts val="2550"/>
              </a:lnSpc>
              <a:buNone/>
            </a:pPr>
            <a:r>
              <a:rPr lang="en-US" sz="1600" kern="0" spc="-32" dirty="0">
                <a:solidFill>
                  <a:srgbClr val="2B2E3C"/>
                </a:solidFill>
                <a:latin typeface="Open Sans" pitchFamily="34" charset="0"/>
                <a:ea typeface="Open Sans" pitchFamily="34" charset="-122"/>
                <a:cs typeface="Open Sans" pitchFamily="34" charset="-120"/>
              </a:rPr>
              <a:t>Economic circumstances or restructuring can necessitate redundancies. Fair selection criteria must be applied.</a:t>
            </a:r>
            <a:endParaRPr lang="en-US" sz="1600" dirty="0"/>
          </a:p>
        </p:txBody>
      </p:sp>
      <p:sp>
        <p:nvSpPr>
          <p:cNvPr id="13" name="Shape 10"/>
          <p:cNvSpPr/>
          <p:nvPr/>
        </p:nvSpPr>
        <p:spPr>
          <a:xfrm>
            <a:off x="7417832" y="5975628"/>
            <a:ext cx="6493907" cy="1526977"/>
          </a:xfrm>
          <a:prstGeom prst="roundRect">
            <a:avLst>
              <a:gd name="adj" fmla="val 5648"/>
            </a:avLst>
          </a:prstGeom>
          <a:solidFill>
            <a:srgbClr val="FCE2CF"/>
          </a:solidFill>
          <a:ln w="7620">
            <a:solidFill>
              <a:srgbClr val="E2C8B5"/>
            </a:solidFill>
            <a:prstDash val="solid"/>
          </a:ln>
        </p:spPr>
        <p:txBody>
          <a:bodyPr/>
          <a:lstStyle/>
          <a:p>
            <a:endParaRPr lang="en-GB"/>
          </a:p>
        </p:txBody>
      </p:sp>
      <p:sp>
        <p:nvSpPr>
          <p:cNvPr id="14" name="Text 11"/>
          <p:cNvSpPr/>
          <p:nvPr/>
        </p:nvSpPr>
        <p:spPr>
          <a:xfrm>
            <a:off x="7630716" y="6188512"/>
            <a:ext cx="2566749" cy="320873"/>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Statutory Restriction</a:t>
            </a:r>
            <a:endParaRPr lang="en-US" sz="2000" dirty="0"/>
          </a:p>
        </p:txBody>
      </p:sp>
      <p:sp>
        <p:nvSpPr>
          <p:cNvPr id="15" name="Text 12"/>
          <p:cNvSpPr/>
          <p:nvPr/>
        </p:nvSpPr>
        <p:spPr>
          <a:xfrm>
            <a:off x="7630716" y="6632496"/>
            <a:ext cx="6068139" cy="657225"/>
          </a:xfrm>
          <a:prstGeom prst="rect">
            <a:avLst/>
          </a:prstGeom>
          <a:noFill/>
          <a:ln/>
        </p:spPr>
        <p:txBody>
          <a:bodyPr wrap="square" lIns="0" tIns="0" rIns="0" bIns="0" rtlCol="0" anchor="t"/>
          <a:lstStyle/>
          <a:p>
            <a:pPr marL="0" indent="0">
              <a:lnSpc>
                <a:spcPts val="2550"/>
              </a:lnSpc>
              <a:buNone/>
            </a:pPr>
            <a:r>
              <a:rPr lang="en-US" sz="1600" kern="0" spc="-32" dirty="0">
                <a:solidFill>
                  <a:srgbClr val="2B2E3C"/>
                </a:solidFill>
                <a:latin typeface="Open Sans" pitchFamily="34" charset="0"/>
                <a:ea typeface="Open Sans" pitchFamily="34" charset="-122"/>
                <a:cs typeface="Open Sans" pitchFamily="34" charset="-120"/>
              </a:rPr>
              <a:t>When continued employment would breach a statutory duty or restriction, dismissal may be fair.</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13240"/>
          </a:xfrm>
          <a:prstGeom prst="rect">
            <a:avLst/>
          </a:prstGeom>
        </p:spPr>
      </p:pic>
      <p:sp>
        <p:nvSpPr>
          <p:cNvPr id="3" name="Text 0"/>
          <p:cNvSpPr/>
          <p:nvPr/>
        </p:nvSpPr>
        <p:spPr>
          <a:xfrm>
            <a:off x="591622" y="2579489"/>
            <a:ext cx="8624649" cy="528280"/>
          </a:xfrm>
          <a:prstGeom prst="rect">
            <a:avLst/>
          </a:prstGeom>
          <a:noFill/>
          <a:ln/>
        </p:spPr>
        <p:txBody>
          <a:bodyPr wrap="none" lIns="0" tIns="0" rIns="0" bIns="0" rtlCol="0" anchor="t"/>
          <a:lstStyle/>
          <a:p>
            <a:pPr marL="0" indent="0">
              <a:lnSpc>
                <a:spcPts val="4150"/>
              </a:lnSpc>
              <a:buNone/>
            </a:pPr>
            <a:r>
              <a:rPr lang="en-US" sz="3300" kern="0" spc="-100" dirty="0">
                <a:solidFill>
                  <a:srgbClr val="2C3F42"/>
                </a:solidFill>
                <a:latin typeface="Bitter Medium" pitchFamily="34" charset="0"/>
                <a:ea typeface="Bitter Medium" pitchFamily="34" charset="-122"/>
                <a:cs typeface="Bitter Medium" pitchFamily="34" charset="-120"/>
              </a:rPr>
              <a:t>Case Law: Wong Mei Man v Cosmopolitan Hotel</a:t>
            </a:r>
            <a:endParaRPr lang="en-US" sz="3300" dirty="0"/>
          </a:p>
        </p:txBody>
      </p:sp>
      <p:sp>
        <p:nvSpPr>
          <p:cNvPr id="4" name="Shape 1"/>
          <p:cNvSpPr/>
          <p:nvPr/>
        </p:nvSpPr>
        <p:spPr>
          <a:xfrm>
            <a:off x="833676" y="3361253"/>
            <a:ext cx="22860" cy="4402098"/>
          </a:xfrm>
          <a:prstGeom prst="roundRect">
            <a:avLst>
              <a:gd name="adj" fmla="val 310617"/>
            </a:avLst>
          </a:prstGeom>
          <a:solidFill>
            <a:srgbClr val="E2C8B5"/>
          </a:solidFill>
          <a:ln/>
        </p:spPr>
        <p:txBody>
          <a:bodyPr/>
          <a:lstStyle/>
          <a:p>
            <a:endParaRPr lang="en-GB"/>
          </a:p>
        </p:txBody>
      </p:sp>
      <p:sp>
        <p:nvSpPr>
          <p:cNvPr id="5" name="Shape 2"/>
          <p:cNvSpPr/>
          <p:nvPr/>
        </p:nvSpPr>
        <p:spPr>
          <a:xfrm>
            <a:off x="1012388" y="3730109"/>
            <a:ext cx="591622" cy="22860"/>
          </a:xfrm>
          <a:prstGeom prst="roundRect">
            <a:avLst>
              <a:gd name="adj" fmla="val 310617"/>
            </a:avLst>
          </a:prstGeom>
          <a:solidFill>
            <a:srgbClr val="E2C8B5"/>
          </a:solidFill>
          <a:ln/>
        </p:spPr>
        <p:txBody>
          <a:bodyPr/>
          <a:lstStyle/>
          <a:p>
            <a:endParaRPr lang="en-GB"/>
          </a:p>
        </p:txBody>
      </p:sp>
      <p:sp>
        <p:nvSpPr>
          <p:cNvPr id="6" name="Shape 3"/>
          <p:cNvSpPr/>
          <p:nvPr/>
        </p:nvSpPr>
        <p:spPr>
          <a:xfrm>
            <a:off x="654963" y="3551396"/>
            <a:ext cx="380286" cy="380286"/>
          </a:xfrm>
          <a:prstGeom prst="roundRect">
            <a:avLst>
              <a:gd name="adj" fmla="val 18672"/>
            </a:avLst>
          </a:prstGeom>
          <a:solidFill>
            <a:srgbClr val="FCE2CF"/>
          </a:solidFill>
          <a:ln w="7620">
            <a:solidFill>
              <a:srgbClr val="E2C8B5"/>
            </a:solidFill>
            <a:prstDash val="solid"/>
          </a:ln>
        </p:spPr>
        <p:txBody>
          <a:bodyPr/>
          <a:lstStyle/>
          <a:p>
            <a:endParaRPr lang="en-GB"/>
          </a:p>
        </p:txBody>
      </p:sp>
      <p:sp>
        <p:nvSpPr>
          <p:cNvPr id="7" name="Text 4"/>
          <p:cNvSpPr/>
          <p:nvPr/>
        </p:nvSpPr>
        <p:spPr>
          <a:xfrm>
            <a:off x="796290" y="3614738"/>
            <a:ext cx="97631" cy="253603"/>
          </a:xfrm>
          <a:prstGeom prst="rect">
            <a:avLst/>
          </a:prstGeom>
          <a:noFill/>
          <a:ln/>
        </p:spPr>
        <p:txBody>
          <a:bodyPr wrap="none" lIns="0" tIns="0" rIns="0" bIns="0" rtlCol="0" anchor="t"/>
          <a:lstStyle/>
          <a:p>
            <a:pPr marL="0" indent="0" algn="ctr">
              <a:lnSpc>
                <a:spcPts val="1950"/>
              </a:lnSpc>
              <a:buNone/>
            </a:pPr>
            <a:r>
              <a:rPr lang="en-US" sz="1950" kern="0" spc="-60" dirty="0">
                <a:solidFill>
                  <a:srgbClr val="2B2E3C"/>
                </a:solidFill>
                <a:latin typeface="Bitter Medium" pitchFamily="34" charset="0"/>
                <a:ea typeface="Bitter Medium" pitchFamily="34" charset="-122"/>
                <a:cs typeface="Bitter Medium" pitchFamily="34" charset="-120"/>
              </a:rPr>
              <a:t>1</a:t>
            </a:r>
            <a:endParaRPr lang="en-US" sz="1950" dirty="0"/>
          </a:p>
        </p:txBody>
      </p:sp>
      <p:sp>
        <p:nvSpPr>
          <p:cNvPr id="8" name="Text 5"/>
          <p:cNvSpPr/>
          <p:nvPr/>
        </p:nvSpPr>
        <p:spPr>
          <a:xfrm>
            <a:off x="1774865" y="3530203"/>
            <a:ext cx="2113240" cy="264081"/>
          </a:xfrm>
          <a:prstGeom prst="rect">
            <a:avLst/>
          </a:prstGeom>
          <a:noFill/>
          <a:ln/>
        </p:spPr>
        <p:txBody>
          <a:bodyPr wrap="none" lIns="0" tIns="0" rIns="0" bIns="0" rtlCol="0" anchor="t"/>
          <a:lstStyle/>
          <a:p>
            <a:pPr marL="0" indent="0" algn="l">
              <a:lnSpc>
                <a:spcPts val="2050"/>
              </a:lnSpc>
              <a:buNone/>
            </a:pPr>
            <a:r>
              <a:rPr lang="en-US" sz="1650" kern="0" spc="-50" dirty="0">
                <a:solidFill>
                  <a:srgbClr val="2B2E3C"/>
                </a:solidFill>
                <a:latin typeface="Bitter Medium" pitchFamily="34" charset="0"/>
                <a:ea typeface="Bitter Medium" pitchFamily="34" charset="-122"/>
                <a:cs typeface="Bitter Medium" pitchFamily="34" charset="-120"/>
              </a:rPr>
              <a:t>Background</a:t>
            </a:r>
            <a:endParaRPr lang="en-US" sz="1650" dirty="0"/>
          </a:p>
        </p:txBody>
      </p:sp>
      <p:sp>
        <p:nvSpPr>
          <p:cNvPr id="9" name="Text 6"/>
          <p:cNvSpPr/>
          <p:nvPr/>
        </p:nvSpPr>
        <p:spPr>
          <a:xfrm>
            <a:off x="1774865" y="3895606"/>
            <a:ext cx="12263914" cy="270510"/>
          </a:xfrm>
          <a:prstGeom prst="rect">
            <a:avLst/>
          </a:prstGeom>
          <a:noFill/>
          <a:ln/>
        </p:spPr>
        <p:txBody>
          <a:bodyPr wrap="none" lIns="0" tIns="0" rIns="0" bIns="0" rtlCol="0" anchor="t"/>
          <a:lstStyle/>
          <a:p>
            <a:pPr marL="0" indent="0" algn="l">
              <a:lnSpc>
                <a:spcPts val="2100"/>
              </a:lnSpc>
              <a:buNone/>
            </a:pPr>
            <a:r>
              <a:rPr lang="en-US" sz="1300" kern="0" spc="-27" dirty="0">
                <a:solidFill>
                  <a:srgbClr val="2B2E3C"/>
                </a:solidFill>
                <a:latin typeface="Open Sans" pitchFamily="34" charset="0"/>
                <a:ea typeface="Open Sans" pitchFamily="34" charset="-122"/>
                <a:cs typeface="Open Sans" pitchFamily="34" charset="-120"/>
              </a:rPr>
              <a:t>Wong Mei Man worked as a room attendant at Cosmopolitan Hotel for over 10 years.</a:t>
            </a:r>
            <a:endParaRPr lang="en-US" sz="1300" dirty="0"/>
          </a:p>
        </p:txBody>
      </p:sp>
      <p:sp>
        <p:nvSpPr>
          <p:cNvPr id="10" name="Shape 7"/>
          <p:cNvSpPr/>
          <p:nvPr/>
        </p:nvSpPr>
        <p:spPr>
          <a:xfrm>
            <a:off x="1012388" y="4872871"/>
            <a:ext cx="591622" cy="22860"/>
          </a:xfrm>
          <a:prstGeom prst="roundRect">
            <a:avLst>
              <a:gd name="adj" fmla="val 310617"/>
            </a:avLst>
          </a:prstGeom>
          <a:solidFill>
            <a:srgbClr val="E2C8B5"/>
          </a:solidFill>
          <a:ln/>
        </p:spPr>
        <p:txBody>
          <a:bodyPr/>
          <a:lstStyle/>
          <a:p>
            <a:endParaRPr lang="en-GB"/>
          </a:p>
        </p:txBody>
      </p:sp>
      <p:sp>
        <p:nvSpPr>
          <p:cNvPr id="11" name="Shape 8"/>
          <p:cNvSpPr/>
          <p:nvPr/>
        </p:nvSpPr>
        <p:spPr>
          <a:xfrm>
            <a:off x="654963" y="4694158"/>
            <a:ext cx="380286" cy="380286"/>
          </a:xfrm>
          <a:prstGeom prst="roundRect">
            <a:avLst>
              <a:gd name="adj" fmla="val 18672"/>
            </a:avLst>
          </a:prstGeom>
          <a:solidFill>
            <a:srgbClr val="FCE2CF"/>
          </a:solidFill>
          <a:ln w="7620">
            <a:solidFill>
              <a:srgbClr val="E2C8B5"/>
            </a:solidFill>
            <a:prstDash val="solid"/>
          </a:ln>
        </p:spPr>
        <p:txBody>
          <a:bodyPr/>
          <a:lstStyle/>
          <a:p>
            <a:endParaRPr lang="en-GB"/>
          </a:p>
        </p:txBody>
      </p:sp>
      <p:sp>
        <p:nvSpPr>
          <p:cNvPr id="12" name="Text 9"/>
          <p:cNvSpPr/>
          <p:nvPr/>
        </p:nvSpPr>
        <p:spPr>
          <a:xfrm>
            <a:off x="779145" y="4757499"/>
            <a:ext cx="131921" cy="253603"/>
          </a:xfrm>
          <a:prstGeom prst="rect">
            <a:avLst/>
          </a:prstGeom>
          <a:noFill/>
          <a:ln/>
        </p:spPr>
        <p:txBody>
          <a:bodyPr wrap="none" lIns="0" tIns="0" rIns="0" bIns="0" rtlCol="0" anchor="t"/>
          <a:lstStyle/>
          <a:p>
            <a:pPr marL="0" indent="0" algn="ctr">
              <a:lnSpc>
                <a:spcPts val="1950"/>
              </a:lnSpc>
              <a:buNone/>
            </a:pPr>
            <a:r>
              <a:rPr lang="en-US" sz="1950" kern="0" spc="-60" dirty="0">
                <a:solidFill>
                  <a:srgbClr val="2B2E3C"/>
                </a:solidFill>
                <a:latin typeface="Bitter Medium" pitchFamily="34" charset="0"/>
                <a:ea typeface="Bitter Medium" pitchFamily="34" charset="-122"/>
                <a:cs typeface="Bitter Medium" pitchFamily="34" charset="-120"/>
              </a:rPr>
              <a:t>2</a:t>
            </a:r>
            <a:endParaRPr lang="en-US" sz="1950" dirty="0"/>
          </a:p>
        </p:txBody>
      </p:sp>
      <p:sp>
        <p:nvSpPr>
          <p:cNvPr id="13" name="Text 10"/>
          <p:cNvSpPr/>
          <p:nvPr/>
        </p:nvSpPr>
        <p:spPr>
          <a:xfrm>
            <a:off x="1774865" y="4672965"/>
            <a:ext cx="2113240" cy="264081"/>
          </a:xfrm>
          <a:prstGeom prst="rect">
            <a:avLst/>
          </a:prstGeom>
          <a:noFill/>
          <a:ln/>
        </p:spPr>
        <p:txBody>
          <a:bodyPr wrap="none" lIns="0" tIns="0" rIns="0" bIns="0" rtlCol="0" anchor="t"/>
          <a:lstStyle/>
          <a:p>
            <a:pPr marL="0" indent="0" algn="l">
              <a:lnSpc>
                <a:spcPts val="2050"/>
              </a:lnSpc>
              <a:buNone/>
            </a:pPr>
            <a:r>
              <a:rPr lang="en-US" sz="1650" kern="0" spc="-50" dirty="0">
                <a:solidFill>
                  <a:srgbClr val="2B2E3C"/>
                </a:solidFill>
                <a:latin typeface="Bitter Medium" pitchFamily="34" charset="0"/>
                <a:ea typeface="Bitter Medium" pitchFamily="34" charset="-122"/>
                <a:cs typeface="Bitter Medium" pitchFamily="34" charset="-120"/>
              </a:rPr>
              <a:t>Dismissal</a:t>
            </a:r>
            <a:endParaRPr lang="en-US" sz="1650" dirty="0"/>
          </a:p>
        </p:txBody>
      </p:sp>
      <p:sp>
        <p:nvSpPr>
          <p:cNvPr id="14" name="Text 11"/>
          <p:cNvSpPr/>
          <p:nvPr/>
        </p:nvSpPr>
        <p:spPr>
          <a:xfrm>
            <a:off x="1774865" y="5038368"/>
            <a:ext cx="12263914" cy="270510"/>
          </a:xfrm>
          <a:prstGeom prst="rect">
            <a:avLst/>
          </a:prstGeom>
          <a:noFill/>
          <a:ln/>
        </p:spPr>
        <p:txBody>
          <a:bodyPr wrap="none" lIns="0" tIns="0" rIns="0" bIns="0" rtlCol="0" anchor="t"/>
          <a:lstStyle/>
          <a:p>
            <a:pPr marL="0" indent="0" algn="l">
              <a:lnSpc>
                <a:spcPts val="2100"/>
              </a:lnSpc>
              <a:buNone/>
            </a:pPr>
            <a:r>
              <a:rPr lang="en-US" sz="1300" kern="0" spc="-27" dirty="0">
                <a:solidFill>
                  <a:srgbClr val="2B2E3C"/>
                </a:solidFill>
                <a:latin typeface="Open Sans" pitchFamily="34" charset="0"/>
                <a:ea typeface="Open Sans" pitchFamily="34" charset="-122"/>
                <a:cs typeface="Open Sans" pitchFamily="34" charset="-120"/>
              </a:rPr>
              <a:t>The hotel terminated her employment, citing poor performance and customer complaints.</a:t>
            </a:r>
            <a:endParaRPr lang="en-US" sz="1300" dirty="0"/>
          </a:p>
        </p:txBody>
      </p:sp>
      <p:sp>
        <p:nvSpPr>
          <p:cNvPr id="15" name="Shape 12"/>
          <p:cNvSpPr/>
          <p:nvPr/>
        </p:nvSpPr>
        <p:spPr>
          <a:xfrm>
            <a:off x="1012388" y="6015633"/>
            <a:ext cx="591622" cy="22860"/>
          </a:xfrm>
          <a:prstGeom prst="roundRect">
            <a:avLst>
              <a:gd name="adj" fmla="val 310617"/>
            </a:avLst>
          </a:prstGeom>
          <a:solidFill>
            <a:srgbClr val="E2C8B5"/>
          </a:solidFill>
          <a:ln/>
        </p:spPr>
        <p:txBody>
          <a:bodyPr/>
          <a:lstStyle/>
          <a:p>
            <a:endParaRPr lang="en-GB"/>
          </a:p>
        </p:txBody>
      </p:sp>
      <p:sp>
        <p:nvSpPr>
          <p:cNvPr id="16" name="Shape 13"/>
          <p:cNvSpPr/>
          <p:nvPr/>
        </p:nvSpPr>
        <p:spPr>
          <a:xfrm>
            <a:off x="654963" y="5836920"/>
            <a:ext cx="380286" cy="380286"/>
          </a:xfrm>
          <a:prstGeom prst="roundRect">
            <a:avLst>
              <a:gd name="adj" fmla="val 18672"/>
            </a:avLst>
          </a:prstGeom>
          <a:solidFill>
            <a:srgbClr val="FCE2CF"/>
          </a:solidFill>
          <a:ln w="7620">
            <a:solidFill>
              <a:srgbClr val="E2C8B5"/>
            </a:solidFill>
            <a:prstDash val="solid"/>
          </a:ln>
        </p:spPr>
        <p:txBody>
          <a:bodyPr/>
          <a:lstStyle/>
          <a:p>
            <a:endParaRPr lang="en-GB"/>
          </a:p>
        </p:txBody>
      </p:sp>
      <p:sp>
        <p:nvSpPr>
          <p:cNvPr id="17" name="Text 14"/>
          <p:cNvSpPr/>
          <p:nvPr/>
        </p:nvSpPr>
        <p:spPr>
          <a:xfrm>
            <a:off x="776407" y="5900261"/>
            <a:ext cx="137398" cy="253603"/>
          </a:xfrm>
          <a:prstGeom prst="rect">
            <a:avLst/>
          </a:prstGeom>
          <a:noFill/>
          <a:ln/>
        </p:spPr>
        <p:txBody>
          <a:bodyPr wrap="none" lIns="0" tIns="0" rIns="0" bIns="0" rtlCol="0" anchor="t"/>
          <a:lstStyle/>
          <a:p>
            <a:pPr marL="0" indent="0" algn="ctr">
              <a:lnSpc>
                <a:spcPts val="1950"/>
              </a:lnSpc>
              <a:buNone/>
            </a:pPr>
            <a:r>
              <a:rPr lang="en-US" sz="1950" kern="0" spc="-60" dirty="0">
                <a:solidFill>
                  <a:srgbClr val="2B2E3C"/>
                </a:solidFill>
                <a:latin typeface="Bitter Medium" pitchFamily="34" charset="0"/>
                <a:ea typeface="Bitter Medium" pitchFamily="34" charset="-122"/>
                <a:cs typeface="Bitter Medium" pitchFamily="34" charset="-120"/>
              </a:rPr>
              <a:t>3</a:t>
            </a:r>
            <a:endParaRPr lang="en-US" sz="1950" dirty="0"/>
          </a:p>
        </p:txBody>
      </p:sp>
      <p:sp>
        <p:nvSpPr>
          <p:cNvPr id="18" name="Text 15"/>
          <p:cNvSpPr/>
          <p:nvPr/>
        </p:nvSpPr>
        <p:spPr>
          <a:xfrm>
            <a:off x="1774865" y="5815727"/>
            <a:ext cx="2113240" cy="264081"/>
          </a:xfrm>
          <a:prstGeom prst="rect">
            <a:avLst/>
          </a:prstGeom>
          <a:noFill/>
          <a:ln/>
        </p:spPr>
        <p:txBody>
          <a:bodyPr wrap="none" lIns="0" tIns="0" rIns="0" bIns="0" rtlCol="0" anchor="t"/>
          <a:lstStyle/>
          <a:p>
            <a:pPr marL="0" indent="0" algn="l">
              <a:lnSpc>
                <a:spcPts val="2050"/>
              </a:lnSpc>
              <a:buNone/>
            </a:pPr>
            <a:r>
              <a:rPr lang="en-US" sz="1650" kern="0" spc="-50" dirty="0">
                <a:solidFill>
                  <a:srgbClr val="2B2E3C"/>
                </a:solidFill>
                <a:latin typeface="Bitter Medium" pitchFamily="34" charset="0"/>
                <a:ea typeface="Bitter Medium" pitchFamily="34" charset="-122"/>
                <a:cs typeface="Bitter Medium" pitchFamily="34" charset="-120"/>
              </a:rPr>
              <a:t>Court Decision</a:t>
            </a:r>
            <a:endParaRPr lang="en-US" sz="1650" dirty="0"/>
          </a:p>
        </p:txBody>
      </p:sp>
      <p:sp>
        <p:nvSpPr>
          <p:cNvPr id="19" name="Text 16"/>
          <p:cNvSpPr/>
          <p:nvPr/>
        </p:nvSpPr>
        <p:spPr>
          <a:xfrm>
            <a:off x="1774865" y="6181130"/>
            <a:ext cx="12263914" cy="270510"/>
          </a:xfrm>
          <a:prstGeom prst="rect">
            <a:avLst/>
          </a:prstGeom>
          <a:noFill/>
          <a:ln/>
        </p:spPr>
        <p:txBody>
          <a:bodyPr wrap="none" lIns="0" tIns="0" rIns="0" bIns="0" rtlCol="0" anchor="t"/>
          <a:lstStyle/>
          <a:p>
            <a:pPr marL="0" indent="0" algn="l">
              <a:lnSpc>
                <a:spcPts val="2100"/>
              </a:lnSpc>
              <a:buNone/>
            </a:pPr>
            <a:r>
              <a:rPr lang="en-US" sz="1300" kern="0" spc="-27" dirty="0">
                <a:solidFill>
                  <a:srgbClr val="2B2E3C"/>
                </a:solidFill>
                <a:latin typeface="Open Sans" pitchFamily="34" charset="0"/>
                <a:ea typeface="Open Sans" pitchFamily="34" charset="-122"/>
                <a:cs typeface="Open Sans" pitchFamily="34" charset="-120"/>
              </a:rPr>
              <a:t>The court ruled the dismissal unfair due to lack of proper documentation and performance management.</a:t>
            </a:r>
            <a:endParaRPr lang="en-US" sz="1300" dirty="0"/>
          </a:p>
        </p:txBody>
      </p:sp>
      <p:sp>
        <p:nvSpPr>
          <p:cNvPr id="20" name="Shape 17"/>
          <p:cNvSpPr/>
          <p:nvPr/>
        </p:nvSpPr>
        <p:spPr>
          <a:xfrm>
            <a:off x="1012388" y="7158395"/>
            <a:ext cx="591622" cy="22860"/>
          </a:xfrm>
          <a:prstGeom prst="roundRect">
            <a:avLst>
              <a:gd name="adj" fmla="val 310617"/>
            </a:avLst>
          </a:prstGeom>
          <a:solidFill>
            <a:srgbClr val="E2C8B5"/>
          </a:solidFill>
          <a:ln/>
        </p:spPr>
        <p:txBody>
          <a:bodyPr/>
          <a:lstStyle/>
          <a:p>
            <a:endParaRPr lang="en-GB"/>
          </a:p>
        </p:txBody>
      </p:sp>
      <p:sp>
        <p:nvSpPr>
          <p:cNvPr id="21" name="Shape 18"/>
          <p:cNvSpPr/>
          <p:nvPr/>
        </p:nvSpPr>
        <p:spPr>
          <a:xfrm>
            <a:off x="654963" y="6979682"/>
            <a:ext cx="380286" cy="380286"/>
          </a:xfrm>
          <a:prstGeom prst="roundRect">
            <a:avLst>
              <a:gd name="adj" fmla="val 18672"/>
            </a:avLst>
          </a:prstGeom>
          <a:solidFill>
            <a:srgbClr val="FCE2CF"/>
          </a:solidFill>
          <a:ln w="7620">
            <a:solidFill>
              <a:srgbClr val="E2C8B5"/>
            </a:solidFill>
            <a:prstDash val="solid"/>
          </a:ln>
        </p:spPr>
        <p:txBody>
          <a:bodyPr/>
          <a:lstStyle/>
          <a:p>
            <a:endParaRPr lang="en-GB"/>
          </a:p>
        </p:txBody>
      </p:sp>
      <p:sp>
        <p:nvSpPr>
          <p:cNvPr id="22" name="Text 19"/>
          <p:cNvSpPr/>
          <p:nvPr/>
        </p:nvSpPr>
        <p:spPr>
          <a:xfrm>
            <a:off x="773787" y="7043023"/>
            <a:ext cx="142518" cy="253603"/>
          </a:xfrm>
          <a:prstGeom prst="rect">
            <a:avLst/>
          </a:prstGeom>
          <a:noFill/>
          <a:ln/>
        </p:spPr>
        <p:txBody>
          <a:bodyPr wrap="none" lIns="0" tIns="0" rIns="0" bIns="0" rtlCol="0" anchor="t"/>
          <a:lstStyle/>
          <a:p>
            <a:pPr marL="0" indent="0" algn="ctr">
              <a:lnSpc>
                <a:spcPts val="1950"/>
              </a:lnSpc>
              <a:buNone/>
            </a:pPr>
            <a:r>
              <a:rPr lang="en-US" sz="1950" kern="0" spc="-60" dirty="0">
                <a:solidFill>
                  <a:srgbClr val="2B2E3C"/>
                </a:solidFill>
                <a:latin typeface="Bitter Medium" pitchFamily="34" charset="0"/>
                <a:ea typeface="Bitter Medium" pitchFamily="34" charset="-122"/>
                <a:cs typeface="Bitter Medium" pitchFamily="34" charset="-120"/>
              </a:rPr>
              <a:t>4</a:t>
            </a:r>
            <a:endParaRPr lang="en-US" sz="1950" dirty="0"/>
          </a:p>
        </p:txBody>
      </p:sp>
      <p:sp>
        <p:nvSpPr>
          <p:cNvPr id="23" name="Text 20"/>
          <p:cNvSpPr/>
          <p:nvPr/>
        </p:nvSpPr>
        <p:spPr>
          <a:xfrm>
            <a:off x="1774865" y="6958489"/>
            <a:ext cx="2113240" cy="264081"/>
          </a:xfrm>
          <a:prstGeom prst="rect">
            <a:avLst/>
          </a:prstGeom>
          <a:noFill/>
          <a:ln/>
        </p:spPr>
        <p:txBody>
          <a:bodyPr wrap="none" lIns="0" tIns="0" rIns="0" bIns="0" rtlCol="0" anchor="t"/>
          <a:lstStyle/>
          <a:p>
            <a:pPr marL="0" indent="0" algn="l">
              <a:lnSpc>
                <a:spcPts val="2050"/>
              </a:lnSpc>
              <a:buNone/>
            </a:pPr>
            <a:r>
              <a:rPr lang="en-US" sz="1650" kern="0" spc="-50" dirty="0">
                <a:solidFill>
                  <a:srgbClr val="2B2E3C"/>
                </a:solidFill>
                <a:latin typeface="Bitter Medium" pitchFamily="34" charset="0"/>
                <a:ea typeface="Bitter Medium" pitchFamily="34" charset="-122"/>
                <a:cs typeface="Bitter Medium" pitchFamily="34" charset="-120"/>
              </a:rPr>
              <a:t>Implications</a:t>
            </a:r>
            <a:endParaRPr lang="en-US" sz="1650" dirty="0"/>
          </a:p>
        </p:txBody>
      </p:sp>
      <p:sp>
        <p:nvSpPr>
          <p:cNvPr id="24" name="Text 21"/>
          <p:cNvSpPr/>
          <p:nvPr/>
        </p:nvSpPr>
        <p:spPr>
          <a:xfrm>
            <a:off x="1774865" y="7323892"/>
            <a:ext cx="12263914" cy="270510"/>
          </a:xfrm>
          <a:prstGeom prst="rect">
            <a:avLst/>
          </a:prstGeom>
          <a:noFill/>
          <a:ln/>
        </p:spPr>
        <p:txBody>
          <a:bodyPr wrap="none" lIns="0" tIns="0" rIns="0" bIns="0" rtlCol="0" anchor="t"/>
          <a:lstStyle/>
          <a:p>
            <a:pPr marL="0" indent="0" algn="l">
              <a:lnSpc>
                <a:spcPts val="2100"/>
              </a:lnSpc>
              <a:buNone/>
            </a:pPr>
            <a:r>
              <a:rPr lang="en-US" sz="1300" kern="0" spc="-27" dirty="0">
                <a:solidFill>
                  <a:srgbClr val="2B2E3C"/>
                </a:solidFill>
                <a:latin typeface="Open Sans" pitchFamily="34" charset="0"/>
                <a:ea typeface="Open Sans" pitchFamily="34" charset="-122"/>
                <a:cs typeface="Open Sans" pitchFamily="34" charset="-120"/>
              </a:rPr>
              <a:t>Emphasises the importance of thorough performance management and documentation in dismissal cases.</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004060"/>
            <a:ext cx="130428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Unfair Dismissal: Polkey v AE Dayton Services Ltd [1988]</a:t>
            </a:r>
            <a:endParaRPr lang="en-US" sz="4450" dirty="0"/>
          </a:p>
        </p:txBody>
      </p:sp>
      <p:sp>
        <p:nvSpPr>
          <p:cNvPr id="3" name="Text 1"/>
          <p:cNvSpPr/>
          <p:nvPr/>
        </p:nvSpPr>
        <p:spPr>
          <a:xfrm>
            <a:off x="793790" y="398859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Case Summary</a:t>
            </a:r>
            <a:endParaRPr lang="en-US" sz="2200" dirty="0"/>
          </a:p>
        </p:txBody>
      </p:sp>
      <p:sp>
        <p:nvSpPr>
          <p:cNvPr id="4" name="Text 2"/>
          <p:cNvSpPr/>
          <p:nvPr/>
        </p:nvSpPr>
        <p:spPr>
          <a:xfrm>
            <a:off x="793790" y="4569738"/>
            <a:ext cx="3978116"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Polkey was dismissed without following proper procedures. The employer argued the outcome would have been the same regardless.</a:t>
            </a:r>
            <a:endParaRPr lang="en-US" sz="1750" dirty="0"/>
          </a:p>
        </p:txBody>
      </p:sp>
      <p:sp>
        <p:nvSpPr>
          <p:cNvPr id="5" name="Text 3"/>
          <p:cNvSpPr/>
          <p:nvPr/>
        </p:nvSpPr>
        <p:spPr>
          <a:xfrm>
            <a:off x="5332928" y="398859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Court Ruling</a:t>
            </a:r>
            <a:endParaRPr lang="en-US" sz="2200" dirty="0"/>
          </a:p>
        </p:txBody>
      </p:sp>
      <p:sp>
        <p:nvSpPr>
          <p:cNvPr id="6" name="Text 4"/>
          <p:cNvSpPr/>
          <p:nvPr/>
        </p:nvSpPr>
        <p:spPr>
          <a:xfrm>
            <a:off x="5332928" y="4569738"/>
            <a:ext cx="397811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The House of Lords held that failure to follow proper procedures rendered the dismissal unfair.</a:t>
            </a:r>
            <a:endParaRPr lang="en-US" sz="1750" dirty="0"/>
          </a:p>
        </p:txBody>
      </p:sp>
      <p:sp>
        <p:nvSpPr>
          <p:cNvPr id="7" name="Text 5"/>
          <p:cNvSpPr/>
          <p:nvPr/>
        </p:nvSpPr>
        <p:spPr>
          <a:xfrm>
            <a:off x="9872067" y="398859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The Polkey Principle</a:t>
            </a:r>
            <a:endParaRPr lang="en-US" sz="2200" dirty="0"/>
          </a:p>
        </p:txBody>
      </p:sp>
      <p:sp>
        <p:nvSpPr>
          <p:cNvPr id="8" name="Text 6"/>
          <p:cNvSpPr/>
          <p:nvPr/>
        </p:nvSpPr>
        <p:spPr>
          <a:xfrm>
            <a:off x="9872067" y="4569738"/>
            <a:ext cx="3978116"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Compensation may be reduced if proper procedures would not have altered the outcome. This is now a key consideration in unfair dismissal cases.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21011"/>
            <a:ext cx="75564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Redundancy and Severance Payments</a:t>
            </a:r>
            <a:endParaRPr lang="en-US" sz="4450" dirty="0"/>
          </a:p>
        </p:txBody>
      </p:sp>
      <p:sp>
        <p:nvSpPr>
          <p:cNvPr id="4" name="Shape 1"/>
          <p:cNvSpPr/>
          <p:nvPr/>
        </p:nvSpPr>
        <p:spPr>
          <a:xfrm>
            <a:off x="793790" y="3178731"/>
            <a:ext cx="7556421" cy="3629739"/>
          </a:xfrm>
          <a:prstGeom prst="roundRect">
            <a:avLst>
              <a:gd name="adj" fmla="val 2625"/>
            </a:avLst>
          </a:prstGeom>
          <a:noFill/>
          <a:ln w="7620">
            <a:solidFill>
              <a:srgbClr val="000000">
                <a:alpha val="8000"/>
              </a:srgbClr>
            </a:solidFill>
            <a:prstDash val="solid"/>
          </a:ln>
        </p:spPr>
        <p:txBody>
          <a:bodyPr/>
          <a:lstStyle/>
          <a:p>
            <a:endParaRPr lang="en-GB"/>
          </a:p>
        </p:txBody>
      </p:sp>
      <p:sp>
        <p:nvSpPr>
          <p:cNvPr id="5" name="Shape 2"/>
          <p:cNvSpPr/>
          <p:nvPr/>
        </p:nvSpPr>
        <p:spPr>
          <a:xfrm>
            <a:off x="801410" y="3186351"/>
            <a:ext cx="7541181" cy="650319"/>
          </a:xfrm>
          <a:prstGeom prst="rect">
            <a:avLst/>
          </a:prstGeom>
          <a:solidFill>
            <a:srgbClr val="FFFFFF">
              <a:alpha val="4000"/>
            </a:srgbClr>
          </a:solidFill>
          <a:ln/>
        </p:spPr>
        <p:txBody>
          <a:bodyPr/>
          <a:lstStyle/>
          <a:p>
            <a:endParaRPr lang="en-GB"/>
          </a:p>
        </p:txBody>
      </p:sp>
      <p:sp>
        <p:nvSpPr>
          <p:cNvPr id="6" name="Text 3"/>
          <p:cNvSpPr/>
          <p:nvPr/>
        </p:nvSpPr>
        <p:spPr>
          <a:xfrm>
            <a:off x="1028224" y="3330059"/>
            <a:ext cx="3313152"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Years of Service</a:t>
            </a:r>
            <a:endParaRPr lang="en-US" sz="1750" dirty="0"/>
          </a:p>
        </p:txBody>
      </p:sp>
      <p:sp>
        <p:nvSpPr>
          <p:cNvPr id="7" name="Text 4"/>
          <p:cNvSpPr/>
          <p:nvPr/>
        </p:nvSpPr>
        <p:spPr>
          <a:xfrm>
            <a:off x="4802624" y="3330059"/>
            <a:ext cx="3313152"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Severance Payment</a:t>
            </a:r>
            <a:endParaRPr lang="en-US" sz="1750" dirty="0"/>
          </a:p>
        </p:txBody>
      </p:sp>
      <p:sp>
        <p:nvSpPr>
          <p:cNvPr id="8" name="Shape 5"/>
          <p:cNvSpPr/>
          <p:nvPr/>
        </p:nvSpPr>
        <p:spPr>
          <a:xfrm>
            <a:off x="801410" y="3836670"/>
            <a:ext cx="7541181" cy="650319"/>
          </a:xfrm>
          <a:prstGeom prst="rect">
            <a:avLst/>
          </a:prstGeom>
          <a:solidFill>
            <a:srgbClr val="000000">
              <a:alpha val="4000"/>
            </a:srgbClr>
          </a:solidFill>
          <a:ln/>
        </p:spPr>
        <p:txBody>
          <a:bodyPr/>
          <a:lstStyle/>
          <a:p>
            <a:endParaRPr lang="en-GB"/>
          </a:p>
        </p:txBody>
      </p:sp>
      <p:sp>
        <p:nvSpPr>
          <p:cNvPr id="9" name="Text 6"/>
          <p:cNvSpPr/>
          <p:nvPr/>
        </p:nvSpPr>
        <p:spPr>
          <a:xfrm>
            <a:off x="1028224" y="3980378"/>
            <a:ext cx="3313152"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2-3 years</a:t>
            </a:r>
            <a:endParaRPr lang="en-US" sz="1750" dirty="0"/>
          </a:p>
        </p:txBody>
      </p:sp>
      <p:sp>
        <p:nvSpPr>
          <p:cNvPr id="10" name="Text 7"/>
          <p:cNvSpPr/>
          <p:nvPr/>
        </p:nvSpPr>
        <p:spPr>
          <a:xfrm>
            <a:off x="4802624" y="3980378"/>
            <a:ext cx="3313152"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2 months' wages</a:t>
            </a:r>
            <a:endParaRPr lang="en-US" sz="1750" dirty="0"/>
          </a:p>
        </p:txBody>
      </p:sp>
      <p:sp>
        <p:nvSpPr>
          <p:cNvPr id="11" name="Shape 8"/>
          <p:cNvSpPr/>
          <p:nvPr/>
        </p:nvSpPr>
        <p:spPr>
          <a:xfrm>
            <a:off x="801410" y="4486989"/>
            <a:ext cx="7541181" cy="650319"/>
          </a:xfrm>
          <a:prstGeom prst="rect">
            <a:avLst/>
          </a:prstGeom>
          <a:solidFill>
            <a:srgbClr val="FFFFFF">
              <a:alpha val="4000"/>
            </a:srgbClr>
          </a:solidFill>
          <a:ln/>
        </p:spPr>
        <p:txBody>
          <a:bodyPr/>
          <a:lstStyle/>
          <a:p>
            <a:endParaRPr lang="en-GB"/>
          </a:p>
        </p:txBody>
      </p:sp>
      <p:sp>
        <p:nvSpPr>
          <p:cNvPr id="12" name="Text 9"/>
          <p:cNvSpPr/>
          <p:nvPr/>
        </p:nvSpPr>
        <p:spPr>
          <a:xfrm>
            <a:off x="1028224" y="4630698"/>
            <a:ext cx="3313152"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3-4 years</a:t>
            </a:r>
            <a:endParaRPr lang="en-US" sz="1750" dirty="0"/>
          </a:p>
        </p:txBody>
      </p:sp>
      <p:sp>
        <p:nvSpPr>
          <p:cNvPr id="13" name="Text 10"/>
          <p:cNvSpPr/>
          <p:nvPr/>
        </p:nvSpPr>
        <p:spPr>
          <a:xfrm>
            <a:off x="4802624" y="4630698"/>
            <a:ext cx="3313152"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3 months' wages</a:t>
            </a:r>
            <a:endParaRPr lang="en-US" sz="1750" dirty="0"/>
          </a:p>
        </p:txBody>
      </p:sp>
      <p:sp>
        <p:nvSpPr>
          <p:cNvPr id="14" name="Shape 11"/>
          <p:cNvSpPr/>
          <p:nvPr/>
        </p:nvSpPr>
        <p:spPr>
          <a:xfrm>
            <a:off x="801410" y="5137309"/>
            <a:ext cx="7541181" cy="650319"/>
          </a:xfrm>
          <a:prstGeom prst="rect">
            <a:avLst/>
          </a:prstGeom>
          <a:solidFill>
            <a:srgbClr val="000000">
              <a:alpha val="4000"/>
            </a:srgbClr>
          </a:solidFill>
          <a:ln/>
        </p:spPr>
        <p:txBody>
          <a:bodyPr/>
          <a:lstStyle/>
          <a:p>
            <a:endParaRPr lang="en-GB"/>
          </a:p>
        </p:txBody>
      </p:sp>
      <p:sp>
        <p:nvSpPr>
          <p:cNvPr id="15" name="Text 12"/>
          <p:cNvSpPr/>
          <p:nvPr/>
        </p:nvSpPr>
        <p:spPr>
          <a:xfrm>
            <a:off x="1028224" y="5281017"/>
            <a:ext cx="3313152"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4-5 years</a:t>
            </a:r>
            <a:endParaRPr lang="en-US" sz="1750" dirty="0"/>
          </a:p>
        </p:txBody>
      </p:sp>
      <p:sp>
        <p:nvSpPr>
          <p:cNvPr id="16" name="Text 13"/>
          <p:cNvSpPr/>
          <p:nvPr/>
        </p:nvSpPr>
        <p:spPr>
          <a:xfrm>
            <a:off x="4802624" y="5281017"/>
            <a:ext cx="3313152"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4 months' wages</a:t>
            </a:r>
            <a:endParaRPr lang="en-US" sz="1750" dirty="0"/>
          </a:p>
        </p:txBody>
      </p:sp>
      <p:sp>
        <p:nvSpPr>
          <p:cNvPr id="17" name="Shape 14"/>
          <p:cNvSpPr/>
          <p:nvPr/>
        </p:nvSpPr>
        <p:spPr>
          <a:xfrm>
            <a:off x="801410" y="5787628"/>
            <a:ext cx="7541181" cy="1013222"/>
          </a:xfrm>
          <a:prstGeom prst="rect">
            <a:avLst/>
          </a:prstGeom>
          <a:solidFill>
            <a:srgbClr val="FFFFFF">
              <a:alpha val="4000"/>
            </a:srgbClr>
          </a:solidFill>
          <a:ln/>
        </p:spPr>
        <p:txBody>
          <a:bodyPr/>
          <a:lstStyle/>
          <a:p>
            <a:endParaRPr lang="en-GB"/>
          </a:p>
        </p:txBody>
      </p:sp>
      <p:sp>
        <p:nvSpPr>
          <p:cNvPr id="18" name="Text 15"/>
          <p:cNvSpPr/>
          <p:nvPr/>
        </p:nvSpPr>
        <p:spPr>
          <a:xfrm>
            <a:off x="1028224" y="5931337"/>
            <a:ext cx="3313152"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5+ years</a:t>
            </a:r>
            <a:endParaRPr lang="en-US" sz="1750" dirty="0"/>
          </a:p>
        </p:txBody>
      </p:sp>
      <p:sp>
        <p:nvSpPr>
          <p:cNvPr id="19" name="Text 16"/>
          <p:cNvSpPr/>
          <p:nvPr/>
        </p:nvSpPr>
        <p:spPr>
          <a:xfrm>
            <a:off x="4802624" y="5931337"/>
            <a:ext cx="3313152" cy="72580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5 months' wages + 2/3 month per additional year</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6508" y="500420"/>
            <a:ext cx="7870984" cy="1136571"/>
          </a:xfrm>
          <a:prstGeom prst="rect">
            <a:avLst/>
          </a:prstGeom>
          <a:noFill/>
          <a:ln/>
        </p:spPr>
        <p:txBody>
          <a:bodyPr wrap="square" lIns="0" tIns="0" rIns="0" bIns="0" rtlCol="0" anchor="t"/>
          <a:lstStyle/>
          <a:p>
            <a:pPr marL="0" indent="0">
              <a:lnSpc>
                <a:spcPts val="4450"/>
              </a:lnSpc>
              <a:buNone/>
            </a:pPr>
            <a:r>
              <a:rPr lang="en-US" sz="3550" kern="0" spc="-107" dirty="0">
                <a:solidFill>
                  <a:srgbClr val="2C3F42"/>
                </a:solidFill>
                <a:latin typeface="Bitter Medium" pitchFamily="34" charset="0"/>
                <a:ea typeface="Bitter Medium" pitchFamily="34" charset="-122"/>
                <a:cs typeface="Bitter Medium" pitchFamily="34" charset="-120"/>
              </a:rPr>
              <a:t>Best Practices for Termination Processes</a:t>
            </a:r>
            <a:endParaRPr lang="en-US" sz="3550" dirty="0"/>
          </a:p>
        </p:txBody>
      </p:sp>
      <p:pic>
        <p:nvPicPr>
          <p:cNvPr id="4" name="Image 1" descr="preencoded.png"/>
          <p:cNvPicPr>
            <a:picLocks noChangeAspect="1"/>
          </p:cNvPicPr>
          <p:nvPr/>
        </p:nvPicPr>
        <p:blipFill>
          <a:blip r:embed="rId4"/>
          <a:stretch>
            <a:fillRect/>
          </a:stretch>
        </p:blipFill>
        <p:spPr>
          <a:xfrm>
            <a:off x="636508" y="1909763"/>
            <a:ext cx="909280" cy="1454825"/>
          </a:xfrm>
          <a:prstGeom prst="rect">
            <a:avLst/>
          </a:prstGeom>
        </p:spPr>
      </p:pic>
      <p:sp>
        <p:nvSpPr>
          <p:cNvPr id="5" name="Text 1"/>
          <p:cNvSpPr/>
          <p:nvPr/>
        </p:nvSpPr>
        <p:spPr>
          <a:xfrm>
            <a:off x="1818561" y="2091571"/>
            <a:ext cx="3083004" cy="284083"/>
          </a:xfrm>
          <a:prstGeom prst="rect">
            <a:avLst/>
          </a:prstGeom>
          <a:noFill/>
          <a:ln/>
        </p:spPr>
        <p:txBody>
          <a:bodyPr wrap="none" lIns="0" tIns="0" rIns="0" bIns="0" rtlCol="0" anchor="t"/>
          <a:lstStyle/>
          <a:p>
            <a:pPr marL="0" indent="0" algn="l">
              <a:lnSpc>
                <a:spcPts val="2200"/>
              </a:lnSpc>
              <a:buNone/>
            </a:pPr>
            <a:r>
              <a:rPr lang="en-US" sz="1750" kern="0" spc="-54" dirty="0">
                <a:solidFill>
                  <a:srgbClr val="2B2E3C"/>
                </a:solidFill>
                <a:latin typeface="Bitter Medium" pitchFamily="34" charset="0"/>
                <a:ea typeface="Bitter Medium" pitchFamily="34" charset="-122"/>
                <a:cs typeface="Bitter Medium" pitchFamily="34" charset="-120"/>
              </a:rPr>
              <a:t>Document Performance Issues</a:t>
            </a:r>
            <a:endParaRPr lang="en-US" sz="1750" dirty="0"/>
          </a:p>
        </p:txBody>
      </p:sp>
      <p:sp>
        <p:nvSpPr>
          <p:cNvPr id="6" name="Text 2"/>
          <p:cNvSpPr/>
          <p:nvPr/>
        </p:nvSpPr>
        <p:spPr>
          <a:xfrm>
            <a:off x="1818561" y="2484715"/>
            <a:ext cx="6688931" cy="290870"/>
          </a:xfrm>
          <a:prstGeom prst="rect">
            <a:avLst/>
          </a:prstGeom>
          <a:noFill/>
          <a:ln/>
        </p:spPr>
        <p:txBody>
          <a:bodyPr wrap="non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Maintain clear records of performance issues, warnings, and improvement plans.</a:t>
            </a:r>
            <a:endParaRPr lang="en-US" sz="1400" dirty="0"/>
          </a:p>
        </p:txBody>
      </p:sp>
      <p:pic>
        <p:nvPicPr>
          <p:cNvPr id="7" name="Image 2" descr="preencoded.png"/>
          <p:cNvPicPr>
            <a:picLocks noChangeAspect="1"/>
          </p:cNvPicPr>
          <p:nvPr/>
        </p:nvPicPr>
        <p:blipFill>
          <a:blip r:embed="rId5"/>
          <a:stretch>
            <a:fillRect/>
          </a:stretch>
        </p:blipFill>
        <p:spPr>
          <a:xfrm>
            <a:off x="636508" y="3364587"/>
            <a:ext cx="909280" cy="1454825"/>
          </a:xfrm>
          <a:prstGeom prst="rect">
            <a:avLst/>
          </a:prstGeom>
        </p:spPr>
      </p:pic>
      <p:sp>
        <p:nvSpPr>
          <p:cNvPr id="8" name="Text 3"/>
          <p:cNvSpPr/>
          <p:nvPr/>
        </p:nvSpPr>
        <p:spPr>
          <a:xfrm>
            <a:off x="1818561" y="3546396"/>
            <a:ext cx="2273260" cy="284083"/>
          </a:xfrm>
          <a:prstGeom prst="rect">
            <a:avLst/>
          </a:prstGeom>
          <a:noFill/>
          <a:ln/>
        </p:spPr>
        <p:txBody>
          <a:bodyPr wrap="none" lIns="0" tIns="0" rIns="0" bIns="0" rtlCol="0" anchor="t"/>
          <a:lstStyle/>
          <a:p>
            <a:pPr marL="0" indent="0" algn="l">
              <a:lnSpc>
                <a:spcPts val="2200"/>
              </a:lnSpc>
              <a:buNone/>
            </a:pPr>
            <a:r>
              <a:rPr lang="en-US" sz="1750" kern="0" spc="-54" dirty="0">
                <a:solidFill>
                  <a:srgbClr val="2B2E3C"/>
                </a:solidFill>
                <a:latin typeface="Bitter Medium" pitchFamily="34" charset="0"/>
                <a:ea typeface="Bitter Medium" pitchFamily="34" charset="-122"/>
                <a:cs typeface="Bitter Medium" pitchFamily="34" charset="-120"/>
              </a:rPr>
              <a:t>Follow Procedures</a:t>
            </a:r>
            <a:endParaRPr lang="en-US" sz="1750" dirty="0"/>
          </a:p>
        </p:txBody>
      </p:sp>
      <p:sp>
        <p:nvSpPr>
          <p:cNvPr id="9" name="Text 4"/>
          <p:cNvSpPr/>
          <p:nvPr/>
        </p:nvSpPr>
        <p:spPr>
          <a:xfrm>
            <a:off x="1818561" y="3939540"/>
            <a:ext cx="6688931" cy="581739"/>
          </a:xfrm>
          <a:prstGeom prst="rect">
            <a:avLst/>
          </a:prstGeom>
          <a:noFill/>
          <a:ln/>
        </p:spPr>
        <p:txBody>
          <a:bodyPr wrap="squar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Adhere to company policies and legal requirements throughout the termination process.</a:t>
            </a:r>
            <a:endParaRPr lang="en-US" sz="1400" dirty="0"/>
          </a:p>
        </p:txBody>
      </p:sp>
      <p:pic>
        <p:nvPicPr>
          <p:cNvPr id="10" name="Image 3" descr="preencoded.png"/>
          <p:cNvPicPr>
            <a:picLocks noChangeAspect="1"/>
          </p:cNvPicPr>
          <p:nvPr/>
        </p:nvPicPr>
        <p:blipFill>
          <a:blip r:embed="rId6"/>
          <a:stretch>
            <a:fillRect/>
          </a:stretch>
        </p:blipFill>
        <p:spPr>
          <a:xfrm>
            <a:off x="636508" y="4819412"/>
            <a:ext cx="909280" cy="1454825"/>
          </a:xfrm>
          <a:prstGeom prst="rect">
            <a:avLst/>
          </a:prstGeom>
        </p:spPr>
      </p:pic>
      <p:sp>
        <p:nvSpPr>
          <p:cNvPr id="11" name="Text 5"/>
          <p:cNvSpPr/>
          <p:nvPr/>
        </p:nvSpPr>
        <p:spPr>
          <a:xfrm>
            <a:off x="1818561" y="5001220"/>
            <a:ext cx="2273260" cy="284083"/>
          </a:xfrm>
          <a:prstGeom prst="rect">
            <a:avLst/>
          </a:prstGeom>
          <a:noFill/>
          <a:ln/>
        </p:spPr>
        <p:txBody>
          <a:bodyPr wrap="none" lIns="0" tIns="0" rIns="0" bIns="0" rtlCol="0" anchor="t"/>
          <a:lstStyle/>
          <a:p>
            <a:pPr marL="0" indent="0" algn="l">
              <a:lnSpc>
                <a:spcPts val="2200"/>
              </a:lnSpc>
              <a:buNone/>
            </a:pPr>
            <a:r>
              <a:rPr lang="en-US" sz="1750" kern="0" spc="-54" dirty="0">
                <a:solidFill>
                  <a:srgbClr val="2B2E3C"/>
                </a:solidFill>
                <a:latin typeface="Bitter Medium" pitchFamily="34" charset="0"/>
                <a:ea typeface="Bitter Medium" pitchFamily="34" charset="-122"/>
                <a:cs typeface="Bitter Medium" pitchFamily="34" charset="-120"/>
              </a:rPr>
              <a:t>Communicate Clearly</a:t>
            </a:r>
            <a:endParaRPr lang="en-US" sz="1750" dirty="0"/>
          </a:p>
        </p:txBody>
      </p:sp>
      <p:sp>
        <p:nvSpPr>
          <p:cNvPr id="12" name="Text 6"/>
          <p:cNvSpPr/>
          <p:nvPr/>
        </p:nvSpPr>
        <p:spPr>
          <a:xfrm>
            <a:off x="1818561" y="5394365"/>
            <a:ext cx="6688931" cy="290870"/>
          </a:xfrm>
          <a:prstGeom prst="rect">
            <a:avLst/>
          </a:prstGeom>
          <a:noFill/>
          <a:ln/>
        </p:spPr>
        <p:txBody>
          <a:bodyPr wrap="non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Provide clear reasons for termination and explain next steps to the employee.</a:t>
            </a:r>
            <a:endParaRPr lang="en-US" sz="1400" dirty="0"/>
          </a:p>
        </p:txBody>
      </p:sp>
      <p:pic>
        <p:nvPicPr>
          <p:cNvPr id="13" name="Image 4" descr="preencoded.png"/>
          <p:cNvPicPr>
            <a:picLocks noChangeAspect="1"/>
          </p:cNvPicPr>
          <p:nvPr/>
        </p:nvPicPr>
        <p:blipFill>
          <a:blip r:embed="rId7"/>
          <a:stretch>
            <a:fillRect/>
          </a:stretch>
        </p:blipFill>
        <p:spPr>
          <a:xfrm>
            <a:off x="636508" y="6274237"/>
            <a:ext cx="909280" cy="1454825"/>
          </a:xfrm>
          <a:prstGeom prst="rect">
            <a:avLst/>
          </a:prstGeom>
        </p:spPr>
      </p:pic>
      <p:sp>
        <p:nvSpPr>
          <p:cNvPr id="14" name="Text 7"/>
          <p:cNvSpPr/>
          <p:nvPr/>
        </p:nvSpPr>
        <p:spPr>
          <a:xfrm>
            <a:off x="1818561" y="6456045"/>
            <a:ext cx="2273260" cy="284083"/>
          </a:xfrm>
          <a:prstGeom prst="rect">
            <a:avLst/>
          </a:prstGeom>
          <a:noFill/>
          <a:ln/>
        </p:spPr>
        <p:txBody>
          <a:bodyPr wrap="none" lIns="0" tIns="0" rIns="0" bIns="0" rtlCol="0" anchor="t"/>
          <a:lstStyle/>
          <a:p>
            <a:pPr marL="0" indent="0" algn="l">
              <a:lnSpc>
                <a:spcPts val="2200"/>
              </a:lnSpc>
              <a:buNone/>
            </a:pPr>
            <a:r>
              <a:rPr lang="en-US" sz="1750" kern="0" spc="-54" dirty="0">
                <a:solidFill>
                  <a:srgbClr val="2B2E3C"/>
                </a:solidFill>
                <a:latin typeface="Bitter Medium" pitchFamily="34" charset="0"/>
                <a:ea typeface="Bitter Medium" pitchFamily="34" charset="-122"/>
                <a:cs typeface="Bitter Medium" pitchFamily="34" charset="-120"/>
              </a:rPr>
              <a:t>Offer Support</a:t>
            </a:r>
            <a:endParaRPr lang="en-US" sz="1750" dirty="0"/>
          </a:p>
        </p:txBody>
      </p:sp>
      <p:sp>
        <p:nvSpPr>
          <p:cNvPr id="15" name="Text 8"/>
          <p:cNvSpPr/>
          <p:nvPr/>
        </p:nvSpPr>
        <p:spPr>
          <a:xfrm>
            <a:off x="1818561" y="6849189"/>
            <a:ext cx="6688931" cy="581739"/>
          </a:xfrm>
          <a:prstGeom prst="rect">
            <a:avLst/>
          </a:prstGeom>
          <a:noFill/>
          <a:ln/>
        </p:spPr>
        <p:txBody>
          <a:bodyPr wrap="squar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Provide information on outplacement services or job search assistance where appropriate.</a:t>
            </a:r>
            <a:endParaRPr lang="en-US" sz="1400"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1147</Words>
  <Application>Microsoft Office PowerPoint</Application>
  <PresentationFormat>Custom</PresentationFormat>
  <Paragraphs>165</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Bitter Medium</vt:lpstr>
      <vt:lpstr>Open Sans</vt:lpstr>
      <vt:lpstr>Garamond</vt:lpstr>
      <vt:lpstr>Arial</vt:lpstr>
      <vt:lpstr>Office Theme</vt:lpstr>
      <vt:lpstr>Organic</vt:lpstr>
      <vt:lpstr>Termination of Employment:  Legal Requirements and Best Practices</vt:lpstr>
      <vt:lpstr>Minor House 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Okwudili Onyenwee Onwurah</cp:lastModifiedBy>
  <cp:revision>3</cp:revision>
  <dcterms:created xsi:type="dcterms:W3CDTF">2024-11-29T07:42:30Z</dcterms:created>
  <dcterms:modified xsi:type="dcterms:W3CDTF">2024-11-29T07:59:59Z</dcterms:modified>
</cp:coreProperties>
</file>