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34.png" Type="http://schemas.openxmlformats.org/officeDocument/2006/relationships/image"/><Relationship Id="rId15" Target="../media/image35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youtu.be/lwfJPc-rSXw?si=3gcJxx0OQfAfYOQK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14" Target="../media/image55.png" Type="http://schemas.openxmlformats.org/officeDocument/2006/relationships/image"/><Relationship Id="rId15" Target="../media/image56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14" Target="../media/image49.png" Type="http://schemas.openxmlformats.org/officeDocument/2006/relationships/image"/><Relationship Id="rId15" Target="../media/image50.svg" Type="http://schemas.openxmlformats.org/officeDocument/2006/relationships/image"/><Relationship Id="rId16" Target="../media/image53.png" Type="http://schemas.openxmlformats.org/officeDocument/2006/relationships/image"/><Relationship Id="rId17" Target="../media/image54.svg" Type="http://schemas.openxmlformats.org/officeDocument/2006/relationships/image"/><Relationship Id="rId18" Target="../media/image8.png" Type="http://schemas.openxmlformats.org/officeDocument/2006/relationships/image"/><Relationship Id="rId19" Target="../media/image9.sv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11" r="0" b="-92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85416" y="5810263"/>
            <a:ext cx="8928061" cy="2259315"/>
            <a:chOff x="0" y="0"/>
            <a:chExt cx="11904081" cy="301242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1904081" cy="3012420"/>
              <a:chOff x="0" y="0"/>
              <a:chExt cx="5065964" cy="128198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065964" cy="1281981"/>
              </a:xfrm>
              <a:custGeom>
                <a:avLst/>
                <a:gdLst/>
                <a:ahLst/>
                <a:cxnLst/>
                <a:rect r="r" b="b" t="t" l="l"/>
                <a:pathLst>
                  <a:path h="1281981" w="5065964">
                    <a:moveTo>
                      <a:pt x="14490" y="0"/>
                    </a:moveTo>
                    <a:lnTo>
                      <a:pt x="5051474" y="0"/>
                    </a:lnTo>
                    <a:cubicBezTo>
                      <a:pt x="5055317" y="0"/>
                      <a:pt x="5059003" y="1527"/>
                      <a:pt x="5061720" y="4244"/>
                    </a:cubicBezTo>
                    <a:cubicBezTo>
                      <a:pt x="5064437" y="6961"/>
                      <a:pt x="5065964" y="10647"/>
                      <a:pt x="5065964" y="14490"/>
                    </a:cubicBezTo>
                    <a:lnTo>
                      <a:pt x="5065964" y="1267492"/>
                    </a:lnTo>
                    <a:cubicBezTo>
                      <a:pt x="5065964" y="1275494"/>
                      <a:pt x="5059477" y="1281981"/>
                      <a:pt x="5051474" y="1281981"/>
                    </a:cubicBezTo>
                    <a:lnTo>
                      <a:pt x="14490" y="1281981"/>
                    </a:lnTo>
                    <a:cubicBezTo>
                      <a:pt x="10647" y="1281981"/>
                      <a:pt x="6961" y="1280455"/>
                      <a:pt x="4244" y="1277738"/>
                    </a:cubicBezTo>
                    <a:cubicBezTo>
                      <a:pt x="1527" y="1275020"/>
                      <a:pt x="0" y="1271335"/>
                      <a:pt x="0" y="1267492"/>
                    </a:cubicBezTo>
                    <a:lnTo>
                      <a:pt x="0" y="14490"/>
                    </a:lnTo>
                    <a:cubicBezTo>
                      <a:pt x="0" y="10647"/>
                      <a:pt x="1527" y="6961"/>
                      <a:pt x="4244" y="4244"/>
                    </a:cubicBezTo>
                    <a:cubicBezTo>
                      <a:pt x="6961" y="1527"/>
                      <a:pt x="10647" y="0"/>
                      <a:pt x="14490" y="0"/>
                    </a:cubicBezTo>
                    <a:close/>
                  </a:path>
                </a:pathLst>
              </a:custGeom>
              <a:solidFill>
                <a:srgbClr val="FFE6A6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5065964" cy="13200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569051" y="111324"/>
              <a:ext cx="10765979" cy="27802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5600" spc="112">
                  <a:solidFill>
                    <a:srgbClr val="303030"/>
                  </a:solidFill>
                  <a:latin typeface="Funtastic"/>
                  <a:ea typeface="Funtastic"/>
                  <a:cs typeface="Funtastic"/>
                  <a:sym typeface="Funtastic"/>
                </a:rPr>
                <a:t>THE COLOR SPECTRUM </a:t>
              </a:r>
            </a:p>
            <a:p>
              <a:pPr algn="ctr">
                <a:lnSpc>
                  <a:spcPts val="5600"/>
                </a:lnSpc>
              </a:pPr>
              <a:r>
                <a:rPr lang="en-US" sz="5600" spc="112">
                  <a:solidFill>
                    <a:srgbClr val="303030"/>
                  </a:solidFill>
                  <a:latin typeface="Funtastic"/>
                  <a:ea typeface="Funtastic"/>
                  <a:cs typeface="Funtastic"/>
                  <a:sym typeface="Funtastic"/>
                </a:rPr>
                <a:t>WHY WE SEE COLORS!</a:t>
              </a:r>
            </a:p>
            <a:p>
              <a:pPr algn="ctr">
                <a:lnSpc>
                  <a:spcPts val="4275"/>
                </a:lnSpc>
              </a:pPr>
              <a:r>
                <a:rPr lang="en-US" sz="4275" spc="85">
                  <a:solidFill>
                    <a:srgbClr val="303030"/>
                  </a:solidFill>
                  <a:latin typeface="Sniglet"/>
                  <a:ea typeface="Sniglet"/>
                  <a:cs typeface="Sniglet"/>
                  <a:sym typeface="Sniglet"/>
                </a:rPr>
                <a:t>🌈📡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800000">
            <a:off x="5744512" y="4675341"/>
            <a:ext cx="2083163" cy="4582959"/>
          </a:xfrm>
          <a:custGeom>
            <a:avLst/>
            <a:gdLst/>
            <a:ahLst/>
            <a:cxnLst/>
            <a:rect r="r" b="b" t="t" l="l"/>
            <a:pathLst>
              <a:path h="4582959" w="2083163">
                <a:moveTo>
                  <a:pt x="0" y="0"/>
                </a:moveTo>
                <a:lnTo>
                  <a:pt x="2083163" y="0"/>
                </a:lnTo>
                <a:lnTo>
                  <a:pt x="2083163" y="4582959"/>
                </a:lnTo>
                <a:lnTo>
                  <a:pt x="0" y="4582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102418" y="4675341"/>
            <a:ext cx="2083163" cy="4582959"/>
          </a:xfrm>
          <a:custGeom>
            <a:avLst/>
            <a:gdLst/>
            <a:ahLst/>
            <a:cxnLst/>
            <a:rect r="r" b="b" t="t" l="l"/>
            <a:pathLst>
              <a:path h="4582959" w="2083163">
                <a:moveTo>
                  <a:pt x="0" y="0"/>
                </a:moveTo>
                <a:lnTo>
                  <a:pt x="2083164" y="0"/>
                </a:lnTo>
                <a:lnTo>
                  <a:pt x="2083164" y="4582959"/>
                </a:lnTo>
                <a:lnTo>
                  <a:pt x="0" y="4582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0460325" y="4675341"/>
            <a:ext cx="2083163" cy="4582959"/>
          </a:xfrm>
          <a:custGeom>
            <a:avLst/>
            <a:gdLst/>
            <a:ahLst/>
            <a:cxnLst/>
            <a:rect r="r" b="b" t="t" l="l"/>
            <a:pathLst>
              <a:path h="4582959" w="2083163">
                <a:moveTo>
                  <a:pt x="0" y="0"/>
                </a:moveTo>
                <a:lnTo>
                  <a:pt x="2083163" y="0"/>
                </a:lnTo>
                <a:lnTo>
                  <a:pt x="2083163" y="4582959"/>
                </a:lnTo>
                <a:lnTo>
                  <a:pt x="0" y="45829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028700" y="4675341"/>
            <a:ext cx="2083163" cy="4582959"/>
          </a:xfrm>
          <a:custGeom>
            <a:avLst/>
            <a:gdLst/>
            <a:ahLst/>
            <a:cxnLst/>
            <a:rect r="r" b="b" t="t" l="l"/>
            <a:pathLst>
              <a:path h="4582959" w="2083163">
                <a:moveTo>
                  <a:pt x="0" y="0"/>
                </a:moveTo>
                <a:lnTo>
                  <a:pt x="2083163" y="0"/>
                </a:lnTo>
                <a:lnTo>
                  <a:pt x="2083163" y="4582959"/>
                </a:lnTo>
                <a:lnTo>
                  <a:pt x="0" y="45829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3386606" y="4675341"/>
            <a:ext cx="2083163" cy="4582959"/>
          </a:xfrm>
          <a:custGeom>
            <a:avLst/>
            <a:gdLst/>
            <a:ahLst/>
            <a:cxnLst/>
            <a:rect r="r" b="b" t="t" l="l"/>
            <a:pathLst>
              <a:path h="4582959" w="2083163">
                <a:moveTo>
                  <a:pt x="0" y="0"/>
                </a:moveTo>
                <a:lnTo>
                  <a:pt x="2083163" y="0"/>
                </a:lnTo>
                <a:lnTo>
                  <a:pt x="2083163" y="4582959"/>
                </a:lnTo>
                <a:lnTo>
                  <a:pt x="0" y="45829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5176137" y="4675341"/>
            <a:ext cx="2083163" cy="4582959"/>
          </a:xfrm>
          <a:custGeom>
            <a:avLst/>
            <a:gdLst/>
            <a:ahLst/>
            <a:cxnLst/>
            <a:rect r="r" b="b" t="t" l="l"/>
            <a:pathLst>
              <a:path h="4582959" w="2083163">
                <a:moveTo>
                  <a:pt x="0" y="0"/>
                </a:moveTo>
                <a:lnTo>
                  <a:pt x="2083163" y="0"/>
                </a:lnTo>
                <a:lnTo>
                  <a:pt x="2083163" y="4582959"/>
                </a:lnTo>
                <a:lnTo>
                  <a:pt x="0" y="45829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2818231" y="4675341"/>
            <a:ext cx="2083163" cy="4582959"/>
          </a:xfrm>
          <a:custGeom>
            <a:avLst/>
            <a:gdLst/>
            <a:ahLst/>
            <a:cxnLst/>
            <a:rect r="r" b="b" t="t" l="l"/>
            <a:pathLst>
              <a:path h="4582959" w="2083163">
                <a:moveTo>
                  <a:pt x="0" y="0"/>
                </a:moveTo>
                <a:lnTo>
                  <a:pt x="2083163" y="0"/>
                </a:lnTo>
                <a:lnTo>
                  <a:pt x="2083163" y="4582959"/>
                </a:lnTo>
                <a:lnTo>
                  <a:pt x="0" y="45829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28700" y="1028700"/>
            <a:ext cx="16230600" cy="3383695"/>
            <a:chOff x="0" y="0"/>
            <a:chExt cx="21640800" cy="451159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21640800" cy="4511593"/>
              <a:chOff x="0" y="0"/>
              <a:chExt cx="4274726" cy="89117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274726" cy="891179"/>
              </a:xfrm>
              <a:custGeom>
                <a:avLst/>
                <a:gdLst/>
                <a:ahLst/>
                <a:cxnLst/>
                <a:rect r="r" b="b" t="t" l="l"/>
                <a:pathLst>
                  <a:path h="891179" w="4274726">
                    <a:moveTo>
                      <a:pt x="17172" y="0"/>
                    </a:moveTo>
                    <a:lnTo>
                      <a:pt x="4257554" y="0"/>
                    </a:lnTo>
                    <a:cubicBezTo>
                      <a:pt x="4267038" y="0"/>
                      <a:pt x="4274726" y="7688"/>
                      <a:pt x="4274726" y="17172"/>
                    </a:cubicBezTo>
                    <a:lnTo>
                      <a:pt x="4274726" y="874007"/>
                    </a:lnTo>
                    <a:cubicBezTo>
                      <a:pt x="4274726" y="883491"/>
                      <a:pt x="4267038" y="891179"/>
                      <a:pt x="4257554" y="891179"/>
                    </a:cubicBezTo>
                    <a:lnTo>
                      <a:pt x="17172" y="891179"/>
                    </a:lnTo>
                    <a:cubicBezTo>
                      <a:pt x="7688" y="891179"/>
                      <a:pt x="0" y="883491"/>
                      <a:pt x="0" y="874007"/>
                    </a:cubicBezTo>
                    <a:lnTo>
                      <a:pt x="0" y="17172"/>
                    </a:lnTo>
                    <a:cubicBezTo>
                      <a:pt x="0" y="7688"/>
                      <a:pt x="7688" y="0"/>
                      <a:pt x="17172" y="0"/>
                    </a:cubicBezTo>
                    <a:close/>
                  </a:path>
                </a:pathLst>
              </a:custGeom>
              <a:solidFill>
                <a:srgbClr val="FFE6A6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4274726" cy="9292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1034495" y="250835"/>
              <a:ext cx="19571809" cy="4000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18"/>
                </a:lnSpc>
              </a:pPr>
              <a:r>
                <a:rPr lang="en-US" sz="10718" spc="214">
                  <a:solidFill>
                    <a:srgbClr val="303030"/>
                  </a:solidFill>
                  <a:latin typeface="Funtastic"/>
                  <a:ea typeface="Funtastic"/>
                  <a:cs typeface="Funtastic"/>
                  <a:sym typeface="Funtastic"/>
                </a:rPr>
                <a:t>ELECTROMAGNETIC</a:t>
              </a:r>
            </a:p>
            <a:p>
              <a:pPr algn="ctr">
                <a:lnSpc>
                  <a:spcPts val="10718"/>
                </a:lnSpc>
              </a:pPr>
              <a:r>
                <a:rPr lang="en-US" sz="10718" spc="214">
                  <a:solidFill>
                    <a:srgbClr val="303030"/>
                  </a:solidFill>
                  <a:latin typeface="Funtastic"/>
                  <a:ea typeface="Funtastic"/>
                  <a:cs typeface="Funtastic"/>
                  <a:sym typeface="Funtastic"/>
                </a:rPr>
                <a:t>SPECTRUM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460115"/>
            <a:ext cx="18288000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2" tooltip="https://youtu.be/lwfJPc-rSXw?si=3gcJxx0OQfAfYOQK"/>
              </a:rPr>
              <a:t>Let’s watch a video about electromagnetic spectrum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925" r="0" b="-792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50579" y="661892"/>
            <a:ext cx="14100527" cy="2097390"/>
            <a:chOff x="0" y="0"/>
            <a:chExt cx="18800702" cy="279652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8800702" cy="2796520"/>
              <a:chOff x="0" y="0"/>
              <a:chExt cx="8000927" cy="1190102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000927" cy="1190102"/>
              </a:xfrm>
              <a:custGeom>
                <a:avLst/>
                <a:gdLst/>
                <a:ahLst/>
                <a:cxnLst/>
                <a:rect r="r" b="b" t="t" l="l"/>
                <a:pathLst>
                  <a:path h="1190102" w="8000927">
                    <a:moveTo>
                      <a:pt x="9175" y="0"/>
                    </a:moveTo>
                    <a:lnTo>
                      <a:pt x="7991753" y="0"/>
                    </a:lnTo>
                    <a:cubicBezTo>
                      <a:pt x="7994186" y="0"/>
                      <a:pt x="7996520" y="967"/>
                      <a:pt x="7998240" y="2687"/>
                    </a:cubicBezTo>
                    <a:cubicBezTo>
                      <a:pt x="7999961" y="4408"/>
                      <a:pt x="8000927" y="6741"/>
                      <a:pt x="8000927" y="9175"/>
                    </a:cubicBezTo>
                    <a:lnTo>
                      <a:pt x="8000927" y="1180927"/>
                    </a:lnTo>
                    <a:cubicBezTo>
                      <a:pt x="8000927" y="1183361"/>
                      <a:pt x="7999961" y="1185694"/>
                      <a:pt x="7998240" y="1187415"/>
                    </a:cubicBezTo>
                    <a:cubicBezTo>
                      <a:pt x="7996520" y="1189135"/>
                      <a:pt x="7994186" y="1190102"/>
                      <a:pt x="7991753" y="1190102"/>
                    </a:cubicBezTo>
                    <a:lnTo>
                      <a:pt x="9175" y="1190102"/>
                    </a:lnTo>
                    <a:cubicBezTo>
                      <a:pt x="6741" y="1190102"/>
                      <a:pt x="4408" y="1189135"/>
                      <a:pt x="2687" y="1187415"/>
                    </a:cubicBezTo>
                    <a:cubicBezTo>
                      <a:pt x="967" y="1185694"/>
                      <a:pt x="0" y="1183361"/>
                      <a:pt x="0" y="1180927"/>
                    </a:cubicBezTo>
                    <a:lnTo>
                      <a:pt x="0" y="9175"/>
                    </a:lnTo>
                    <a:cubicBezTo>
                      <a:pt x="0" y="6741"/>
                      <a:pt x="967" y="4408"/>
                      <a:pt x="2687" y="2687"/>
                    </a:cubicBezTo>
                    <a:cubicBezTo>
                      <a:pt x="4408" y="967"/>
                      <a:pt x="6741" y="0"/>
                      <a:pt x="9175" y="0"/>
                    </a:cubicBezTo>
                    <a:close/>
                  </a:path>
                </a:pathLst>
              </a:custGeom>
              <a:solidFill>
                <a:srgbClr val="FFE6A6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8000927" cy="12282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898730" y="111324"/>
              <a:ext cx="17003242" cy="25643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5600" spc="112">
                  <a:solidFill>
                    <a:srgbClr val="303030"/>
                  </a:solidFill>
                  <a:latin typeface="Funtastic"/>
                  <a:ea typeface="Funtastic"/>
                  <a:cs typeface="Funtastic"/>
                  <a:sym typeface="Funtastic"/>
                </a:rPr>
                <a:t>ELECTROMAGNETIC SPECTRUM</a:t>
              </a:r>
            </a:p>
            <a:p>
              <a:pPr algn="ctr">
                <a:lnSpc>
                  <a:spcPts val="4275"/>
                </a:lnSpc>
              </a:pPr>
              <a:r>
                <a:rPr lang="en-US" sz="4275" spc="85">
                  <a:solidFill>
                    <a:srgbClr val="303030"/>
                  </a:solidFill>
                  <a:latin typeface="Sniglet"/>
                  <a:ea typeface="Sniglet"/>
                  <a:cs typeface="Sniglet"/>
                  <a:sym typeface="Sniglet"/>
                </a:rPr>
                <a:t>DISCOVER THE SECRET WORLD OF ELECTROMAGNETIC WAVES 🌈📡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9860324" cy="2777002"/>
            <a:chOff x="0" y="0"/>
            <a:chExt cx="2596958" cy="7313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96958" cy="731391"/>
            </a:xfrm>
            <a:custGeom>
              <a:avLst/>
              <a:gdLst/>
              <a:ahLst/>
              <a:cxnLst/>
              <a:rect r="r" b="b" t="t" l="l"/>
              <a:pathLst>
                <a:path h="731391" w="2596958">
                  <a:moveTo>
                    <a:pt x="28266" y="0"/>
                  </a:moveTo>
                  <a:lnTo>
                    <a:pt x="2568692" y="0"/>
                  </a:lnTo>
                  <a:cubicBezTo>
                    <a:pt x="2576189" y="0"/>
                    <a:pt x="2583378" y="2978"/>
                    <a:pt x="2588679" y="8279"/>
                  </a:cubicBezTo>
                  <a:cubicBezTo>
                    <a:pt x="2593980" y="13580"/>
                    <a:pt x="2596958" y="20769"/>
                    <a:pt x="2596958" y="28266"/>
                  </a:cubicBezTo>
                  <a:lnTo>
                    <a:pt x="2596958" y="703126"/>
                  </a:lnTo>
                  <a:cubicBezTo>
                    <a:pt x="2596958" y="710622"/>
                    <a:pt x="2593980" y="717812"/>
                    <a:pt x="2588679" y="723112"/>
                  </a:cubicBezTo>
                  <a:cubicBezTo>
                    <a:pt x="2583378" y="728413"/>
                    <a:pt x="2576189" y="731391"/>
                    <a:pt x="2568692" y="731391"/>
                  </a:cubicBezTo>
                  <a:lnTo>
                    <a:pt x="28266" y="731391"/>
                  </a:lnTo>
                  <a:cubicBezTo>
                    <a:pt x="20769" y="731391"/>
                    <a:pt x="13580" y="728413"/>
                    <a:pt x="8279" y="723112"/>
                  </a:cubicBezTo>
                  <a:cubicBezTo>
                    <a:pt x="2978" y="717812"/>
                    <a:pt x="0" y="710622"/>
                    <a:pt x="0" y="703126"/>
                  </a:cubicBezTo>
                  <a:lnTo>
                    <a:pt x="0" y="28266"/>
                  </a:lnTo>
                  <a:cubicBezTo>
                    <a:pt x="0" y="20769"/>
                    <a:pt x="2978" y="13580"/>
                    <a:pt x="8279" y="8279"/>
                  </a:cubicBezTo>
                  <a:cubicBezTo>
                    <a:pt x="13580" y="2978"/>
                    <a:pt x="20769" y="0"/>
                    <a:pt x="28266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96958" cy="769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184230"/>
            <a:ext cx="9860324" cy="5074070"/>
            <a:chOff x="0" y="0"/>
            <a:chExt cx="2596958" cy="13363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96958" cy="1336381"/>
            </a:xfrm>
            <a:custGeom>
              <a:avLst/>
              <a:gdLst/>
              <a:ahLst/>
              <a:cxnLst/>
              <a:rect r="r" b="b" t="t" l="l"/>
              <a:pathLst>
                <a:path h="1336381" w="2596958">
                  <a:moveTo>
                    <a:pt x="28266" y="0"/>
                  </a:moveTo>
                  <a:lnTo>
                    <a:pt x="2568692" y="0"/>
                  </a:lnTo>
                  <a:cubicBezTo>
                    <a:pt x="2576189" y="0"/>
                    <a:pt x="2583378" y="2978"/>
                    <a:pt x="2588679" y="8279"/>
                  </a:cubicBezTo>
                  <a:cubicBezTo>
                    <a:pt x="2593980" y="13580"/>
                    <a:pt x="2596958" y="20769"/>
                    <a:pt x="2596958" y="28266"/>
                  </a:cubicBezTo>
                  <a:lnTo>
                    <a:pt x="2596958" y="1308115"/>
                  </a:lnTo>
                  <a:cubicBezTo>
                    <a:pt x="2596958" y="1315611"/>
                    <a:pt x="2593980" y="1322801"/>
                    <a:pt x="2588679" y="1328102"/>
                  </a:cubicBezTo>
                  <a:cubicBezTo>
                    <a:pt x="2583378" y="1333403"/>
                    <a:pt x="2576189" y="1336381"/>
                    <a:pt x="2568692" y="1336381"/>
                  </a:cubicBezTo>
                  <a:lnTo>
                    <a:pt x="28266" y="1336381"/>
                  </a:lnTo>
                  <a:cubicBezTo>
                    <a:pt x="20769" y="1336381"/>
                    <a:pt x="13580" y="1333403"/>
                    <a:pt x="8279" y="1328102"/>
                  </a:cubicBezTo>
                  <a:cubicBezTo>
                    <a:pt x="2978" y="1322801"/>
                    <a:pt x="0" y="1315611"/>
                    <a:pt x="0" y="1308115"/>
                  </a:cubicBezTo>
                  <a:lnTo>
                    <a:pt x="0" y="28266"/>
                  </a:lnTo>
                  <a:cubicBezTo>
                    <a:pt x="0" y="20769"/>
                    <a:pt x="2978" y="13580"/>
                    <a:pt x="8279" y="8279"/>
                  </a:cubicBezTo>
                  <a:cubicBezTo>
                    <a:pt x="13580" y="2978"/>
                    <a:pt x="20769" y="0"/>
                    <a:pt x="28266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596958" cy="1374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88848" y="836911"/>
            <a:ext cx="2840994" cy="1313195"/>
            <a:chOff x="0" y="0"/>
            <a:chExt cx="3787992" cy="1750927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3787992" cy="1750927"/>
              <a:chOff x="0" y="0"/>
              <a:chExt cx="1582308" cy="73139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82308" cy="731391"/>
              </a:xfrm>
              <a:custGeom>
                <a:avLst/>
                <a:gdLst/>
                <a:ahLst/>
                <a:cxnLst/>
                <a:rect r="r" b="b" t="t" l="l"/>
                <a:pathLst>
                  <a:path h="731391" w="1582308">
                    <a:moveTo>
                      <a:pt x="46391" y="0"/>
                    </a:moveTo>
                    <a:lnTo>
                      <a:pt x="1535917" y="0"/>
                    </a:lnTo>
                    <a:cubicBezTo>
                      <a:pt x="1548220" y="0"/>
                      <a:pt x="1560020" y="4888"/>
                      <a:pt x="1568720" y="13588"/>
                    </a:cubicBezTo>
                    <a:cubicBezTo>
                      <a:pt x="1577420" y="22288"/>
                      <a:pt x="1582308" y="34087"/>
                      <a:pt x="1582308" y="46391"/>
                    </a:cubicBezTo>
                    <a:lnTo>
                      <a:pt x="1582308" y="685000"/>
                    </a:lnTo>
                    <a:cubicBezTo>
                      <a:pt x="1582308" y="710621"/>
                      <a:pt x="1561538" y="731391"/>
                      <a:pt x="1535917" y="731391"/>
                    </a:cubicBezTo>
                    <a:lnTo>
                      <a:pt x="46391" y="731391"/>
                    </a:lnTo>
                    <a:cubicBezTo>
                      <a:pt x="34087" y="731391"/>
                      <a:pt x="22288" y="726504"/>
                      <a:pt x="13588" y="717804"/>
                    </a:cubicBezTo>
                    <a:cubicBezTo>
                      <a:pt x="4888" y="709104"/>
                      <a:pt x="0" y="697304"/>
                      <a:pt x="0" y="685000"/>
                    </a:cubicBezTo>
                    <a:lnTo>
                      <a:pt x="0" y="46391"/>
                    </a:lnTo>
                    <a:cubicBezTo>
                      <a:pt x="0" y="20770"/>
                      <a:pt x="20770" y="0"/>
                      <a:pt x="463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1582308" cy="7694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513890" y="160318"/>
              <a:ext cx="2760211" cy="1430291"/>
            </a:xfrm>
            <a:custGeom>
              <a:avLst/>
              <a:gdLst/>
              <a:ahLst/>
              <a:cxnLst/>
              <a:rect r="r" b="b" t="t" l="l"/>
              <a:pathLst>
                <a:path h="1430291" w="2760211">
                  <a:moveTo>
                    <a:pt x="0" y="0"/>
                  </a:moveTo>
                  <a:lnTo>
                    <a:pt x="2760212" y="0"/>
                  </a:lnTo>
                  <a:lnTo>
                    <a:pt x="2760212" y="1430291"/>
                  </a:lnTo>
                  <a:lnTo>
                    <a:pt x="0" y="1430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1353873" y="4324767"/>
            <a:ext cx="5803029" cy="3115274"/>
          </a:xfrm>
          <a:custGeom>
            <a:avLst/>
            <a:gdLst/>
            <a:ahLst/>
            <a:cxnLst/>
            <a:rect r="r" b="b" t="t" l="l"/>
            <a:pathLst>
              <a:path h="3115274" w="5803029">
                <a:moveTo>
                  <a:pt x="0" y="0"/>
                </a:moveTo>
                <a:lnTo>
                  <a:pt x="5803030" y="0"/>
                </a:lnTo>
                <a:lnTo>
                  <a:pt x="5803030" y="3115273"/>
                </a:lnTo>
                <a:lnTo>
                  <a:pt x="0" y="3115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4556" r="-97338" b="-52216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353873" y="836911"/>
            <a:ext cx="5803029" cy="3487856"/>
          </a:xfrm>
          <a:custGeom>
            <a:avLst/>
            <a:gdLst/>
            <a:ahLst/>
            <a:cxnLst/>
            <a:rect r="r" b="b" t="t" l="l"/>
            <a:pathLst>
              <a:path h="3487856" w="5803029">
                <a:moveTo>
                  <a:pt x="0" y="0"/>
                </a:moveTo>
                <a:lnTo>
                  <a:pt x="5803030" y="0"/>
                </a:lnTo>
                <a:lnTo>
                  <a:pt x="5803030" y="3487856"/>
                </a:lnTo>
                <a:lnTo>
                  <a:pt x="0" y="3487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4747" t="-41129" r="0" b="-41129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353873" y="7214608"/>
            <a:ext cx="5803029" cy="2224925"/>
          </a:xfrm>
          <a:custGeom>
            <a:avLst/>
            <a:gdLst/>
            <a:ahLst/>
            <a:cxnLst/>
            <a:rect r="r" b="b" t="t" l="l"/>
            <a:pathLst>
              <a:path h="2224925" w="5803029">
                <a:moveTo>
                  <a:pt x="0" y="0"/>
                </a:moveTo>
                <a:lnTo>
                  <a:pt x="5803030" y="0"/>
                </a:lnTo>
                <a:lnTo>
                  <a:pt x="5803030" y="2224925"/>
                </a:lnTo>
                <a:lnTo>
                  <a:pt x="0" y="22249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4794" r="0" b="-14794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88343" y="4678063"/>
            <a:ext cx="9341037" cy="403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92775" indent="-446387" lvl="1">
              <a:lnSpc>
                <a:spcPts val="5375"/>
              </a:lnSpc>
              <a:buFont typeface="Arial"/>
              <a:buChar char="•"/>
            </a:pPr>
            <a:r>
              <a:rPr lang="en-US" sz="4135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Energy waves that travel FASTER than anything (speed of light)!</a:t>
            </a:r>
          </a:p>
          <a:p>
            <a:pPr algn="just" marL="892775" indent="-446387" lvl="1">
              <a:lnSpc>
                <a:spcPts val="5375"/>
              </a:lnSpc>
              <a:buFont typeface="Arial"/>
              <a:buChar char="•"/>
            </a:pPr>
            <a:r>
              <a:rPr lang="en-US" sz="4135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Made by vibrating particles (like shaking a jump rope!).</a:t>
            </a:r>
          </a:p>
          <a:p>
            <a:pPr algn="just" marL="892775" indent="-446387" lvl="1">
              <a:lnSpc>
                <a:spcPts val="5375"/>
              </a:lnSpc>
              <a:buFont typeface="Arial"/>
              <a:buChar char="•"/>
            </a:pPr>
            <a:r>
              <a:rPr lang="en-US" sz="4135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They can move through empty space (no water or air needed!).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1317782"/>
            <a:ext cx="9860324" cy="2575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7"/>
              </a:lnSpc>
            </a:pPr>
            <a:r>
              <a:rPr lang="en-US" sz="6317" spc="126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WHAT ARE ELECTROMAGNETIC WAVES?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494861" y="2790089"/>
            <a:ext cx="5986693" cy="6468211"/>
            <a:chOff x="0" y="0"/>
            <a:chExt cx="1576742" cy="17035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6742" cy="1703562"/>
            </a:xfrm>
            <a:custGeom>
              <a:avLst/>
              <a:gdLst/>
              <a:ahLst/>
              <a:cxnLst/>
              <a:rect r="r" b="b" t="t" l="l"/>
              <a:pathLst>
                <a:path h="1703562" w="1576742">
                  <a:moveTo>
                    <a:pt x="46555" y="0"/>
                  </a:moveTo>
                  <a:lnTo>
                    <a:pt x="1530188" y="0"/>
                  </a:lnTo>
                  <a:cubicBezTo>
                    <a:pt x="1555899" y="0"/>
                    <a:pt x="1576742" y="20843"/>
                    <a:pt x="1576742" y="46555"/>
                  </a:cubicBezTo>
                  <a:lnTo>
                    <a:pt x="1576742" y="1657007"/>
                  </a:lnTo>
                  <a:cubicBezTo>
                    <a:pt x="1576742" y="1669354"/>
                    <a:pt x="1571837" y="1681195"/>
                    <a:pt x="1563107" y="1689926"/>
                  </a:cubicBezTo>
                  <a:cubicBezTo>
                    <a:pt x="1554376" y="1698657"/>
                    <a:pt x="1542535" y="1703562"/>
                    <a:pt x="1530188" y="1703562"/>
                  </a:cubicBezTo>
                  <a:lnTo>
                    <a:pt x="46555" y="1703562"/>
                  </a:lnTo>
                  <a:cubicBezTo>
                    <a:pt x="34208" y="1703562"/>
                    <a:pt x="22366" y="1698657"/>
                    <a:pt x="13636" y="1689926"/>
                  </a:cubicBezTo>
                  <a:cubicBezTo>
                    <a:pt x="4905" y="1681195"/>
                    <a:pt x="0" y="1669354"/>
                    <a:pt x="0" y="1657007"/>
                  </a:cubicBezTo>
                  <a:lnTo>
                    <a:pt x="0" y="46555"/>
                  </a:lnTo>
                  <a:cubicBezTo>
                    <a:pt x="0" y="20843"/>
                    <a:pt x="20843" y="0"/>
                    <a:pt x="46555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76742" cy="1741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60106" y="2790089"/>
            <a:ext cx="9550861" cy="4653697"/>
          </a:xfrm>
          <a:custGeom>
            <a:avLst/>
            <a:gdLst/>
            <a:ahLst/>
            <a:cxnLst/>
            <a:rect r="r" b="b" t="t" l="l"/>
            <a:pathLst>
              <a:path h="4653697" w="9550861">
                <a:moveTo>
                  <a:pt x="0" y="0"/>
                </a:moveTo>
                <a:lnTo>
                  <a:pt x="9550861" y="0"/>
                </a:lnTo>
                <a:lnTo>
                  <a:pt x="9550861" y="4653697"/>
                </a:lnTo>
                <a:lnTo>
                  <a:pt x="0" y="4653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937" r="0" b="-2080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THE ELECTROMAGNETIC SPECTRUM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10967" y="3189761"/>
            <a:ext cx="6148333" cy="5621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0625" indent="-435313" lvl="1">
              <a:lnSpc>
                <a:spcPts val="5242"/>
              </a:lnSpc>
              <a:buFont typeface="Arial"/>
              <a:buChar char="•"/>
            </a:pPr>
            <a:r>
              <a:rPr lang="en-US" sz="4032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From tiny gamma rays (smaller than atoms!) to                        giant radio waves (longer than mountains!).</a:t>
            </a:r>
          </a:p>
          <a:p>
            <a:pPr algn="l" marL="1021752" indent="-510876" lvl="1">
              <a:lnSpc>
                <a:spcPts val="6152"/>
              </a:lnSpc>
              <a:buFont typeface="Arial"/>
              <a:buChar char="•"/>
            </a:pPr>
            <a:r>
              <a:rPr lang="en-US" b="true" sz="4732">
                <a:solidFill>
                  <a:srgbClr val="FF5919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Visible light</a:t>
            </a:r>
            <a:r>
              <a:rPr lang="en-US" sz="4732">
                <a:solidFill>
                  <a:srgbClr val="FF5919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</a:t>
            </a:r>
            <a:r>
              <a:rPr lang="en-US" sz="4732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is just a tiny rainbow slice we can see!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855375" y="7815261"/>
            <a:ext cx="8515814" cy="1468275"/>
            <a:chOff x="0" y="0"/>
            <a:chExt cx="11354419" cy="195770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1354419" cy="1957700"/>
              <a:chOff x="0" y="0"/>
              <a:chExt cx="2391238" cy="41229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391239" cy="412291"/>
              </a:xfrm>
              <a:custGeom>
                <a:avLst/>
                <a:gdLst/>
                <a:ahLst/>
                <a:cxnLst/>
                <a:rect r="r" b="b" t="t" l="l"/>
                <a:pathLst>
                  <a:path h="412291" w="2391239">
                    <a:moveTo>
                      <a:pt x="30697" y="0"/>
                    </a:moveTo>
                    <a:lnTo>
                      <a:pt x="2360541" y="0"/>
                    </a:lnTo>
                    <a:cubicBezTo>
                      <a:pt x="2368683" y="0"/>
                      <a:pt x="2376491" y="3234"/>
                      <a:pt x="2382247" y="8991"/>
                    </a:cubicBezTo>
                    <a:cubicBezTo>
                      <a:pt x="2388004" y="14748"/>
                      <a:pt x="2391239" y="22556"/>
                      <a:pt x="2391239" y="30697"/>
                    </a:cubicBezTo>
                    <a:lnTo>
                      <a:pt x="2391239" y="381594"/>
                    </a:lnTo>
                    <a:cubicBezTo>
                      <a:pt x="2391239" y="389735"/>
                      <a:pt x="2388004" y="397543"/>
                      <a:pt x="2382247" y="403300"/>
                    </a:cubicBezTo>
                    <a:cubicBezTo>
                      <a:pt x="2376491" y="409057"/>
                      <a:pt x="2368683" y="412291"/>
                      <a:pt x="2360541" y="412291"/>
                    </a:cubicBezTo>
                    <a:lnTo>
                      <a:pt x="30697" y="412291"/>
                    </a:lnTo>
                    <a:cubicBezTo>
                      <a:pt x="22556" y="412291"/>
                      <a:pt x="14748" y="409057"/>
                      <a:pt x="8991" y="403300"/>
                    </a:cubicBezTo>
                    <a:cubicBezTo>
                      <a:pt x="3234" y="397543"/>
                      <a:pt x="0" y="389735"/>
                      <a:pt x="0" y="381594"/>
                    </a:cubicBezTo>
                    <a:lnTo>
                      <a:pt x="0" y="30697"/>
                    </a:lnTo>
                    <a:cubicBezTo>
                      <a:pt x="0" y="22556"/>
                      <a:pt x="3234" y="14748"/>
                      <a:pt x="8991" y="8991"/>
                    </a:cubicBezTo>
                    <a:cubicBezTo>
                      <a:pt x="14748" y="3234"/>
                      <a:pt x="22556" y="0"/>
                      <a:pt x="30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391238" cy="4503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57195" y="155251"/>
              <a:ext cx="10760985" cy="16274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3"/>
                </a:lnSpc>
              </a:pPr>
              <a:r>
                <a:rPr lang="en-US" sz="3779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Long waves = low energy (radio). </a:t>
              </a:r>
            </a:p>
            <a:p>
              <a:pPr algn="ctr">
                <a:lnSpc>
                  <a:spcPts val="4913"/>
                </a:lnSpc>
              </a:pPr>
              <a:r>
                <a:rPr lang="en-US" sz="3779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Short waves = HIGH energy (gamma).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324824" y="2972411"/>
            <a:ext cx="12108791" cy="959270"/>
            <a:chOff x="0" y="0"/>
            <a:chExt cx="16145055" cy="127902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6145055" cy="1279027"/>
              <a:chOff x="0" y="0"/>
              <a:chExt cx="3189147" cy="252647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189147" cy="252647"/>
              </a:xfrm>
              <a:custGeom>
                <a:avLst/>
                <a:gdLst/>
                <a:ahLst/>
                <a:cxnLst/>
                <a:rect r="r" b="b" t="t" l="l"/>
                <a:pathLst>
                  <a:path h="252647" w="3189147">
                    <a:moveTo>
                      <a:pt x="23017" y="0"/>
                    </a:moveTo>
                    <a:lnTo>
                      <a:pt x="3166130" y="0"/>
                    </a:lnTo>
                    <a:cubicBezTo>
                      <a:pt x="3172234" y="0"/>
                      <a:pt x="3178089" y="2425"/>
                      <a:pt x="3182405" y="6742"/>
                    </a:cubicBezTo>
                    <a:cubicBezTo>
                      <a:pt x="3186722" y="11058"/>
                      <a:pt x="3189147" y="16913"/>
                      <a:pt x="3189147" y="23017"/>
                    </a:cubicBezTo>
                    <a:lnTo>
                      <a:pt x="3189147" y="229630"/>
                    </a:lnTo>
                    <a:cubicBezTo>
                      <a:pt x="3189147" y="235735"/>
                      <a:pt x="3186722" y="241589"/>
                      <a:pt x="3182405" y="245906"/>
                    </a:cubicBezTo>
                    <a:cubicBezTo>
                      <a:pt x="3178089" y="250222"/>
                      <a:pt x="3172234" y="252647"/>
                      <a:pt x="3166130" y="252647"/>
                    </a:cubicBezTo>
                    <a:lnTo>
                      <a:pt x="23017" y="252647"/>
                    </a:lnTo>
                    <a:cubicBezTo>
                      <a:pt x="10305" y="252647"/>
                      <a:pt x="0" y="242342"/>
                      <a:pt x="0" y="229630"/>
                    </a:cubicBezTo>
                    <a:lnTo>
                      <a:pt x="0" y="23017"/>
                    </a:lnTo>
                    <a:cubicBezTo>
                      <a:pt x="0" y="16913"/>
                      <a:pt x="2425" y="11058"/>
                      <a:pt x="6742" y="6742"/>
                    </a:cubicBezTo>
                    <a:cubicBezTo>
                      <a:pt x="11058" y="2425"/>
                      <a:pt x="16913" y="0"/>
                      <a:pt x="23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189147" cy="2907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5904895" cy="8627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Wavelength = Distance between wave 'hills' (crests).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4508784" y="4312681"/>
            <a:ext cx="9270433" cy="4918116"/>
          </a:xfrm>
          <a:custGeom>
            <a:avLst/>
            <a:gdLst/>
            <a:ahLst/>
            <a:cxnLst/>
            <a:rect r="r" b="b" t="t" l="l"/>
            <a:pathLst>
              <a:path h="4918116" w="9270433">
                <a:moveTo>
                  <a:pt x="0" y="0"/>
                </a:moveTo>
                <a:lnTo>
                  <a:pt x="9270432" y="0"/>
                </a:lnTo>
                <a:lnTo>
                  <a:pt x="9270432" y="4918116"/>
                </a:lnTo>
                <a:lnTo>
                  <a:pt x="0" y="49181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209" r="0" b="-1348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WAVELENGTH &amp; FREQUENCY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9266" y="3073436"/>
            <a:ext cx="5784644" cy="2946987"/>
            <a:chOff x="0" y="0"/>
            <a:chExt cx="7712859" cy="39293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7712859" cy="3929315"/>
              <a:chOff x="0" y="0"/>
              <a:chExt cx="1523528" cy="77616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23528" cy="776161"/>
              </a:xfrm>
              <a:custGeom>
                <a:avLst/>
                <a:gdLst/>
                <a:ahLst/>
                <a:cxnLst/>
                <a:rect r="r" b="b" t="t" l="l"/>
                <a:pathLst>
                  <a:path h="776161" w="1523528">
                    <a:moveTo>
                      <a:pt x="48181" y="0"/>
                    </a:moveTo>
                    <a:lnTo>
                      <a:pt x="1475347" y="0"/>
                    </a:lnTo>
                    <a:cubicBezTo>
                      <a:pt x="1488125" y="0"/>
                      <a:pt x="1500380" y="5076"/>
                      <a:pt x="1509416" y="14112"/>
                    </a:cubicBezTo>
                    <a:cubicBezTo>
                      <a:pt x="1518452" y="23148"/>
                      <a:pt x="1523528" y="35403"/>
                      <a:pt x="1523528" y="48181"/>
                    </a:cubicBezTo>
                    <a:lnTo>
                      <a:pt x="1523528" y="727980"/>
                    </a:lnTo>
                    <a:cubicBezTo>
                      <a:pt x="1523528" y="754590"/>
                      <a:pt x="1501956" y="776161"/>
                      <a:pt x="1475347" y="776161"/>
                    </a:cubicBezTo>
                    <a:lnTo>
                      <a:pt x="48181" y="776161"/>
                    </a:lnTo>
                    <a:cubicBezTo>
                      <a:pt x="35403" y="776161"/>
                      <a:pt x="23148" y="771085"/>
                      <a:pt x="14112" y="762049"/>
                    </a:cubicBezTo>
                    <a:cubicBezTo>
                      <a:pt x="5076" y="753014"/>
                      <a:pt x="0" y="740759"/>
                      <a:pt x="0" y="727980"/>
                    </a:cubicBezTo>
                    <a:lnTo>
                      <a:pt x="0" y="48181"/>
                    </a:lnTo>
                    <a:cubicBezTo>
                      <a:pt x="0" y="35403"/>
                      <a:pt x="5076" y="23148"/>
                      <a:pt x="14112" y="14112"/>
                    </a:cubicBezTo>
                    <a:cubicBezTo>
                      <a:pt x="23148" y="5076"/>
                      <a:pt x="35403" y="0"/>
                      <a:pt x="48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523528" cy="814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7598128" cy="3513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TV remote (infrared) </a:t>
              </a: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WiFi (microwaves)</a:t>
              </a: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sunlight (visible + UV)</a:t>
              </a: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doctor’s X-rays!"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674817" y="9018483"/>
            <a:ext cx="7445550" cy="479635"/>
            <a:chOff x="0" y="0"/>
            <a:chExt cx="9927401" cy="639513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9927401" cy="639513"/>
              <a:chOff x="0" y="0"/>
              <a:chExt cx="3921936" cy="25264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921936" cy="252647"/>
              </a:xfrm>
              <a:custGeom>
                <a:avLst/>
                <a:gdLst/>
                <a:ahLst/>
                <a:cxnLst/>
                <a:rect r="r" b="b" t="t" l="l"/>
                <a:pathLst>
                  <a:path h="252647" w="3921936">
                    <a:moveTo>
                      <a:pt x="18716" y="0"/>
                    </a:moveTo>
                    <a:lnTo>
                      <a:pt x="3903220" y="0"/>
                    </a:lnTo>
                    <a:cubicBezTo>
                      <a:pt x="3913556" y="0"/>
                      <a:pt x="3921936" y="8380"/>
                      <a:pt x="3921936" y="18716"/>
                    </a:cubicBezTo>
                    <a:lnTo>
                      <a:pt x="3921936" y="233931"/>
                    </a:lnTo>
                    <a:cubicBezTo>
                      <a:pt x="3921936" y="238895"/>
                      <a:pt x="3919964" y="243655"/>
                      <a:pt x="3916454" y="247165"/>
                    </a:cubicBezTo>
                    <a:cubicBezTo>
                      <a:pt x="3912944" y="250675"/>
                      <a:pt x="3908184" y="252647"/>
                      <a:pt x="3903220" y="252647"/>
                    </a:cubicBezTo>
                    <a:lnTo>
                      <a:pt x="18716" y="252647"/>
                    </a:lnTo>
                    <a:cubicBezTo>
                      <a:pt x="8380" y="252647"/>
                      <a:pt x="0" y="244268"/>
                      <a:pt x="0" y="233931"/>
                    </a:cubicBezTo>
                    <a:lnTo>
                      <a:pt x="0" y="18716"/>
                    </a:lnTo>
                    <a:cubicBezTo>
                      <a:pt x="0" y="8380"/>
                      <a:pt x="8380" y="0"/>
                      <a:pt x="187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3921936" cy="2907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87395"/>
              <a:ext cx="9779729" cy="436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21"/>
                </a:lnSpc>
              </a:pPr>
              <a:r>
                <a:rPr lang="en-US" sz="2016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Right now, thousands of waves are passing through you! 🌊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0539538" y="3559937"/>
            <a:ext cx="2203471" cy="1713199"/>
          </a:xfrm>
          <a:custGeom>
            <a:avLst/>
            <a:gdLst/>
            <a:ahLst/>
            <a:cxnLst/>
            <a:rect r="r" b="b" t="t" l="l"/>
            <a:pathLst>
              <a:path h="1713199" w="2203471">
                <a:moveTo>
                  <a:pt x="0" y="0"/>
                </a:moveTo>
                <a:lnTo>
                  <a:pt x="2203471" y="0"/>
                </a:lnTo>
                <a:lnTo>
                  <a:pt x="2203471" y="1713199"/>
                </a:lnTo>
                <a:lnTo>
                  <a:pt x="0" y="1713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7220686" y="3364823"/>
            <a:ext cx="2570345" cy="2655599"/>
            <a:chOff x="0" y="0"/>
            <a:chExt cx="3427127" cy="354079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487784" y="0"/>
              <a:ext cx="902112" cy="2544417"/>
            </a:xfrm>
            <a:custGeom>
              <a:avLst/>
              <a:gdLst/>
              <a:ahLst/>
              <a:cxnLst/>
              <a:rect r="r" b="b" t="t" l="l"/>
              <a:pathLst>
                <a:path h="2544417" w="902112">
                  <a:moveTo>
                    <a:pt x="0" y="0"/>
                  </a:moveTo>
                  <a:lnTo>
                    <a:pt x="902112" y="0"/>
                  </a:lnTo>
                  <a:lnTo>
                    <a:pt x="902112" y="2544417"/>
                  </a:lnTo>
                  <a:lnTo>
                    <a:pt x="0" y="2544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0" y="2860400"/>
              <a:ext cx="3427127" cy="680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30"/>
                </a:lnSpc>
              </a:pPr>
              <a:r>
                <a:rPr lang="en-US" sz="3177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Infrared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4066984" y="3364823"/>
            <a:ext cx="1908313" cy="1908313"/>
          </a:xfrm>
          <a:custGeom>
            <a:avLst/>
            <a:gdLst/>
            <a:ahLst/>
            <a:cxnLst/>
            <a:rect r="r" b="b" t="t" l="l"/>
            <a:pathLst>
              <a:path h="1908313" w="1908313">
                <a:moveTo>
                  <a:pt x="0" y="0"/>
                </a:moveTo>
                <a:lnTo>
                  <a:pt x="1908313" y="0"/>
                </a:lnTo>
                <a:lnTo>
                  <a:pt x="1908313" y="1908313"/>
                </a:lnTo>
                <a:lnTo>
                  <a:pt x="0" y="190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631647" y="6791947"/>
            <a:ext cx="2086340" cy="1418711"/>
          </a:xfrm>
          <a:custGeom>
            <a:avLst/>
            <a:gdLst/>
            <a:ahLst/>
            <a:cxnLst/>
            <a:rect r="r" b="b" t="t" l="l"/>
            <a:pathLst>
              <a:path h="1418711" w="2086340">
                <a:moveTo>
                  <a:pt x="0" y="0"/>
                </a:moveTo>
                <a:lnTo>
                  <a:pt x="2086339" y="0"/>
                </a:lnTo>
                <a:lnTo>
                  <a:pt x="2086339" y="1418711"/>
                </a:lnTo>
                <a:lnTo>
                  <a:pt x="0" y="14187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665034" y="6446328"/>
            <a:ext cx="1952478" cy="1764330"/>
          </a:xfrm>
          <a:custGeom>
            <a:avLst/>
            <a:gdLst/>
            <a:ahLst/>
            <a:cxnLst/>
            <a:rect r="r" b="b" t="t" l="l"/>
            <a:pathLst>
              <a:path h="1764330" w="1952478">
                <a:moveTo>
                  <a:pt x="0" y="0"/>
                </a:moveTo>
                <a:lnTo>
                  <a:pt x="1952478" y="0"/>
                </a:lnTo>
                <a:lnTo>
                  <a:pt x="1952478" y="1764330"/>
                </a:lnTo>
                <a:lnTo>
                  <a:pt x="0" y="1764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317765" y="6460262"/>
            <a:ext cx="1657531" cy="1736462"/>
          </a:xfrm>
          <a:custGeom>
            <a:avLst/>
            <a:gdLst/>
            <a:ahLst/>
            <a:cxnLst/>
            <a:rect r="r" b="b" t="t" l="l"/>
            <a:pathLst>
              <a:path h="1736462" w="1657531">
                <a:moveTo>
                  <a:pt x="0" y="0"/>
                </a:moveTo>
                <a:lnTo>
                  <a:pt x="1657532" y="0"/>
                </a:lnTo>
                <a:lnTo>
                  <a:pt x="1657532" y="1736462"/>
                </a:lnTo>
                <a:lnTo>
                  <a:pt x="0" y="17364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970195" y="7449172"/>
            <a:ext cx="6250491" cy="1344745"/>
            <a:chOff x="0" y="0"/>
            <a:chExt cx="8333988" cy="1792993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8173532" cy="1792993"/>
              <a:chOff x="0" y="0"/>
              <a:chExt cx="1923213" cy="421887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923213" cy="421887"/>
              </a:xfrm>
              <a:custGeom>
                <a:avLst/>
                <a:gdLst/>
                <a:ahLst/>
                <a:cxnLst/>
                <a:rect r="r" b="b" t="t" l="l"/>
                <a:pathLst>
                  <a:path h="421887" w="1923213">
                    <a:moveTo>
                      <a:pt x="38168" y="0"/>
                    </a:moveTo>
                    <a:lnTo>
                      <a:pt x="1885045" y="0"/>
                    </a:lnTo>
                    <a:cubicBezTo>
                      <a:pt x="1895168" y="0"/>
                      <a:pt x="1904876" y="4021"/>
                      <a:pt x="1912034" y="11179"/>
                    </a:cubicBezTo>
                    <a:cubicBezTo>
                      <a:pt x="1919192" y="18337"/>
                      <a:pt x="1923213" y="28045"/>
                      <a:pt x="1923213" y="38168"/>
                    </a:cubicBezTo>
                    <a:lnTo>
                      <a:pt x="1923213" y="383719"/>
                    </a:lnTo>
                    <a:cubicBezTo>
                      <a:pt x="1923213" y="404799"/>
                      <a:pt x="1906125" y="421887"/>
                      <a:pt x="1885045" y="421887"/>
                    </a:cubicBezTo>
                    <a:lnTo>
                      <a:pt x="38168" y="421887"/>
                    </a:lnTo>
                    <a:cubicBezTo>
                      <a:pt x="28045" y="421887"/>
                      <a:pt x="18337" y="417866"/>
                      <a:pt x="11179" y="410708"/>
                    </a:cubicBezTo>
                    <a:cubicBezTo>
                      <a:pt x="4021" y="403550"/>
                      <a:pt x="0" y="393842"/>
                      <a:pt x="0" y="383719"/>
                    </a:cubicBezTo>
                    <a:lnTo>
                      <a:pt x="0" y="38168"/>
                    </a:lnTo>
                    <a:cubicBezTo>
                      <a:pt x="0" y="28045"/>
                      <a:pt x="4021" y="18337"/>
                      <a:pt x="11179" y="11179"/>
                    </a:cubicBezTo>
                    <a:cubicBezTo>
                      <a:pt x="18337" y="4021"/>
                      <a:pt x="28045" y="0"/>
                      <a:pt x="38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1923213" cy="45998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0" y="200511"/>
              <a:ext cx="8333988" cy="14735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en-US" sz="338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Your eyes only see visible light. The rest are secret helpers!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2851801" y="6530575"/>
            <a:ext cx="1718102" cy="970728"/>
          </a:xfrm>
          <a:custGeom>
            <a:avLst/>
            <a:gdLst/>
            <a:ahLst/>
            <a:cxnLst/>
            <a:rect r="r" b="b" t="t" l="l"/>
            <a:pathLst>
              <a:path h="970728" w="1718102">
                <a:moveTo>
                  <a:pt x="0" y="0"/>
                </a:moveTo>
                <a:lnTo>
                  <a:pt x="1718103" y="0"/>
                </a:lnTo>
                <a:lnTo>
                  <a:pt x="1718103" y="970728"/>
                </a:lnTo>
                <a:lnTo>
                  <a:pt x="0" y="970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EM WAVES IN YOUR LIFE!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11729" y="5500598"/>
            <a:ext cx="2431280" cy="493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7"/>
              </a:lnSpc>
            </a:pPr>
            <a:r>
              <a:rPr lang="en-US" sz="3005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Microwaves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598710" y="5526661"/>
            <a:ext cx="3259683" cy="493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7"/>
              </a:lnSpc>
            </a:pPr>
            <a:r>
              <a:rPr lang="en-US" sz="3005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Visible light + UV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915429" y="8442238"/>
            <a:ext cx="1802558" cy="51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3177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x ray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665034" y="8439258"/>
            <a:ext cx="2327886" cy="51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3177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radio waves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982588" y="8453899"/>
            <a:ext cx="2875804" cy="51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3177">
                <a:solidFill>
                  <a:srgbClr val="30303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Gamma waves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48405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62404" y="5143500"/>
            <a:ext cx="5542185" cy="2946987"/>
            <a:chOff x="0" y="0"/>
            <a:chExt cx="7389579" cy="39293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7389579" cy="3929315"/>
              <a:chOff x="0" y="0"/>
              <a:chExt cx="1459670" cy="77616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459670" cy="776161"/>
              </a:xfrm>
              <a:custGeom>
                <a:avLst/>
                <a:gdLst/>
                <a:ahLst/>
                <a:cxnLst/>
                <a:rect r="r" b="b" t="t" l="l"/>
                <a:pathLst>
                  <a:path h="776161" w="1459670">
                    <a:moveTo>
                      <a:pt x="50289" y="0"/>
                    </a:moveTo>
                    <a:lnTo>
                      <a:pt x="1409381" y="0"/>
                    </a:lnTo>
                    <a:cubicBezTo>
                      <a:pt x="1437155" y="0"/>
                      <a:pt x="1459670" y="22515"/>
                      <a:pt x="1459670" y="50289"/>
                    </a:cubicBezTo>
                    <a:lnTo>
                      <a:pt x="1459670" y="725872"/>
                    </a:lnTo>
                    <a:cubicBezTo>
                      <a:pt x="1459670" y="753646"/>
                      <a:pt x="1437155" y="776161"/>
                      <a:pt x="1409381" y="776161"/>
                    </a:cubicBezTo>
                    <a:lnTo>
                      <a:pt x="50289" y="776161"/>
                    </a:lnTo>
                    <a:cubicBezTo>
                      <a:pt x="22515" y="776161"/>
                      <a:pt x="0" y="753646"/>
                      <a:pt x="0" y="725872"/>
                    </a:cubicBezTo>
                    <a:lnTo>
                      <a:pt x="0" y="50289"/>
                    </a:lnTo>
                    <a:cubicBezTo>
                      <a:pt x="0" y="22515"/>
                      <a:pt x="22515" y="0"/>
                      <a:pt x="50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459670" cy="814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7279658" cy="3513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A green leaf reflects green light (492–577 nm) and absorbs other colors!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84658" y="3064196"/>
            <a:ext cx="16614494" cy="953923"/>
            <a:chOff x="0" y="0"/>
            <a:chExt cx="22152659" cy="12718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22152659" cy="1271897"/>
              <a:chOff x="0" y="0"/>
              <a:chExt cx="4375834" cy="25123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4375834" cy="251239"/>
              </a:xfrm>
              <a:custGeom>
                <a:avLst/>
                <a:gdLst/>
                <a:ahLst/>
                <a:cxnLst/>
                <a:rect r="r" b="b" t="t" l="l"/>
                <a:pathLst>
                  <a:path h="251239" w="4375834">
                    <a:moveTo>
                      <a:pt x="16775" y="0"/>
                    </a:moveTo>
                    <a:lnTo>
                      <a:pt x="4359059" y="0"/>
                    </a:lnTo>
                    <a:cubicBezTo>
                      <a:pt x="4368323" y="0"/>
                      <a:pt x="4375834" y="7510"/>
                      <a:pt x="4375834" y="16775"/>
                    </a:cubicBezTo>
                    <a:lnTo>
                      <a:pt x="4375834" y="234464"/>
                    </a:lnTo>
                    <a:cubicBezTo>
                      <a:pt x="4375834" y="243728"/>
                      <a:pt x="4368323" y="251239"/>
                      <a:pt x="4359059" y="251239"/>
                    </a:cubicBezTo>
                    <a:lnTo>
                      <a:pt x="16775" y="251239"/>
                    </a:lnTo>
                    <a:cubicBezTo>
                      <a:pt x="7510" y="251239"/>
                      <a:pt x="0" y="243728"/>
                      <a:pt x="0" y="234464"/>
                    </a:cubicBezTo>
                    <a:lnTo>
                      <a:pt x="0" y="16775"/>
                    </a:lnTo>
                    <a:cubicBezTo>
                      <a:pt x="0" y="7510"/>
                      <a:pt x="7510" y="0"/>
                      <a:pt x="16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4375834" cy="2893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184316"/>
              <a:ext cx="21823134" cy="855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Our eyes are like radio tuners—</a:t>
              </a:r>
              <a:r>
                <a:rPr lang="en-US" b="true" sz="4032">
                  <a:solidFill>
                    <a:srgbClr val="FF4036"/>
                  </a:solidFill>
                  <a:latin typeface="Aristotelica Pro Bold"/>
                  <a:ea typeface="Aristotelica Pro Bold"/>
                  <a:cs typeface="Aristotelica Pro Bold"/>
                  <a:sym typeface="Aristotelica Pro Bold"/>
                </a:rPr>
                <a:t>they only pick up visible light!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740969" y="4197556"/>
            <a:ext cx="6580480" cy="5060744"/>
          </a:xfrm>
          <a:custGeom>
            <a:avLst/>
            <a:gdLst/>
            <a:ahLst/>
            <a:cxnLst/>
            <a:rect r="r" b="b" t="t" l="l"/>
            <a:pathLst>
              <a:path h="5060744" w="6580480">
                <a:moveTo>
                  <a:pt x="0" y="0"/>
                </a:moveTo>
                <a:lnTo>
                  <a:pt x="6580480" y="0"/>
                </a:lnTo>
                <a:lnTo>
                  <a:pt x="6580480" y="5060744"/>
                </a:lnTo>
                <a:lnTo>
                  <a:pt x="0" y="5060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013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HOW DO WE SEE COLOR?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657711" y="5523533"/>
            <a:ext cx="2601589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EYE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= </a:t>
            </a:r>
            <a:r>
              <a:rPr lang="en-US" b="true" sz="18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Visible Light Tuner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4993" y="2851181"/>
            <a:ext cx="15833741" cy="3582823"/>
            <a:chOff x="0" y="0"/>
            <a:chExt cx="21111654" cy="477709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1111654" cy="4777097"/>
              <a:chOff x="0" y="0"/>
              <a:chExt cx="4170203" cy="94362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170203" cy="943624"/>
              </a:xfrm>
              <a:custGeom>
                <a:avLst/>
                <a:gdLst/>
                <a:ahLst/>
                <a:cxnLst/>
                <a:rect r="r" b="b" t="t" l="l"/>
                <a:pathLst>
                  <a:path h="943624" w="4170203">
                    <a:moveTo>
                      <a:pt x="17602" y="0"/>
                    </a:moveTo>
                    <a:lnTo>
                      <a:pt x="4152601" y="0"/>
                    </a:lnTo>
                    <a:cubicBezTo>
                      <a:pt x="4157270" y="0"/>
                      <a:pt x="4161747" y="1855"/>
                      <a:pt x="4165048" y="5156"/>
                    </a:cubicBezTo>
                    <a:cubicBezTo>
                      <a:pt x="4168349" y="8457"/>
                      <a:pt x="4170203" y="12934"/>
                      <a:pt x="4170203" y="17602"/>
                    </a:cubicBezTo>
                    <a:lnTo>
                      <a:pt x="4170203" y="926022"/>
                    </a:lnTo>
                    <a:cubicBezTo>
                      <a:pt x="4170203" y="935743"/>
                      <a:pt x="4162322" y="943624"/>
                      <a:pt x="4152601" y="943624"/>
                    </a:cubicBezTo>
                    <a:lnTo>
                      <a:pt x="17602" y="943624"/>
                    </a:lnTo>
                    <a:cubicBezTo>
                      <a:pt x="7881" y="943624"/>
                      <a:pt x="0" y="935743"/>
                      <a:pt x="0" y="926022"/>
                    </a:cubicBezTo>
                    <a:lnTo>
                      <a:pt x="0" y="17602"/>
                    </a:lnTo>
                    <a:cubicBezTo>
                      <a:pt x="0" y="7881"/>
                      <a:pt x="7881" y="0"/>
                      <a:pt x="17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170203" cy="98172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20797615" cy="4360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70625" indent="-435313" lvl="1">
                <a:lnSpc>
                  <a:spcPts val="5242"/>
                </a:lnSpc>
                <a:buAutoNum type="arabicPeriod" startAt="1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EM waves are everywhere—even in empty space!</a:t>
              </a:r>
            </a:p>
            <a:p>
              <a:pPr algn="l" marL="870625" indent="-435313" lvl="1">
                <a:lnSpc>
                  <a:spcPts val="5242"/>
                </a:lnSpc>
                <a:buAutoNum type="arabicPeriod" startAt="1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We see only visible light, but other waves help us cook, call, and explore space!</a:t>
              </a:r>
            </a:p>
            <a:p>
              <a:pPr algn="l" marL="870625" indent="-435313" lvl="1">
                <a:lnSpc>
                  <a:spcPts val="5242"/>
                </a:lnSpc>
                <a:buAutoNum type="arabicPeriod" startAt="1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Short waves = high energy (gamma/X-rays). </a:t>
              </a:r>
            </a:p>
            <a:p>
              <a:pPr algn="l" marL="870625" indent="-435313" lvl="1">
                <a:lnSpc>
                  <a:spcPts val="5242"/>
                </a:lnSpc>
                <a:buAutoNum type="arabicPeriod" startAt="1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Long waves = low energy (radio).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542690" y="6791947"/>
            <a:ext cx="1954074" cy="1197315"/>
          </a:xfrm>
          <a:custGeom>
            <a:avLst/>
            <a:gdLst/>
            <a:ahLst/>
            <a:cxnLst/>
            <a:rect r="r" b="b" t="t" l="l"/>
            <a:pathLst>
              <a:path h="1197315" w="1954074">
                <a:moveTo>
                  <a:pt x="0" y="0"/>
                </a:moveTo>
                <a:lnTo>
                  <a:pt x="1954074" y="0"/>
                </a:lnTo>
                <a:lnTo>
                  <a:pt x="1954074" y="1197315"/>
                </a:lnTo>
                <a:lnTo>
                  <a:pt x="0" y="1197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4993" y="7272333"/>
            <a:ext cx="1586766" cy="1433859"/>
          </a:xfrm>
          <a:custGeom>
            <a:avLst/>
            <a:gdLst/>
            <a:ahLst/>
            <a:cxnLst/>
            <a:rect r="r" b="b" t="t" l="l"/>
            <a:pathLst>
              <a:path h="1433859" w="1586766">
                <a:moveTo>
                  <a:pt x="0" y="0"/>
                </a:moveTo>
                <a:lnTo>
                  <a:pt x="1586766" y="0"/>
                </a:lnTo>
                <a:lnTo>
                  <a:pt x="1586766" y="1433859"/>
                </a:lnTo>
                <a:lnTo>
                  <a:pt x="0" y="1433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677864" y="7035106"/>
            <a:ext cx="676584" cy="1908313"/>
          </a:xfrm>
          <a:custGeom>
            <a:avLst/>
            <a:gdLst/>
            <a:ahLst/>
            <a:cxnLst/>
            <a:rect r="r" b="b" t="t" l="l"/>
            <a:pathLst>
              <a:path h="1908313" w="676584">
                <a:moveTo>
                  <a:pt x="0" y="0"/>
                </a:moveTo>
                <a:lnTo>
                  <a:pt x="676584" y="0"/>
                </a:lnTo>
                <a:lnTo>
                  <a:pt x="676584" y="1908313"/>
                </a:lnTo>
                <a:lnTo>
                  <a:pt x="0" y="190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175889" y="7328493"/>
            <a:ext cx="968111" cy="1479058"/>
          </a:xfrm>
          <a:custGeom>
            <a:avLst/>
            <a:gdLst/>
            <a:ahLst/>
            <a:cxnLst/>
            <a:rect r="r" b="b" t="t" l="l"/>
            <a:pathLst>
              <a:path h="1479058" w="968111">
                <a:moveTo>
                  <a:pt x="0" y="0"/>
                </a:moveTo>
                <a:lnTo>
                  <a:pt x="968111" y="0"/>
                </a:lnTo>
                <a:lnTo>
                  <a:pt x="968111" y="1479058"/>
                </a:lnTo>
                <a:lnTo>
                  <a:pt x="0" y="14790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994302" y="8351212"/>
            <a:ext cx="1050850" cy="817036"/>
          </a:xfrm>
          <a:custGeom>
            <a:avLst/>
            <a:gdLst/>
            <a:ahLst/>
            <a:cxnLst/>
            <a:rect r="r" b="b" t="t" l="l"/>
            <a:pathLst>
              <a:path h="817036" w="1050850">
                <a:moveTo>
                  <a:pt x="0" y="0"/>
                </a:moveTo>
                <a:lnTo>
                  <a:pt x="1050850" y="0"/>
                </a:lnTo>
                <a:lnTo>
                  <a:pt x="1050850" y="817036"/>
                </a:lnTo>
                <a:lnTo>
                  <a:pt x="0" y="817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877425" y="7144039"/>
            <a:ext cx="1663512" cy="1663512"/>
          </a:xfrm>
          <a:custGeom>
            <a:avLst/>
            <a:gdLst/>
            <a:ahLst/>
            <a:cxnLst/>
            <a:rect r="r" b="b" t="t" l="l"/>
            <a:pathLst>
              <a:path h="1663512" w="1663512">
                <a:moveTo>
                  <a:pt x="0" y="0"/>
                </a:moveTo>
                <a:lnTo>
                  <a:pt x="1663512" y="0"/>
                </a:lnTo>
                <a:lnTo>
                  <a:pt x="1663512" y="1663512"/>
                </a:lnTo>
                <a:lnTo>
                  <a:pt x="0" y="16635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360087" y="7266440"/>
            <a:ext cx="2086340" cy="1418711"/>
          </a:xfrm>
          <a:custGeom>
            <a:avLst/>
            <a:gdLst/>
            <a:ahLst/>
            <a:cxnLst/>
            <a:rect r="r" b="b" t="t" l="l"/>
            <a:pathLst>
              <a:path h="1418711" w="2086340">
                <a:moveTo>
                  <a:pt x="0" y="0"/>
                </a:moveTo>
                <a:lnTo>
                  <a:pt x="2086340" y="0"/>
                </a:lnTo>
                <a:lnTo>
                  <a:pt x="2086340" y="1418711"/>
                </a:lnTo>
                <a:lnTo>
                  <a:pt x="0" y="1418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179852" y="6914348"/>
            <a:ext cx="1807148" cy="1893203"/>
          </a:xfrm>
          <a:custGeom>
            <a:avLst/>
            <a:gdLst/>
            <a:ahLst/>
            <a:cxnLst/>
            <a:rect r="r" b="b" t="t" l="l"/>
            <a:pathLst>
              <a:path h="1893203" w="1807148">
                <a:moveTo>
                  <a:pt x="0" y="0"/>
                </a:moveTo>
                <a:lnTo>
                  <a:pt x="1807148" y="0"/>
                </a:lnTo>
                <a:lnTo>
                  <a:pt x="1807148" y="1893203"/>
                </a:lnTo>
                <a:lnTo>
                  <a:pt x="0" y="18932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999887" y="4501158"/>
            <a:ext cx="4893078" cy="1529087"/>
          </a:xfrm>
          <a:custGeom>
            <a:avLst/>
            <a:gdLst/>
            <a:ahLst/>
            <a:cxnLst/>
            <a:rect r="r" b="b" t="t" l="l"/>
            <a:pathLst>
              <a:path h="1529087" w="4893078">
                <a:moveTo>
                  <a:pt x="0" y="0"/>
                </a:moveTo>
                <a:lnTo>
                  <a:pt x="4893079" y="0"/>
                </a:lnTo>
                <a:lnTo>
                  <a:pt x="4893079" y="1529087"/>
                </a:lnTo>
                <a:lnTo>
                  <a:pt x="0" y="15290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LET’S REVIEW!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924775" y="5114925"/>
            <a:ext cx="3786196" cy="67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8"/>
              </a:lnSpc>
            </a:pPr>
            <a:r>
              <a:rPr lang="en-US" sz="2037">
                <a:solidFill>
                  <a:srgbClr val="FF66C4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What EM wave does your favorite gadget use?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38947" y="3033026"/>
            <a:ext cx="14210106" cy="1621842"/>
            <a:chOff x="0" y="0"/>
            <a:chExt cx="18946807" cy="216245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8946807" cy="2162456"/>
              <a:chOff x="0" y="0"/>
              <a:chExt cx="3742579" cy="4271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742579" cy="427152"/>
              </a:xfrm>
              <a:custGeom>
                <a:avLst/>
                <a:gdLst/>
                <a:ahLst/>
                <a:cxnLst/>
                <a:rect r="r" b="b" t="t" l="l"/>
                <a:pathLst>
                  <a:path h="427152" w="3742579">
                    <a:moveTo>
                      <a:pt x="19613" y="0"/>
                    </a:moveTo>
                    <a:lnTo>
                      <a:pt x="3722966" y="0"/>
                    </a:lnTo>
                    <a:cubicBezTo>
                      <a:pt x="3728168" y="0"/>
                      <a:pt x="3733157" y="2066"/>
                      <a:pt x="3736835" y="5745"/>
                    </a:cubicBezTo>
                    <a:cubicBezTo>
                      <a:pt x="3740513" y="9423"/>
                      <a:pt x="3742579" y="14412"/>
                      <a:pt x="3742579" y="19613"/>
                    </a:cubicBezTo>
                    <a:lnTo>
                      <a:pt x="3742579" y="407538"/>
                    </a:lnTo>
                    <a:cubicBezTo>
                      <a:pt x="3742579" y="412740"/>
                      <a:pt x="3740513" y="417729"/>
                      <a:pt x="3736835" y="421407"/>
                    </a:cubicBezTo>
                    <a:cubicBezTo>
                      <a:pt x="3733157" y="425085"/>
                      <a:pt x="3728168" y="427152"/>
                      <a:pt x="3722966" y="427152"/>
                    </a:cubicBezTo>
                    <a:lnTo>
                      <a:pt x="19613" y="427152"/>
                    </a:lnTo>
                    <a:cubicBezTo>
                      <a:pt x="14412" y="427152"/>
                      <a:pt x="9423" y="425085"/>
                      <a:pt x="5745" y="421407"/>
                    </a:cubicBezTo>
                    <a:cubicBezTo>
                      <a:pt x="2066" y="417729"/>
                      <a:pt x="0" y="412740"/>
                      <a:pt x="0" y="407538"/>
                    </a:cubicBezTo>
                    <a:lnTo>
                      <a:pt x="0" y="19613"/>
                    </a:lnTo>
                    <a:cubicBezTo>
                      <a:pt x="0" y="14412"/>
                      <a:pt x="2066" y="9423"/>
                      <a:pt x="5745" y="5745"/>
                    </a:cubicBezTo>
                    <a:cubicBezTo>
                      <a:pt x="9423" y="2066"/>
                      <a:pt x="14412" y="0"/>
                      <a:pt x="196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742579" cy="465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8664971" cy="1746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A spectrum is a range of colors arranged in a certain order.</a:t>
              </a: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We see colors in a light spectrum, like a rainbow!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946686" y="4854299"/>
            <a:ext cx="6597190" cy="4404001"/>
          </a:xfrm>
          <a:custGeom>
            <a:avLst/>
            <a:gdLst/>
            <a:ahLst/>
            <a:cxnLst/>
            <a:rect r="r" b="b" t="t" l="l"/>
            <a:pathLst>
              <a:path h="4404001" w="6597190">
                <a:moveTo>
                  <a:pt x="0" y="0"/>
                </a:moveTo>
                <a:lnTo>
                  <a:pt x="6597190" y="0"/>
                </a:lnTo>
                <a:lnTo>
                  <a:pt x="6597190" y="4404001"/>
                </a:lnTo>
                <a:lnTo>
                  <a:pt x="0" y="4404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010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18122" y="5019897"/>
            <a:ext cx="2475185" cy="4072805"/>
          </a:xfrm>
          <a:custGeom>
            <a:avLst/>
            <a:gdLst/>
            <a:ahLst/>
            <a:cxnLst/>
            <a:rect r="r" b="b" t="t" l="l"/>
            <a:pathLst>
              <a:path h="4072805" w="2475185">
                <a:moveTo>
                  <a:pt x="0" y="0"/>
                </a:moveTo>
                <a:lnTo>
                  <a:pt x="2475185" y="0"/>
                </a:lnTo>
                <a:lnTo>
                  <a:pt x="2475185" y="4072805"/>
                </a:lnTo>
                <a:lnTo>
                  <a:pt x="0" y="4072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WHAT IS A SPECTRUM?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9266" y="2795040"/>
            <a:ext cx="5966488" cy="3582823"/>
            <a:chOff x="0" y="0"/>
            <a:chExt cx="7955318" cy="477709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7955318" cy="4777097"/>
              <a:chOff x="0" y="0"/>
              <a:chExt cx="1571421" cy="94362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571421" cy="943624"/>
              </a:xfrm>
              <a:custGeom>
                <a:avLst/>
                <a:gdLst/>
                <a:ahLst/>
                <a:cxnLst/>
                <a:rect r="r" b="b" t="t" l="l"/>
                <a:pathLst>
                  <a:path h="943624" w="1571421">
                    <a:moveTo>
                      <a:pt x="46712" y="0"/>
                    </a:moveTo>
                    <a:lnTo>
                      <a:pt x="1524708" y="0"/>
                    </a:lnTo>
                    <a:cubicBezTo>
                      <a:pt x="1537097" y="0"/>
                      <a:pt x="1548979" y="4921"/>
                      <a:pt x="1557739" y="13682"/>
                    </a:cubicBezTo>
                    <a:cubicBezTo>
                      <a:pt x="1566499" y="22442"/>
                      <a:pt x="1571421" y="34324"/>
                      <a:pt x="1571421" y="46712"/>
                    </a:cubicBezTo>
                    <a:lnTo>
                      <a:pt x="1571421" y="896912"/>
                    </a:lnTo>
                    <a:cubicBezTo>
                      <a:pt x="1571421" y="909301"/>
                      <a:pt x="1566499" y="921182"/>
                      <a:pt x="1557739" y="929942"/>
                    </a:cubicBezTo>
                    <a:cubicBezTo>
                      <a:pt x="1548979" y="938703"/>
                      <a:pt x="1537097" y="943624"/>
                      <a:pt x="1524708" y="943624"/>
                    </a:cubicBezTo>
                    <a:lnTo>
                      <a:pt x="46712" y="943624"/>
                    </a:lnTo>
                    <a:cubicBezTo>
                      <a:pt x="34324" y="943624"/>
                      <a:pt x="22442" y="938703"/>
                      <a:pt x="13682" y="929942"/>
                    </a:cubicBezTo>
                    <a:cubicBezTo>
                      <a:pt x="4921" y="921182"/>
                      <a:pt x="0" y="909301"/>
                      <a:pt x="0" y="896912"/>
                    </a:cubicBezTo>
                    <a:lnTo>
                      <a:pt x="0" y="46712"/>
                    </a:lnTo>
                    <a:cubicBezTo>
                      <a:pt x="0" y="34324"/>
                      <a:pt x="4921" y="22442"/>
                      <a:pt x="13682" y="13682"/>
                    </a:cubicBezTo>
                    <a:cubicBezTo>
                      <a:pt x="22442" y="4921"/>
                      <a:pt x="34324" y="0"/>
                      <a:pt x="46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571421" cy="98172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7836981" cy="4360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After rain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In water sprays (from a hose or fountain)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On CDs/DVDs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In bubbles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378080" y="2972411"/>
            <a:ext cx="4485560" cy="3107509"/>
          </a:xfrm>
          <a:custGeom>
            <a:avLst/>
            <a:gdLst/>
            <a:ahLst/>
            <a:cxnLst/>
            <a:rect r="r" b="b" t="t" l="l"/>
            <a:pathLst>
              <a:path h="3107509" w="4485560">
                <a:moveTo>
                  <a:pt x="0" y="0"/>
                </a:moveTo>
                <a:lnTo>
                  <a:pt x="4485560" y="0"/>
                </a:lnTo>
                <a:lnTo>
                  <a:pt x="4485560" y="3107509"/>
                </a:lnTo>
                <a:lnTo>
                  <a:pt x="0" y="3107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676" t="0" r="-11676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488978" y="2972411"/>
            <a:ext cx="4308968" cy="2846350"/>
          </a:xfrm>
          <a:custGeom>
            <a:avLst/>
            <a:gdLst/>
            <a:ahLst/>
            <a:cxnLst/>
            <a:rect r="r" b="b" t="t" l="l"/>
            <a:pathLst>
              <a:path h="2846350" w="4308968">
                <a:moveTo>
                  <a:pt x="0" y="0"/>
                </a:moveTo>
                <a:lnTo>
                  <a:pt x="4308968" y="0"/>
                </a:lnTo>
                <a:lnTo>
                  <a:pt x="4308968" y="2846350"/>
                </a:lnTo>
                <a:lnTo>
                  <a:pt x="0" y="284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2771" r="-2211" b="-1004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28522" y="6441095"/>
            <a:ext cx="4316963" cy="2481080"/>
          </a:xfrm>
          <a:custGeom>
            <a:avLst/>
            <a:gdLst/>
            <a:ahLst/>
            <a:cxnLst/>
            <a:rect r="r" b="b" t="t" l="l"/>
            <a:pathLst>
              <a:path h="2481080" w="4316963">
                <a:moveTo>
                  <a:pt x="0" y="0"/>
                </a:moveTo>
                <a:lnTo>
                  <a:pt x="4316963" y="0"/>
                </a:lnTo>
                <a:lnTo>
                  <a:pt x="4316963" y="2481080"/>
                </a:lnTo>
                <a:lnTo>
                  <a:pt x="0" y="248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578885" y="6358179"/>
            <a:ext cx="3855444" cy="2563996"/>
          </a:xfrm>
          <a:custGeom>
            <a:avLst/>
            <a:gdLst/>
            <a:ahLst/>
            <a:cxnLst/>
            <a:rect r="r" b="b" t="t" l="l"/>
            <a:pathLst>
              <a:path h="2563996" w="3855444">
                <a:moveTo>
                  <a:pt x="0" y="0"/>
                </a:moveTo>
                <a:lnTo>
                  <a:pt x="3855444" y="0"/>
                </a:lnTo>
                <a:lnTo>
                  <a:pt x="3855444" y="2563996"/>
                </a:lnTo>
                <a:lnTo>
                  <a:pt x="0" y="25639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29266" y="7187444"/>
            <a:ext cx="5551141" cy="1734732"/>
          </a:xfrm>
          <a:custGeom>
            <a:avLst/>
            <a:gdLst/>
            <a:ahLst/>
            <a:cxnLst/>
            <a:rect r="r" b="b" t="t" l="l"/>
            <a:pathLst>
              <a:path h="1734732" w="5551141">
                <a:moveTo>
                  <a:pt x="0" y="0"/>
                </a:moveTo>
                <a:lnTo>
                  <a:pt x="5551141" y="0"/>
                </a:lnTo>
                <a:lnTo>
                  <a:pt x="5551141" y="1734731"/>
                </a:lnTo>
                <a:lnTo>
                  <a:pt x="0" y="1734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WHERE DO WE SEE RAINBOWS?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76862" y="7739667"/>
            <a:ext cx="4239364" cy="825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6"/>
              </a:lnSpc>
              <a:spcBef>
                <a:spcPct val="0"/>
              </a:spcBef>
            </a:pPr>
            <a:r>
              <a:rPr lang="en-US" b="true" sz="2390">
                <a:solidFill>
                  <a:srgbClr val="30303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Think! Can you find </a:t>
            </a:r>
          </a:p>
          <a:p>
            <a:pPr algn="ctr">
              <a:lnSpc>
                <a:spcPts val="3346"/>
              </a:lnSpc>
              <a:spcBef>
                <a:spcPct val="0"/>
              </a:spcBef>
            </a:pPr>
            <a:r>
              <a:rPr lang="en-US" b="true" sz="2390">
                <a:solidFill>
                  <a:srgbClr val="30303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rainbow at home?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52937" y="881102"/>
            <a:ext cx="14452565" cy="1201016"/>
            <a:chOff x="0" y="0"/>
            <a:chExt cx="3806437" cy="3163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06437" cy="316317"/>
            </a:xfrm>
            <a:custGeom>
              <a:avLst/>
              <a:gdLst/>
              <a:ahLst/>
              <a:cxnLst/>
              <a:rect r="r" b="b" t="t" l="l"/>
              <a:pathLst>
                <a:path h="316317" w="3806437">
                  <a:moveTo>
                    <a:pt x="19284" y="0"/>
                  </a:moveTo>
                  <a:lnTo>
                    <a:pt x="3787153" y="0"/>
                  </a:lnTo>
                  <a:cubicBezTo>
                    <a:pt x="3797803" y="0"/>
                    <a:pt x="3806437" y="8634"/>
                    <a:pt x="3806437" y="19284"/>
                  </a:cubicBezTo>
                  <a:lnTo>
                    <a:pt x="3806437" y="297033"/>
                  </a:lnTo>
                  <a:cubicBezTo>
                    <a:pt x="3806437" y="302147"/>
                    <a:pt x="3804405" y="307052"/>
                    <a:pt x="3800789" y="310669"/>
                  </a:cubicBezTo>
                  <a:cubicBezTo>
                    <a:pt x="3797172" y="314285"/>
                    <a:pt x="3792267" y="316317"/>
                    <a:pt x="3787153" y="316317"/>
                  </a:cubicBezTo>
                  <a:lnTo>
                    <a:pt x="19284" y="316317"/>
                  </a:lnTo>
                  <a:cubicBezTo>
                    <a:pt x="14170" y="316317"/>
                    <a:pt x="9265" y="314285"/>
                    <a:pt x="5648" y="310669"/>
                  </a:cubicBezTo>
                  <a:cubicBezTo>
                    <a:pt x="2032" y="307052"/>
                    <a:pt x="0" y="302147"/>
                    <a:pt x="0" y="297033"/>
                  </a:cubicBezTo>
                  <a:lnTo>
                    <a:pt x="0" y="19284"/>
                  </a:lnTo>
                  <a:cubicBezTo>
                    <a:pt x="0" y="14170"/>
                    <a:pt x="2032" y="9265"/>
                    <a:pt x="5648" y="5648"/>
                  </a:cubicBezTo>
                  <a:cubicBezTo>
                    <a:pt x="9265" y="2032"/>
                    <a:pt x="14170" y="0"/>
                    <a:pt x="19284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06437" cy="354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176762" y="2467288"/>
            <a:ext cx="13934476" cy="1621842"/>
            <a:chOff x="0" y="0"/>
            <a:chExt cx="18579301" cy="216245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8579301" cy="2162456"/>
              <a:chOff x="0" y="0"/>
              <a:chExt cx="3669985" cy="4271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669985" cy="427152"/>
              </a:xfrm>
              <a:custGeom>
                <a:avLst/>
                <a:gdLst/>
                <a:ahLst/>
                <a:cxnLst/>
                <a:rect r="r" b="b" t="t" l="l"/>
                <a:pathLst>
                  <a:path h="427152" w="3669985">
                    <a:moveTo>
                      <a:pt x="20001" y="0"/>
                    </a:moveTo>
                    <a:lnTo>
                      <a:pt x="3649984" y="0"/>
                    </a:lnTo>
                    <a:cubicBezTo>
                      <a:pt x="3655289" y="0"/>
                      <a:pt x="3660376" y="2107"/>
                      <a:pt x="3664127" y="5858"/>
                    </a:cubicBezTo>
                    <a:cubicBezTo>
                      <a:pt x="3667878" y="9609"/>
                      <a:pt x="3669985" y="14697"/>
                      <a:pt x="3669985" y="20001"/>
                    </a:cubicBezTo>
                    <a:lnTo>
                      <a:pt x="3669985" y="407150"/>
                    </a:lnTo>
                    <a:cubicBezTo>
                      <a:pt x="3669985" y="418197"/>
                      <a:pt x="3661030" y="427152"/>
                      <a:pt x="3649984" y="427152"/>
                    </a:cubicBezTo>
                    <a:lnTo>
                      <a:pt x="20001" y="427152"/>
                    </a:lnTo>
                    <a:cubicBezTo>
                      <a:pt x="8955" y="427152"/>
                      <a:pt x="0" y="418197"/>
                      <a:pt x="0" y="407150"/>
                    </a:cubicBezTo>
                    <a:lnTo>
                      <a:pt x="0" y="20001"/>
                    </a:lnTo>
                    <a:cubicBezTo>
                      <a:pt x="0" y="8955"/>
                      <a:pt x="8955" y="0"/>
                      <a:pt x="20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669985" cy="465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8302931" cy="1746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The colors always appear in this order:</a:t>
              </a: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Red - Orange - Yellow - Green - Blue - Indigo - Violet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5270990" y="4270924"/>
            <a:ext cx="7193026" cy="5205833"/>
          </a:xfrm>
          <a:custGeom>
            <a:avLst/>
            <a:gdLst/>
            <a:ahLst/>
            <a:cxnLst/>
            <a:rect r="r" b="b" t="t" l="l"/>
            <a:pathLst>
              <a:path h="5205833" w="7193026">
                <a:moveTo>
                  <a:pt x="0" y="0"/>
                </a:moveTo>
                <a:lnTo>
                  <a:pt x="7193026" y="0"/>
                </a:lnTo>
                <a:lnTo>
                  <a:pt x="7193026" y="5205832"/>
                </a:lnTo>
                <a:lnTo>
                  <a:pt x="0" y="5205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12" t="-36514" r="-2112" b="-7496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951595" y="1019175"/>
            <a:ext cx="14829319" cy="91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6"/>
              </a:lnSpc>
            </a:pPr>
            <a:r>
              <a:rPr lang="en-US" sz="5946" spc="118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COLORS OF THE RAINBOW (ROY G. BIV)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324824" y="2972411"/>
            <a:ext cx="11078339" cy="1621842"/>
            <a:chOff x="0" y="0"/>
            <a:chExt cx="14771119" cy="216245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4771119" cy="2162456"/>
              <a:chOff x="0" y="0"/>
              <a:chExt cx="2917752" cy="4271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917752" cy="427152"/>
              </a:xfrm>
              <a:custGeom>
                <a:avLst/>
                <a:gdLst/>
                <a:ahLst/>
                <a:cxnLst/>
                <a:rect r="r" b="b" t="t" l="l"/>
                <a:pathLst>
                  <a:path h="427152" w="2917752">
                    <a:moveTo>
                      <a:pt x="25158" y="0"/>
                    </a:moveTo>
                    <a:lnTo>
                      <a:pt x="2892594" y="0"/>
                    </a:lnTo>
                    <a:cubicBezTo>
                      <a:pt x="2906488" y="0"/>
                      <a:pt x="2917752" y="11264"/>
                      <a:pt x="2917752" y="25158"/>
                    </a:cubicBezTo>
                    <a:lnTo>
                      <a:pt x="2917752" y="401994"/>
                    </a:lnTo>
                    <a:cubicBezTo>
                      <a:pt x="2917752" y="415888"/>
                      <a:pt x="2906488" y="427152"/>
                      <a:pt x="2892594" y="427152"/>
                    </a:cubicBezTo>
                    <a:lnTo>
                      <a:pt x="25158" y="427152"/>
                    </a:lnTo>
                    <a:cubicBezTo>
                      <a:pt x="11264" y="427152"/>
                      <a:pt x="0" y="415888"/>
                      <a:pt x="0" y="401994"/>
                    </a:cubicBezTo>
                    <a:lnTo>
                      <a:pt x="0" y="25158"/>
                    </a:lnTo>
                    <a:cubicBezTo>
                      <a:pt x="0" y="11264"/>
                      <a:pt x="11264" y="0"/>
                      <a:pt x="25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2917752" cy="465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4551396" cy="1746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Light from the sun is white light.</a:t>
              </a: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Water droplets split the light into seven colors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33824" y="5439967"/>
            <a:ext cx="7107916" cy="3818333"/>
          </a:xfrm>
          <a:custGeom>
            <a:avLst/>
            <a:gdLst/>
            <a:ahLst/>
            <a:cxnLst/>
            <a:rect r="r" b="b" t="t" l="l"/>
            <a:pathLst>
              <a:path h="3818333" w="7107916">
                <a:moveTo>
                  <a:pt x="0" y="0"/>
                </a:moveTo>
                <a:lnTo>
                  <a:pt x="7107915" y="0"/>
                </a:lnTo>
                <a:lnTo>
                  <a:pt x="7107915" y="3818333"/>
                </a:lnTo>
                <a:lnTo>
                  <a:pt x="0" y="381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33" t="-5852" r="-15890" b="-1217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100270" y="5391963"/>
            <a:ext cx="6452308" cy="3226154"/>
          </a:xfrm>
          <a:custGeom>
            <a:avLst/>
            <a:gdLst/>
            <a:ahLst/>
            <a:cxnLst/>
            <a:rect r="r" b="b" t="t" l="l"/>
            <a:pathLst>
              <a:path h="3226154" w="6452308">
                <a:moveTo>
                  <a:pt x="0" y="0"/>
                </a:moveTo>
                <a:lnTo>
                  <a:pt x="6452307" y="0"/>
                </a:lnTo>
                <a:lnTo>
                  <a:pt x="6452307" y="3226153"/>
                </a:lnTo>
                <a:lnTo>
                  <a:pt x="0" y="3226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HOW RAINBOWS FORM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637856" y="2790567"/>
            <a:ext cx="12661410" cy="2865541"/>
            <a:chOff x="0" y="0"/>
            <a:chExt cx="16881881" cy="382072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6881881" cy="3820721"/>
              <a:chOff x="0" y="0"/>
              <a:chExt cx="4169409" cy="94362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169409" cy="943624"/>
              </a:xfrm>
              <a:custGeom>
                <a:avLst/>
                <a:gdLst/>
                <a:ahLst/>
                <a:cxnLst/>
                <a:rect r="r" b="b" t="t" l="l"/>
                <a:pathLst>
                  <a:path h="943624" w="4169409">
                    <a:moveTo>
                      <a:pt x="17606" y="0"/>
                    </a:moveTo>
                    <a:lnTo>
                      <a:pt x="4151803" y="0"/>
                    </a:lnTo>
                    <a:cubicBezTo>
                      <a:pt x="4161526" y="0"/>
                      <a:pt x="4169409" y="7882"/>
                      <a:pt x="4169409" y="17606"/>
                    </a:cubicBezTo>
                    <a:lnTo>
                      <a:pt x="4169409" y="926018"/>
                    </a:lnTo>
                    <a:cubicBezTo>
                      <a:pt x="4169409" y="935742"/>
                      <a:pt x="4161526" y="943624"/>
                      <a:pt x="4151803" y="943624"/>
                    </a:cubicBezTo>
                    <a:lnTo>
                      <a:pt x="17606" y="943624"/>
                    </a:lnTo>
                    <a:cubicBezTo>
                      <a:pt x="7882" y="943624"/>
                      <a:pt x="0" y="935742"/>
                      <a:pt x="0" y="926018"/>
                    </a:cubicBezTo>
                    <a:lnTo>
                      <a:pt x="0" y="17606"/>
                    </a:lnTo>
                    <a:cubicBezTo>
                      <a:pt x="0" y="7882"/>
                      <a:pt x="7882" y="0"/>
                      <a:pt x="17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169409" cy="98172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47406"/>
              <a:ext cx="16630760" cy="3487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6326" indent="-348163" lvl="1">
                <a:lnSpc>
                  <a:spcPts val="4192"/>
                </a:lnSpc>
                <a:buFont typeface="Arial"/>
                <a:buChar char="•"/>
              </a:pPr>
              <a:r>
                <a:rPr lang="en-US" sz="322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Light travels in waves, and each color has a different wavelength.</a:t>
              </a:r>
            </a:p>
            <a:p>
              <a:pPr algn="l" marL="696326" indent="-348163" lvl="1">
                <a:lnSpc>
                  <a:spcPts val="4192"/>
                </a:lnSpc>
                <a:buFont typeface="Arial"/>
                <a:buChar char="•"/>
              </a:pPr>
              <a:r>
                <a:rPr lang="en-US" sz="322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Red has the longest wavelength (travels the farthest).</a:t>
              </a:r>
            </a:p>
            <a:p>
              <a:pPr algn="l" marL="696326" indent="-348163" lvl="1">
                <a:lnSpc>
                  <a:spcPts val="4192"/>
                </a:lnSpc>
                <a:buFont typeface="Arial"/>
                <a:buChar char="•"/>
              </a:pPr>
              <a:r>
                <a:rPr lang="en-US" sz="322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Violet has the shortest wavelength (scatters the most).</a:t>
              </a:r>
            </a:p>
            <a:p>
              <a:pPr algn="l" marL="696326" indent="-348163" lvl="1">
                <a:lnSpc>
                  <a:spcPts val="4192"/>
                </a:lnSpc>
                <a:buFont typeface="Arial"/>
                <a:buChar char="•"/>
              </a:pPr>
              <a:r>
                <a:rPr lang="en-US" sz="322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The colors are arranged from longest to shortest wavelength:</a:t>
              </a:r>
            </a:p>
            <a:p>
              <a:pPr algn="l" marL="696326" indent="-348163" lvl="1">
                <a:lnSpc>
                  <a:spcPts val="4192"/>
                </a:lnSpc>
                <a:buFont typeface="Arial"/>
                <a:buChar char="•"/>
              </a:pPr>
              <a:r>
                <a:rPr lang="en-US" sz="322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Red → Orange → Yellow → Green → Blue → Indigo → Violet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988924" y="5815237"/>
            <a:ext cx="10192541" cy="3618374"/>
          </a:xfrm>
          <a:custGeom>
            <a:avLst/>
            <a:gdLst/>
            <a:ahLst/>
            <a:cxnLst/>
            <a:rect r="r" b="b" t="t" l="l"/>
            <a:pathLst>
              <a:path h="3618374" w="10192541">
                <a:moveTo>
                  <a:pt x="0" y="0"/>
                </a:moveTo>
                <a:lnTo>
                  <a:pt x="10192541" y="0"/>
                </a:lnTo>
                <a:lnTo>
                  <a:pt x="10192541" y="3618374"/>
                </a:lnTo>
                <a:lnTo>
                  <a:pt x="0" y="361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025" r="0" b="-20475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WAVELENGTH &amp; FREQUENCY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94583" y="2810772"/>
            <a:ext cx="13098834" cy="2925598"/>
            <a:chOff x="0" y="0"/>
            <a:chExt cx="17465112" cy="390079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7465112" cy="3900797"/>
              <a:chOff x="0" y="0"/>
              <a:chExt cx="3449899" cy="770528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449899" cy="770528"/>
              </a:xfrm>
              <a:custGeom>
                <a:avLst/>
                <a:gdLst/>
                <a:ahLst/>
                <a:cxnLst/>
                <a:rect r="r" b="b" t="t" l="l"/>
                <a:pathLst>
                  <a:path h="770528" w="3449899">
                    <a:moveTo>
                      <a:pt x="21277" y="0"/>
                    </a:moveTo>
                    <a:lnTo>
                      <a:pt x="3428621" y="0"/>
                    </a:lnTo>
                    <a:cubicBezTo>
                      <a:pt x="3440373" y="0"/>
                      <a:pt x="3449899" y="9526"/>
                      <a:pt x="3449899" y="21277"/>
                    </a:cubicBezTo>
                    <a:lnTo>
                      <a:pt x="3449899" y="749250"/>
                    </a:lnTo>
                    <a:cubicBezTo>
                      <a:pt x="3449899" y="761002"/>
                      <a:pt x="3440373" y="770528"/>
                      <a:pt x="3428621" y="770528"/>
                    </a:cubicBezTo>
                    <a:lnTo>
                      <a:pt x="21277" y="770528"/>
                    </a:lnTo>
                    <a:cubicBezTo>
                      <a:pt x="9526" y="770528"/>
                      <a:pt x="0" y="761002"/>
                      <a:pt x="0" y="749250"/>
                    </a:cubicBezTo>
                    <a:lnTo>
                      <a:pt x="0" y="21277"/>
                    </a:lnTo>
                    <a:cubicBezTo>
                      <a:pt x="0" y="9526"/>
                      <a:pt x="9526" y="0"/>
                      <a:pt x="21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449899" cy="8086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7205315" cy="3484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Objects reflect some colors and absorb others.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A red apple looks red because it reflects red light!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A white shirt reflects all colors.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A black shirt absorbs all colors.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29266" y="5955444"/>
            <a:ext cx="4609817" cy="3545198"/>
          </a:xfrm>
          <a:custGeom>
            <a:avLst/>
            <a:gdLst/>
            <a:ahLst/>
            <a:cxnLst/>
            <a:rect r="r" b="b" t="t" l="l"/>
            <a:pathLst>
              <a:path h="3545198" w="4609817">
                <a:moveTo>
                  <a:pt x="0" y="0"/>
                </a:moveTo>
                <a:lnTo>
                  <a:pt x="4609817" y="0"/>
                </a:lnTo>
                <a:lnTo>
                  <a:pt x="4609817" y="3545198"/>
                </a:lnTo>
                <a:lnTo>
                  <a:pt x="0" y="3545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013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341499" y="5955444"/>
            <a:ext cx="2895023" cy="3545198"/>
          </a:xfrm>
          <a:custGeom>
            <a:avLst/>
            <a:gdLst/>
            <a:ahLst/>
            <a:cxnLst/>
            <a:rect r="r" b="b" t="t" l="l"/>
            <a:pathLst>
              <a:path h="3545198" w="2895023">
                <a:moveTo>
                  <a:pt x="0" y="0"/>
                </a:moveTo>
                <a:lnTo>
                  <a:pt x="2895023" y="0"/>
                </a:lnTo>
                <a:lnTo>
                  <a:pt x="2895023" y="3545198"/>
                </a:lnTo>
                <a:lnTo>
                  <a:pt x="0" y="35451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596" t="-28299" r="-9530" b="-7143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541522" y="5955444"/>
            <a:ext cx="5326897" cy="3434254"/>
          </a:xfrm>
          <a:custGeom>
            <a:avLst/>
            <a:gdLst/>
            <a:ahLst/>
            <a:cxnLst/>
            <a:rect r="r" b="b" t="t" l="l"/>
            <a:pathLst>
              <a:path h="3434254" w="5326897">
                <a:moveTo>
                  <a:pt x="0" y="0"/>
                </a:moveTo>
                <a:lnTo>
                  <a:pt x="5326897" y="0"/>
                </a:lnTo>
                <a:lnTo>
                  <a:pt x="5326897" y="3434254"/>
                </a:lnTo>
                <a:lnTo>
                  <a:pt x="0" y="3434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745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WHY DO OBJECTS HAVE COLOR?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18431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369032"/>
            <a:chOff x="0" y="0"/>
            <a:chExt cx="4274726" cy="3605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360568"/>
            </a:xfrm>
            <a:custGeom>
              <a:avLst/>
              <a:gdLst/>
              <a:ahLst/>
              <a:cxnLst/>
              <a:rect r="r" b="b" t="t" l="l"/>
              <a:pathLst>
                <a:path h="360568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43396"/>
                  </a:lnTo>
                  <a:cubicBezTo>
                    <a:pt x="4274726" y="352880"/>
                    <a:pt x="4267038" y="360568"/>
                    <a:pt x="4257554" y="360568"/>
                  </a:cubicBezTo>
                  <a:lnTo>
                    <a:pt x="17172" y="360568"/>
                  </a:lnTo>
                  <a:cubicBezTo>
                    <a:pt x="7688" y="360568"/>
                    <a:pt x="0" y="352880"/>
                    <a:pt x="0" y="343396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3986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27609" y="2750157"/>
            <a:ext cx="13462523" cy="2268373"/>
            <a:chOff x="0" y="0"/>
            <a:chExt cx="17950030" cy="302449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7950030" cy="3024497"/>
              <a:chOff x="0" y="0"/>
              <a:chExt cx="3545685" cy="59743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545685" cy="597432"/>
              </a:xfrm>
              <a:custGeom>
                <a:avLst/>
                <a:gdLst/>
                <a:ahLst/>
                <a:cxnLst/>
                <a:rect r="r" b="b" t="t" l="l"/>
                <a:pathLst>
                  <a:path h="597432" w="3545685">
                    <a:moveTo>
                      <a:pt x="20703" y="0"/>
                    </a:moveTo>
                    <a:lnTo>
                      <a:pt x="3524983" y="0"/>
                    </a:lnTo>
                    <a:cubicBezTo>
                      <a:pt x="3530473" y="0"/>
                      <a:pt x="3535739" y="2181"/>
                      <a:pt x="3539622" y="6064"/>
                    </a:cubicBezTo>
                    <a:cubicBezTo>
                      <a:pt x="3543504" y="9946"/>
                      <a:pt x="3545685" y="15212"/>
                      <a:pt x="3545685" y="20703"/>
                    </a:cubicBezTo>
                    <a:lnTo>
                      <a:pt x="3545685" y="576729"/>
                    </a:lnTo>
                    <a:cubicBezTo>
                      <a:pt x="3545685" y="588163"/>
                      <a:pt x="3536416" y="597432"/>
                      <a:pt x="3524983" y="597432"/>
                    </a:cubicBezTo>
                    <a:lnTo>
                      <a:pt x="20703" y="597432"/>
                    </a:lnTo>
                    <a:cubicBezTo>
                      <a:pt x="15212" y="597432"/>
                      <a:pt x="9946" y="595250"/>
                      <a:pt x="6064" y="591368"/>
                    </a:cubicBezTo>
                    <a:cubicBezTo>
                      <a:pt x="2181" y="587485"/>
                      <a:pt x="0" y="582220"/>
                      <a:pt x="0" y="576729"/>
                    </a:cubicBezTo>
                    <a:lnTo>
                      <a:pt x="0" y="20703"/>
                    </a:lnTo>
                    <a:cubicBezTo>
                      <a:pt x="0" y="9269"/>
                      <a:pt x="9269" y="0"/>
                      <a:pt x="20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545685" cy="6355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7683021" cy="26082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Use a CD/DVD, flashlight, and a white paper.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Shine light on the CD and see the rainbow reflection!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Question: What colors do you see?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455032" y="5771995"/>
            <a:ext cx="4316963" cy="2481080"/>
          </a:xfrm>
          <a:custGeom>
            <a:avLst/>
            <a:gdLst/>
            <a:ahLst/>
            <a:cxnLst/>
            <a:rect r="r" b="b" t="t" l="l"/>
            <a:pathLst>
              <a:path h="2481080" w="4316963">
                <a:moveTo>
                  <a:pt x="0" y="0"/>
                </a:moveTo>
                <a:lnTo>
                  <a:pt x="4316962" y="0"/>
                </a:lnTo>
                <a:lnTo>
                  <a:pt x="4316962" y="2481080"/>
                </a:lnTo>
                <a:lnTo>
                  <a:pt x="0" y="248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812863" y="5705199"/>
            <a:ext cx="3121441" cy="2547876"/>
          </a:xfrm>
          <a:custGeom>
            <a:avLst/>
            <a:gdLst/>
            <a:ahLst/>
            <a:cxnLst/>
            <a:rect r="r" b="b" t="t" l="l"/>
            <a:pathLst>
              <a:path h="2547876" w="3121441">
                <a:moveTo>
                  <a:pt x="0" y="0"/>
                </a:moveTo>
                <a:lnTo>
                  <a:pt x="3121441" y="0"/>
                </a:lnTo>
                <a:lnTo>
                  <a:pt x="3121441" y="2547876"/>
                </a:lnTo>
                <a:lnTo>
                  <a:pt x="0" y="2547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531683" y="5369259"/>
            <a:ext cx="2837685" cy="3552658"/>
          </a:xfrm>
          <a:custGeom>
            <a:avLst/>
            <a:gdLst/>
            <a:ahLst/>
            <a:cxnLst/>
            <a:rect r="r" b="b" t="t" l="l"/>
            <a:pathLst>
              <a:path h="3552658" w="2837685">
                <a:moveTo>
                  <a:pt x="0" y="0"/>
                </a:moveTo>
                <a:lnTo>
                  <a:pt x="2837685" y="0"/>
                </a:lnTo>
                <a:lnTo>
                  <a:pt x="2837685" y="3552657"/>
                </a:lnTo>
                <a:lnTo>
                  <a:pt x="0" y="3552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495460" y="4042706"/>
            <a:ext cx="877688" cy="830512"/>
          </a:xfrm>
          <a:custGeom>
            <a:avLst/>
            <a:gdLst/>
            <a:ahLst/>
            <a:cxnLst/>
            <a:rect r="r" b="b" t="t" l="l"/>
            <a:pathLst>
              <a:path h="830512" w="877688">
                <a:moveTo>
                  <a:pt x="0" y="0"/>
                </a:moveTo>
                <a:lnTo>
                  <a:pt x="877688" y="0"/>
                </a:lnTo>
                <a:lnTo>
                  <a:pt x="877688" y="830512"/>
                </a:lnTo>
                <a:lnTo>
                  <a:pt x="0" y="830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1334938"/>
            <a:ext cx="16230600" cy="909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8"/>
              </a:lnSpc>
            </a:pPr>
            <a:r>
              <a:rPr lang="en-US" sz="5908" spc="118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FUN ACTIVITY - MAKE YOUR OWN RAINBOW!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2094218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633060" y="4366552"/>
            <a:ext cx="13021880" cy="3522368"/>
            <a:chOff x="0" y="0"/>
            <a:chExt cx="17362507" cy="4696490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7362507" cy="4696490"/>
              <a:chOff x="0" y="0"/>
              <a:chExt cx="2848573" cy="770528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848573" cy="770528"/>
              </a:xfrm>
              <a:custGeom>
                <a:avLst/>
                <a:gdLst/>
                <a:ahLst/>
                <a:cxnLst/>
                <a:rect r="r" b="b" t="t" l="l"/>
                <a:pathLst>
                  <a:path h="770528" w="2848573">
                    <a:moveTo>
                      <a:pt x="25769" y="0"/>
                    </a:moveTo>
                    <a:lnTo>
                      <a:pt x="2822804" y="0"/>
                    </a:lnTo>
                    <a:cubicBezTo>
                      <a:pt x="2837036" y="0"/>
                      <a:pt x="2848573" y="11537"/>
                      <a:pt x="2848573" y="25769"/>
                    </a:cubicBezTo>
                    <a:lnTo>
                      <a:pt x="2848573" y="744759"/>
                    </a:lnTo>
                    <a:cubicBezTo>
                      <a:pt x="2848573" y="751593"/>
                      <a:pt x="2845858" y="758148"/>
                      <a:pt x="2841025" y="762980"/>
                    </a:cubicBezTo>
                    <a:cubicBezTo>
                      <a:pt x="2836193" y="767813"/>
                      <a:pt x="2829638" y="770528"/>
                      <a:pt x="2822804" y="770528"/>
                    </a:cubicBezTo>
                    <a:lnTo>
                      <a:pt x="25769" y="770528"/>
                    </a:lnTo>
                    <a:cubicBezTo>
                      <a:pt x="18935" y="770528"/>
                      <a:pt x="12380" y="767813"/>
                      <a:pt x="7548" y="762980"/>
                    </a:cubicBezTo>
                    <a:cubicBezTo>
                      <a:pt x="2715" y="758148"/>
                      <a:pt x="0" y="751593"/>
                      <a:pt x="0" y="744759"/>
                    </a:cubicBezTo>
                    <a:lnTo>
                      <a:pt x="0" y="25769"/>
                    </a:lnTo>
                    <a:cubicBezTo>
                      <a:pt x="0" y="18935"/>
                      <a:pt x="2715" y="12380"/>
                      <a:pt x="7548" y="7548"/>
                    </a:cubicBezTo>
                    <a:cubicBezTo>
                      <a:pt x="12380" y="2715"/>
                      <a:pt x="18935" y="0"/>
                      <a:pt x="257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2848573" cy="8086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222102"/>
              <a:ext cx="17104237" cy="4195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1048217" indent="-524109" lvl="1">
                <a:lnSpc>
                  <a:spcPts val="6311"/>
                </a:lnSpc>
                <a:buFont typeface="Arial"/>
                <a:buChar char="•"/>
              </a:pPr>
              <a:r>
                <a:rPr lang="en-US" sz="485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What are the colors of the rainbow?</a:t>
              </a:r>
            </a:p>
            <a:p>
              <a:pPr algn="l" marL="1048217" indent="-524109" lvl="1">
                <a:lnSpc>
                  <a:spcPts val="6311"/>
                </a:lnSpc>
                <a:buFont typeface="Arial"/>
                <a:buChar char="•"/>
              </a:pPr>
              <a:r>
                <a:rPr lang="en-US" sz="485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Why do objects appear in different colors?</a:t>
              </a:r>
            </a:p>
            <a:p>
              <a:pPr algn="l" marL="1048217" indent="-524109" lvl="1">
                <a:lnSpc>
                  <a:spcPts val="6311"/>
                </a:lnSpc>
                <a:buFont typeface="Arial"/>
                <a:buChar char="•"/>
              </a:pPr>
              <a:r>
                <a:rPr lang="en-US" sz="485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What is white light made of?</a:t>
              </a:r>
            </a:p>
            <a:p>
              <a:pPr algn="l" marL="1048217" indent="-524109" lvl="1">
                <a:lnSpc>
                  <a:spcPts val="6311"/>
                </a:lnSpc>
                <a:buFont typeface="Arial"/>
                <a:buChar char="•"/>
              </a:pPr>
              <a:r>
                <a:rPr lang="en-US" sz="4855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How can we create a rainbow at home?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29266" y="2295963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REVIEW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DAGeu5fQ9D0</dc:identifier>
  <dcterms:modified xsi:type="dcterms:W3CDTF">2011-08-01T06:04:30Z</dcterms:modified>
  <cp:revision>1</cp:revision>
  <dc:title>Rainbow and EM Spectrum</dc:title>
</cp:coreProperties>
</file>