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0" r:id="rId5"/>
    <p:sldId id="258" r:id="rId6"/>
    <p:sldId id="268" r:id="rId7"/>
    <p:sldId id="259" r:id="rId8"/>
    <p:sldId id="264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" y="1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10F2-603C-4A4A-944A-3752ACFD1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A4140-97EA-4D21-BB1B-A658C30DD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2BB08-70DE-438F-B2CD-D3D8F8B8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AE0B-5420-46C6-8830-AB6FB19F793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0DBB0-37AA-40F0-A783-5FA47214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262FE-B21E-4862-A70C-182A2058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AC0-A2A1-4693-8719-6A0C3DFA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1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4F2A-4C29-46D8-9F83-B35994719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E7C6B-C2A9-4149-8029-E457251AA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C498-0549-40C1-BE76-28F94311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AE0B-5420-46C6-8830-AB6FB19F793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C3B72-1901-4CAD-A4CC-4C278562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AE174-9A3B-42C7-9622-F7D51BC7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AC0-A2A1-4693-8719-6A0C3DFA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2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6A97C9-080C-4DD3-A0D0-453FB60CE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A0528-4929-48BB-9A5A-B8EBE9769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F338A-4EA7-4804-9618-6E2B215F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AE0B-5420-46C6-8830-AB6FB19F793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CCEE7-8D1F-46DC-89E7-C18AF66FF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8470C-FC1D-416D-B59F-CE6E5F92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AC0-A2A1-4693-8719-6A0C3DFA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5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8993-5618-40A6-A19F-043A60E6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1D445-5B24-4C85-A6F8-7AEF1DCE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1209D-4B4C-4805-B894-C8D0B7CE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AE0B-5420-46C6-8830-AB6FB19F793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FFA3B-7D18-40CD-AAFF-FB090CE6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5A7B6-3996-414E-933E-EABFF524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AC0-A2A1-4693-8719-6A0C3DFA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2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E57D-7183-4D99-8AC1-A6E7CE50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88DF6-4043-438B-9EAA-35647588B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BDF30-98AB-41C9-8213-53C22A23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AE0B-5420-46C6-8830-AB6FB19F793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FE26F-245B-43D8-81D7-96606CFE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31EAF-773F-427E-AA88-5A6DF9DA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AC0-A2A1-4693-8719-6A0C3DFA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BC48-DB07-437B-82B3-24AD27FA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81D7-5F0A-40D8-B98B-4CC9031A6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C6BE9-DE8C-42F9-8126-AE66204CE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08AAD-A995-4763-BFB5-AD2C1219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AE0B-5420-46C6-8830-AB6FB19F793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5C151-5E9E-4737-B56D-5E1701AC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C53AA-58B8-44E0-BB5F-9BF4B864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AC0-A2A1-4693-8719-6A0C3DFA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8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A8A8C-84B6-48A0-BFDC-8BC6B4E6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87847-A1BC-4C2B-85B5-326569354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6E468-B1BB-4A74-A3EF-8C802A4A9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EE382-04CD-404F-A7F1-3E0DF4305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A8F5A-568A-41DC-8941-E7CA54787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C5B61F-7D92-485A-A486-E7D00447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AE0B-5420-46C6-8830-AB6FB19F793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D649E-A12C-47D9-831B-E911EFF3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6869D-8CEB-4EF4-B68A-317787BF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AC0-A2A1-4693-8719-6A0C3DFA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4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135F-6EBE-4F02-BBD1-7463F800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E59A3-005C-43DD-BEDC-B3B48D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AE0B-5420-46C6-8830-AB6FB19F793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08245-56A9-4A82-BCE7-7A0752E6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D8461-A75E-47F2-91FA-45443527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AC0-A2A1-4693-8719-6A0C3DFA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2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5911EA-807D-4829-8AA2-DA7773E6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AE0B-5420-46C6-8830-AB6FB19F793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C07AB-E5A8-4D74-88DB-21A59C97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852CF-870E-4D37-A40F-0E1FC883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AC0-A2A1-4693-8719-6A0C3DFA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8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1CEB-C75B-4012-BDB7-0ADB9B55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45EBC-5470-4DF7-B167-183F8BA1C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8712D-2D14-4504-89E6-D97CD9D2B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8A842-788E-4BFB-B2E1-2D480ABA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AE0B-5420-46C6-8830-AB6FB19F793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38232-61A9-40D7-B900-03B19047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99AF8-6F5B-46A3-8983-7D6F7E3B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AC0-A2A1-4693-8719-6A0C3DFA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4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D826-946B-4256-B8F4-AA6878B2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DE2B6-049E-419D-8A6A-715930FCC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67B6A-D01C-4F00-8E0C-E18658064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7A0BC-DF90-42E9-99E5-972567A8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AE0B-5420-46C6-8830-AB6FB19F793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5C474-0699-4AA4-B2FB-E8D1C539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FCEB0-9041-46B8-986C-8BDBD0B5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AC0-A2A1-4693-8719-6A0C3DFA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8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670F5-64C7-4025-BBD7-3E9ECA1A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A867B-1D4E-42DF-9991-ACDCC94E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79D46-1626-4F37-B23F-04A74E92D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9AE0B-5420-46C6-8830-AB6FB19F7930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41BAE-0AF4-49B5-9B1C-6F6BE53C4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B6AD-223E-42D2-9311-9D5F20F51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23AC0-A2A1-4693-8719-6A0C3DFA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5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AD55B-019E-41B8-BCCB-394F4ACB0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Beirut Explosion</a:t>
            </a:r>
            <a:endParaRPr lang="en-US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8D20A-A16B-4F11-8FAA-37B0CB835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5 August 2020</a:t>
            </a:r>
          </a:p>
        </p:txBody>
      </p:sp>
    </p:spTree>
    <p:extLst>
      <p:ext uri="{BB962C8B-B14F-4D97-AF65-F5344CB8AC3E}">
        <p14:creationId xmlns:p14="http://schemas.microsoft.com/office/powerpoint/2010/main" val="138061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0B0C-E9B8-4083-A4BF-7C051464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Beirut explosion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F5978-48C8-4F3C-AF53-E84F74BD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676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/>
              <a:t>NH</a:t>
            </a:r>
            <a:r>
              <a:rPr lang="en-US" sz="4000" baseline="-25000" dirty="0"/>
              <a:t>4</a:t>
            </a:r>
            <a:r>
              <a:rPr lang="en-US" sz="4000" dirty="0"/>
              <a:t>NO</a:t>
            </a:r>
            <a:r>
              <a:rPr lang="en-US" sz="4000" baseline="-25000" dirty="0"/>
              <a:t>3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N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O + 2H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O          </a:t>
            </a:r>
            <a:r>
              <a:rPr lang="el-GR" sz="4000" dirty="0">
                <a:sym typeface="Wingdings" panose="05000000000000000000" pitchFamily="2" charset="2"/>
              </a:rPr>
              <a:t>Δ</a:t>
            </a:r>
            <a:r>
              <a:rPr lang="en-US" sz="4000" dirty="0">
                <a:sym typeface="Wingdings" panose="05000000000000000000" pitchFamily="2" charset="2"/>
              </a:rPr>
              <a:t>H = -559 kJ</a:t>
            </a:r>
          </a:p>
          <a:p>
            <a:pPr marL="0" indent="0">
              <a:buNone/>
            </a:pPr>
            <a:endParaRPr lang="en-US" sz="4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4000" dirty="0"/>
              <a:t>Assuming that this is the only reaction that happens, calculate the total energy emitted from the exothermic decomposition of 2750 tons of NH</a:t>
            </a:r>
            <a:r>
              <a:rPr lang="en-US" sz="4000" baseline="-25000" dirty="0"/>
              <a:t>4</a:t>
            </a:r>
            <a:r>
              <a:rPr lang="en-US" sz="4000" dirty="0"/>
              <a:t>NO</a:t>
            </a:r>
            <a:r>
              <a:rPr lang="en-US" sz="4000" baseline="-25000" dirty="0"/>
              <a:t>3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Draw the labelled energy level (enthalpy) diagram.</a:t>
            </a:r>
          </a:p>
        </p:txBody>
      </p:sp>
    </p:spTree>
    <p:extLst>
      <p:ext uri="{BB962C8B-B14F-4D97-AF65-F5344CB8AC3E}">
        <p14:creationId xmlns:p14="http://schemas.microsoft.com/office/powerpoint/2010/main" val="424601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B046B4-1C53-47AA-896D-8514EA15A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365125"/>
            <a:ext cx="12255500" cy="61277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286927-F834-4F2F-AA46-57C5F3CA0A74}"/>
              </a:ext>
            </a:extLst>
          </p:cNvPr>
          <p:cNvSpPr txBox="1">
            <a:spLocks/>
          </p:cNvSpPr>
          <p:nvPr/>
        </p:nvSpPr>
        <p:spPr>
          <a:xfrm>
            <a:off x="-31751" y="365126"/>
            <a:ext cx="12255499" cy="907494"/>
          </a:xfrm>
          <a:prstGeom prst="rect">
            <a:avLst/>
          </a:prstGeom>
          <a:solidFill>
            <a:srgbClr val="FFF2CC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Beirut explosion</a:t>
            </a:r>
          </a:p>
        </p:txBody>
      </p:sp>
    </p:spTree>
    <p:extLst>
      <p:ext uri="{BB962C8B-B14F-4D97-AF65-F5344CB8AC3E}">
        <p14:creationId xmlns:p14="http://schemas.microsoft.com/office/powerpoint/2010/main" val="103409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286927-F834-4F2F-AA46-57C5F3CA0A74}"/>
              </a:ext>
            </a:extLst>
          </p:cNvPr>
          <p:cNvSpPr txBox="1">
            <a:spLocks/>
          </p:cNvSpPr>
          <p:nvPr/>
        </p:nvSpPr>
        <p:spPr>
          <a:xfrm>
            <a:off x="-31751" y="5955220"/>
            <a:ext cx="12255499" cy="907494"/>
          </a:xfrm>
          <a:prstGeom prst="rect">
            <a:avLst/>
          </a:prstGeom>
          <a:solidFill>
            <a:srgbClr val="FFF2CC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Beirut explosion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940A4-30B4-49B4-B57B-F8389BDFFA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1" y="989811"/>
            <a:ext cx="7061581" cy="4692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4932E3-EB1E-419F-A879-8CCA0558DE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18" y="989809"/>
            <a:ext cx="7061582" cy="469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oute of the MV Rhosus beirut explosion map">
            <a:extLst>
              <a:ext uri="{FF2B5EF4-FFF2-40B4-BE49-F238E27FC236}">
                <a16:creationId xmlns:a16="http://schemas.microsoft.com/office/drawing/2014/main" id="{57191FCE-DD66-4CFB-BF95-87562A83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8"/>
            <a:ext cx="12192000" cy="59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286927-F834-4F2F-AA46-57C5F3CA0A74}"/>
              </a:ext>
            </a:extLst>
          </p:cNvPr>
          <p:cNvSpPr txBox="1">
            <a:spLocks/>
          </p:cNvSpPr>
          <p:nvPr/>
        </p:nvSpPr>
        <p:spPr>
          <a:xfrm>
            <a:off x="-31751" y="5955220"/>
            <a:ext cx="12255499" cy="907494"/>
          </a:xfrm>
          <a:prstGeom prst="rect">
            <a:avLst/>
          </a:prstGeom>
          <a:solidFill>
            <a:srgbClr val="FFF2CC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Beirut explosion –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322507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20AD-A8D6-4AF7-9A73-9591FD63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Ammonium nitrate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8C175-AF43-47F8-AA02-A6C7D144B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241B4-0B98-45A0-9324-3363E5067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400" y="1690688"/>
            <a:ext cx="4722828" cy="4238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CD22CA-D76C-4D00-8DA8-DB8F78110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28" y="2033894"/>
            <a:ext cx="7336418" cy="34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8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637F99-E36F-491A-B4E1-3DFA5CEFD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37" y="972"/>
            <a:ext cx="9704699" cy="68570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286927-F834-4F2F-AA46-57C5F3CA0A74}"/>
              </a:ext>
            </a:extLst>
          </p:cNvPr>
          <p:cNvSpPr txBox="1">
            <a:spLocks/>
          </p:cNvSpPr>
          <p:nvPr/>
        </p:nvSpPr>
        <p:spPr>
          <a:xfrm>
            <a:off x="-31751" y="5955220"/>
            <a:ext cx="12255499" cy="907494"/>
          </a:xfrm>
          <a:prstGeom prst="rect">
            <a:avLst/>
          </a:prstGeom>
          <a:solidFill>
            <a:srgbClr val="FFF2CC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Beirut explosion</a:t>
            </a:r>
          </a:p>
        </p:txBody>
      </p:sp>
    </p:spTree>
    <p:extLst>
      <p:ext uri="{BB962C8B-B14F-4D97-AF65-F5344CB8AC3E}">
        <p14:creationId xmlns:p14="http://schemas.microsoft.com/office/powerpoint/2010/main" val="219090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416F-59D9-43AE-91BB-43239D9F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Ammonium nitrate and fuel oil (ANFO)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F417-AA1F-4429-8CEA-7EEA86B92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5" y="1825625"/>
            <a:ext cx="11755223" cy="4351338"/>
          </a:xfrm>
        </p:spPr>
        <p:txBody>
          <a:bodyPr>
            <a:normAutofit/>
          </a:bodyPr>
          <a:lstStyle/>
          <a:p>
            <a:r>
              <a:rPr lang="en-US" sz="4000" dirty="0"/>
              <a:t>NH</a:t>
            </a:r>
            <a:r>
              <a:rPr lang="en-US" sz="4000" baseline="-25000" dirty="0"/>
              <a:t>4</a:t>
            </a:r>
            <a:r>
              <a:rPr lang="en-US" sz="4000" dirty="0"/>
              <a:t>NO</a:t>
            </a:r>
            <a:r>
              <a:rPr lang="en-US" sz="4000" baseline="-25000" dirty="0"/>
              <a:t>3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NH</a:t>
            </a:r>
            <a:r>
              <a:rPr lang="en-US" sz="4000" baseline="-25000" dirty="0">
                <a:sym typeface="Wingdings" panose="05000000000000000000" pitchFamily="2" charset="2"/>
              </a:rPr>
              <a:t>3</a:t>
            </a:r>
            <a:r>
              <a:rPr lang="en-US" sz="4000" dirty="0">
                <a:sym typeface="Wingdings" panose="05000000000000000000" pitchFamily="2" charset="2"/>
              </a:rPr>
              <a:t> + HNO</a:t>
            </a:r>
            <a:r>
              <a:rPr lang="en-US" sz="4000" baseline="-25000" dirty="0">
                <a:sym typeface="Wingdings" panose="05000000000000000000" pitchFamily="2" charset="2"/>
              </a:rPr>
              <a:t>3</a:t>
            </a:r>
            <a:r>
              <a:rPr lang="en-US" sz="4000" dirty="0">
                <a:sym typeface="Wingdings" panose="05000000000000000000" pitchFamily="2" charset="2"/>
              </a:rPr>
              <a:t>			 </a:t>
            </a:r>
            <a:r>
              <a:rPr lang="el-GR" sz="4000" dirty="0">
                <a:sym typeface="Wingdings" panose="05000000000000000000" pitchFamily="2" charset="2"/>
              </a:rPr>
              <a:t> </a:t>
            </a:r>
            <a:r>
              <a:rPr lang="en-US" sz="4000" dirty="0">
                <a:sym typeface="Wingdings" panose="05000000000000000000" pitchFamily="2" charset="2"/>
              </a:rPr>
              <a:t>	  </a:t>
            </a:r>
            <a:r>
              <a:rPr lang="el-GR" sz="4000" dirty="0">
                <a:sym typeface="Wingdings" panose="05000000000000000000" pitchFamily="2" charset="2"/>
              </a:rPr>
              <a:t>Δ</a:t>
            </a:r>
            <a:r>
              <a:rPr lang="en-US" sz="4000" dirty="0">
                <a:sym typeface="Wingdings" panose="05000000000000000000" pitchFamily="2" charset="2"/>
              </a:rPr>
              <a:t>H = +712 kJ</a:t>
            </a:r>
          </a:p>
          <a:p>
            <a:r>
              <a:rPr lang="en-US" sz="4000" dirty="0"/>
              <a:t>NH</a:t>
            </a:r>
            <a:r>
              <a:rPr lang="en-US" sz="4000" baseline="-25000" dirty="0"/>
              <a:t>4</a:t>
            </a:r>
            <a:r>
              <a:rPr lang="en-US" sz="4000" dirty="0"/>
              <a:t>NO</a:t>
            </a:r>
            <a:r>
              <a:rPr lang="en-US" sz="4000" baseline="-25000" dirty="0"/>
              <a:t>3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N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O + 2H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O			</a:t>
            </a:r>
            <a:r>
              <a:rPr lang="el-GR" sz="4000" dirty="0">
                <a:sym typeface="Wingdings" panose="05000000000000000000" pitchFamily="2" charset="2"/>
              </a:rPr>
              <a:t> </a:t>
            </a:r>
            <a:r>
              <a:rPr lang="en-US" sz="4000" dirty="0">
                <a:sym typeface="Wingdings" panose="05000000000000000000" pitchFamily="2" charset="2"/>
              </a:rPr>
              <a:t>	  </a:t>
            </a:r>
            <a:r>
              <a:rPr lang="el-GR" sz="4000" dirty="0">
                <a:sym typeface="Wingdings" panose="05000000000000000000" pitchFamily="2" charset="2"/>
              </a:rPr>
              <a:t>Δ</a:t>
            </a:r>
            <a:r>
              <a:rPr lang="en-US" sz="4000" dirty="0">
                <a:sym typeface="Wingdings" panose="05000000000000000000" pitchFamily="2" charset="2"/>
              </a:rPr>
              <a:t>H = -559 kJ </a:t>
            </a:r>
          </a:p>
          <a:p>
            <a:r>
              <a:rPr lang="en-US" sz="4000" dirty="0"/>
              <a:t>NH</a:t>
            </a:r>
            <a:r>
              <a:rPr lang="en-US" sz="4000" baseline="-25000" dirty="0"/>
              <a:t>4</a:t>
            </a:r>
            <a:r>
              <a:rPr lang="en-US" sz="4000" dirty="0"/>
              <a:t>NO</a:t>
            </a:r>
            <a:r>
              <a:rPr lang="en-US" sz="4000" baseline="-25000" dirty="0"/>
              <a:t>3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¾ N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 + ½ NO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 + 2H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O	</a:t>
            </a:r>
            <a:r>
              <a:rPr lang="el-GR" sz="4000" dirty="0">
                <a:sym typeface="Wingdings" panose="05000000000000000000" pitchFamily="2" charset="2"/>
              </a:rPr>
              <a:t> </a:t>
            </a:r>
            <a:r>
              <a:rPr lang="en-US" sz="4000" dirty="0">
                <a:sym typeface="Wingdings" panose="05000000000000000000" pitchFamily="2" charset="2"/>
              </a:rPr>
              <a:t>	  </a:t>
            </a:r>
            <a:r>
              <a:rPr lang="el-GR" sz="4000" dirty="0">
                <a:sym typeface="Wingdings" panose="05000000000000000000" pitchFamily="2" charset="2"/>
              </a:rPr>
              <a:t>Δ</a:t>
            </a:r>
            <a:r>
              <a:rPr lang="en-US" sz="4000" dirty="0">
                <a:sym typeface="Wingdings" panose="05000000000000000000" pitchFamily="2" charset="2"/>
              </a:rPr>
              <a:t>H = -314 kJ</a:t>
            </a:r>
          </a:p>
          <a:p>
            <a:r>
              <a:rPr lang="en-US" sz="4000" dirty="0"/>
              <a:t>NH</a:t>
            </a:r>
            <a:r>
              <a:rPr lang="en-US" sz="4000" baseline="-25000" dirty="0"/>
              <a:t>4</a:t>
            </a:r>
            <a:r>
              <a:rPr lang="en-US" sz="4000" dirty="0"/>
              <a:t>NO</a:t>
            </a:r>
            <a:r>
              <a:rPr lang="en-US" sz="4000" baseline="-25000" dirty="0"/>
              <a:t>3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N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 + 2H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O + ½ O</a:t>
            </a:r>
            <a:r>
              <a:rPr lang="en-US" sz="4000" baseline="-25000" dirty="0">
                <a:sym typeface="Wingdings" panose="05000000000000000000" pitchFamily="2" charset="2"/>
              </a:rPr>
              <a:t>2		</a:t>
            </a:r>
            <a:r>
              <a:rPr lang="el-GR" sz="4000" dirty="0">
                <a:sym typeface="Wingdings" panose="05000000000000000000" pitchFamily="2" charset="2"/>
              </a:rPr>
              <a:t> </a:t>
            </a:r>
            <a:r>
              <a:rPr lang="en-US" sz="4000" dirty="0">
                <a:sym typeface="Wingdings" panose="05000000000000000000" pitchFamily="2" charset="2"/>
              </a:rPr>
              <a:t>	  </a:t>
            </a:r>
            <a:r>
              <a:rPr lang="el-GR" sz="4000" dirty="0">
                <a:sym typeface="Wingdings" panose="05000000000000000000" pitchFamily="2" charset="2"/>
              </a:rPr>
              <a:t>Δ</a:t>
            </a:r>
            <a:r>
              <a:rPr lang="en-US" sz="4000" dirty="0">
                <a:sym typeface="Wingdings" panose="05000000000000000000" pitchFamily="2" charset="2"/>
              </a:rPr>
              <a:t>H = -1450 kJ</a:t>
            </a:r>
            <a:endParaRPr lang="en-US" sz="4000" baseline="30000" dirty="0">
              <a:sym typeface="Wingdings" panose="05000000000000000000" pitchFamily="2" charset="2"/>
            </a:endParaRPr>
          </a:p>
          <a:p>
            <a:r>
              <a:rPr lang="en-US" sz="4000" dirty="0"/>
              <a:t>8NH</a:t>
            </a:r>
            <a:r>
              <a:rPr lang="en-US" sz="4000" baseline="-25000" dirty="0"/>
              <a:t>4</a:t>
            </a:r>
            <a:r>
              <a:rPr lang="en-US" sz="4000" dirty="0"/>
              <a:t>NO</a:t>
            </a:r>
            <a:r>
              <a:rPr lang="en-US" sz="4000" baseline="-25000" dirty="0"/>
              <a:t>3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5N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 + 4NO + 2NO</a:t>
            </a:r>
            <a:r>
              <a:rPr lang="en-US" sz="4000" baseline="-25000" dirty="0">
                <a:sym typeface="Wingdings" panose="05000000000000000000" pitchFamily="2" charset="2"/>
              </a:rPr>
              <a:t>2 </a:t>
            </a:r>
            <a:r>
              <a:rPr lang="en-US" sz="4000" dirty="0">
                <a:sym typeface="Wingdings" panose="05000000000000000000" pitchFamily="2" charset="2"/>
              </a:rPr>
              <a:t>+ 16H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O </a:t>
            </a:r>
            <a:r>
              <a:rPr lang="el-GR" sz="4000" dirty="0">
                <a:sym typeface="Wingdings" panose="05000000000000000000" pitchFamily="2" charset="2"/>
              </a:rPr>
              <a:t>Δ</a:t>
            </a:r>
            <a:r>
              <a:rPr lang="en-US" sz="4000" dirty="0">
                <a:sym typeface="Wingdings" panose="05000000000000000000" pitchFamily="2" charset="2"/>
              </a:rPr>
              <a:t>H = -555 kJ</a:t>
            </a:r>
          </a:p>
        </p:txBody>
      </p:sp>
    </p:spTree>
    <p:extLst>
      <p:ext uri="{BB962C8B-B14F-4D97-AF65-F5344CB8AC3E}">
        <p14:creationId xmlns:p14="http://schemas.microsoft.com/office/powerpoint/2010/main" val="87466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86CA-35C0-4803-92BB-A8D60504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Beirut explosion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1FD37-8E85-40F9-965D-8FACC285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4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This brown gas is toxic to humans. </a:t>
            </a:r>
          </a:p>
          <a:p>
            <a:pPr marL="0" indent="0">
              <a:buNone/>
            </a:pPr>
            <a:r>
              <a:rPr lang="en-US" sz="4000" dirty="0"/>
              <a:t>Why do you think that is?</a:t>
            </a:r>
          </a:p>
          <a:p>
            <a:pPr marL="0" indent="0">
              <a:buNone/>
            </a:pPr>
            <a:r>
              <a:rPr lang="en-US" sz="4000" dirty="0"/>
              <a:t>How would it affect the environment?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A5236-5CF0-41FB-AE62-B666BD48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2510" y="1690688"/>
            <a:ext cx="7233501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9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D41D-7F40-409E-BACF-6B85DD87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Beirut explosion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95650-6CCB-42B5-A23B-CEFACB9C3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NH</a:t>
            </a:r>
            <a:r>
              <a:rPr lang="en-US" sz="4000" baseline="-25000" dirty="0"/>
              <a:t>4</a:t>
            </a:r>
            <a:r>
              <a:rPr lang="en-US" sz="4000" dirty="0"/>
              <a:t>NO</a:t>
            </a:r>
            <a:r>
              <a:rPr lang="en-US" sz="4000" baseline="-25000" dirty="0"/>
              <a:t>3</a:t>
            </a:r>
            <a:r>
              <a:rPr lang="en-US" sz="4000" dirty="0"/>
              <a:t>(s) </a:t>
            </a:r>
            <a:r>
              <a:rPr lang="en-US" sz="4000" dirty="0">
                <a:sym typeface="Wingdings" panose="05000000000000000000" pitchFamily="2" charset="2"/>
              </a:rPr>
              <a:t> N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(g) + 2H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O(g) + ½ O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(g)</a:t>
            </a:r>
            <a:endParaRPr lang="en-US" sz="4000" baseline="-25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4000" baseline="-25000" dirty="0">
              <a:sym typeface="Wingdings" panose="05000000000000000000" pitchFamily="2" charset="2"/>
            </a:endParaRPr>
          </a:p>
          <a:p>
            <a:r>
              <a:rPr lang="en-US" sz="4000" dirty="0"/>
              <a:t>2750 tons of NH</a:t>
            </a:r>
            <a:r>
              <a:rPr lang="en-US" sz="4000" baseline="-25000" dirty="0"/>
              <a:t>4</a:t>
            </a:r>
            <a:r>
              <a:rPr lang="en-US" sz="4000" dirty="0"/>
              <a:t>NO</a:t>
            </a:r>
            <a:r>
              <a:rPr lang="en-US" sz="4000" baseline="-25000" dirty="0"/>
              <a:t>3</a:t>
            </a:r>
          </a:p>
          <a:p>
            <a:r>
              <a:rPr lang="en-US" sz="4000" dirty="0"/>
              <a:t>Assuming that this is the only reaction that happens, calculate the </a:t>
            </a:r>
            <a:r>
              <a:rPr lang="en-US" sz="4000" u="sng" dirty="0"/>
              <a:t>total</a:t>
            </a:r>
            <a:r>
              <a:rPr lang="en-US" sz="4000" dirty="0"/>
              <a:t> volume of gases produced.</a:t>
            </a:r>
          </a:p>
          <a:p>
            <a:r>
              <a:rPr lang="en-US" sz="4000" dirty="0"/>
              <a:t>Explain whether or not this is a redox reaction.</a:t>
            </a:r>
          </a:p>
        </p:txBody>
      </p:sp>
    </p:spTree>
    <p:extLst>
      <p:ext uri="{BB962C8B-B14F-4D97-AF65-F5344CB8AC3E}">
        <p14:creationId xmlns:p14="http://schemas.microsoft.com/office/powerpoint/2010/main" val="2481002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239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Beirut Explosion</vt:lpstr>
      <vt:lpstr>PowerPoint Presentation</vt:lpstr>
      <vt:lpstr>PowerPoint Presentation</vt:lpstr>
      <vt:lpstr>PowerPoint Presentation</vt:lpstr>
      <vt:lpstr>Ammonium nitrate</vt:lpstr>
      <vt:lpstr>PowerPoint Presentation</vt:lpstr>
      <vt:lpstr>Ammonium nitrate and fuel oil (ANFO)</vt:lpstr>
      <vt:lpstr>Beirut explosion</vt:lpstr>
      <vt:lpstr>Beirut explosion</vt:lpstr>
      <vt:lpstr>Beirut explosion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Beirut Explosion</dc:title>
  <dc:creator>23021</dc:creator>
  <cp:lastModifiedBy>Lina Liem</cp:lastModifiedBy>
  <cp:revision>9</cp:revision>
  <dcterms:created xsi:type="dcterms:W3CDTF">2021-01-15T09:17:46Z</dcterms:created>
  <dcterms:modified xsi:type="dcterms:W3CDTF">2026-01-15T13:28:26Z</dcterms:modified>
</cp:coreProperties>
</file>