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87" r:id="rId4"/>
    <p:sldId id="288" r:id="rId5"/>
    <p:sldId id="296" r:id="rId6"/>
    <p:sldId id="289" r:id="rId7"/>
    <p:sldId id="290" r:id="rId8"/>
    <p:sldId id="291" r:id="rId9"/>
    <p:sldId id="292" r:id="rId10"/>
    <p:sldId id="293" r:id="rId11"/>
    <p:sldId id="294" r:id="rId12"/>
    <p:sldId id="297"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va Stephen" initials="MS" lastIdx="1" clrIdx="0">
    <p:extLst>
      <p:ext uri="{19B8F6BF-5375-455C-9EA6-DF929625EA0E}">
        <p15:presenceInfo xmlns:p15="http://schemas.microsoft.com/office/powerpoint/2012/main" userId="978e5e69f3ea29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15F3"/>
    <a:srgbClr val="FF0066"/>
    <a:srgbClr val="FF6600"/>
    <a:srgbClr val="FF5050"/>
    <a:srgbClr val="0000FF"/>
    <a:srgbClr val="0000CC"/>
    <a:srgbClr val="09E7DC"/>
    <a:srgbClr val="0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FA2B-BD16-4D8F-BEF9-920B850D5E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9B55A-29A2-4B4B-9F16-8192886B7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02E2F5-7865-497A-888D-1C13B5F48B1D}"/>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5" name="Footer Placeholder 4">
            <a:extLst>
              <a:ext uri="{FF2B5EF4-FFF2-40B4-BE49-F238E27FC236}">
                <a16:creationId xmlns:a16="http://schemas.microsoft.com/office/drawing/2014/main" id="{7B885310-7F8A-402A-9C2F-19449386C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D4D7E-3E93-466F-A0C6-9FAEEEAE4FD7}"/>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417256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5161-5F9C-4BD9-B541-E6CC40CF5F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A852B6-7B86-4E51-9D5C-8270B957D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059B2-901A-4DC5-BCF8-FD3454B75604}"/>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5" name="Footer Placeholder 4">
            <a:extLst>
              <a:ext uri="{FF2B5EF4-FFF2-40B4-BE49-F238E27FC236}">
                <a16:creationId xmlns:a16="http://schemas.microsoft.com/office/drawing/2014/main" id="{24C377F6-5EC5-4E93-96F4-42F9D91F9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BE51C-2D88-45A6-B970-97B869911C39}"/>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290608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1EA167-5C6C-4D07-B910-646EBB22EA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D5748-D3BD-43A5-9551-4689EF2D6F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7DE4-85A3-43DC-8FEF-31F57AF254B1}"/>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5" name="Footer Placeholder 4">
            <a:extLst>
              <a:ext uri="{FF2B5EF4-FFF2-40B4-BE49-F238E27FC236}">
                <a16:creationId xmlns:a16="http://schemas.microsoft.com/office/drawing/2014/main" id="{357A6765-8133-416F-8647-8EB2034BC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323DF-6816-43EE-9F6B-A453A99B9E60}"/>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362638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FDB5-0E1B-417C-8B06-8342B2AE0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664A-3F36-48B4-9852-843C7E879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40CEE-9F11-468B-9856-1E99E625C6AC}"/>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5" name="Footer Placeholder 4">
            <a:extLst>
              <a:ext uri="{FF2B5EF4-FFF2-40B4-BE49-F238E27FC236}">
                <a16:creationId xmlns:a16="http://schemas.microsoft.com/office/drawing/2014/main" id="{46526DFF-BD1D-41AA-95E9-5BEB94DB9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362FD-97C4-4254-B299-058E44001EB7}"/>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126154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227B-C515-4765-B769-C48E431DA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0BB3B6-0F64-45B4-9D1E-C7A12D15D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5887E-4D8F-44FC-9AEA-D5D4DFB79508}"/>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5" name="Footer Placeholder 4">
            <a:extLst>
              <a:ext uri="{FF2B5EF4-FFF2-40B4-BE49-F238E27FC236}">
                <a16:creationId xmlns:a16="http://schemas.microsoft.com/office/drawing/2014/main" id="{F4CC6E0E-D3DE-4D79-B311-D322B61CA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FF786-E5EB-4184-8D28-6FCA1875A843}"/>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315805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2605-D486-4A6C-9E8F-50147C6D2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D5AB1-7296-449C-96C8-E49DA5C0CA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9B6FA5-3B1A-4D39-8709-2DE17FFED4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727B4-FFB5-47F9-8C21-AC0994B61A5D}"/>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6" name="Footer Placeholder 5">
            <a:extLst>
              <a:ext uri="{FF2B5EF4-FFF2-40B4-BE49-F238E27FC236}">
                <a16:creationId xmlns:a16="http://schemas.microsoft.com/office/drawing/2014/main" id="{B8834497-0119-4CF7-A453-D3915774D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0A41C-987E-4D70-BC40-52EC65CF8345}"/>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416947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290B-36F0-4B60-ADE2-B612D82A7F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0231E-5ABE-41A3-A810-A566EB8EC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5CD65-4BFB-429B-9130-C2A679B719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22225-9C23-4DCF-AAFA-5CB232EDB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26B0A6-6047-4457-A56B-1FF1DE041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3CC3B3-6246-45E9-AC23-50BE0F177C0C}"/>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8" name="Footer Placeholder 7">
            <a:extLst>
              <a:ext uri="{FF2B5EF4-FFF2-40B4-BE49-F238E27FC236}">
                <a16:creationId xmlns:a16="http://schemas.microsoft.com/office/drawing/2014/main" id="{9035FD33-4D4F-4203-AB8B-02FD12705B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728A1-5058-4600-A895-F9E85CE31F7D}"/>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27951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7495-462B-43E7-AF74-7A1CD9743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8F969E-A295-4AE7-9A35-776D1FAD109A}"/>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4" name="Footer Placeholder 3">
            <a:extLst>
              <a:ext uri="{FF2B5EF4-FFF2-40B4-BE49-F238E27FC236}">
                <a16:creationId xmlns:a16="http://schemas.microsoft.com/office/drawing/2014/main" id="{6B1F4896-6C93-4378-88B9-6D64637937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1EE94A-D6EE-47FB-AA85-119A62829359}"/>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2387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F3D40-748E-4292-87E0-6ABC09CC8B18}"/>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3" name="Footer Placeholder 2">
            <a:extLst>
              <a:ext uri="{FF2B5EF4-FFF2-40B4-BE49-F238E27FC236}">
                <a16:creationId xmlns:a16="http://schemas.microsoft.com/office/drawing/2014/main" id="{175E3486-1D5A-4E14-8F0E-F96025E6EF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400239-060D-419D-B2CF-1205AFFC1E34}"/>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224273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92D6-298A-457F-B0D7-9BE29BF7D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8F508C-6BBF-4C90-9B35-19B381E56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19536-520D-4FEC-BCB6-9A1B25D53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AE80B-FF7F-458F-A4DC-606F999C986F}"/>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6" name="Footer Placeholder 5">
            <a:extLst>
              <a:ext uri="{FF2B5EF4-FFF2-40B4-BE49-F238E27FC236}">
                <a16:creationId xmlns:a16="http://schemas.microsoft.com/office/drawing/2014/main" id="{6F65BDFD-51EC-4815-94CC-E4031FCBB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9D028-CFED-4F17-A045-A84ED42BDAB2}"/>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235993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01F0-094B-4CAE-B851-35DAEE527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0A9F0-EE5F-42D6-A883-368821D5C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01F33-C662-4FB8-BD7E-F3C967171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7F44F-9BFB-4E38-A0F0-EEBEF4604BEF}"/>
              </a:ext>
            </a:extLst>
          </p:cNvPr>
          <p:cNvSpPr>
            <a:spLocks noGrp="1"/>
          </p:cNvSpPr>
          <p:nvPr>
            <p:ph type="dt" sz="half" idx="10"/>
          </p:nvPr>
        </p:nvSpPr>
        <p:spPr/>
        <p:txBody>
          <a:bodyPr/>
          <a:lstStyle/>
          <a:p>
            <a:fld id="{6B5DEF98-02C5-4F5E-993E-3B79974B3008}" type="datetimeFigureOut">
              <a:rPr lang="en-US" smtClean="0"/>
              <a:t>3/13/2025</a:t>
            </a:fld>
            <a:endParaRPr lang="en-US"/>
          </a:p>
        </p:txBody>
      </p:sp>
      <p:sp>
        <p:nvSpPr>
          <p:cNvPr id="6" name="Footer Placeholder 5">
            <a:extLst>
              <a:ext uri="{FF2B5EF4-FFF2-40B4-BE49-F238E27FC236}">
                <a16:creationId xmlns:a16="http://schemas.microsoft.com/office/drawing/2014/main" id="{BB5D9E76-4B11-49E0-9AD8-18198DAE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CD687-CA6E-4DFF-B9FB-0CD978D7108B}"/>
              </a:ext>
            </a:extLst>
          </p:cNvPr>
          <p:cNvSpPr>
            <a:spLocks noGrp="1"/>
          </p:cNvSpPr>
          <p:nvPr>
            <p:ph type="sldNum" sz="quarter" idx="12"/>
          </p:nvPr>
        </p:nvSpPr>
        <p:spPr/>
        <p:txBody>
          <a:bodyPr/>
          <a:lstStyle/>
          <a:p>
            <a:fld id="{37973ABA-B658-4FB4-A711-5D4A6DD3FEE7}" type="slidenum">
              <a:rPr lang="en-US" smtClean="0"/>
              <a:t>‹#›</a:t>
            </a:fld>
            <a:endParaRPr lang="en-US"/>
          </a:p>
        </p:txBody>
      </p:sp>
    </p:spTree>
    <p:extLst>
      <p:ext uri="{BB962C8B-B14F-4D97-AF65-F5344CB8AC3E}">
        <p14:creationId xmlns:p14="http://schemas.microsoft.com/office/powerpoint/2010/main" val="423471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A1DEE-AEE7-4F30-A3CF-AB12BB54A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EBA990-8586-41AA-BB37-D46540BD2C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3BD01-F021-4D84-B81B-118EC004B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DEF98-02C5-4F5E-993E-3B79974B3008}" type="datetimeFigureOut">
              <a:rPr lang="en-US" smtClean="0"/>
              <a:t>3/13/2025</a:t>
            </a:fld>
            <a:endParaRPr lang="en-US"/>
          </a:p>
        </p:txBody>
      </p:sp>
      <p:sp>
        <p:nvSpPr>
          <p:cNvPr id="5" name="Footer Placeholder 4">
            <a:extLst>
              <a:ext uri="{FF2B5EF4-FFF2-40B4-BE49-F238E27FC236}">
                <a16:creationId xmlns:a16="http://schemas.microsoft.com/office/drawing/2014/main" id="{98F9FFAB-C51C-47A7-ACDF-24BF0322D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CAB935-1959-404A-9177-CB2F63A9B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73ABA-B658-4FB4-A711-5D4A6DD3FEE7}" type="slidenum">
              <a:rPr lang="en-US" smtClean="0"/>
              <a:t>‹#›</a:t>
            </a:fld>
            <a:endParaRPr lang="en-US"/>
          </a:p>
        </p:txBody>
      </p:sp>
    </p:spTree>
    <p:extLst>
      <p:ext uri="{BB962C8B-B14F-4D97-AF65-F5344CB8AC3E}">
        <p14:creationId xmlns:p14="http://schemas.microsoft.com/office/powerpoint/2010/main" val="426249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8.jpeg"/><Relationship Id="rId7"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5.pn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0.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0.jpeg"/><Relationship Id="rId4" Type="http://schemas.openxmlformats.org/officeDocument/2006/relationships/image" Target="../media/image22.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9.png"/><Relationship Id="rId18" Type="http://schemas.openxmlformats.org/officeDocument/2006/relationships/image" Target="../media/image2.jpeg"/><Relationship Id="rId3" Type="http://schemas.openxmlformats.org/officeDocument/2006/relationships/image" Target="../media/image28.png"/><Relationship Id="rId7" Type="http://schemas.openxmlformats.org/officeDocument/2006/relationships/image" Target="../media/image12.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7.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90.png"/><Relationship Id="rId11" Type="http://schemas.openxmlformats.org/officeDocument/2006/relationships/image" Target="../media/image17.jpeg"/><Relationship Id="rId5" Type="http://schemas.openxmlformats.org/officeDocument/2006/relationships/image" Target="../media/image47.png"/><Relationship Id="rId10" Type="http://schemas.openxmlformats.org/officeDocument/2006/relationships/image" Target="../media/image16.jpeg"/><Relationship Id="rId4" Type="http://schemas.openxmlformats.org/officeDocument/2006/relationships/image" Target="../media/image46.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Power Plant Photos, Download The BEST Free Power Plant Stock Photos &amp; HD  Images">
            <a:extLst>
              <a:ext uri="{FF2B5EF4-FFF2-40B4-BE49-F238E27FC236}">
                <a16:creationId xmlns:a16="http://schemas.microsoft.com/office/drawing/2014/main" id="{7C747B80-3181-455D-B41C-C0ACE257C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549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81B47A2A-BA3A-430C-805F-E258C456CA30}"/>
              </a:ext>
            </a:extLst>
          </p:cNvPr>
          <p:cNvSpPr txBox="1"/>
          <p:nvPr/>
        </p:nvSpPr>
        <p:spPr>
          <a:xfrm>
            <a:off x="67112" y="104890"/>
            <a:ext cx="3624044" cy="1508105"/>
          </a:xfrm>
          <a:prstGeom prst="rect">
            <a:avLst/>
          </a:prstGeom>
          <a:noFill/>
        </p:spPr>
        <p:txBody>
          <a:bodyPr wrap="square">
            <a:spAutoFit/>
          </a:bodyPr>
          <a:lstStyle/>
          <a:p>
            <a:pPr algn="ctr"/>
            <a:r>
              <a:rPr lang="en-US" sz="3600" dirty="0">
                <a:latin typeface="Times New Roman" panose="02020603050405020304" pitchFamily="18" charset="0"/>
                <a:cs typeface="Times New Roman" panose="02020603050405020304" pitchFamily="18" charset="0"/>
              </a:rPr>
              <a:t>MEE224 </a:t>
            </a:r>
            <a:r>
              <a:rPr lang="en-US" sz="2800" dirty="0">
                <a:latin typeface="Times New Roman" panose="02020603050405020304" pitchFamily="18" charset="0"/>
                <a:cs typeface="Times New Roman" panose="02020603050405020304" pitchFamily="18" charset="0"/>
              </a:rPr>
              <a:t>THERMAL ENGINEERING</a:t>
            </a:r>
            <a:endParaRPr lang="en-US" sz="36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37480F1B-5C63-4708-B7DA-8FBA97075F15}"/>
              </a:ext>
            </a:extLst>
          </p:cNvPr>
          <p:cNvSpPr txBox="1"/>
          <p:nvPr/>
        </p:nvSpPr>
        <p:spPr>
          <a:xfrm>
            <a:off x="7164174" y="52445"/>
            <a:ext cx="4742621"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Second Law of thermodynamics  </a:t>
            </a:r>
          </a:p>
        </p:txBody>
      </p:sp>
      <p:sp>
        <p:nvSpPr>
          <p:cNvPr id="5" name="TextBox 4">
            <a:extLst>
              <a:ext uri="{FF2B5EF4-FFF2-40B4-BE49-F238E27FC236}">
                <a16:creationId xmlns:a16="http://schemas.microsoft.com/office/drawing/2014/main" id="{70B04DE5-9667-4D59-A7AC-EFDF15DE0642}"/>
              </a:ext>
            </a:extLst>
          </p:cNvPr>
          <p:cNvSpPr txBox="1"/>
          <p:nvPr/>
        </p:nvSpPr>
        <p:spPr>
          <a:xfrm>
            <a:off x="6878972" y="566555"/>
            <a:ext cx="5313027" cy="1077218"/>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Reference books:</a:t>
            </a:r>
          </a:p>
          <a:p>
            <a:pPr algn="ctr"/>
            <a:r>
              <a:rPr lang="en-US" sz="1600" dirty="0">
                <a:latin typeface="Times New Roman" panose="02020603050405020304" pitchFamily="18" charset="0"/>
                <a:cs typeface="Times New Roman" panose="02020603050405020304" pitchFamily="18" charset="0"/>
              </a:rPr>
              <a:t>“Thermodynamics: An Engineering approach” by Cengel</a:t>
            </a:r>
          </a:p>
          <a:p>
            <a:pPr algn="ctr"/>
            <a:r>
              <a:rPr lang="en-US" sz="1600" dirty="0">
                <a:latin typeface="Times New Roman" panose="02020603050405020304" pitchFamily="18" charset="0"/>
                <a:cs typeface="Times New Roman" panose="02020603050405020304" pitchFamily="18" charset="0"/>
              </a:rPr>
              <a:t>“Engineering Thermodynamics” by R.K. Rajput</a:t>
            </a:r>
          </a:p>
          <a:p>
            <a:pPr algn="ctr"/>
            <a:r>
              <a:rPr lang="en-US" sz="1600" dirty="0">
                <a:latin typeface="Times New Roman" panose="02020603050405020304" pitchFamily="18" charset="0"/>
                <a:cs typeface="Times New Roman" panose="02020603050405020304" pitchFamily="18" charset="0"/>
              </a:rPr>
              <a:t>“Engineering Thermodynamics” by P. K. Nag</a:t>
            </a:r>
          </a:p>
        </p:txBody>
      </p:sp>
    </p:spTree>
    <p:extLst>
      <p:ext uri="{BB962C8B-B14F-4D97-AF65-F5344CB8AC3E}">
        <p14:creationId xmlns:p14="http://schemas.microsoft.com/office/powerpoint/2010/main" val="384427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descr="Person Thinking Icon Images – Browse 249,568 Stock Photos ...">
            <a:extLst>
              <a:ext uri="{FF2B5EF4-FFF2-40B4-BE49-F238E27FC236}">
                <a16:creationId xmlns:a16="http://schemas.microsoft.com/office/drawing/2014/main" id="{DA53206A-BED5-4201-8C04-A86CF72CE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4" y="2491526"/>
            <a:ext cx="837967" cy="837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CC84D4-D151-452E-9554-15158F6444C2}"/>
              </a:ext>
            </a:extLst>
          </p:cNvPr>
          <p:cNvSpPr txBox="1"/>
          <p:nvPr/>
        </p:nvSpPr>
        <p:spPr>
          <a:xfrm>
            <a:off x="2" y="0"/>
            <a:ext cx="3456310" cy="41742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6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Reversible and Irreversible processes</a:t>
            </a:r>
          </a:p>
        </p:txBody>
      </p:sp>
      <p:sp>
        <p:nvSpPr>
          <p:cNvPr id="50" name="Rectangle 3">
            <a:extLst>
              <a:ext uri="{FF2B5EF4-FFF2-40B4-BE49-F238E27FC236}">
                <a16:creationId xmlns:a16="http://schemas.microsoft.com/office/drawing/2014/main" id="{15163E2D-E636-488D-8036-F966758F1B8C}"/>
              </a:ext>
            </a:extLst>
          </p:cNvPr>
          <p:cNvSpPr>
            <a:spLocks noChangeArrowheads="1"/>
          </p:cNvSpPr>
          <p:nvPr/>
        </p:nvSpPr>
        <p:spPr bwMode="auto">
          <a:xfrm>
            <a:off x="-1" y="510876"/>
            <a:ext cx="1789041" cy="307777"/>
          </a:xfrm>
          <a:prstGeom prst="rect">
            <a:avLst/>
          </a:prstGeom>
          <a:noFill/>
          <a:ln w="9525">
            <a:noFill/>
            <a:miter lim="800000"/>
            <a:headEnd/>
            <a:tailEnd/>
          </a:ln>
        </p:spPr>
        <p:txBody>
          <a:bodyPr wrap="square">
            <a:spAutoFit/>
          </a:bodyPr>
          <a:lstStyle/>
          <a:p>
            <a:pPr algn="r"/>
            <a:r>
              <a:rPr lang="en-US" sz="1400" u="sng" dirty="0">
                <a:solidFill>
                  <a:srgbClr val="0000FF"/>
                </a:solidFill>
                <a:latin typeface="Times New Roman" panose="02020603050405020304" pitchFamily="18" charset="0"/>
                <a:cs typeface="Times New Roman" panose="02020603050405020304" pitchFamily="18" charset="0"/>
              </a:rPr>
              <a:t>Reversible process</a:t>
            </a:r>
          </a:p>
        </p:txBody>
      </p:sp>
      <p:sp>
        <p:nvSpPr>
          <p:cNvPr id="20" name="Arc 19">
            <a:extLst>
              <a:ext uri="{FF2B5EF4-FFF2-40B4-BE49-F238E27FC236}">
                <a16:creationId xmlns:a16="http://schemas.microsoft.com/office/drawing/2014/main" id="{C18675E4-1C6F-4BAE-8CC5-BAA251466EC0}"/>
              </a:ext>
            </a:extLst>
          </p:cNvPr>
          <p:cNvSpPr/>
          <p:nvPr/>
        </p:nvSpPr>
        <p:spPr>
          <a:xfrm rot="9756015">
            <a:off x="3768443" y="-1098094"/>
            <a:ext cx="2743945" cy="2816259"/>
          </a:xfrm>
          <a:prstGeom prst="arc">
            <a:avLst>
              <a:gd name="adj1" fmla="val 17345704"/>
              <a:gd name="adj2" fmla="val 0"/>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21" name="Arc 20">
            <a:extLst>
              <a:ext uri="{FF2B5EF4-FFF2-40B4-BE49-F238E27FC236}">
                <a16:creationId xmlns:a16="http://schemas.microsoft.com/office/drawing/2014/main" id="{8A04F522-0046-46B3-9947-61F715AD98F5}"/>
              </a:ext>
            </a:extLst>
          </p:cNvPr>
          <p:cNvSpPr/>
          <p:nvPr/>
        </p:nvSpPr>
        <p:spPr>
          <a:xfrm rot="9756015">
            <a:off x="10326871" y="-1093723"/>
            <a:ext cx="2756600" cy="2816259"/>
          </a:xfrm>
          <a:prstGeom prst="arc">
            <a:avLst>
              <a:gd name="adj1" fmla="val 17345704"/>
              <a:gd name="adj2" fmla="val 21569263"/>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50"/>
              </a:solidFill>
            </a:endParaRPr>
          </a:p>
        </p:txBody>
      </p:sp>
      <p:sp>
        <p:nvSpPr>
          <p:cNvPr id="22" name="TextBox 21">
            <a:extLst>
              <a:ext uri="{FF2B5EF4-FFF2-40B4-BE49-F238E27FC236}">
                <a16:creationId xmlns:a16="http://schemas.microsoft.com/office/drawing/2014/main" id="{EB2FDCC8-9948-477E-9D84-8AE51D6953B2}"/>
              </a:ext>
            </a:extLst>
          </p:cNvPr>
          <p:cNvSpPr txBox="1"/>
          <p:nvPr/>
        </p:nvSpPr>
        <p:spPr>
          <a:xfrm>
            <a:off x="56612" y="507478"/>
            <a:ext cx="2174908" cy="338554"/>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r>
              <a:rPr lang="en-US" sz="1600" dirty="0">
                <a:latin typeface="Times New Roman" panose="02020603050405020304" pitchFamily="18" charset="0"/>
                <a:cs typeface="Times New Roman" panose="02020603050405020304" pitchFamily="18" charset="0"/>
              </a:rPr>
              <a:t>Reversible process</a:t>
            </a:r>
          </a:p>
        </p:txBody>
      </p:sp>
      <p:sp>
        <p:nvSpPr>
          <p:cNvPr id="23" name="TextBox 22">
            <a:extLst>
              <a:ext uri="{FF2B5EF4-FFF2-40B4-BE49-F238E27FC236}">
                <a16:creationId xmlns:a16="http://schemas.microsoft.com/office/drawing/2014/main" id="{079F3F5A-9548-47C4-957A-295E87BC3E40}"/>
              </a:ext>
            </a:extLst>
          </p:cNvPr>
          <p:cNvSpPr txBox="1"/>
          <p:nvPr/>
        </p:nvSpPr>
        <p:spPr>
          <a:xfrm>
            <a:off x="113480" y="940741"/>
            <a:ext cx="3322903" cy="954107"/>
          </a:xfrm>
          <a:prstGeom prst="rect">
            <a:avLst/>
          </a:prstGeom>
          <a:noFill/>
        </p:spPr>
        <p:txBody>
          <a:bodyPr wrap="square">
            <a:spAutoFit/>
          </a:bodyPr>
          <a:lstStyle/>
          <a:p>
            <a:pPr algn="just"/>
            <a:r>
              <a:rPr lang="en-US" sz="1400" dirty="0">
                <a:latin typeface="Times New Roman" panose="02020603050405020304" pitchFamily="18" charset="0"/>
                <a:cs typeface="Times New Roman" panose="02020603050405020304" pitchFamily="18" charset="0"/>
              </a:rPr>
              <a:t>So, if the system </a:t>
            </a:r>
            <a:r>
              <a:rPr lang="en-US" sz="1400" dirty="0">
                <a:solidFill>
                  <a:schemeClr val="accent4">
                    <a:lumMod val="50000"/>
                  </a:schemeClr>
                </a:solidFill>
                <a:latin typeface="Times New Roman" panose="02020603050405020304" pitchFamily="18" charset="0"/>
                <a:cs typeface="Times New Roman" panose="02020603050405020304" pitchFamily="18" charset="0"/>
              </a:rPr>
              <a:t>follows the same path to return its original state </a:t>
            </a:r>
            <a:r>
              <a:rPr lang="en-US" sz="1400" dirty="0">
                <a:latin typeface="Times New Roman" panose="02020603050405020304" pitchFamily="18" charset="0"/>
                <a:cs typeface="Times New Roman" panose="02020603050405020304" pitchFamily="18" charset="0"/>
              </a:rPr>
              <a:t>and if there is no change in the system and its surrounding, it is called reversible process.</a:t>
            </a:r>
          </a:p>
        </p:txBody>
      </p:sp>
      <p:sp>
        <p:nvSpPr>
          <p:cNvPr id="24" name="TextBox 23">
            <a:extLst>
              <a:ext uri="{FF2B5EF4-FFF2-40B4-BE49-F238E27FC236}">
                <a16:creationId xmlns:a16="http://schemas.microsoft.com/office/drawing/2014/main" id="{AA4F1485-7DDC-47EB-8366-83726261F0A3}"/>
              </a:ext>
            </a:extLst>
          </p:cNvPr>
          <p:cNvSpPr txBox="1"/>
          <p:nvPr/>
        </p:nvSpPr>
        <p:spPr>
          <a:xfrm>
            <a:off x="5743543" y="137306"/>
            <a:ext cx="2174908" cy="338554"/>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r>
              <a:rPr lang="en-US" sz="1600" dirty="0">
                <a:latin typeface="Times New Roman" panose="02020603050405020304" pitchFamily="18" charset="0"/>
                <a:cs typeface="Times New Roman" panose="02020603050405020304" pitchFamily="18" charset="0"/>
              </a:rPr>
              <a:t>Irreversible process</a:t>
            </a:r>
          </a:p>
        </p:txBody>
      </p:sp>
      <p:sp>
        <p:nvSpPr>
          <p:cNvPr id="25" name="TextBox 24">
            <a:extLst>
              <a:ext uri="{FF2B5EF4-FFF2-40B4-BE49-F238E27FC236}">
                <a16:creationId xmlns:a16="http://schemas.microsoft.com/office/drawing/2014/main" id="{17F79DFE-2144-4CD4-91EE-334015CE19C3}"/>
              </a:ext>
            </a:extLst>
          </p:cNvPr>
          <p:cNvSpPr txBox="1"/>
          <p:nvPr/>
        </p:nvSpPr>
        <p:spPr>
          <a:xfrm>
            <a:off x="5718625" y="623163"/>
            <a:ext cx="3753387" cy="523220"/>
          </a:xfrm>
          <a:prstGeom prst="rect">
            <a:avLst/>
          </a:prstGeom>
          <a:noFill/>
        </p:spPr>
        <p:txBody>
          <a:bodyPr wrap="square">
            <a:spAutoFit/>
          </a:bodyPr>
          <a:lstStyle/>
          <a:p>
            <a:pPr algn="just"/>
            <a:r>
              <a:rPr lang="en-US" sz="1400" dirty="0">
                <a:latin typeface="Times New Roman" panose="02020603050405020304" pitchFamily="18" charset="0"/>
                <a:cs typeface="Times New Roman" panose="02020603050405020304" pitchFamily="18" charset="0"/>
              </a:rPr>
              <a:t>So, if the system </a:t>
            </a:r>
            <a:r>
              <a:rPr lang="en-US" sz="1400" dirty="0">
                <a:solidFill>
                  <a:schemeClr val="accent4">
                    <a:lumMod val="50000"/>
                  </a:schemeClr>
                </a:solidFill>
                <a:latin typeface="Times New Roman" panose="02020603050405020304" pitchFamily="18" charset="0"/>
                <a:cs typeface="Times New Roman" panose="02020603050405020304" pitchFamily="18" charset="0"/>
              </a:rPr>
              <a:t>cannot return </a:t>
            </a:r>
            <a:r>
              <a:rPr lang="en-US" sz="1400" dirty="0">
                <a:latin typeface="Times New Roman" panose="02020603050405020304" pitchFamily="18" charset="0"/>
                <a:cs typeface="Times New Roman" panose="02020603050405020304" pitchFamily="18" charset="0"/>
              </a:rPr>
              <a:t>to its initial position, it is called reversible process.</a:t>
            </a:r>
          </a:p>
        </p:txBody>
      </p:sp>
      <p:grpSp>
        <p:nvGrpSpPr>
          <p:cNvPr id="26" name="Group 25">
            <a:extLst>
              <a:ext uri="{FF2B5EF4-FFF2-40B4-BE49-F238E27FC236}">
                <a16:creationId xmlns:a16="http://schemas.microsoft.com/office/drawing/2014/main" id="{64F789C7-9DAB-4E8A-8595-E10A65C7350E}"/>
              </a:ext>
            </a:extLst>
          </p:cNvPr>
          <p:cNvGrpSpPr/>
          <p:nvPr/>
        </p:nvGrpSpPr>
        <p:grpSpPr>
          <a:xfrm>
            <a:off x="3341172" y="399639"/>
            <a:ext cx="2221430" cy="2035052"/>
            <a:chOff x="8765643" y="483064"/>
            <a:chExt cx="2221430" cy="2035052"/>
          </a:xfrm>
        </p:grpSpPr>
        <p:sp>
          <p:nvSpPr>
            <p:cNvPr id="27" name="Multiplication Sign 26">
              <a:extLst>
                <a:ext uri="{FF2B5EF4-FFF2-40B4-BE49-F238E27FC236}">
                  <a16:creationId xmlns:a16="http://schemas.microsoft.com/office/drawing/2014/main" id="{5849040B-2B4B-47B7-A164-E4B1D979283C}"/>
                </a:ext>
              </a:extLst>
            </p:cNvPr>
            <p:cNvSpPr/>
            <p:nvPr/>
          </p:nvSpPr>
          <p:spPr>
            <a:xfrm>
              <a:off x="9161046" y="684291"/>
              <a:ext cx="176094" cy="232000"/>
            </a:xfrm>
            <a:prstGeom prst="mathMultiply">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D47B167-B8B3-410E-8D9B-7F83A039875D}"/>
                </a:ext>
              </a:extLst>
            </p:cNvPr>
            <p:cNvSpPr txBox="1"/>
            <p:nvPr/>
          </p:nvSpPr>
          <p:spPr>
            <a:xfrm>
              <a:off x="9082621" y="494420"/>
              <a:ext cx="88998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Initial state</a:t>
              </a:r>
            </a:p>
          </p:txBody>
        </p:sp>
        <p:sp>
          <p:nvSpPr>
            <p:cNvPr id="29" name="Multiplication Sign 28">
              <a:extLst>
                <a:ext uri="{FF2B5EF4-FFF2-40B4-BE49-F238E27FC236}">
                  <a16:creationId xmlns:a16="http://schemas.microsoft.com/office/drawing/2014/main" id="{E41A826F-3E55-4F66-BC1A-114277A5CD06}"/>
                </a:ext>
              </a:extLst>
            </p:cNvPr>
            <p:cNvSpPr/>
            <p:nvPr/>
          </p:nvSpPr>
          <p:spPr>
            <a:xfrm>
              <a:off x="10436908" y="1670291"/>
              <a:ext cx="176094" cy="232000"/>
            </a:xfrm>
            <a:prstGeom prst="mathMultiply">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F242B514-3807-47AD-8FB5-B04DCE3B7530}"/>
                </a:ext>
              </a:extLst>
            </p:cNvPr>
            <p:cNvGrpSpPr/>
            <p:nvPr/>
          </p:nvGrpSpPr>
          <p:grpSpPr>
            <a:xfrm>
              <a:off x="8765643" y="483064"/>
              <a:ext cx="2167933" cy="2035052"/>
              <a:chOff x="8765643" y="483064"/>
              <a:chExt cx="2167933" cy="2035052"/>
            </a:xfrm>
          </p:grpSpPr>
          <p:grpSp>
            <p:nvGrpSpPr>
              <p:cNvPr id="32" name="Group 31">
                <a:extLst>
                  <a:ext uri="{FF2B5EF4-FFF2-40B4-BE49-F238E27FC236}">
                    <a16:creationId xmlns:a16="http://schemas.microsoft.com/office/drawing/2014/main" id="{E187A665-E335-470D-8749-A389D6F651B9}"/>
                  </a:ext>
                </a:extLst>
              </p:cNvPr>
              <p:cNvGrpSpPr/>
              <p:nvPr/>
            </p:nvGrpSpPr>
            <p:grpSpPr>
              <a:xfrm>
                <a:off x="8765643" y="483064"/>
                <a:ext cx="2167933" cy="1762299"/>
                <a:chOff x="9092776" y="78368"/>
                <a:chExt cx="3045194" cy="2379270"/>
              </a:xfrm>
            </p:grpSpPr>
            <p:cxnSp>
              <p:nvCxnSpPr>
                <p:cNvPr id="34" name="Straight Connector 33">
                  <a:extLst>
                    <a:ext uri="{FF2B5EF4-FFF2-40B4-BE49-F238E27FC236}">
                      <a16:creationId xmlns:a16="http://schemas.microsoft.com/office/drawing/2014/main" id="{BF685D12-7808-479D-8A7D-6891081A7E84}"/>
                    </a:ext>
                  </a:extLst>
                </p:cNvPr>
                <p:cNvCxnSpPr>
                  <a:cxnSpLocks/>
                </p:cNvCxnSpPr>
                <p:nvPr/>
              </p:nvCxnSpPr>
              <p:spPr>
                <a:xfrm>
                  <a:off x="9438310" y="78368"/>
                  <a:ext cx="0" cy="2379269"/>
                </a:xfrm>
                <a:prstGeom prst="line">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2E97FB2-6083-4117-83D0-0FC139DBB4C0}"/>
                    </a:ext>
                  </a:extLst>
                </p:cNvPr>
                <p:cNvCxnSpPr>
                  <a:cxnSpLocks/>
                </p:cNvCxnSpPr>
                <p:nvPr/>
              </p:nvCxnSpPr>
              <p:spPr>
                <a:xfrm flipV="1">
                  <a:off x="9438310" y="2457637"/>
                  <a:ext cx="2699660" cy="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1101668C-EBF3-471B-AF06-3E2242B68227}"/>
                    </a:ext>
                  </a:extLst>
                </p:cNvPr>
                <p:cNvSpPr txBox="1"/>
                <p:nvPr/>
              </p:nvSpPr>
              <p:spPr>
                <a:xfrm>
                  <a:off x="9092776" y="943697"/>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
                  </a:r>
                </a:p>
              </p:txBody>
            </p:sp>
          </p:grpSp>
          <p:sp>
            <p:nvSpPr>
              <p:cNvPr id="33" name="TextBox 32">
                <a:extLst>
                  <a:ext uri="{FF2B5EF4-FFF2-40B4-BE49-F238E27FC236}">
                    <a16:creationId xmlns:a16="http://schemas.microsoft.com/office/drawing/2014/main" id="{AFB48F4C-114A-4C90-B159-EA474C2543E5}"/>
                  </a:ext>
                </a:extLst>
              </p:cNvPr>
              <p:cNvSpPr txBox="1"/>
              <p:nvPr/>
            </p:nvSpPr>
            <p:spPr>
              <a:xfrm>
                <a:off x="9767724" y="2244556"/>
                <a:ext cx="409763" cy="27356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V</a:t>
                </a:r>
              </a:p>
            </p:txBody>
          </p:sp>
        </p:grpSp>
        <p:sp>
          <p:nvSpPr>
            <p:cNvPr id="31" name="TextBox 30">
              <a:extLst>
                <a:ext uri="{FF2B5EF4-FFF2-40B4-BE49-F238E27FC236}">
                  <a16:creationId xmlns:a16="http://schemas.microsoft.com/office/drawing/2014/main" id="{0E3EB51D-5D99-497D-B59E-E466DD997DDB}"/>
                </a:ext>
              </a:extLst>
            </p:cNvPr>
            <p:cNvSpPr txBox="1"/>
            <p:nvPr/>
          </p:nvSpPr>
          <p:spPr>
            <a:xfrm>
              <a:off x="10097089" y="1849042"/>
              <a:ext cx="88998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Final state</a:t>
              </a:r>
            </a:p>
          </p:txBody>
        </p:sp>
      </p:grpSp>
      <p:cxnSp>
        <p:nvCxnSpPr>
          <p:cNvPr id="37" name="Straight Arrow Connector 36">
            <a:extLst>
              <a:ext uri="{FF2B5EF4-FFF2-40B4-BE49-F238E27FC236}">
                <a16:creationId xmlns:a16="http://schemas.microsoft.com/office/drawing/2014/main" id="{B7A98931-F704-40B3-964E-873A4BA4949B}"/>
              </a:ext>
            </a:extLst>
          </p:cNvPr>
          <p:cNvCxnSpPr>
            <a:cxnSpLocks/>
          </p:cNvCxnSpPr>
          <p:nvPr/>
        </p:nvCxnSpPr>
        <p:spPr>
          <a:xfrm>
            <a:off x="4121960" y="1226263"/>
            <a:ext cx="68943" cy="8787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0C4CBD1-A3A4-424F-9BFB-AB5BB0FEC132}"/>
              </a:ext>
            </a:extLst>
          </p:cNvPr>
          <p:cNvCxnSpPr>
            <a:cxnSpLocks/>
          </p:cNvCxnSpPr>
          <p:nvPr/>
        </p:nvCxnSpPr>
        <p:spPr>
          <a:xfrm flipH="1" flipV="1">
            <a:off x="4548136" y="1569165"/>
            <a:ext cx="93288" cy="5218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C863C9E-3237-42B0-90C0-91222B50A4E1}"/>
              </a:ext>
            </a:extLst>
          </p:cNvPr>
          <p:cNvGrpSpPr/>
          <p:nvPr/>
        </p:nvGrpSpPr>
        <p:grpSpPr>
          <a:xfrm>
            <a:off x="9905836" y="411076"/>
            <a:ext cx="2221430" cy="2035052"/>
            <a:chOff x="8765643" y="483064"/>
            <a:chExt cx="2221430" cy="2035052"/>
          </a:xfrm>
        </p:grpSpPr>
        <p:sp>
          <p:nvSpPr>
            <p:cNvPr id="40" name="Multiplication Sign 39">
              <a:extLst>
                <a:ext uri="{FF2B5EF4-FFF2-40B4-BE49-F238E27FC236}">
                  <a16:creationId xmlns:a16="http://schemas.microsoft.com/office/drawing/2014/main" id="{B022077A-C345-4C67-BE59-341B0FC7D992}"/>
                </a:ext>
              </a:extLst>
            </p:cNvPr>
            <p:cNvSpPr/>
            <p:nvPr/>
          </p:nvSpPr>
          <p:spPr>
            <a:xfrm>
              <a:off x="9161046" y="684291"/>
              <a:ext cx="176094" cy="232000"/>
            </a:xfrm>
            <a:prstGeom prst="mathMultiply">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21DFB47-5733-4D31-913C-313D685652CF}"/>
                </a:ext>
              </a:extLst>
            </p:cNvPr>
            <p:cNvSpPr txBox="1"/>
            <p:nvPr/>
          </p:nvSpPr>
          <p:spPr>
            <a:xfrm>
              <a:off x="9082621" y="494420"/>
              <a:ext cx="88998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Initial state</a:t>
              </a:r>
            </a:p>
          </p:txBody>
        </p:sp>
        <p:sp>
          <p:nvSpPr>
            <p:cNvPr id="42" name="Multiplication Sign 41">
              <a:extLst>
                <a:ext uri="{FF2B5EF4-FFF2-40B4-BE49-F238E27FC236}">
                  <a16:creationId xmlns:a16="http://schemas.microsoft.com/office/drawing/2014/main" id="{159CEEF0-DE6B-40A7-BBE4-FDB1BC9FD8DD}"/>
                </a:ext>
              </a:extLst>
            </p:cNvPr>
            <p:cNvSpPr/>
            <p:nvPr/>
          </p:nvSpPr>
          <p:spPr>
            <a:xfrm>
              <a:off x="10436908" y="1670291"/>
              <a:ext cx="176094" cy="232000"/>
            </a:xfrm>
            <a:prstGeom prst="mathMultiply">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97047940-2335-42AD-A993-7D04BAE1B282}"/>
                </a:ext>
              </a:extLst>
            </p:cNvPr>
            <p:cNvGrpSpPr/>
            <p:nvPr/>
          </p:nvGrpSpPr>
          <p:grpSpPr>
            <a:xfrm>
              <a:off x="8765643" y="483064"/>
              <a:ext cx="2167933" cy="2035052"/>
              <a:chOff x="8765643" y="483064"/>
              <a:chExt cx="2167933" cy="2035052"/>
            </a:xfrm>
          </p:grpSpPr>
          <p:grpSp>
            <p:nvGrpSpPr>
              <p:cNvPr id="45" name="Group 44">
                <a:extLst>
                  <a:ext uri="{FF2B5EF4-FFF2-40B4-BE49-F238E27FC236}">
                    <a16:creationId xmlns:a16="http://schemas.microsoft.com/office/drawing/2014/main" id="{8F4DFDE1-3466-4E5B-9C95-219FA117BA66}"/>
                  </a:ext>
                </a:extLst>
              </p:cNvPr>
              <p:cNvGrpSpPr/>
              <p:nvPr/>
            </p:nvGrpSpPr>
            <p:grpSpPr>
              <a:xfrm>
                <a:off x="8765643" y="483064"/>
                <a:ext cx="2167933" cy="1762299"/>
                <a:chOff x="9092776" y="78368"/>
                <a:chExt cx="3045194" cy="2379270"/>
              </a:xfrm>
            </p:grpSpPr>
            <p:cxnSp>
              <p:nvCxnSpPr>
                <p:cNvPr id="47" name="Straight Connector 46">
                  <a:extLst>
                    <a:ext uri="{FF2B5EF4-FFF2-40B4-BE49-F238E27FC236}">
                      <a16:creationId xmlns:a16="http://schemas.microsoft.com/office/drawing/2014/main" id="{8B77997D-3101-464A-8E4D-516F530C5163}"/>
                    </a:ext>
                  </a:extLst>
                </p:cNvPr>
                <p:cNvCxnSpPr>
                  <a:cxnSpLocks/>
                </p:cNvCxnSpPr>
                <p:nvPr/>
              </p:nvCxnSpPr>
              <p:spPr>
                <a:xfrm>
                  <a:off x="9438310" y="78368"/>
                  <a:ext cx="0" cy="2379269"/>
                </a:xfrm>
                <a:prstGeom prst="line">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E9E3141-F891-428D-BAF2-217C26069B4A}"/>
                    </a:ext>
                  </a:extLst>
                </p:cNvPr>
                <p:cNvCxnSpPr>
                  <a:cxnSpLocks/>
                </p:cNvCxnSpPr>
                <p:nvPr/>
              </p:nvCxnSpPr>
              <p:spPr>
                <a:xfrm flipV="1">
                  <a:off x="9438310" y="2457637"/>
                  <a:ext cx="2699660" cy="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A91A09F7-0526-4480-AFF1-7222C99A82E5}"/>
                    </a:ext>
                  </a:extLst>
                </p:cNvPr>
                <p:cNvSpPr txBox="1"/>
                <p:nvPr/>
              </p:nvSpPr>
              <p:spPr>
                <a:xfrm>
                  <a:off x="9092776" y="943697"/>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
                  </a:r>
                </a:p>
              </p:txBody>
            </p:sp>
          </p:grpSp>
          <p:sp>
            <p:nvSpPr>
              <p:cNvPr id="46" name="TextBox 45">
                <a:extLst>
                  <a:ext uri="{FF2B5EF4-FFF2-40B4-BE49-F238E27FC236}">
                    <a16:creationId xmlns:a16="http://schemas.microsoft.com/office/drawing/2014/main" id="{5AEBDCD2-89C3-4171-BA90-F356D7C737AE}"/>
                  </a:ext>
                </a:extLst>
              </p:cNvPr>
              <p:cNvSpPr txBox="1"/>
              <p:nvPr/>
            </p:nvSpPr>
            <p:spPr>
              <a:xfrm>
                <a:off x="9767724" y="2244556"/>
                <a:ext cx="409763" cy="27356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V</a:t>
                </a:r>
              </a:p>
            </p:txBody>
          </p:sp>
        </p:grpSp>
        <p:sp>
          <p:nvSpPr>
            <p:cNvPr id="44" name="TextBox 43">
              <a:extLst>
                <a:ext uri="{FF2B5EF4-FFF2-40B4-BE49-F238E27FC236}">
                  <a16:creationId xmlns:a16="http://schemas.microsoft.com/office/drawing/2014/main" id="{4E42DE9E-1488-4247-B788-CBC92181A63D}"/>
                </a:ext>
              </a:extLst>
            </p:cNvPr>
            <p:cNvSpPr txBox="1"/>
            <p:nvPr/>
          </p:nvSpPr>
          <p:spPr>
            <a:xfrm>
              <a:off x="10097089" y="1877875"/>
              <a:ext cx="88998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Final state</a:t>
              </a:r>
            </a:p>
          </p:txBody>
        </p:sp>
      </p:grpSp>
      <p:cxnSp>
        <p:nvCxnSpPr>
          <p:cNvPr id="53" name="Straight Arrow Connector 52">
            <a:extLst>
              <a:ext uri="{FF2B5EF4-FFF2-40B4-BE49-F238E27FC236}">
                <a16:creationId xmlns:a16="http://schemas.microsoft.com/office/drawing/2014/main" id="{FF8771B4-DE23-4320-A22D-EF4CD2ABEA5E}"/>
              </a:ext>
            </a:extLst>
          </p:cNvPr>
          <p:cNvCxnSpPr>
            <a:cxnSpLocks/>
          </p:cNvCxnSpPr>
          <p:nvPr/>
        </p:nvCxnSpPr>
        <p:spPr>
          <a:xfrm>
            <a:off x="10680274" y="1237700"/>
            <a:ext cx="68943" cy="8787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59E5C4F-3DD6-4E4E-A64C-2C2830B7A321}"/>
              </a:ext>
            </a:extLst>
          </p:cNvPr>
          <p:cNvCxnSpPr>
            <a:cxnSpLocks/>
          </p:cNvCxnSpPr>
          <p:nvPr/>
        </p:nvCxnSpPr>
        <p:spPr>
          <a:xfrm>
            <a:off x="5634012" y="0"/>
            <a:ext cx="22884" cy="6838384"/>
          </a:xfrm>
          <a:prstGeom prst="line">
            <a:avLst/>
          </a:prstGeom>
          <a:ln w="19050">
            <a:solidFill>
              <a:schemeClr val="accent2">
                <a:lumMod val="50000"/>
              </a:schemeClr>
            </a:solidFill>
            <a:prstDash val="soli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B693F358-E9B0-4EDE-918A-8BCDCC742519}"/>
              </a:ext>
            </a:extLst>
          </p:cNvPr>
          <p:cNvCxnSpPr>
            <a:cxnSpLocks/>
          </p:cNvCxnSpPr>
          <p:nvPr/>
        </p:nvCxnSpPr>
        <p:spPr>
          <a:xfrm flipH="1">
            <a:off x="22885" y="2525783"/>
            <a:ext cx="5634011" cy="0"/>
          </a:xfrm>
          <a:prstGeom prst="line">
            <a:avLst/>
          </a:prstGeom>
          <a:ln w="19050">
            <a:solidFill>
              <a:schemeClr val="accent2">
                <a:lumMod val="50000"/>
              </a:schemeClr>
            </a:solidFill>
            <a:prstDash val="solid"/>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3F0431F9-6ABD-4A17-BEDA-A0CEDFD00262}"/>
              </a:ext>
            </a:extLst>
          </p:cNvPr>
          <p:cNvSpPr txBox="1"/>
          <p:nvPr/>
        </p:nvSpPr>
        <p:spPr>
          <a:xfrm>
            <a:off x="293664" y="1895962"/>
            <a:ext cx="2486390" cy="338554"/>
          </a:xfrm>
          <a:prstGeom prst="rect">
            <a:avLst/>
          </a:prstGeom>
          <a:noFill/>
          <a:ln w="19050">
            <a:solidFill>
              <a:srgbClr val="FFC000"/>
            </a:solidFill>
            <a:prstDash val="sysDash"/>
          </a:ln>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Not possible in real time</a:t>
            </a:r>
          </a:p>
        </p:txBody>
      </p:sp>
      <p:sp>
        <p:nvSpPr>
          <p:cNvPr id="61" name="TextBox 60">
            <a:extLst>
              <a:ext uri="{FF2B5EF4-FFF2-40B4-BE49-F238E27FC236}">
                <a16:creationId xmlns:a16="http://schemas.microsoft.com/office/drawing/2014/main" id="{357C5623-9812-4E92-A5FA-7EAE2110669F}"/>
              </a:ext>
            </a:extLst>
          </p:cNvPr>
          <p:cNvSpPr txBox="1"/>
          <p:nvPr/>
        </p:nvSpPr>
        <p:spPr>
          <a:xfrm>
            <a:off x="6100839" y="1529496"/>
            <a:ext cx="3460553" cy="338554"/>
          </a:xfrm>
          <a:prstGeom prst="rect">
            <a:avLst/>
          </a:prstGeom>
          <a:noFill/>
          <a:ln w="19050">
            <a:solidFill>
              <a:srgbClr val="FFC000"/>
            </a:solidFill>
            <a:prstDash val="sysDash"/>
          </a:ln>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All the real time devices are irreversible</a:t>
            </a:r>
          </a:p>
        </p:txBody>
      </p:sp>
      <p:sp>
        <p:nvSpPr>
          <p:cNvPr id="62" name="TextBox 61">
            <a:extLst>
              <a:ext uri="{FF2B5EF4-FFF2-40B4-BE49-F238E27FC236}">
                <a16:creationId xmlns:a16="http://schemas.microsoft.com/office/drawing/2014/main" id="{22DC7C93-E14D-426B-AB16-F4FAF199A7B8}"/>
              </a:ext>
            </a:extLst>
          </p:cNvPr>
          <p:cNvSpPr txBox="1"/>
          <p:nvPr/>
        </p:nvSpPr>
        <p:spPr>
          <a:xfrm>
            <a:off x="806890" y="2640322"/>
            <a:ext cx="4849790" cy="523220"/>
          </a:xfrm>
          <a:prstGeom prst="rect">
            <a:avLst/>
          </a:prstGeom>
          <a:noFill/>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Then why should we study about reversible process, if it is not practically possible?</a:t>
            </a:r>
          </a:p>
        </p:txBody>
      </p:sp>
      <p:sp>
        <p:nvSpPr>
          <p:cNvPr id="72" name="TextBox 71">
            <a:extLst>
              <a:ext uri="{FF2B5EF4-FFF2-40B4-BE49-F238E27FC236}">
                <a16:creationId xmlns:a16="http://schemas.microsoft.com/office/drawing/2014/main" id="{E9280499-827D-439A-9491-4E9E1F2F6A7A}"/>
              </a:ext>
            </a:extLst>
          </p:cNvPr>
          <p:cNvSpPr txBox="1"/>
          <p:nvPr/>
        </p:nvSpPr>
        <p:spPr>
          <a:xfrm>
            <a:off x="5692665" y="2187229"/>
            <a:ext cx="4719577" cy="307777"/>
          </a:xfrm>
          <a:prstGeom prst="rect">
            <a:avLst/>
          </a:prstGeom>
          <a:noFill/>
        </p:spPr>
        <p:txBody>
          <a:bodyPr wrap="square">
            <a:spAutoFit/>
          </a:bodyPr>
          <a:lstStyle/>
          <a:p>
            <a:pPr>
              <a:spcAft>
                <a:spcPts val="600"/>
              </a:spcAft>
              <a:buClr>
                <a:srgbClr val="FF3300"/>
              </a:buClr>
            </a:pPr>
            <a:r>
              <a:rPr lang="en-US" sz="1400" dirty="0">
                <a:solidFill>
                  <a:schemeClr val="accent6">
                    <a:lumMod val="50000"/>
                  </a:schemeClr>
                </a:solidFill>
                <a:latin typeface="Times New Roman" panose="02020603050405020304" pitchFamily="18" charset="0"/>
                <a:cs typeface="Times New Roman" panose="02020603050405020304" pitchFamily="18" charset="0"/>
              </a:rPr>
              <a:t>Irreversibility occur  due to the following reasons:</a:t>
            </a:r>
          </a:p>
        </p:txBody>
      </p:sp>
      <p:sp>
        <p:nvSpPr>
          <p:cNvPr id="80" name="TextBox 79">
            <a:extLst>
              <a:ext uri="{FF2B5EF4-FFF2-40B4-BE49-F238E27FC236}">
                <a16:creationId xmlns:a16="http://schemas.microsoft.com/office/drawing/2014/main" id="{F61A4329-683D-4075-B569-BC7DA536A9FC}"/>
              </a:ext>
            </a:extLst>
          </p:cNvPr>
          <p:cNvSpPr txBox="1"/>
          <p:nvPr/>
        </p:nvSpPr>
        <p:spPr>
          <a:xfrm>
            <a:off x="7676269" y="2474275"/>
            <a:ext cx="1905513" cy="336118"/>
          </a:xfrm>
          <a:prstGeom prst="rect">
            <a:avLst/>
          </a:prstGeom>
          <a:noFill/>
        </p:spPr>
        <p:txBody>
          <a:bodyPr wrap="square">
            <a:spAutoFit/>
          </a:bodyPr>
          <a:lstStyle/>
          <a:p>
            <a:pPr>
              <a:lnSpc>
                <a:spcPct val="150000"/>
              </a:lnSpc>
              <a:spcAft>
                <a:spcPts val="600"/>
              </a:spcAft>
              <a:buClr>
                <a:srgbClr val="C00000"/>
              </a:buClr>
            </a:pPr>
            <a:r>
              <a:rPr lang="en-US" sz="1200" u="sng" dirty="0">
                <a:solidFill>
                  <a:srgbClr val="C00000"/>
                </a:solidFill>
                <a:latin typeface="Times New Roman" panose="02020603050405020304" pitchFamily="18" charset="0"/>
                <a:cs typeface="Times New Roman" panose="02020603050405020304" pitchFamily="18" charset="0"/>
              </a:rPr>
              <a:t>2. Unrestrained expansion </a:t>
            </a:r>
          </a:p>
        </p:txBody>
      </p:sp>
      <p:sp>
        <p:nvSpPr>
          <p:cNvPr id="87" name="TextBox 86">
            <a:extLst>
              <a:ext uri="{FF2B5EF4-FFF2-40B4-BE49-F238E27FC236}">
                <a16:creationId xmlns:a16="http://schemas.microsoft.com/office/drawing/2014/main" id="{A8FD8270-F431-4594-AF51-4A71E22947D7}"/>
              </a:ext>
            </a:extLst>
          </p:cNvPr>
          <p:cNvSpPr txBox="1"/>
          <p:nvPr/>
        </p:nvSpPr>
        <p:spPr>
          <a:xfrm>
            <a:off x="5897816" y="2487034"/>
            <a:ext cx="958144" cy="336118"/>
          </a:xfrm>
          <a:prstGeom prst="rect">
            <a:avLst/>
          </a:prstGeom>
          <a:noFill/>
        </p:spPr>
        <p:txBody>
          <a:bodyPr wrap="square">
            <a:spAutoFit/>
          </a:bodyPr>
          <a:lstStyle/>
          <a:p>
            <a:pPr>
              <a:lnSpc>
                <a:spcPct val="150000"/>
              </a:lnSpc>
              <a:spcAft>
                <a:spcPts val="600"/>
              </a:spcAft>
              <a:buClr>
                <a:srgbClr val="C00000"/>
              </a:buClr>
            </a:pPr>
            <a:r>
              <a:rPr lang="en-US" sz="1200" u="sng" dirty="0">
                <a:solidFill>
                  <a:srgbClr val="C00000"/>
                </a:solidFill>
                <a:latin typeface="Times New Roman" panose="02020603050405020304" pitchFamily="18" charset="0"/>
                <a:cs typeface="Times New Roman" panose="02020603050405020304" pitchFamily="18" charset="0"/>
              </a:rPr>
              <a:t>1. Friction </a:t>
            </a:r>
          </a:p>
        </p:txBody>
      </p:sp>
      <p:pic>
        <p:nvPicPr>
          <p:cNvPr id="1026" name="Picture 2" descr="Examples of electro-static energy">
            <a:extLst>
              <a:ext uri="{FF2B5EF4-FFF2-40B4-BE49-F238E27FC236}">
                <a16:creationId xmlns:a16="http://schemas.microsoft.com/office/drawing/2014/main" id="{7C997654-202C-4529-BDAC-EED6E5ABE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901" y="2910510"/>
            <a:ext cx="879555" cy="1227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ved Regarding the depiction of a gas expanding into a | Chegg.com">
            <a:extLst>
              <a:ext uri="{FF2B5EF4-FFF2-40B4-BE49-F238E27FC236}">
                <a16:creationId xmlns:a16="http://schemas.microsoft.com/office/drawing/2014/main" id="{445289E0-3ADB-4FD3-87FA-E5228D541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722" y="3103142"/>
            <a:ext cx="2834363" cy="962929"/>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a:extLst>
              <a:ext uri="{FF2B5EF4-FFF2-40B4-BE49-F238E27FC236}">
                <a16:creationId xmlns:a16="http://schemas.microsoft.com/office/drawing/2014/main" id="{52411EB4-E6BE-44C7-84D0-F5953B83AB0C}"/>
              </a:ext>
            </a:extLst>
          </p:cNvPr>
          <p:cNvCxnSpPr/>
          <p:nvPr/>
        </p:nvCxnSpPr>
        <p:spPr>
          <a:xfrm flipH="1">
            <a:off x="8320789" y="3247543"/>
            <a:ext cx="209725" cy="276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69674E6A-CD6E-4DA0-8A00-8F3239AF8D48}"/>
              </a:ext>
            </a:extLst>
          </p:cNvPr>
          <p:cNvSpPr txBox="1"/>
          <p:nvPr/>
        </p:nvSpPr>
        <p:spPr>
          <a:xfrm>
            <a:off x="8296167" y="3021087"/>
            <a:ext cx="686904" cy="276999"/>
          </a:xfrm>
          <a:prstGeom prst="rect">
            <a:avLst/>
          </a:prstGeom>
          <a:noFill/>
        </p:spPr>
        <p:txBody>
          <a:bodyPr wrap="square">
            <a:spAutoFit/>
          </a:bodyPr>
          <a:lstStyle/>
          <a:p>
            <a:r>
              <a:rPr lang="en-US" sz="1200" dirty="0">
                <a:solidFill>
                  <a:schemeClr val="accent6">
                    <a:lumMod val="50000"/>
                  </a:schemeClr>
                </a:solidFill>
                <a:latin typeface="Times New Roman" panose="02020603050405020304" pitchFamily="18" charset="0"/>
                <a:cs typeface="Times New Roman" panose="02020603050405020304" pitchFamily="18" charset="0"/>
              </a:rPr>
              <a:t>Vacuum</a:t>
            </a:r>
            <a:endParaRPr lang="en-US" sz="1200" dirty="0"/>
          </a:p>
        </p:txBody>
      </p:sp>
      <p:sp>
        <p:nvSpPr>
          <p:cNvPr id="89" name="TextBox 88">
            <a:extLst>
              <a:ext uri="{FF2B5EF4-FFF2-40B4-BE49-F238E27FC236}">
                <a16:creationId xmlns:a16="http://schemas.microsoft.com/office/drawing/2014/main" id="{9F0F60C7-913A-4214-A40E-7D46173E1D56}"/>
              </a:ext>
            </a:extLst>
          </p:cNvPr>
          <p:cNvSpPr txBox="1"/>
          <p:nvPr/>
        </p:nvSpPr>
        <p:spPr>
          <a:xfrm>
            <a:off x="8983071" y="3879699"/>
            <a:ext cx="1169283" cy="276999"/>
          </a:xfrm>
          <a:prstGeom prst="rect">
            <a:avLst/>
          </a:prstGeom>
          <a:noFill/>
        </p:spPr>
        <p:txBody>
          <a:bodyPr wrap="square">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Gas expanded</a:t>
            </a:r>
            <a:endParaRPr lang="en-US" sz="1200" dirty="0">
              <a:solidFill>
                <a:schemeClr val="accent5">
                  <a:lumMod val="50000"/>
                </a:schemeClr>
              </a:solidFill>
            </a:endParaRPr>
          </a:p>
        </p:txBody>
      </p:sp>
      <p:sp>
        <p:nvSpPr>
          <p:cNvPr id="93" name="TextBox 92">
            <a:extLst>
              <a:ext uri="{FF2B5EF4-FFF2-40B4-BE49-F238E27FC236}">
                <a16:creationId xmlns:a16="http://schemas.microsoft.com/office/drawing/2014/main" id="{6EA4222F-2157-4A88-9D80-858C40B08EF0}"/>
              </a:ext>
            </a:extLst>
          </p:cNvPr>
          <p:cNvSpPr txBox="1"/>
          <p:nvPr/>
        </p:nvSpPr>
        <p:spPr>
          <a:xfrm>
            <a:off x="10698620" y="2479906"/>
            <a:ext cx="1213459" cy="336118"/>
          </a:xfrm>
          <a:prstGeom prst="rect">
            <a:avLst/>
          </a:prstGeom>
          <a:noFill/>
        </p:spPr>
        <p:txBody>
          <a:bodyPr wrap="square">
            <a:spAutoFit/>
          </a:bodyPr>
          <a:lstStyle/>
          <a:p>
            <a:pPr>
              <a:lnSpc>
                <a:spcPct val="150000"/>
              </a:lnSpc>
              <a:spcAft>
                <a:spcPts val="600"/>
              </a:spcAft>
              <a:buClr>
                <a:srgbClr val="C00000"/>
              </a:buClr>
            </a:pPr>
            <a:r>
              <a:rPr lang="en-US" sz="1200" u="sng" dirty="0">
                <a:solidFill>
                  <a:srgbClr val="C00000"/>
                </a:solidFill>
                <a:latin typeface="Times New Roman" panose="02020603050405020304" pitchFamily="18" charset="0"/>
                <a:cs typeface="Times New Roman" panose="02020603050405020304" pitchFamily="18" charset="0"/>
              </a:rPr>
              <a:t>3. Heat transfer </a:t>
            </a:r>
          </a:p>
        </p:txBody>
      </p:sp>
      <p:pic>
        <p:nvPicPr>
          <p:cNvPr id="97" name="Picture 96">
            <a:extLst>
              <a:ext uri="{FF2B5EF4-FFF2-40B4-BE49-F238E27FC236}">
                <a16:creationId xmlns:a16="http://schemas.microsoft.com/office/drawing/2014/main" id="{4501E13D-C197-451A-9E26-3CAD9F369CB2}"/>
              </a:ext>
            </a:extLst>
          </p:cNvPr>
          <p:cNvPicPr>
            <a:picLocks noChangeAspect="1"/>
          </p:cNvPicPr>
          <p:nvPr/>
        </p:nvPicPr>
        <p:blipFill rotWithShape="1">
          <a:blip r:embed="rId5"/>
          <a:srcRect l="6548" t="4322" r="20914" b="63086"/>
          <a:stretch/>
        </p:blipFill>
        <p:spPr>
          <a:xfrm>
            <a:off x="10344345" y="2851109"/>
            <a:ext cx="1795073" cy="1391627"/>
          </a:xfrm>
          <a:prstGeom prst="rect">
            <a:avLst/>
          </a:prstGeom>
        </p:spPr>
      </p:pic>
      <p:sp>
        <p:nvSpPr>
          <p:cNvPr id="100" name="TextBox 99">
            <a:extLst>
              <a:ext uri="{FF2B5EF4-FFF2-40B4-BE49-F238E27FC236}">
                <a16:creationId xmlns:a16="http://schemas.microsoft.com/office/drawing/2014/main" id="{A645740D-8309-447B-A130-F3EF43117831}"/>
              </a:ext>
            </a:extLst>
          </p:cNvPr>
          <p:cNvSpPr txBox="1"/>
          <p:nvPr/>
        </p:nvSpPr>
        <p:spPr>
          <a:xfrm>
            <a:off x="7638056" y="4352498"/>
            <a:ext cx="2285417" cy="336118"/>
          </a:xfrm>
          <a:prstGeom prst="rect">
            <a:avLst/>
          </a:prstGeom>
          <a:noFill/>
        </p:spPr>
        <p:txBody>
          <a:bodyPr wrap="square">
            <a:spAutoFit/>
          </a:bodyPr>
          <a:lstStyle/>
          <a:p>
            <a:pPr>
              <a:lnSpc>
                <a:spcPct val="150000"/>
              </a:lnSpc>
              <a:spcAft>
                <a:spcPts val="600"/>
              </a:spcAft>
              <a:buClr>
                <a:srgbClr val="C00000"/>
              </a:buClr>
            </a:pPr>
            <a:r>
              <a:rPr lang="en-US" sz="1200" u="sng" dirty="0">
                <a:solidFill>
                  <a:srgbClr val="C00000"/>
                </a:solidFill>
                <a:latin typeface="Times New Roman" panose="02020603050405020304" pitchFamily="18" charset="0"/>
                <a:cs typeface="Times New Roman" panose="02020603050405020304" pitchFamily="18" charset="0"/>
              </a:rPr>
              <a:t>5. Inelastic deformation of solids</a:t>
            </a:r>
          </a:p>
        </p:txBody>
      </p:sp>
      <p:pic>
        <p:nvPicPr>
          <p:cNvPr id="1030" name="Picture 6" descr="Deformed chrome and green springs Royalty Free Vector Image">
            <a:extLst>
              <a:ext uri="{FF2B5EF4-FFF2-40B4-BE49-F238E27FC236}">
                <a16:creationId xmlns:a16="http://schemas.microsoft.com/office/drawing/2014/main" id="{BCD1F180-2FCF-44DF-9A11-81440387AFD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761"/>
          <a:stretch/>
        </p:blipFill>
        <p:spPr bwMode="auto">
          <a:xfrm>
            <a:off x="7942790" y="4750520"/>
            <a:ext cx="1633831" cy="177206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E20E2019-D2F5-4721-AAF1-84584C3DBCF2}"/>
              </a:ext>
            </a:extLst>
          </p:cNvPr>
          <p:cNvSpPr txBox="1"/>
          <p:nvPr/>
        </p:nvSpPr>
        <p:spPr>
          <a:xfrm>
            <a:off x="10380349" y="4352498"/>
            <a:ext cx="1861574" cy="336118"/>
          </a:xfrm>
          <a:prstGeom prst="rect">
            <a:avLst/>
          </a:prstGeom>
          <a:noFill/>
        </p:spPr>
        <p:txBody>
          <a:bodyPr wrap="square">
            <a:spAutoFit/>
          </a:bodyPr>
          <a:lstStyle/>
          <a:p>
            <a:pPr>
              <a:lnSpc>
                <a:spcPct val="150000"/>
              </a:lnSpc>
              <a:spcAft>
                <a:spcPts val="600"/>
              </a:spcAft>
              <a:buClr>
                <a:srgbClr val="C00000"/>
              </a:buClr>
            </a:pPr>
            <a:r>
              <a:rPr lang="en-US" sz="1200" u="sng" dirty="0">
                <a:solidFill>
                  <a:srgbClr val="C00000"/>
                </a:solidFill>
                <a:latin typeface="Times New Roman" panose="02020603050405020304" pitchFamily="18" charset="0"/>
                <a:cs typeface="Times New Roman" panose="02020603050405020304" pitchFamily="18" charset="0"/>
              </a:rPr>
              <a:t>6. Chemical reactions </a:t>
            </a:r>
          </a:p>
        </p:txBody>
      </p:sp>
      <p:grpSp>
        <p:nvGrpSpPr>
          <p:cNvPr id="2" name="Group 1">
            <a:extLst>
              <a:ext uri="{FF2B5EF4-FFF2-40B4-BE49-F238E27FC236}">
                <a16:creationId xmlns:a16="http://schemas.microsoft.com/office/drawing/2014/main" id="{E6D547B7-B429-42E3-8067-58F30CBB4392}"/>
              </a:ext>
            </a:extLst>
          </p:cNvPr>
          <p:cNvGrpSpPr/>
          <p:nvPr/>
        </p:nvGrpSpPr>
        <p:grpSpPr>
          <a:xfrm>
            <a:off x="10273367" y="4741147"/>
            <a:ext cx="1881227" cy="2029940"/>
            <a:chOff x="10273367" y="4741147"/>
            <a:chExt cx="1881227" cy="2029940"/>
          </a:xfrm>
        </p:grpSpPr>
        <p:sp>
          <p:nvSpPr>
            <p:cNvPr id="101" name="Arc 100">
              <a:extLst>
                <a:ext uri="{FF2B5EF4-FFF2-40B4-BE49-F238E27FC236}">
                  <a16:creationId xmlns:a16="http://schemas.microsoft.com/office/drawing/2014/main" id="{04D42E0C-0A06-49DF-942E-5FD3E8E52AFD}"/>
                </a:ext>
              </a:extLst>
            </p:cNvPr>
            <p:cNvSpPr/>
            <p:nvPr/>
          </p:nvSpPr>
          <p:spPr>
            <a:xfrm rot="14185888">
              <a:off x="10099735" y="5175132"/>
              <a:ext cx="1881227" cy="1310684"/>
            </a:xfrm>
            <a:prstGeom prst="arc">
              <a:avLst>
                <a:gd name="adj1" fmla="val 16131657"/>
                <a:gd name="adj2" fmla="val 1495159"/>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Arc 108">
              <a:extLst>
                <a:ext uri="{FF2B5EF4-FFF2-40B4-BE49-F238E27FC236}">
                  <a16:creationId xmlns:a16="http://schemas.microsoft.com/office/drawing/2014/main" id="{BAC18F88-5CB8-4E50-BE94-7F4FC5D37021}"/>
                </a:ext>
              </a:extLst>
            </p:cNvPr>
            <p:cNvSpPr/>
            <p:nvPr/>
          </p:nvSpPr>
          <p:spPr>
            <a:xfrm rot="1109036">
              <a:off x="10273367" y="5209375"/>
              <a:ext cx="1881227" cy="1310684"/>
            </a:xfrm>
            <a:prstGeom prst="arc">
              <a:avLst>
                <a:gd name="adj1" fmla="val 16880265"/>
                <a:gd name="adj2" fmla="val 1093630"/>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6" name="Picture 12" descr="Have You Been Eating Yogurt with Milk ...">
              <a:extLst>
                <a:ext uri="{FF2B5EF4-FFF2-40B4-BE49-F238E27FC236}">
                  <a16:creationId xmlns:a16="http://schemas.microsoft.com/office/drawing/2014/main" id="{9745339A-76AC-410F-A23A-5644279A10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800" r="31180"/>
            <a:stretch/>
          </p:blipFill>
          <p:spPr bwMode="auto">
            <a:xfrm>
              <a:off x="10529556" y="5719960"/>
              <a:ext cx="1382523" cy="9012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w milk carton and milk cup isolated ...">
              <a:extLst>
                <a:ext uri="{FF2B5EF4-FFF2-40B4-BE49-F238E27FC236}">
                  <a16:creationId xmlns:a16="http://schemas.microsoft.com/office/drawing/2014/main" id="{6063857C-E44E-4BE9-9674-9B1402A17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3195" y="4741147"/>
              <a:ext cx="739800" cy="978812"/>
            </a:xfrm>
            <a:prstGeom prst="rect">
              <a:avLst/>
            </a:prstGeom>
            <a:noFill/>
            <a:extLst>
              <a:ext uri="{909E8E84-426E-40DD-AFC4-6F175D3DCCD1}">
                <a14:hiddenFill xmlns:a14="http://schemas.microsoft.com/office/drawing/2010/main">
                  <a:solidFill>
                    <a:srgbClr val="FFFFFF"/>
                  </a:solidFill>
                </a14:hiddenFill>
              </a:ext>
            </a:extLst>
          </p:spPr>
        </p:pic>
      </p:grpSp>
      <p:sp>
        <p:nvSpPr>
          <p:cNvPr id="113" name="TextBox 112">
            <a:extLst>
              <a:ext uri="{FF2B5EF4-FFF2-40B4-BE49-F238E27FC236}">
                <a16:creationId xmlns:a16="http://schemas.microsoft.com/office/drawing/2014/main" id="{42D2BFAA-3B83-4162-BF5A-A648411FC3BF}"/>
              </a:ext>
            </a:extLst>
          </p:cNvPr>
          <p:cNvSpPr txBox="1"/>
          <p:nvPr/>
        </p:nvSpPr>
        <p:spPr>
          <a:xfrm>
            <a:off x="5716543" y="4374858"/>
            <a:ext cx="1663269" cy="336118"/>
          </a:xfrm>
          <a:prstGeom prst="rect">
            <a:avLst/>
          </a:prstGeom>
          <a:noFill/>
        </p:spPr>
        <p:txBody>
          <a:bodyPr wrap="square">
            <a:spAutoFit/>
          </a:bodyPr>
          <a:lstStyle/>
          <a:p>
            <a:pPr>
              <a:lnSpc>
                <a:spcPct val="150000"/>
              </a:lnSpc>
              <a:spcAft>
                <a:spcPts val="600"/>
              </a:spcAft>
              <a:buClr>
                <a:srgbClr val="C00000"/>
              </a:buClr>
            </a:pPr>
            <a:r>
              <a:rPr lang="en-US" sz="1200" u="sng" dirty="0">
                <a:solidFill>
                  <a:srgbClr val="C00000"/>
                </a:solidFill>
                <a:latin typeface="Times New Roman" panose="02020603050405020304" pitchFamily="18" charset="0"/>
                <a:cs typeface="Times New Roman" panose="02020603050405020304" pitchFamily="18" charset="0"/>
              </a:rPr>
              <a:t>4. Mixing of two fluids </a:t>
            </a:r>
          </a:p>
        </p:txBody>
      </p:sp>
      <p:pic>
        <p:nvPicPr>
          <p:cNvPr id="1040" name="Picture 16" descr="Mixing Liquids Challenge ...">
            <a:extLst>
              <a:ext uri="{FF2B5EF4-FFF2-40B4-BE49-F238E27FC236}">
                <a16:creationId xmlns:a16="http://schemas.microsoft.com/office/drawing/2014/main" id="{11B01A9D-8140-4BD1-9395-11B099EA67B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088" r="9647"/>
          <a:stretch/>
        </p:blipFill>
        <p:spPr bwMode="auto">
          <a:xfrm>
            <a:off x="5808425" y="4955883"/>
            <a:ext cx="1428532" cy="1603160"/>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84467C99-B8C7-41AA-8FF1-458D84D1CB23}"/>
              </a:ext>
            </a:extLst>
          </p:cNvPr>
          <p:cNvSpPr txBox="1"/>
          <p:nvPr/>
        </p:nvSpPr>
        <p:spPr>
          <a:xfrm>
            <a:off x="-6253" y="3267910"/>
            <a:ext cx="5696089"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The reason is that, the </a:t>
            </a:r>
            <a:r>
              <a:rPr lang="en-US" sz="1400" dirty="0">
                <a:solidFill>
                  <a:srgbClr val="00B050"/>
                </a:solidFill>
                <a:latin typeface="Times New Roman" panose="02020603050405020304" pitchFamily="18" charset="0"/>
                <a:cs typeface="Times New Roman" panose="02020603050405020304" pitchFamily="18" charset="0"/>
              </a:rPr>
              <a:t>reversible process shows the maximum </a:t>
            </a:r>
            <a:r>
              <a:rPr lang="en-US" sz="1400" dirty="0">
                <a:latin typeface="Times New Roman" panose="02020603050405020304" pitchFamily="18" charset="0"/>
                <a:cs typeface="Times New Roman" panose="02020603050405020304" pitchFamily="18" charset="0"/>
              </a:rPr>
              <a:t>theoretical </a:t>
            </a:r>
            <a:r>
              <a:rPr lang="en-US" sz="1400" dirty="0">
                <a:solidFill>
                  <a:srgbClr val="00B050"/>
                </a:solidFill>
                <a:latin typeface="Times New Roman" panose="02020603050405020304" pitchFamily="18" charset="0"/>
                <a:cs typeface="Times New Roman" panose="02020603050405020304" pitchFamily="18" charset="0"/>
              </a:rPr>
              <a:t>efficiency</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device, by absorbing </a:t>
            </a:r>
            <a:r>
              <a:rPr lang="en-US" sz="1400" dirty="0">
                <a:solidFill>
                  <a:srgbClr val="00B050"/>
                </a:solidFill>
                <a:latin typeface="Times New Roman" panose="02020603050405020304" pitchFamily="18" charset="0"/>
                <a:cs typeface="Times New Roman" panose="02020603050405020304" pitchFamily="18" charset="0"/>
              </a:rPr>
              <a:t>least amount of work during compression</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120" name="TextBox 119">
            <a:extLst>
              <a:ext uri="{FF2B5EF4-FFF2-40B4-BE49-F238E27FC236}">
                <a16:creationId xmlns:a16="http://schemas.microsoft.com/office/drawing/2014/main" id="{11400A56-F645-4018-9E76-E7AD5A0A9B02}"/>
              </a:ext>
            </a:extLst>
          </p:cNvPr>
          <p:cNvSpPr txBox="1"/>
          <p:nvPr/>
        </p:nvSpPr>
        <p:spPr>
          <a:xfrm>
            <a:off x="33374" y="3836210"/>
            <a:ext cx="2616570" cy="307777"/>
          </a:xfrm>
          <a:prstGeom prst="rect">
            <a:avLst/>
          </a:prstGeom>
          <a:noFill/>
          <a:ln w="19050">
            <a:noFill/>
            <a:prstDash val="sysDash"/>
          </a:ln>
        </p:spPr>
        <p:txBody>
          <a:bodyPr wrap="square">
            <a:spAutoFit/>
          </a:bodyPr>
          <a:lstStyle/>
          <a:p>
            <a:r>
              <a:rPr lang="en-US" sz="1400" dirty="0">
                <a:solidFill>
                  <a:srgbClr val="0000FF"/>
                </a:solidFill>
                <a:latin typeface="Times New Roman" panose="02020603050405020304" pitchFamily="18" charset="0"/>
                <a:cs typeface="Times New Roman" panose="02020603050405020304" pitchFamily="18" charset="0"/>
              </a:rPr>
              <a:t>Infinitesimally slow compression</a:t>
            </a:r>
          </a:p>
        </p:txBody>
      </p:sp>
      <p:pic>
        <p:nvPicPr>
          <p:cNvPr id="121" name="Picture 3">
            <a:extLst>
              <a:ext uri="{FF2B5EF4-FFF2-40B4-BE49-F238E27FC236}">
                <a16:creationId xmlns:a16="http://schemas.microsoft.com/office/drawing/2014/main" id="{01EB986F-5471-43CD-A540-0059DE42A19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938" b="74457"/>
          <a:stretch/>
        </p:blipFill>
        <p:spPr bwMode="auto">
          <a:xfrm>
            <a:off x="85506" y="4162024"/>
            <a:ext cx="2384398" cy="928080"/>
          </a:xfrm>
          <a:prstGeom prst="rect">
            <a:avLst/>
          </a:prstGeom>
          <a:noFill/>
          <a:ln w="9525">
            <a:noFill/>
            <a:miter lim="800000"/>
            <a:headEnd/>
            <a:tailEnd/>
          </a:ln>
          <a:effectLst/>
        </p:spPr>
      </p:pic>
      <p:pic>
        <p:nvPicPr>
          <p:cNvPr id="122" name="Picture 3">
            <a:extLst>
              <a:ext uri="{FF2B5EF4-FFF2-40B4-BE49-F238E27FC236}">
                <a16:creationId xmlns:a16="http://schemas.microsoft.com/office/drawing/2014/main" id="{5E616986-B9E1-41A8-BB80-3372F52E100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938" b="74457"/>
          <a:stretch/>
        </p:blipFill>
        <p:spPr bwMode="auto">
          <a:xfrm>
            <a:off x="3073238" y="4162024"/>
            <a:ext cx="2384398" cy="928080"/>
          </a:xfrm>
          <a:prstGeom prst="rect">
            <a:avLst/>
          </a:prstGeom>
          <a:noFill/>
          <a:ln w="9525">
            <a:noFill/>
            <a:miter lim="800000"/>
            <a:headEnd/>
            <a:tailEnd/>
          </a:ln>
          <a:effectLst/>
        </p:spPr>
      </p:pic>
      <p:sp>
        <p:nvSpPr>
          <p:cNvPr id="123" name="TextBox 122">
            <a:extLst>
              <a:ext uri="{FF2B5EF4-FFF2-40B4-BE49-F238E27FC236}">
                <a16:creationId xmlns:a16="http://schemas.microsoft.com/office/drawing/2014/main" id="{1058DED4-0A92-4BB1-B0AC-B4377B1F151D}"/>
              </a:ext>
            </a:extLst>
          </p:cNvPr>
          <p:cNvSpPr txBox="1"/>
          <p:nvPr/>
        </p:nvSpPr>
        <p:spPr>
          <a:xfrm>
            <a:off x="3138205" y="3836559"/>
            <a:ext cx="2243522" cy="307777"/>
          </a:xfrm>
          <a:prstGeom prst="rect">
            <a:avLst/>
          </a:prstGeom>
          <a:noFill/>
          <a:ln w="19050">
            <a:noFill/>
            <a:prstDash val="sysDash"/>
          </a:ln>
        </p:spPr>
        <p:txBody>
          <a:bodyPr wrap="square">
            <a:spAutoFit/>
          </a:bodyPr>
          <a:lstStyle/>
          <a:p>
            <a:r>
              <a:rPr lang="en-US" sz="1400" dirty="0">
                <a:solidFill>
                  <a:srgbClr val="0000FF"/>
                </a:solidFill>
                <a:latin typeface="Times New Roman" panose="02020603050405020304" pitchFamily="18" charset="0"/>
                <a:cs typeface="Times New Roman" panose="02020603050405020304" pitchFamily="18" charset="0"/>
              </a:rPr>
              <a:t>Real time (fast) compression</a:t>
            </a:r>
          </a:p>
        </p:txBody>
      </p:sp>
      <p:sp>
        <p:nvSpPr>
          <p:cNvPr id="125" name="TextBox 124">
            <a:extLst>
              <a:ext uri="{FF2B5EF4-FFF2-40B4-BE49-F238E27FC236}">
                <a16:creationId xmlns:a16="http://schemas.microsoft.com/office/drawing/2014/main" id="{D5CD9948-9002-44A2-9DD2-8F0567C89A94}"/>
              </a:ext>
            </a:extLst>
          </p:cNvPr>
          <p:cNvSpPr txBox="1"/>
          <p:nvPr/>
        </p:nvSpPr>
        <p:spPr>
          <a:xfrm>
            <a:off x="479213" y="5345572"/>
            <a:ext cx="1877887"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Almost no heat loss</a:t>
            </a:r>
            <a:endParaRPr lang="en-US" sz="1400" dirty="0"/>
          </a:p>
        </p:txBody>
      </p:sp>
      <p:sp>
        <p:nvSpPr>
          <p:cNvPr id="126" name="TextBox 125">
            <a:extLst>
              <a:ext uri="{FF2B5EF4-FFF2-40B4-BE49-F238E27FC236}">
                <a16:creationId xmlns:a16="http://schemas.microsoft.com/office/drawing/2014/main" id="{90B3F70B-1B02-401A-A2FA-64EB4000A055}"/>
              </a:ext>
            </a:extLst>
          </p:cNvPr>
          <p:cNvSpPr txBox="1"/>
          <p:nvPr/>
        </p:nvSpPr>
        <p:spPr>
          <a:xfrm>
            <a:off x="397064" y="5084105"/>
            <a:ext cx="1877887"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Almost no friction loss</a:t>
            </a:r>
            <a:endParaRPr lang="en-US" sz="1400" dirty="0"/>
          </a:p>
        </p:txBody>
      </p:sp>
      <p:sp>
        <p:nvSpPr>
          <p:cNvPr id="127" name="TextBox 126">
            <a:extLst>
              <a:ext uri="{FF2B5EF4-FFF2-40B4-BE49-F238E27FC236}">
                <a16:creationId xmlns:a16="http://schemas.microsoft.com/office/drawing/2014/main" id="{2DD8D679-D257-4B93-9D05-F12B846B6336}"/>
              </a:ext>
            </a:extLst>
          </p:cNvPr>
          <p:cNvSpPr txBox="1"/>
          <p:nvPr/>
        </p:nvSpPr>
        <p:spPr>
          <a:xfrm>
            <a:off x="3217928" y="5107792"/>
            <a:ext cx="2149821"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Friction is present and so, heat is also produced.</a:t>
            </a:r>
            <a:endParaRPr lang="en-US" sz="1400" dirty="0"/>
          </a:p>
        </p:txBody>
      </p:sp>
      <p:sp>
        <p:nvSpPr>
          <p:cNvPr id="128" name="TextBox 127">
            <a:extLst>
              <a:ext uri="{FF2B5EF4-FFF2-40B4-BE49-F238E27FC236}">
                <a16:creationId xmlns:a16="http://schemas.microsoft.com/office/drawing/2014/main" id="{FAB7EF72-6543-49E5-9119-32EE6F339455}"/>
              </a:ext>
            </a:extLst>
          </p:cNvPr>
          <p:cNvSpPr txBox="1"/>
          <p:nvPr/>
        </p:nvSpPr>
        <p:spPr>
          <a:xfrm>
            <a:off x="2888085" y="5872302"/>
            <a:ext cx="2789616" cy="738664"/>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Because of </a:t>
            </a:r>
            <a:r>
              <a:rPr lang="en-US" sz="1400" dirty="0">
                <a:solidFill>
                  <a:schemeClr val="accent2">
                    <a:lumMod val="50000"/>
                  </a:schemeClr>
                </a:solidFill>
                <a:latin typeface="Times New Roman" panose="02020603050405020304" pitchFamily="18" charset="0"/>
                <a:cs typeface="Times New Roman" panose="02020603050405020304" pitchFamily="18" charset="0"/>
              </a:rPr>
              <a:t>friction,</a:t>
            </a:r>
            <a:r>
              <a:rPr lang="en-US" sz="1400" dirty="0">
                <a:latin typeface="Times New Roman" panose="02020603050405020304" pitchFamily="18" charset="0"/>
                <a:cs typeface="Times New Roman" panose="02020603050405020304" pitchFamily="18" charset="0"/>
              </a:rPr>
              <a:t> you need to </a:t>
            </a:r>
            <a:r>
              <a:rPr lang="en-US" sz="1400" dirty="0">
                <a:solidFill>
                  <a:schemeClr val="accent2">
                    <a:lumMod val="50000"/>
                  </a:schemeClr>
                </a:solidFill>
                <a:latin typeface="Times New Roman" panose="02020603050405020304" pitchFamily="18" charset="0"/>
                <a:cs typeface="Times New Roman" panose="02020603050405020304" pitchFamily="18" charset="0"/>
              </a:rPr>
              <a:t>give more work </a:t>
            </a:r>
            <a:r>
              <a:rPr lang="en-US" sz="1400" dirty="0">
                <a:latin typeface="Times New Roman" panose="02020603050405020304" pitchFamily="18" charset="0"/>
                <a:cs typeface="Times New Roman" panose="02020603050405020304" pitchFamily="18" charset="0"/>
              </a:rPr>
              <a:t>(energy) to move the piston.</a:t>
            </a:r>
            <a:endParaRPr lang="en-US" sz="1400" dirty="0"/>
          </a:p>
        </p:txBody>
      </p:sp>
      <p:sp>
        <p:nvSpPr>
          <p:cNvPr id="129" name="TextBox 128">
            <a:extLst>
              <a:ext uri="{FF2B5EF4-FFF2-40B4-BE49-F238E27FC236}">
                <a16:creationId xmlns:a16="http://schemas.microsoft.com/office/drawing/2014/main" id="{EE204B45-47C3-4425-8F14-864BB0D6D053}"/>
              </a:ext>
            </a:extLst>
          </p:cNvPr>
          <p:cNvSpPr txBox="1"/>
          <p:nvPr/>
        </p:nvSpPr>
        <p:spPr>
          <a:xfrm>
            <a:off x="-64948" y="5882582"/>
            <a:ext cx="2789616" cy="738664"/>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There are almost </a:t>
            </a:r>
            <a:r>
              <a:rPr lang="en-US" sz="1400" dirty="0">
                <a:solidFill>
                  <a:schemeClr val="accent2">
                    <a:lumMod val="50000"/>
                  </a:schemeClr>
                </a:solidFill>
                <a:latin typeface="Times New Roman" panose="02020603050405020304" pitchFamily="18" charset="0"/>
                <a:cs typeface="Times New Roman" panose="02020603050405020304" pitchFamily="18" charset="0"/>
              </a:rPr>
              <a:t>no losses. </a:t>
            </a:r>
            <a:r>
              <a:rPr lang="en-US" sz="1400" dirty="0">
                <a:latin typeface="Times New Roman" panose="02020603050405020304" pitchFamily="18" charset="0"/>
                <a:cs typeface="Times New Roman" panose="02020603050405020304" pitchFamily="18" charset="0"/>
              </a:rPr>
              <a:t>So you apply </a:t>
            </a:r>
            <a:r>
              <a:rPr lang="en-US" sz="1400" dirty="0">
                <a:solidFill>
                  <a:schemeClr val="accent2">
                    <a:lumMod val="50000"/>
                  </a:schemeClr>
                </a:solidFill>
                <a:latin typeface="Times New Roman" panose="02020603050405020304" pitchFamily="18" charset="0"/>
                <a:cs typeface="Times New Roman" panose="02020603050405020304" pitchFamily="18" charset="0"/>
              </a:rPr>
              <a:t>very very less work </a:t>
            </a:r>
            <a:r>
              <a:rPr lang="en-US" sz="1400" dirty="0">
                <a:latin typeface="Times New Roman" panose="02020603050405020304" pitchFamily="18" charset="0"/>
                <a:cs typeface="Times New Roman" panose="02020603050405020304" pitchFamily="18" charset="0"/>
              </a:rPr>
              <a:t>(energy) to move the piston</a:t>
            </a:r>
            <a:endParaRPr lang="en-US" sz="1400" dirty="0"/>
          </a:p>
        </p:txBody>
      </p:sp>
      <p:sp>
        <p:nvSpPr>
          <p:cNvPr id="110" name="Freeform: Shape 109">
            <a:extLst>
              <a:ext uri="{FF2B5EF4-FFF2-40B4-BE49-F238E27FC236}">
                <a16:creationId xmlns:a16="http://schemas.microsoft.com/office/drawing/2014/main" id="{6C168D30-2A7F-49AB-AF8F-54B52CF9B405}"/>
              </a:ext>
            </a:extLst>
          </p:cNvPr>
          <p:cNvSpPr/>
          <p:nvPr/>
        </p:nvSpPr>
        <p:spPr>
          <a:xfrm>
            <a:off x="3967993" y="4261607"/>
            <a:ext cx="780176" cy="226503"/>
          </a:xfrm>
          <a:custGeom>
            <a:avLst/>
            <a:gdLst>
              <a:gd name="connsiteX0" fmla="*/ 780176 w 780176"/>
              <a:gd name="connsiteY0" fmla="*/ 226503 h 226503"/>
              <a:gd name="connsiteX1" fmla="*/ 637563 w 780176"/>
              <a:gd name="connsiteY1" fmla="*/ 109057 h 226503"/>
              <a:gd name="connsiteX2" fmla="*/ 0 w 780176"/>
              <a:gd name="connsiteY2" fmla="*/ 0 h 226503"/>
            </a:gdLst>
            <a:ahLst/>
            <a:cxnLst>
              <a:cxn ang="0">
                <a:pos x="connsiteX0" y="connsiteY0"/>
              </a:cxn>
              <a:cxn ang="0">
                <a:pos x="connsiteX1" y="connsiteY1"/>
              </a:cxn>
              <a:cxn ang="0">
                <a:pos x="connsiteX2" y="connsiteY2"/>
              </a:cxn>
            </a:cxnLst>
            <a:rect l="l" t="t" r="r" b="b"/>
            <a:pathLst>
              <a:path w="780176" h="226503">
                <a:moveTo>
                  <a:pt x="780176" y="226503"/>
                </a:moveTo>
                <a:cubicBezTo>
                  <a:pt x="773884" y="186655"/>
                  <a:pt x="767592" y="146807"/>
                  <a:pt x="637563" y="109057"/>
                </a:cubicBezTo>
                <a:cubicBezTo>
                  <a:pt x="507534" y="71307"/>
                  <a:pt x="253767" y="35653"/>
                  <a:pt x="0"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541BB5F5-382E-4D98-8B6B-6B274671887D}"/>
              </a:ext>
            </a:extLst>
          </p:cNvPr>
          <p:cNvSpPr txBox="1"/>
          <p:nvPr/>
        </p:nvSpPr>
        <p:spPr>
          <a:xfrm>
            <a:off x="4672618" y="4333584"/>
            <a:ext cx="993195" cy="461665"/>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Friction and heat</a:t>
            </a:r>
            <a:endParaRPr lang="en-US" sz="1200" dirty="0"/>
          </a:p>
        </p:txBody>
      </p:sp>
      <p:sp>
        <p:nvSpPr>
          <p:cNvPr id="134" name="TextBox 133">
            <a:extLst>
              <a:ext uri="{FF2B5EF4-FFF2-40B4-BE49-F238E27FC236}">
                <a16:creationId xmlns:a16="http://schemas.microsoft.com/office/drawing/2014/main" id="{3571505C-A6DA-4D89-A159-3F8C35D2E378}"/>
              </a:ext>
            </a:extLst>
          </p:cNvPr>
          <p:cNvSpPr txBox="1"/>
          <p:nvPr/>
        </p:nvSpPr>
        <p:spPr>
          <a:xfrm>
            <a:off x="1018975" y="4664593"/>
            <a:ext cx="1877887"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Quasi static process</a:t>
            </a:r>
            <a:endParaRPr lang="en-US" sz="1200" dirty="0"/>
          </a:p>
        </p:txBody>
      </p:sp>
      <p:cxnSp>
        <p:nvCxnSpPr>
          <p:cNvPr id="138" name="Straight Connector 137">
            <a:extLst>
              <a:ext uri="{FF2B5EF4-FFF2-40B4-BE49-F238E27FC236}">
                <a16:creationId xmlns:a16="http://schemas.microsoft.com/office/drawing/2014/main" id="{E9B1B0DF-58E5-44FF-8CC4-2481E765D00B}"/>
              </a:ext>
            </a:extLst>
          </p:cNvPr>
          <p:cNvCxnSpPr>
            <a:cxnSpLocks/>
          </p:cNvCxnSpPr>
          <p:nvPr/>
        </p:nvCxnSpPr>
        <p:spPr>
          <a:xfrm flipV="1">
            <a:off x="7388486" y="2523657"/>
            <a:ext cx="0" cy="434783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AFE01BF-4892-4FDB-865A-FCC1B1FA25DA}"/>
              </a:ext>
            </a:extLst>
          </p:cNvPr>
          <p:cNvCxnSpPr>
            <a:cxnSpLocks/>
          </p:cNvCxnSpPr>
          <p:nvPr/>
        </p:nvCxnSpPr>
        <p:spPr>
          <a:xfrm flipV="1">
            <a:off x="10137620" y="2531166"/>
            <a:ext cx="0" cy="434783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91D2F5E-F062-4BC2-8A88-E3691B0E37F4}"/>
              </a:ext>
            </a:extLst>
          </p:cNvPr>
          <p:cNvCxnSpPr>
            <a:cxnSpLocks/>
          </p:cNvCxnSpPr>
          <p:nvPr/>
        </p:nvCxnSpPr>
        <p:spPr>
          <a:xfrm>
            <a:off x="5665813" y="4401605"/>
            <a:ext cx="6526187"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down)">
                                      <p:cBhvr>
                                        <p:cTn id="34" dur="500"/>
                                        <p:tgtEl>
                                          <p:spTgt spid="5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down)">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down)">
                                      <p:cBhvr>
                                        <p:cTn id="53" dur="500"/>
                                        <p:tgtEl>
                                          <p:spTgt spid="6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down)">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down)">
                                      <p:cBhvr>
                                        <p:cTn id="66" dur="500"/>
                                        <p:tgtEl>
                                          <p:spTgt spid="80"/>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wipe(down)">
                                      <p:cBhvr>
                                        <p:cTn id="69" dur="500"/>
                                        <p:tgtEl>
                                          <p:spTgt spid="9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wipe(down)">
                                      <p:cBhvr>
                                        <p:cTn id="72" dur="500"/>
                                        <p:tgtEl>
                                          <p:spTgt spid="11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wipe(down)">
                                      <p:cBhvr>
                                        <p:cTn id="78" dur="500"/>
                                        <p:tgtEl>
                                          <p:spTgt spid="103"/>
                                        </p:tgtEl>
                                      </p:cBhvr>
                                    </p:animEffect>
                                  </p:childTnLst>
                                </p:cTn>
                              </p:par>
                              <p:par>
                                <p:cTn id="79" presetID="22" presetClass="entr" presetSubtype="4" fill="hold"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wipe(down)">
                                      <p:cBhvr>
                                        <p:cTn id="81" dur="500"/>
                                        <p:tgtEl>
                                          <p:spTgt spid="138"/>
                                        </p:tgtEl>
                                      </p:cBhvr>
                                    </p:animEffect>
                                  </p:childTnLst>
                                </p:cTn>
                              </p:par>
                              <p:par>
                                <p:cTn id="82" presetID="22" presetClass="entr" presetSubtype="4" fill="hold" nodeType="withEffect">
                                  <p:stCondLst>
                                    <p:cond delay="0"/>
                                  </p:stCondLst>
                                  <p:childTnLst>
                                    <p:set>
                                      <p:cBhvr>
                                        <p:cTn id="83" dur="1" fill="hold">
                                          <p:stCondLst>
                                            <p:cond delay="0"/>
                                          </p:stCondLst>
                                        </p:cTn>
                                        <p:tgtEl>
                                          <p:spTgt spid="141"/>
                                        </p:tgtEl>
                                        <p:attrNameLst>
                                          <p:attrName>style.visibility</p:attrName>
                                        </p:attrNameLst>
                                      </p:cBhvr>
                                      <p:to>
                                        <p:strVal val="visible"/>
                                      </p:to>
                                    </p:set>
                                    <p:animEffect transition="in" filter="wipe(down)">
                                      <p:cBhvr>
                                        <p:cTn id="84" dur="500"/>
                                        <p:tgtEl>
                                          <p:spTgt spid="141"/>
                                        </p:tgtEl>
                                      </p:cBhvr>
                                    </p:animEffect>
                                  </p:childTnLst>
                                </p:cTn>
                              </p:par>
                              <p:par>
                                <p:cTn id="85" presetID="22" presetClass="entr" presetSubtype="4" fill="hold" nodeType="with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wipe(down)">
                                      <p:cBhvr>
                                        <p:cTn id="87" dur="500"/>
                                        <p:tgtEl>
                                          <p:spTgt spid="14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026"/>
                                        </p:tgtEl>
                                        <p:attrNameLst>
                                          <p:attrName>style.visibility</p:attrName>
                                        </p:attrNameLst>
                                      </p:cBhvr>
                                      <p:to>
                                        <p:strVal val="visible"/>
                                      </p:to>
                                    </p:set>
                                    <p:animEffect transition="in" filter="wipe(down)">
                                      <p:cBhvr>
                                        <p:cTn id="92" dur="500"/>
                                        <p:tgtEl>
                                          <p:spTgt spid="10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028"/>
                                        </p:tgtEl>
                                        <p:attrNameLst>
                                          <p:attrName>style.visibility</p:attrName>
                                        </p:attrNameLst>
                                      </p:cBhvr>
                                      <p:to>
                                        <p:strVal val="visible"/>
                                      </p:to>
                                    </p:set>
                                    <p:animEffect transition="in" filter="wipe(up)">
                                      <p:cBhvr>
                                        <p:cTn id="97" dur="500"/>
                                        <p:tgtEl>
                                          <p:spTgt spid="102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down)">
                                      <p:cBhvr>
                                        <p:cTn id="102" dur="500"/>
                                        <p:tgtEl>
                                          <p:spTgt spid="88"/>
                                        </p:tgtEl>
                                      </p:cBhvr>
                                    </p:animEffect>
                                  </p:childTnLst>
                                </p:cTn>
                              </p:par>
                              <p:par>
                                <p:cTn id="103" presetID="22" presetClass="entr" presetSubtype="4"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down)">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wipe(down)">
                                      <p:cBhvr>
                                        <p:cTn id="110" dur="500"/>
                                        <p:tgtEl>
                                          <p:spTgt spid="8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wipe(up)">
                                      <p:cBhvr>
                                        <p:cTn id="115" dur="500"/>
                                        <p:tgtEl>
                                          <p:spTgt spid="9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1040"/>
                                        </p:tgtEl>
                                        <p:attrNameLst>
                                          <p:attrName>style.visibility</p:attrName>
                                        </p:attrNameLst>
                                      </p:cBhvr>
                                      <p:to>
                                        <p:strVal val="visible"/>
                                      </p:to>
                                    </p:set>
                                    <p:animEffect transition="in" filter="wipe(up)">
                                      <p:cBhvr>
                                        <p:cTn id="120" dur="500"/>
                                        <p:tgtEl>
                                          <p:spTgt spid="104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1030"/>
                                        </p:tgtEl>
                                        <p:attrNameLst>
                                          <p:attrName>style.visibility</p:attrName>
                                        </p:attrNameLst>
                                      </p:cBhvr>
                                      <p:to>
                                        <p:strVal val="visible"/>
                                      </p:to>
                                    </p:set>
                                    <p:animEffect transition="in" filter="wipe(up)">
                                      <p:cBhvr>
                                        <p:cTn id="125" dur="500"/>
                                        <p:tgtEl>
                                          <p:spTgt spid="103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wipe(up)">
                                      <p:cBhvr>
                                        <p:cTn id="130" dur="500"/>
                                        <p:tgtEl>
                                          <p:spTgt spid="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down)">
                                      <p:cBhvr>
                                        <p:cTn id="135" dur="500"/>
                                        <p:tgtEl>
                                          <p:spTgt spid="62"/>
                                        </p:tgtEl>
                                      </p:cBhvr>
                                    </p:animEffect>
                                  </p:childTnLst>
                                </p:cTn>
                              </p:par>
                              <p:par>
                                <p:cTn id="136" presetID="22" presetClass="entr" presetSubtype="4" fill="hold"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par>
                                <p:cTn id="139" presetID="22" presetClass="entr" presetSubtype="4" fill="hold" nodeType="withEffect">
                                  <p:stCondLst>
                                    <p:cond delay="0"/>
                                  </p:stCondLst>
                                  <p:childTnLst>
                                    <p:set>
                                      <p:cBhvr>
                                        <p:cTn id="140" dur="1" fill="hold">
                                          <p:stCondLst>
                                            <p:cond delay="0"/>
                                          </p:stCondLst>
                                        </p:cTn>
                                        <p:tgtEl>
                                          <p:spTgt spid="119"/>
                                        </p:tgtEl>
                                        <p:attrNameLst>
                                          <p:attrName>style.visibility</p:attrName>
                                        </p:attrNameLst>
                                      </p:cBhvr>
                                      <p:to>
                                        <p:strVal val="visible"/>
                                      </p:to>
                                    </p:set>
                                    <p:animEffect transition="in" filter="wipe(down)">
                                      <p:cBhvr>
                                        <p:cTn id="141" dur="500"/>
                                        <p:tgtEl>
                                          <p:spTgt spid="11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118"/>
                                        </p:tgtEl>
                                        <p:attrNameLst>
                                          <p:attrName>style.visibility</p:attrName>
                                        </p:attrNameLst>
                                      </p:cBhvr>
                                      <p:to>
                                        <p:strVal val="visible"/>
                                      </p:to>
                                    </p:set>
                                    <p:animEffect transition="in" filter="wipe(down)">
                                      <p:cBhvr>
                                        <p:cTn id="146" dur="500"/>
                                        <p:tgtEl>
                                          <p:spTgt spid="11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121"/>
                                        </p:tgtEl>
                                        <p:attrNameLst>
                                          <p:attrName>style.visibility</p:attrName>
                                        </p:attrNameLst>
                                      </p:cBhvr>
                                      <p:to>
                                        <p:strVal val="visible"/>
                                      </p:to>
                                    </p:set>
                                    <p:animEffect transition="in" filter="wipe(down)">
                                      <p:cBhvr>
                                        <p:cTn id="151" dur="500"/>
                                        <p:tgtEl>
                                          <p:spTgt spid="121"/>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120"/>
                                        </p:tgtEl>
                                        <p:attrNameLst>
                                          <p:attrName>style.visibility</p:attrName>
                                        </p:attrNameLst>
                                      </p:cBhvr>
                                      <p:to>
                                        <p:strVal val="visible"/>
                                      </p:to>
                                    </p:set>
                                    <p:animEffect transition="in" filter="wipe(down)">
                                      <p:cBhvr>
                                        <p:cTn id="154" dur="500"/>
                                        <p:tgtEl>
                                          <p:spTgt spid="120"/>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34"/>
                                        </p:tgtEl>
                                        <p:attrNameLst>
                                          <p:attrName>style.visibility</p:attrName>
                                        </p:attrNameLst>
                                      </p:cBhvr>
                                      <p:to>
                                        <p:strVal val="visible"/>
                                      </p:to>
                                    </p:set>
                                    <p:animEffect transition="in" filter="wipe(down)">
                                      <p:cBhvr>
                                        <p:cTn id="157" dur="500"/>
                                        <p:tgtEl>
                                          <p:spTgt spid="134"/>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23"/>
                                        </p:tgtEl>
                                        <p:attrNameLst>
                                          <p:attrName>style.visibility</p:attrName>
                                        </p:attrNameLst>
                                      </p:cBhvr>
                                      <p:to>
                                        <p:strVal val="visible"/>
                                      </p:to>
                                    </p:set>
                                    <p:animEffect transition="in" filter="wipe(down)">
                                      <p:cBhvr>
                                        <p:cTn id="160" dur="500"/>
                                        <p:tgtEl>
                                          <p:spTgt spid="123"/>
                                        </p:tgtEl>
                                      </p:cBhvr>
                                    </p:animEffect>
                                  </p:childTnLst>
                                </p:cTn>
                              </p:par>
                              <p:par>
                                <p:cTn id="161" presetID="22" presetClass="entr" presetSubtype="4" fill="hold" nodeType="withEffect">
                                  <p:stCondLst>
                                    <p:cond delay="0"/>
                                  </p:stCondLst>
                                  <p:childTnLst>
                                    <p:set>
                                      <p:cBhvr>
                                        <p:cTn id="162" dur="1" fill="hold">
                                          <p:stCondLst>
                                            <p:cond delay="0"/>
                                          </p:stCondLst>
                                        </p:cTn>
                                        <p:tgtEl>
                                          <p:spTgt spid="122"/>
                                        </p:tgtEl>
                                        <p:attrNameLst>
                                          <p:attrName>style.visibility</p:attrName>
                                        </p:attrNameLst>
                                      </p:cBhvr>
                                      <p:to>
                                        <p:strVal val="visible"/>
                                      </p:to>
                                    </p:set>
                                    <p:animEffect transition="in" filter="wipe(down)">
                                      <p:cBhvr>
                                        <p:cTn id="163" dur="500"/>
                                        <p:tgtEl>
                                          <p:spTgt spid="122"/>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110"/>
                                        </p:tgtEl>
                                        <p:attrNameLst>
                                          <p:attrName>style.visibility</p:attrName>
                                        </p:attrNameLst>
                                      </p:cBhvr>
                                      <p:to>
                                        <p:strVal val="visible"/>
                                      </p:to>
                                    </p:set>
                                    <p:animEffect transition="in" filter="wipe(down)">
                                      <p:cBhvr>
                                        <p:cTn id="166" dur="500"/>
                                        <p:tgtEl>
                                          <p:spTgt spid="110"/>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133"/>
                                        </p:tgtEl>
                                        <p:attrNameLst>
                                          <p:attrName>style.visibility</p:attrName>
                                        </p:attrNameLst>
                                      </p:cBhvr>
                                      <p:to>
                                        <p:strVal val="visible"/>
                                      </p:to>
                                    </p:set>
                                    <p:animEffect transition="in" filter="wipe(down)">
                                      <p:cBhvr>
                                        <p:cTn id="169" dur="500"/>
                                        <p:tgtEl>
                                          <p:spTgt spid="133"/>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126"/>
                                        </p:tgtEl>
                                        <p:attrNameLst>
                                          <p:attrName>style.visibility</p:attrName>
                                        </p:attrNameLst>
                                      </p:cBhvr>
                                      <p:to>
                                        <p:strVal val="visible"/>
                                      </p:to>
                                    </p:set>
                                    <p:animEffect transition="in" filter="wipe(down)">
                                      <p:cBhvr>
                                        <p:cTn id="174" dur="500"/>
                                        <p:tgtEl>
                                          <p:spTgt spid="126"/>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125"/>
                                        </p:tgtEl>
                                        <p:attrNameLst>
                                          <p:attrName>style.visibility</p:attrName>
                                        </p:attrNameLst>
                                      </p:cBhvr>
                                      <p:to>
                                        <p:strVal val="visible"/>
                                      </p:to>
                                    </p:set>
                                    <p:animEffect transition="in" filter="wipe(down)">
                                      <p:cBhvr>
                                        <p:cTn id="177" dur="500"/>
                                        <p:tgtEl>
                                          <p:spTgt spid="125"/>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127"/>
                                        </p:tgtEl>
                                        <p:attrNameLst>
                                          <p:attrName>style.visibility</p:attrName>
                                        </p:attrNameLst>
                                      </p:cBhvr>
                                      <p:to>
                                        <p:strVal val="visible"/>
                                      </p:to>
                                    </p:set>
                                    <p:animEffect transition="in" filter="wipe(down)">
                                      <p:cBhvr>
                                        <p:cTn id="182" dur="500"/>
                                        <p:tgtEl>
                                          <p:spTgt spid="12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129"/>
                                        </p:tgtEl>
                                        <p:attrNameLst>
                                          <p:attrName>style.visibility</p:attrName>
                                        </p:attrNameLst>
                                      </p:cBhvr>
                                      <p:to>
                                        <p:strVal val="visible"/>
                                      </p:to>
                                    </p:set>
                                    <p:animEffect transition="in" filter="wipe(down)">
                                      <p:cBhvr>
                                        <p:cTn id="187" dur="500"/>
                                        <p:tgtEl>
                                          <p:spTgt spid="129"/>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128"/>
                                        </p:tgtEl>
                                        <p:attrNameLst>
                                          <p:attrName>style.visibility</p:attrName>
                                        </p:attrNameLst>
                                      </p:cBhvr>
                                      <p:to>
                                        <p:strVal val="visible"/>
                                      </p:to>
                                    </p:set>
                                    <p:animEffect transition="in" filter="wipe(down)">
                                      <p:cBhvr>
                                        <p:cTn id="19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0" grpId="0" animBg="1"/>
      <p:bldP spid="21" grpId="0" animBg="1"/>
      <p:bldP spid="22" grpId="0" animBg="1"/>
      <p:bldP spid="23" grpId="0"/>
      <p:bldP spid="24" grpId="0" animBg="1"/>
      <p:bldP spid="25" grpId="0"/>
      <p:bldP spid="60" grpId="0" animBg="1"/>
      <p:bldP spid="61" grpId="0" animBg="1"/>
      <p:bldP spid="62" grpId="0"/>
      <p:bldP spid="72" grpId="0"/>
      <p:bldP spid="80" grpId="0"/>
      <p:bldP spid="87" grpId="0"/>
      <p:bldP spid="88" grpId="0"/>
      <p:bldP spid="89" grpId="0"/>
      <p:bldP spid="93" grpId="0"/>
      <p:bldP spid="100" grpId="0"/>
      <p:bldP spid="103" grpId="0"/>
      <p:bldP spid="113" grpId="0"/>
      <p:bldP spid="118" grpId="0"/>
      <p:bldP spid="120" grpId="0"/>
      <p:bldP spid="123" grpId="0"/>
      <p:bldP spid="125" grpId="0"/>
      <p:bldP spid="126" grpId="0"/>
      <p:bldP spid="127" grpId="0"/>
      <p:bldP spid="128" grpId="0"/>
      <p:bldP spid="129" grpId="0"/>
      <p:bldP spid="110" grpId="0" animBg="1"/>
      <p:bldP spid="133" grpId="0"/>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3" y="0"/>
            <a:ext cx="1643268" cy="45807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Carnot Engine</a:t>
            </a:r>
          </a:p>
        </p:txBody>
      </p:sp>
      <p:sp>
        <p:nvSpPr>
          <p:cNvPr id="73" name="Rectangle 72">
            <a:extLst>
              <a:ext uri="{FF2B5EF4-FFF2-40B4-BE49-F238E27FC236}">
                <a16:creationId xmlns:a16="http://schemas.microsoft.com/office/drawing/2014/main" id="{83AF0D6E-0F7B-45FB-8257-5ACA80A0BDC0}"/>
              </a:ext>
            </a:extLst>
          </p:cNvPr>
          <p:cNvSpPr/>
          <p:nvPr/>
        </p:nvSpPr>
        <p:spPr>
          <a:xfrm>
            <a:off x="2345455" y="504899"/>
            <a:ext cx="6255388" cy="338554"/>
          </a:xfrm>
          <a:prstGeom prst="rect">
            <a:avLst/>
          </a:prstGeom>
        </p:spPr>
        <p:txBody>
          <a:bodyPr wrap="square">
            <a:spAutoFit/>
          </a:bodyPr>
          <a:lstStyle/>
          <a:p>
            <a:pPr algn="ctr">
              <a:spcBef>
                <a:spcPts val="600"/>
              </a:spcBef>
              <a:spcAft>
                <a:spcPts val="600"/>
              </a:spcAft>
            </a:pPr>
            <a:r>
              <a:rPr lang="en-US" sz="1600" dirty="0">
                <a:latin typeface="Times New Roman" panose="02020603050405020304" pitchFamily="18" charset="0"/>
                <a:cs typeface="Times New Roman" panose="02020603050405020304" pitchFamily="18" charset="0"/>
              </a:rPr>
              <a:t>The best known reversible cycle is the </a:t>
            </a:r>
            <a:r>
              <a:rPr lang="en-US" sz="1600" b="1" dirty="0">
                <a:solidFill>
                  <a:srgbClr val="FF0000"/>
                </a:solidFill>
                <a:latin typeface="Times New Roman" panose="02020603050405020304" pitchFamily="18" charset="0"/>
                <a:cs typeface="Times New Roman" panose="02020603050405020304" pitchFamily="18" charset="0"/>
              </a:rPr>
              <a:t>“Carnot Cycle”. </a:t>
            </a:r>
            <a:endParaRPr lang="en-US" sz="1600"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2DF444BC-6017-402C-B30C-182D41046E2F}"/>
              </a:ext>
            </a:extLst>
          </p:cNvPr>
          <p:cNvSpPr txBox="1"/>
          <p:nvPr/>
        </p:nvSpPr>
        <p:spPr>
          <a:xfrm>
            <a:off x="1790650" y="16065"/>
            <a:ext cx="5917094" cy="458074"/>
          </a:xfrm>
          <a:prstGeom prst="rect">
            <a:avLst/>
          </a:prstGeom>
          <a:gradFill flip="none" rotWithShape="1">
            <a:gsLst>
              <a:gs pos="0">
                <a:schemeClr val="accent6">
                  <a:lumMod val="75000"/>
                </a:schemeClr>
              </a:gs>
              <a:gs pos="60000">
                <a:schemeClr val="accent6">
                  <a:lumMod val="60000"/>
                  <a:lumOff val="40000"/>
                </a:schemeClr>
              </a:gs>
              <a:gs pos="100000">
                <a:schemeClr val="accent6">
                  <a:lumMod val="40000"/>
                  <a:lumOff val="6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An imaginary heat engine with complete reversible processes </a:t>
            </a:r>
          </a:p>
        </p:txBody>
      </p:sp>
      <p:sp>
        <p:nvSpPr>
          <p:cNvPr id="146" name="TextBox 145">
            <a:extLst>
              <a:ext uri="{FF2B5EF4-FFF2-40B4-BE49-F238E27FC236}">
                <a16:creationId xmlns:a16="http://schemas.microsoft.com/office/drawing/2014/main" id="{1C186F07-EB08-473E-AEE9-A419CAD94FF0}"/>
              </a:ext>
            </a:extLst>
          </p:cNvPr>
          <p:cNvSpPr txBox="1"/>
          <p:nvPr/>
        </p:nvSpPr>
        <p:spPr>
          <a:xfrm>
            <a:off x="8036320" y="60436"/>
            <a:ext cx="3780542" cy="369332"/>
          </a:xfrm>
          <a:prstGeom prst="rect">
            <a:avLst/>
          </a:prstGeom>
          <a:noFill/>
        </p:spPr>
        <p:txBody>
          <a:bodyPr wrap="square">
            <a:spAutoFit/>
          </a:bodyPr>
          <a:lstStyle/>
          <a:p>
            <a:pPr>
              <a:spcBef>
                <a:spcPts val="600"/>
              </a:spcBef>
              <a:spcAft>
                <a:spcPts val="600"/>
              </a:spcAft>
            </a:pPr>
            <a:r>
              <a:rPr lang="en-US" dirty="0">
                <a:latin typeface="Times New Roman" panose="02020603050405020304" pitchFamily="18" charset="0"/>
                <a:cs typeface="Times New Roman" panose="02020603050405020304" pitchFamily="18" charset="0"/>
              </a:rPr>
              <a:t>Introduced by “</a:t>
            </a:r>
            <a:r>
              <a:rPr lang="en-US" b="1" dirty="0">
                <a:latin typeface="Times New Roman" panose="02020603050405020304" pitchFamily="18" charset="0"/>
                <a:cs typeface="Times New Roman" panose="02020603050405020304" pitchFamily="18" charset="0"/>
              </a:rPr>
              <a:t>Sadi Carnot</a:t>
            </a:r>
            <a:r>
              <a:rPr lang="en-US" dirty="0">
                <a:latin typeface="Times New Roman" panose="02020603050405020304" pitchFamily="18" charset="0"/>
                <a:cs typeface="Times New Roman" panose="02020603050405020304" pitchFamily="18" charset="0"/>
              </a:rPr>
              <a:t>” in 1824</a:t>
            </a:r>
          </a:p>
        </p:txBody>
      </p:sp>
      <p:sp>
        <p:nvSpPr>
          <p:cNvPr id="268" name="Freeform: Shape 267">
            <a:extLst>
              <a:ext uri="{FF2B5EF4-FFF2-40B4-BE49-F238E27FC236}">
                <a16:creationId xmlns:a16="http://schemas.microsoft.com/office/drawing/2014/main" id="{97F90CDA-AE92-475E-9737-5BD9144BC86A}"/>
              </a:ext>
            </a:extLst>
          </p:cNvPr>
          <p:cNvSpPr/>
          <p:nvPr/>
        </p:nvSpPr>
        <p:spPr>
          <a:xfrm>
            <a:off x="1057567" y="1155829"/>
            <a:ext cx="2238375" cy="2071687"/>
          </a:xfrm>
          <a:custGeom>
            <a:avLst/>
            <a:gdLst>
              <a:gd name="connsiteX0" fmla="*/ 0 w 2238375"/>
              <a:gd name="connsiteY0" fmla="*/ 0 h 2071687"/>
              <a:gd name="connsiteX1" fmla="*/ 28575 w 2238375"/>
              <a:gd name="connsiteY1" fmla="*/ 642937 h 2071687"/>
              <a:gd name="connsiteX2" fmla="*/ 90488 w 2238375"/>
              <a:gd name="connsiteY2" fmla="*/ 1138237 h 2071687"/>
              <a:gd name="connsiteX3" fmla="*/ 200025 w 2238375"/>
              <a:gd name="connsiteY3" fmla="*/ 1443037 h 2071687"/>
              <a:gd name="connsiteX4" fmla="*/ 400050 w 2238375"/>
              <a:gd name="connsiteY4" fmla="*/ 1595437 h 2071687"/>
              <a:gd name="connsiteX5" fmla="*/ 757238 w 2238375"/>
              <a:gd name="connsiteY5" fmla="*/ 1814512 h 2071687"/>
              <a:gd name="connsiteX6" fmla="*/ 1109663 w 2238375"/>
              <a:gd name="connsiteY6" fmla="*/ 1924050 h 2071687"/>
              <a:gd name="connsiteX7" fmla="*/ 1585913 w 2238375"/>
              <a:gd name="connsiteY7" fmla="*/ 2005012 h 2071687"/>
              <a:gd name="connsiteX8" fmla="*/ 2124075 w 2238375"/>
              <a:gd name="connsiteY8" fmla="*/ 2057400 h 2071687"/>
              <a:gd name="connsiteX9" fmla="*/ 2238375 w 2238375"/>
              <a:gd name="connsiteY9" fmla="*/ 2071687 h 2071687"/>
              <a:gd name="connsiteX10" fmla="*/ 2171700 w 2238375"/>
              <a:gd name="connsiteY10" fmla="*/ 1990725 h 2071687"/>
              <a:gd name="connsiteX11" fmla="*/ 2100263 w 2238375"/>
              <a:gd name="connsiteY11" fmla="*/ 1809750 h 2071687"/>
              <a:gd name="connsiteX12" fmla="*/ 2005013 w 2238375"/>
              <a:gd name="connsiteY12" fmla="*/ 1414462 h 2071687"/>
              <a:gd name="connsiteX13" fmla="*/ 1943100 w 2238375"/>
              <a:gd name="connsiteY13" fmla="*/ 771525 h 2071687"/>
              <a:gd name="connsiteX14" fmla="*/ 1947863 w 2238375"/>
              <a:gd name="connsiteY14" fmla="*/ 571500 h 2071687"/>
              <a:gd name="connsiteX15" fmla="*/ 1733550 w 2238375"/>
              <a:gd name="connsiteY15" fmla="*/ 547687 h 2071687"/>
              <a:gd name="connsiteX16" fmla="*/ 1490663 w 2238375"/>
              <a:gd name="connsiteY16" fmla="*/ 519112 h 2071687"/>
              <a:gd name="connsiteX17" fmla="*/ 1219200 w 2238375"/>
              <a:gd name="connsiteY17" fmla="*/ 490537 h 2071687"/>
              <a:gd name="connsiteX18" fmla="*/ 914400 w 2238375"/>
              <a:gd name="connsiteY18" fmla="*/ 442912 h 2071687"/>
              <a:gd name="connsiteX19" fmla="*/ 538163 w 2238375"/>
              <a:gd name="connsiteY19" fmla="*/ 333375 h 2071687"/>
              <a:gd name="connsiteX20" fmla="*/ 314325 w 2238375"/>
              <a:gd name="connsiteY20" fmla="*/ 200025 h 2071687"/>
              <a:gd name="connsiteX21" fmla="*/ 133350 w 2238375"/>
              <a:gd name="connsiteY21" fmla="*/ 85725 h 2071687"/>
              <a:gd name="connsiteX22" fmla="*/ 0 w 2238375"/>
              <a:gd name="connsiteY22" fmla="*/ 0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75" h="2071687">
                <a:moveTo>
                  <a:pt x="0" y="0"/>
                </a:moveTo>
                <a:lnTo>
                  <a:pt x="28575" y="642937"/>
                </a:lnTo>
                <a:lnTo>
                  <a:pt x="90488" y="1138237"/>
                </a:lnTo>
                <a:lnTo>
                  <a:pt x="200025" y="1443037"/>
                </a:lnTo>
                <a:lnTo>
                  <a:pt x="400050" y="1595437"/>
                </a:lnTo>
                <a:lnTo>
                  <a:pt x="757238" y="1814512"/>
                </a:lnTo>
                <a:lnTo>
                  <a:pt x="1109663" y="1924050"/>
                </a:lnTo>
                <a:lnTo>
                  <a:pt x="1585913" y="2005012"/>
                </a:lnTo>
                <a:lnTo>
                  <a:pt x="2124075" y="2057400"/>
                </a:lnTo>
                <a:lnTo>
                  <a:pt x="2238375" y="2071687"/>
                </a:lnTo>
                <a:lnTo>
                  <a:pt x="2171700" y="1990725"/>
                </a:lnTo>
                <a:lnTo>
                  <a:pt x="2100263" y="1809750"/>
                </a:lnTo>
                <a:lnTo>
                  <a:pt x="2005013" y="1414462"/>
                </a:lnTo>
                <a:lnTo>
                  <a:pt x="1943100" y="771525"/>
                </a:lnTo>
                <a:lnTo>
                  <a:pt x="1947863" y="571500"/>
                </a:lnTo>
                <a:lnTo>
                  <a:pt x="1733550" y="547687"/>
                </a:lnTo>
                <a:lnTo>
                  <a:pt x="1490663" y="519112"/>
                </a:lnTo>
                <a:lnTo>
                  <a:pt x="1219200" y="490537"/>
                </a:lnTo>
                <a:lnTo>
                  <a:pt x="914400" y="442912"/>
                </a:lnTo>
                <a:lnTo>
                  <a:pt x="538163" y="333375"/>
                </a:lnTo>
                <a:lnTo>
                  <a:pt x="314325" y="200025"/>
                </a:lnTo>
                <a:lnTo>
                  <a:pt x="133350" y="85725"/>
                </a:lnTo>
                <a:lnTo>
                  <a:pt x="0" y="0"/>
                </a:lnTo>
                <a:close/>
              </a:path>
            </a:pathLst>
          </a:custGeom>
          <a:gradFill flip="none" rotWithShape="1">
            <a:gsLst>
              <a:gs pos="42000">
                <a:srgbClr val="F2A26B"/>
              </a:gs>
              <a:gs pos="100000">
                <a:schemeClr val="accent2">
                  <a:lumMod val="40000"/>
                  <a:lumOff val="60000"/>
                </a:schemeClr>
              </a:gs>
              <a:gs pos="88000">
                <a:schemeClr val="accent2">
                  <a:lumMod val="95000"/>
                  <a:lumOff val="5000"/>
                </a:schemeClr>
              </a:gs>
              <a:gs pos="0">
                <a:schemeClr val="accent2">
                  <a:lumMod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a:extLst>
              <a:ext uri="{FF2B5EF4-FFF2-40B4-BE49-F238E27FC236}">
                <a16:creationId xmlns:a16="http://schemas.microsoft.com/office/drawing/2014/main" id="{67C44899-01F5-422E-856A-D19377238064}"/>
              </a:ext>
            </a:extLst>
          </p:cNvPr>
          <p:cNvSpPr/>
          <p:nvPr/>
        </p:nvSpPr>
        <p:spPr>
          <a:xfrm>
            <a:off x="-503" y="4270324"/>
            <a:ext cx="3179136"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1-2: </a:t>
            </a:r>
            <a:r>
              <a:rPr lang="en-US" sz="1600" dirty="0">
                <a:latin typeface="Times New Roman" panose="02020603050405020304" pitchFamily="18" charset="0"/>
                <a:cs typeface="Times New Roman" panose="02020603050405020304" pitchFamily="18" charset="0"/>
              </a:rPr>
              <a:t>Isothermal Expansion</a:t>
            </a:r>
          </a:p>
        </p:txBody>
      </p:sp>
      <p:sp>
        <p:nvSpPr>
          <p:cNvPr id="272" name="Rectangle 271">
            <a:extLst>
              <a:ext uri="{FF2B5EF4-FFF2-40B4-BE49-F238E27FC236}">
                <a16:creationId xmlns:a16="http://schemas.microsoft.com/office/drawing/2014/main" id="{0AB3C624-86B1-44E9-9C2F-9EEB10E07BDF}"/>
              </a:ext>
            </a:extLst>
          </p:cNvPr>
          <p:cNvSpPr/>
          <p:nvPr/>
        </p:nvSpPr>
        <p:spPr>
          <a:xfrm>
            <a:off x="5719" y="4825647"/>
            <a:ext cx="3955875"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2-3:</a:t>
            </a:r>
            <a:r>
              <a:rPr lang="en-US" sz="1600" dirty="0">
                <a:latin typeface="Times New Roman" panose="02020603050405020304" pitchFamily="18" charset="0"/>
                <a:cs typeface="Times New Roman" panose="02020603050405020304" pitchFamily="18" charset="0"/>
              </a:rPr>
              <a:t>Isentropic (Adiabatic) Expansion</a:t>
            </a:r>
          </a:p>
        </p:txBody>
      </p:sp>
      <p:sp>
        <p:nvSpPr>
          <p:cNvPr id="273" name="Rectangle 272">
            <a:extLst>
              <a:ext uri="{FF2B5EF4-FFF2-40B4-BE49-F238E27FC236}">
                <a16:creationId xmlns:a16="http://schemas.microsoft.com/office/drawing/2014/main" id="{A773901D-75FA-4A8A-B81B-2B42476EB410}"/>
              </a:ext>
            </a:extLst>
          </p:cNvPr>
          <p:cNvSpPr/>
          <p:nvPr/>
        </p:nvSpPr>
        <p:spPr>
          <a:xfrm>
            <a:off x="-503" y="5855216"/>
            <a:ext cx="4296978"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4-1:</a:t>
            </a:r>
            <a:r>
              <a:rPr lang="en-US" sz="1600" dirty="0">
                <a:latin typeface="Times New Roman" panose="02020603050405020304" pitchFamily="18" charset="0"/>
                <a:cs typeface="Times New Roman" panose="02020603050405020304" pitchFamily="18" charset="0"/>
              </a:rPr>
              <a:t>Isentropic (Adiabatic) Compression</a:t>
            </a:r>
          </a:p>
        </p:txBody>
      </p:sp>
      <p:sp>
        <p:nvSpPr>
          <p:cNvPr id="274" name="Rectangle 273">
            <a:extLst>
              <a:ext uri="{FF2B5EF4-FFF2-40B4-BE49-F238E27FC236}">
                <a16:creationId xmlns:a16="http://schemas.microsoft.com/office/drawing/2014/main" id="{6605E98A-C4FE-496E-8ED1-D43D2FCEF257}"/>
              </a:ext>
            </a:extLst>
          </p:cNvPr>
          <p:cNvSpPr/>
          <p:nvPr/>
        </p:nvSpPr>
        <p:spPr>
          <a:xfrm>
            <a:off x="-503" y="5347182"/>
            <a:ext cx="3572286"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3-4: </a:t>
            </a:r>
            <a:r>
              <a:rPr lang="en-US" sz="1600" dirty="0">
                <a:latin typeface="Times New Roman" panose="02020603050405020304" pitchFamily="18" charset="0"/>
                <a:cs typeface="Times New Roman" panose="02020603050405020304" pitchFamily="18" charset="0"/>
              </a:rPr>
              <a:t>Isothermal Compression</a:t>
            </a:r>
          </a:p>
        </p:txBody>
      </p:sp>
      <p:cxnSp>
        <p:nvCxnSpPr>
          <p:cNvPr id="277" name="Straight Connector 276">
            <a:extLst>
              <a:ext uri="{FF2B5EF4-FFF2-40B4-BE49-F238E27FC236}">
                <a16:creationId xmlns:a16="http://schemas.microsoft.com/office/drawing/2014/main" id="{B9430CF3-A7CE-4FDD-90A1-E62E8FFA917C}"/>
              </a:ext>
            </a:extLst>
          </p:cNvPr>
          <p:cNvCxnSpPr>
            <a:cxnSpLocks/>
          </p:cNvCxnSpPr>
          <p:nvPr/>
        </p:nvCxnSpPr>
        <p:spPr>
          <a:xfrm>
            <a:off x="320707" y="649795"/>
            <a:ext cx="0" cy="3236759"/>
          </a:xfrm>
          <a:prstGeom prst="line">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BF40EDC0-3F53-45F3-B56B-90BA34C398CD}"/>
              </a:ext>
            </a:extLst>
          </p:cNvPr>
          <p:cNvCxnSpPr>
            <a:cxnSpLocks/>
          </p:cNvCxnSpPr>
          <p:nvPr/>
        </p:nvCxnSpPr>
        <p:spPr>
          <a:xfrm flipV="1">
            <a:off x="320707" y="3871824"/>
            <a:ext cx="3975768" cy="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86" name="TextBox 285">
            <a:extLst>
              <a:ext uri="{FF2B5EF4-FFF2-40B4-BE49-F238E27FC236}">
                <a16:creationId xmlns:a16="http://schemas.microsoft.com/office/drawing/2014/main" id="{E0E3D310-0E2C-4816-8821-5420B7CCAFEF}"/>
              </a:ext>
            </a:extLst>
          </p:cNvPr>
          <p:cNvSpPr txBox="1"/>
          <p:nvPr/>
        </p:nvSpPr>
        <p:spPr>
          <a:xfrm>
            <a:off x="4048" y="1641779"/>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
            </a:r>
          </a:p>
        </p:txBody>
      </p:sp>
      <p:sp>
        <p:nvSpPr>
          <p:cNvPr id="287" name="TextBox 286">
            <a:extLst>
              <a:ext uri="{FF2B5EF4-FFF2-40B4-BE49-F238E27FC236}">
                <a16:creationId xmlns:a16="http://schemas.microsoft.com/office/drawing/2014/main" id="{EE7E2A38-94D9-46C8-B4C2-4ED21D2B2496}"/>
              </a:ext>
            </a:extLst>
          </p:cNvPr>
          <p:cNvSpPr txBox="1"/>
          <p:nvPr/>
        </p:nvSpPr>
        <p:spPr>
          <a:xfrm>
            <a:off x="3065067" y="3829909"/>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V</a:t>
            </a:r>
          </a:p>
        </p:txBody>
      </p:sp>
      <p:sp>
        <p:nvSpPr>
          <p:cNvPr id="288" name="Freeform: Shape 287">
            <a:extLst>
              <a:ext uri="{FF2B5EF4-FFF2-40B4-BE49-F238E27FC236}">
                <a16:creationId xmlns:a16="http://schemas.microsoft.com/office/drawing/2014/main" id="{5C6406C0-8EC5-4555-8D52-3718CEEBA29C}"/>
              </a:ext>
            </a:extLst>
          </p:cNvPr>
          <p:cNvSpPr/>
          <p:nvPr/>
        </p:nvSpPr>
        <p:spPr>
          <a:xfrm>
            <a:off x="1036904" y="1104886"/>
            <a:ext cx="1963613" cy="638841"/>
          </a:xfrm>
          <a:custGeom>
            <a:avLst/>
            <a:gdLst>
              <a:gd name="connsiteX0" fmla="*/ 0 w 1741714"/>
              <a:gd name="connsiteY0" fmla="*/ 0 h 1088572"/>
              <a:gd name="connsiteX1" fmla="*/ 145143 w 1741714"/>
              <a:gd name="connsiteY1" fmla="*/ 246743 h 1088572"/>
              <a:gd name="connsiteX2" fmla="*/ 464457 w 1741714"/>
              <a:gd name="connsiteY2" fmla="*/ 624115 h 1088572"/>
              <a:gd name="connsiteX3" fmla="*/ 798285 w 1741714"/>
              <a:gd name="connsiteY3" fmla="*/ 841829 h 1088572"/>
              <a:gd name="connsiteX4" fmla="*/ 1277257 w 1741714"/>
              <a:gd name="connsiteY4" fmla="*/ 972457 h 1088572"/>
              <a:gd name="connsiteX5" fmla="*/ 1741714 w 1741714"/>
              <a:gd name="connsiteY5" fmla="*/ 1088572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714" h="1088572">
                <a:moveTo>
                  <a:pt x="0" y="0"/>
                </a:moveTo>
                <a:cubicBezTo>
                  <a:pt x="33867" y="71362"/>
                  <a:pt x="67734" y="142724"/>
                  <a:pt x="145143" y="246743"/>
                </a:cubicBezTo>
                <a:cubicBezTo>
                  <a:pt x="222552" y="350762"/>
                  <a:pt x="355600" y="524934"/>
                  <a:pt x="464457" y="624115"/>
                </a:cubicBezTo>
                <a:cubicBezTo>
                  <a:pt x="573314" y="723296"/>
                  <a:pt x="662818" y="783772"/>
                  <a:pt x="798285" y="841829"/>
                </a:cubicBezTo>
                <a:cubicBezTo>
                  <a:pt x="933752" y="899886"/>
                  <a:pt x="1277257" y="972457"/>
                  <a:pt x="1277257" y="972457"/>
                </a:cubicBezTo>
                <a:cubicBezTo>
                  <a:pt x="1434495" y="1013581"/>
                  <a:pt x="1657047" y="1049867"/>
                  <a:pt x="1741714" y="10885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2">
                  <a:lumMod val="50000"/>
                </a:schemeClr>
              </a:solidFill>
            </a:endParaRPr>
          </a:p>
        </p:txBody>
      </p:sp>
      <p:sp>
        <p:nvSpPr>
          <p:cNvPr id="289" name="Freeform: Shape 288">
            <a:extLst>
              <a:ext uri="{FF2B5EF4-FFF2-40B4-BE49-F238E27FC236}">
                <a16:creationId xmlns:a16="http://schemas.microsoft.com/office/drawing/2014/main" id="{3970ED5A-CD00-404A-AF06-F239AB0A38BB}"/>
              </a:ext>
            </a:extLst>
          </p:cNvPr>
          <p:cNvSpPr/>
          <p:nvPr/>
        </p:nvSpPr>
        <p:spPr>
          <a:xfrm>
            <a:off x="3000517" y="1743726"/>
            <a:ext cx="304796" cy="1495135"/>
          </a:xfrm>
          <a:custGeom>
            <a:avLst/>
            <a:gdLst>
              <a:gd name="connsiteX0" fmla="*/ 0 w 609600"/>
              <a:gd name="connsiteY0" fmla="*/ 0 h 957943"/>
              <a:gd name="connsiteX1" fmla="*/ 43542 w 609600"/>
              <a:gd name="connsiteY1" fmla="*/ 333829 h 957943"/>
              <a:gd name="connsiteX2" fmla="*/ 217714 w 609600"/>
              <a:gd name="connsiteY2" fmla="*/ 667657 h 957943"/>
              <a:gd name="connsiteX3" fmla="*/ 435428 w 609600"/>
              <a:gd name="connsiteY3" fmla="*/ 885372 h 957943"/>
              <a:gd name="connsiteX4" fmla="*/ 609600 w 609600"/>
              <a:gd name="connsiteY4" fmla="*/ 957943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57943">
                <a:moveTo>
                  <a:pt x="0" y="0"/>
                </a:moveTo>
                <a:cubicBezTo>
                  <a:pt x="3628" y="111276"/>
                  <a:pt x="7256" y="222553"/>
                  <a:pt x="43542" y="333829"/>
                </a:cubicBezTo>
                <a:cubicBezTo>
                  <a:pt x="79828" y="445105"/>
                  <a:pt x="152400" y="575733"/>
                  <a:pt x="217714" y="667657"/>
                </a:cubicBezTo>
                <a:cubicBezTo>
                  <a:pt x="283028" y="759581"/>
                  <a:pt x="370114" y="836991"/>
                  <a:pt x="435428" y="885372"/>
                </a:cubicBezTo>
                <a:cubicBezTo>
                  <a:pt x="500742" y="933753"/>
                  <a:pt x="555171" y="945848"/>
                  <a:pt x="609600" y="9579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90" name="Freeform: Shape 289">
            <a:extLst>
              <a:ext uri="{FF2B5EF4-FFF2-40B4-BE49-F238E27FC236}">
                <a16:creationId xmlns:a16="http://schemas.microsoft.com/office/drawing/2014/main" id="{0379D4EA-FCD6-4DFD-BC4E-FBDF6B6BCF72}"/>
              </a:ext>
            </a:extLst>
          </p:cNvPr>
          <p:cNvSpPr/>
          <p:nvPr/>
        </p:nvSpPr>
        <p:spPr>
          <a:xfrm>
            <a:off x="1048196" y="1104721"/>
            <a:ext cx="210608" cy="1495303"/>
          </a:xfrm>
          <a:custGeom>
            <a:avLst/>
            <a:gdLst>
              <a:gd name="connsiteX0" fmla="*/ 0 w 609600"/>
              <a:gd name="connsiteY0" fmla="*/ 0 h 957943"/>
              <a:gd name="connsiteX1" fmla="*/ 43542 w 609600"/>
              <a:gd name="connsiteY1" fmla="*/ 333829 h 957943"/>
              <a:gd name="connsiteX2" fmla="*/ 217714 w 609600"/>
              <a:gd name="connsiteY2" fmla="*/ 667657 h 957943"/>
              <a:gd name="connsiteX3" fmla="*/ 435428 w 609600"/>
              <a:gd name="connsiteY3" fmla="*/ 885372 h 957943"/>
              <a:gd name="connsiteX4" fmla="*/ 609600 w 609600"/>
              <a:gd name="connsiteY4" fmla="*/ 957943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57943">
                <a:moveTo>
                  <a:pt x="0" y="0"/>
                </a:moveTo>
                <a:cubicBezTo>
                  <a:pt x="3628" y="111276"/>
                  <a:pt x="7256" y="222553"/>
                  <a:pt x="43542" y="333829"/>
                </a:cubicBezTo>
                <a:cubicBezTo>
                  <a:pt x="79828" y="445105"/>
                  <a:pt x="152400" y="575733"/>
                  <a:pt x="217714" y="667657"/>
                </a:cubicBezTo>
                <a:cubicBezTo>
                  <a:pt x="283028" y="759581"/>
                  <a:pt x="370114" y="836991"/>
                  <a:pt x="435428" y="885372"/>
                </a:cubicBezTo>
                <a:cubicBezTo>
                  <a:pt x="500742" y="933753"/>
                  <a:pt x="555171" y="945848"/>
                  <a:pt x="609600" y="9579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91" name="Freeform: Shape 290">
            <a:extLst>
              <a:ext uri="{FF2B5EF4-FFF2-40B4-BE49-F238E27FC236}">
                <a16:creationId xmlns:a16="http://schemas.microsoft.com/office/drawing/2014/main" id="{24D74AE4-D788-4DC9-BA7D-EC7F5618C652}"/>
              </a:ext>
            </a:extLst>
          </p:cNvPr>
          <p:cNvSpPr/>
          <p:nvPr/>
        </p:nvSpPr>
        <p:spPr>
          <a:xfrm>
            <a:off x="1258804" y="2600019"/>
            <a:ext cx="2046506" cy="638841"/>
          </a:xfrm>
          <a:custGeom>
            <a:avLst/>
            <a:gdLst>
              <a:gd name="connsiteX0" fmla="*/ 0 w 1741714"/>
              <a:gd name="connsiteY0" fmla="*/ 0 h 1088572"/>
              <a:gd name="connsiteX1" fmla="*/ 145143 w 1741714"/>
              <a:gd name="connsiteY1" fmla="*/ 246743 h 1088572"/>
              <a:gd name="connsiteX2" fmla="*/ 464457 w 1741714"/>
              <a:gd name="connsiteY2" fmla="*/ 624115 h 1088572"/>
              <a:gd name="connsiteX3" fmla="*/ 798285 w 1741714"/>
              <a:gd name="connsiteY3" fmla="*/ 841829 h 1088572"/>
              <a:gd name="connsiteX4" fmla="*/ 1277257 w 1741714"/>
              <a:gd name="connsiteY4" fmla="*/ 972457 h 1088572"/>
              <a:gd name="connsiteX5" fmla="*/ 1741714 w 1741714"/>
              <a:gd name="connsiteY5" fmla="*/ 1088572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714" h="1088572">
                <a:moveTo>
                  <a:pt x="0" y="0"/>
                </a:moveTo>
                <a:cubicBezTo>
                  <a:pt x="33867" y="71362"/>
                  <a:pt x="67734" y="142724"/>
                  <a:pt x="145143" y="246743"/>
                </a:cubicBezTo>
                <a:cubicBezTo>
                  <a:pt x="222552" y="350762"/>
                  <a:pt x="355600" y="524934"/>
                  <a:pt x="464457" y="624115"/>
                </a:cubicBezTo>
                <a:cubicBezTo>
                  <a:pt x="573314" y="723296"/>
                  <a:pt x="662818" y="783772"/>
                  <a:pt x="798285" y="841829"/>
                </a:cubicBezTo>
                <a:cubicBezTo>
                  <a:pt x="933752" y="899886"/>
                  <a:pt x="1277257" y="972457"/>
                  <a:pt x="1277257" y="972457"/>
                </a:cubicBezTo>
                <a:cubicBezTo>
                  <a:pt x="1434495" y="1013581"/>
                  <a:pt x="1657047" y="1049867"/>
                  <a:pt x="1741714" y="10885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2">
                  <a:lumMod val="50000"/>
                </a:schemeClr>
              </a:solidFill>
            </a:endParaRPr>
          </a:p>
        </p:txBody>
      </p:sp>
      <p:sp>
        <p:nvSpPr>
          <p:cNvPr id="292" name="Oval 291">
            <a:extLst>
              <a:ext uri="{FF2B5EF4-FFF2-40B4-BE49-F238E27FC236}">
                <a16:creationId xmlns:a16="http://schemas.microsoft.com/office/drawing/2014/main" id="{6FDFF828-6F99-4A38-9A8B-7C820C751B3A}"/>
              </a:ext>
            </a:extLst>
          </p:cNvPr>
          <p:cNvSpPr/>
          <p:nvPr/>
        </p:nvSpPr>
        <p:spPr>
          <a:xfrm>
            <a:off x="605869" y="631298"/>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sp>
        <p:nvSpPr>
          <p:cNvPr id="293" name="Oval 292">
            <a:extLst>
              <a:ext uri="{FF2B5EF4-FFF2-40B4-BE49-F238E27FC236}">
                <a16:creationId xmlns:a16="http://schemas.microsoft.com/office/drawing/2014/main" id="{66466940-6793-4D2A-8D70-8E55DC4FD817}"/>
              </a:ext>
            </a:extLst>
          </p:cNvPr>
          <p:cNvSpPr/>
          <p:nvPr/>
        </p:nvSpPr>
        <p:spPr>
          <a:xfrm>
            <a:off x="3365644" y="1431429"/>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p:sp>
        <p:nvSpPr>
          <p:cNvPr id="294" name="Oval 293">
            <a:extLst>
              <a:ext uri="{FF2B5EF4-FFF2-40B4-BE49-F238E27FC236}">
                <a16:creationId xmlns:a16="http://schemas.microsoft.com/office/drawing/2014/main" id="{FBDC6611-7227-4888-8F23-AB32C586FAD4}"/>
              </a:ext>
            </a:extLst>
          </p:cNvPr>
          <p:cNvSpPr/>
          <p:nvPr/>
        </p:nvSpPr>
        <p:spPr>
          <a:xfrm>
            <a:off x="3684760" y="3383296"/>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3</a:t>
            </a:r>
          </a:p>
        </p:txBody>
      </p:sp>
      <p:sp>
        <p:nvSpPr>
          <p:cNvPr id="295" name="Oval 294">
            <a:extLst>
              <a:ext uri="{FF2B5EF4-FFF2-40B4-BE49-F238E27FC236}">
                <a16:creationId xmlns:a16="http://schemas.microsoft.com/office/drawing/2014/main" id="{3D87996C-3986-4BB0-9B36-6AECA2724F1D}"/>
              </a:ext>
            </a:extLst>
          </p:cNvPr>
          <p:cNvSpPr/>
          <p:nvPr/>
        </p:nvSpPr>
        <p:spPr>
          <a:xfrm>
            <a:off x="826123" y="2706917"/>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4</a:t>
            </a:r>
          </a:p>
        </p:txBody>
      </p:sp>
      <p:cxnSp>
        <p:nvCxnSpPr>
          <p:cNvPr id="296" name="Straight Arrow Connector 295">
            <a:extLst>
              <a:ext uri="{FF2B5EF4-FFF2-40B4-BE49-F238E27FC236}">
                <a16:creationId xmlns:a16="http://schemas.microsoft.com/office/drawing/2014/main" id="{F3A0802F-C530-475E-B05B-B570FD94409B}"/>
              </a:ext>
            </a:extLst>
          </p:cNvPr>
          <p:cNvCxnSpPr>
            <a:cxnSpLocks/>
          </p:cNvCxnSpPr>
          <p:nvPr/>
        </p:nvCxnSpPr>
        <p:spPr>
          <a:xfrm>
            <a:off x="1846339" y="1589907"/>
            <a:ext cx="196111" cy="335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3947D896-51F9-447D-BB95-6AD4875C3A36}"/>
              </a:ext>
            </a:extLst>
          </p:cNvPr>
          <p:cNvCxnSpPr>
            <a:cxnSpLocks/>
          </p:cNvCxnSpPr>
          <p:nvPr/>
        </p:nvCxnSpPr>
        <p:spPr>
          <a:xfrm>
            <a:off x="3033278" y="2417105"/>
            <a:ext cx="31789" cy="1470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8443B6FB-414F-4BF8-A901-51EFAD27AC7E}"/>
              </a:ext>
            </a:extLst>
          </p:cNvPr>
          <p:cNvCxnSpPr>
            <a:cxnSpLocks/>
          </p:cNvCxnSpPr>
          <p:nvPr/>
        </p:nvCxnSpPr>
        <p:spPr>
          <a:xfrm flipH="1" flipV="1">
            <a:off x="2277871" y="3117336"/>
            <a:ext cx="208673" cy="161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BCA78C24-3D22-4D60-8371-683763E4CE94}"/>
              </a:ext>
            </a:extLst>
          </p:cNvPr>
          <p:cNvCxnSpPr>
            <a:cxnSpLocks/>
          </p:cNvCxnSpPr>
          <p:nvPr/>
        </p:nvCxnSpPr>
        <p:spPr>
          <a:xfrm flipH="1" flipV="1">
            <a:off x="1076233" y="1792398"/>
            <a:ext cx="14078" cy="1947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0" name="Arc 299">
            <a:extLst>
              <a:ext uri="{FF2B5EF4-FFF2-40B4-BE49-F238E27FC236}">
                <a16:creationId xmlns:a16="http://schemas.microsoft.com/office/drawing/2014/main" id="{19FC11CE-10F1-4BAD-A72D-217BA2465B66}"/>
              </a:ext>
            </a:extLst>
          </p:cNvPr>
          <p:cNvSpPr/>
          <p:nvPr/>
        </p:nvSpPr>
        <p:spPr>
          <a:xfrm rot="15934134">
            <a:off x="2633661" y="423174"/>
            <a:ext cx="1945319" cy="2806543"/>
          </a:xfrm>
          <a:prstGeom prst="arc">
            <a:avLst>
              <a:gd name="adj1" fmla="val 16200000"/>
              <a:gd name="adj2" fmla="val 17765229"/>
            </a:avLst>
          </a:prstGeom>
          <a:ln w="635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Arc 300">
            <a:extLst>
              <a:ext uri="{FF2B5EF4-FFF2-40B4-BE49-F238E27FC236}">
                <a16:creationId xmlns:a16="http://schemas.microsoft.com/office/drawing/2014/main" id="{5FA4E60E-A993-4BA1-BF3E-74C9F46F5B8C}"/>
              </a:ext>
            </a:extLst>
          </p:cNvPr>
          <p:cNvSpPr/>
          <p:nvPr/>
        </p:nvSpPr>
        <p:spPr>
          <a:xfrm rot="15934134">
            <a:off x="2294674" y="1927079"/>
            <a:ext cx="1945319" cy="2806543"/>
          </a:xfrm>
          <a:prstGeom prst="arc">
            <a:avLst>
              <a:gd name="adj1" fmla="val 16200000"/>
              <a:gd name="adj2" fmla="val 18077127"/>
            </a:avLst>
          </a:prstGeom>
          <a:ln w="635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TextBox 301">
            <a:extLst>
              <a:ext uri="{FF2B5EF4-FFF2-40B4-BE49-F238E27FC236}">
                <a16:creationId xmlns:a16="http://schemas.microsoft.com/office/drawing/2014/main" id="{9476B91B-000A-46E2-A682-F818D0DF47FD}"/>
              </a:ext>
            </a:extLst>
          </p:cNvPr>
          <p:cNvSpPr txBox="1"/>
          <p:nvPr/>
        </p:nvSpPr>
        <p:spPr>
          <a:xfrm>
            <a:off x="1891389" y="1058496"/>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H</a:t>
            </a:r>
            <a:endParaRPr lang="en-US" dirty="0">
              <a:solidFill>
                <a:srgbClr val="C00000"/>
              </a:solidFill>
            </a:endParaRPr>
          </a:p>
        </p:txBody>
      </p:sp>
      <p:sp>
        <p:nvSpPr>
          <p:cNvPr id="303" name="TextBox 302">
            <a:extLst>
              <a:ext uri="{FF2B5EF4-FFF2-40B4-BE49-F238E27FC236}">
                <a16:creationId xmlns:a16="http://schemas.microsoft.com/office/drawing/2014/main" id="{7CB187A0-2609-4211-BCDC-7C2491B35207}"/>
              </a:ext>
            </a:extLst>
          </p:cNvPr>
          <p:cNvSpPr txBox="1"/>
          <p:nvPr/>
        </p:nvSpPr>
        <p:spPr>
          <a:xfrm>
            <a:off x="1641324" y="3364257"/>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L</a:t>
            </a:r>
            <a:endParaRPr lang="en-US" dirty="0">
              <a:solidFill>
                <a:srgbClr val="C00000"/>
              </a:solidFill>
            </a:endParaRPr>
          </a:p>
        </p:txBody>
      </p:sp>
      <p:sp>
        <p:nvSpPr>
          <p:cNvPr id="304" name="TextBox 303">
            <a:extLst>
              <a:ext uri="{FF2B5EF4-FFF2-40B4-BE49-F238E27FC236}">
                <a16:creationId xmlns:a16="http://schemas.microsoft.com/office/drawing/2014/main" id="{E3C30E3B-02E2-4064-B070-1CD4367DCE95}"/>
              </a:ext>
            </a:extLst>
          </p:cNvPr>
          <p:cNvSpPr txBox="1"/>
          <p:nvPr/>
        </p:nvSpPr>
        <p:spPr>
          <a:xfrm>
            <a:off x="2902368" y="1380462"/>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T</a:t>
            </a:r>
            <a:r>
              <a:rPr lang="en-US" sz="1800" baseline="-25000" dirty="0">
                <a:solidFill>
                  <a:srgbClr val="C00000"/>
                </a:solidFill>
                <a:latin typeface="Times New Roman" panose="02020603050405020304" pitchFamily="18" charset="0"/>
                <a:cs typeface="Times New Roman" panose="02020603050405020304" pitchFamily="18" charset="0"/>
              </a:rPr>
              <a:t>H</a:t>
            </a:r>
            <a:endParaRPr lang="en-US" dirty="0">
              <a:solidFill>
                <a:srgbClr val="C00000"/>
              </a:solidFill>
            </a:endParaRPr>
          </a:p>
        </p:txBody>
      </p:sp>
      <p:sp>
        <p:nvSpPr>
          <p:cNvPr id="305" name="TextBox 304">
            <a:extLst>
              <a:ext uri="{FF2B5EF4-FFF2-40B4-BE49-F238E27FC236}">
                <a16:creationId xmlns:a16="http://schemas.microsoft.com/office/drawing/2014/main" id="{A6C512E2-430E-47B1-9154-2D4CD4C51826}"/>
              </a:ext>
            </a:extLst>
          </p:cNvPr>
          <p:cNvSpPr txBox="1"/>
          <p:nvPr/>
        </p:nvSpPr>
        <p:spPr>
          <a:xfrm>
            <a:off x="3278133" y="3052509"/>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T</a:t>
            </a:r>
            <a:r>
              <a:rPr lang="en-US" sz="1800" baseline="-25000" dirty="0">
                <a:solidFill>
                  <a:srgbClr val="C00000"/>
                </a:solidFill>
                <a:latin typeface="Times New Roman" panose="02020603050405020304" pitchFamily="18" charset="0"/>
                <a:cs typeface="Times New Roman" panose="02020603050405020304" pitchFamily="18" charset="0"/>
              </a:rPr>
              <a:t>L</a:t>
            </a:r>
            <a:endParaRPr lang="en-US" dirty="0">
              <a:solidFill>
                <a:srgbClr val="C00000"/>
              </a:solidFill>
            </a:endParaRPr>
          </a:p>
        </p:txBody>
      </p:sp>
      <p:cxnSp>
        <p:nvCxnSpPr>
          <p:cNvPr id="306" name="Straight Connector 305">
            <a:extLst>
              <a:ext uri="{FF2B5EF4-FFF2-40B4-BE49-F238E27FC236}">
                <a16:creationId xmlns:a16="http://schemas.microsoft.com/office/drawing/2014/main" id="{64EEAFD5-8B2B-4378-BBB6-ED9A94466CE7}"/>
              </a:ext>
            </a:extLst>
          </p:cNvPr>
          <p:cNvCxnSpPr>
            <a:cxnSpLocks/>
          </p:cNvCxnSpPr>
          <p:nvPr/>
        </p:nvCxnSpPr>
        <p:spPr>
          <a:xfrm>
            <a:off x="5830765" y="843453"/>
            <a:ext cx="0" cy="6014547"/>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22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wipe(down)">
                                      <p:cBhvr>
                                        <p:cTn id="15" dur="500"/>
                                        <p:tgtEl>
                                          <p:spTgt spid="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7"/>
                                        </p:tgtEl>
                                        <p:attrNameLst>
                                          <p:attrName>style.visibility</p:attrName>
                                        </p:attrNameLst>
                                      </p:cBhvr>
                                      <p:to>
                                        <p:strVal val="visible"/>
                                      </p:to>
                                    </p:set>
                                    <p:animEffect transition="in" filter="wipe(down)">
                                      <p:cBhvr>
                                        <p:cTn id="20" dur="500"/>
                                        <p:tgtEl>
                                          <p:spTgt spid="277"/>
                                        </p:tgtEl>
                                      </p:cBhvr>
                                    </p:animEffect>
                                  </p:childTnLst>
                                </p:cTn>
                              </p:par>
                              <p:par>
                                <p:cTn id="21" presetID="22" presetClass="entr" presetSubtype="4" fill="hold" nodeType="withEffect">
                                  <p:stCondLst>
                                    <p:cond delay="0"/>
                                  </p:stCondLst>
                                  <p:childTnLst>
                                    <p:set>
                                      <p:cBhvr>
                                        <p:cTn id="22" dur="1" fill="hold">
                                          <p:stCondLst>
                                            <p:cond delay="0"/>
                                          </p:stCondLst>
                                        </p:cTn>
                                        <p:tgtEl>
                                          <p:spTgt spid="280"/>
                                        </p:tgtEl>
                                        <p:attrNameLst>
                                          <p:attrName>style.visibility</p:attrName>
                                        </p:attrNameLst>
                                      </p:cBhvr>
                                      <p:to>
                                        <p:strVal val="visible"/>
                                      </p:to>
                                    </p:set>
                                    <p:animEffect transition="in" filter="wipe(down)">
                                      <p:cBhvr>
                                        <p:cTn id="23" dur="500"/>
                                        <p:tgtEl>
                                          <p:spTgt spid="28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6"/>
                                        </p:tgtEl>
                                        <p:attrNameLst>
                                          <p:attrName>style.visibility</p:attrName>
                                        </p:attrNameLst>
                                      </p:cBhvr>
                                      <p:to>
                                        <p:strVal val="visible"/>
                                      </p:to>
                                    </p:set>
                                    <p:animEffect transition="in" filter="wipe(down)">
                                      <p:cBhvr>
                                        <p:cTn id="26" dur="500"/>
                                        <p:tgtEl>
                                          <p:spTgt spid="28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87"/>
                                        </p:tgtEl>
                                        <p:attrNameLst>
                                          <p:attrName>style.visibility</p:attrName>
                                        </p:attrNameLst>
                                      </p:cBhvr>
                                      <p:to>
                                        <p:strVal val="visible"/>
                                      </p:to>
                                    </p:set>
                                    <p:animEffect transition="in" filter="wipe(down)">
                                      <p:cBhvr>
                                        <p:cTn id="29" dur="500"/>
                                        <p:tgtEl>
                                          <p:spTgt spid="28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6"/>
                                        </p:tgtEl>
                                        <p:attrNameLst>
                                          <p:attrName>style.visibility</p:attrName>
                                        </p:attrNameLst>
                                      </p:cBhvr>
                                      <p:to>
                                        <p:strVal val="visible"/>
                                      </p:to>
                                    </p:set>
                                    <p:animEffect transition="in" filter="wipe(left)">
                                      <p:cBhvr>
                                        <p:cTn id="34" dur="2000"/>
                                        <p:tgtEl>
                                          <p:spTgt spid="29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71"/>
                                        </p:tgtEl>
                                        <p:attrNameLst>
                                          <p:attrName>style.visibility</p:attrName>
                                        </p:attrNameLst>
                                      </p:cBhvr>
                                      <p:to>
                                        <p:strVal val="visible"/>
                                      </p:to>
                                    </p:set>
                                    <p:animEffect transition="in" filter="wipe(down)">
                                      <p:cBhvr>
                                        <p:cTn id="37" dur="500"/>
                                        <p:tgtEl>
                                          <p:spTgt spid="27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8"/>
                                        </p:tgtEl>
                                        <p:attrNameLst>
                                          <p:attrName>style.visibility</p:attrName>
                                        </p:attrNameLst>
                                      </p:cBhvr>
                                      <p:to>
                                        <p:strVal val="visible"/>
                                      </p:to>
                                    </p:set>
                                    <p:animEffect transition="in" filter="wipe(left)">
                                      <p:cBhvr>
                                        <p:cTn id="40" dur="500"/>
                                        <p:tgtEl>
                                          <p:spTgt spid="28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2"/>
                                        </p:tgtEl>
                                        <p:attrNameLst>
                                          <p:attrName>style.visibility</p:attrName>
                                        </p:attrNameLst>
                                      </p:cBhvr>
                                      <p:to>
                                        <p:strVal val="visible"/>
                                      </p:to>
                                    </p:set>
                                    <p:animEffect transition="in" filter="wipe(left)">
                                      <p:cBhvr>
                                        <p:cTn id="43" dur="2000"/>
                                        <p:tgtEl>
                                          <p:spTgt spid="292"/>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293"/>
                                        </p:tgtEl>
                                        <p:attrNameLst>
                                          <p:attrName>style.visibility</p:attrName>
                                        </p:attrNameLst>
                                      </p:cBhvr>
                                      <p:to>
                                        <p:strVal val="visible"/>
                                      </p:to>
                                    </p:set>
                                    <p:animEffect transition="in" filter="wipe(down)">
                                      <p:cBhvr>
                                        <p:cTn id="47" dur="500"/>
                                        <p:tgtEl>
                                          <p:spTgt spid="293"/>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304"/>
                                        </p:tgtEl>
                                        <p:attrNameLst>
                                          <p:attrName>style.visibility</p:attrName>
                                        </p:attrNameLst>
                                      </p:cBhvr>
                                      <p:to>
                                        <p:strVal val="visible"/>
                                      </p:to>
                                    </p:set>
                                    <p:animEffect transition="in" filter="wipe(down)">
                                      <p:cBhvr>
                                        <p:cTn id="51" dur="500"/>
                                        <p:tgtEl>
                                          <p:spTgt spid="304"/>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300"/>
                                        </p:tgtEl>
                                        <p:attrNameLst>
                                          <p:attrName>style.visibility</p:attrName>
                                        </p:attrNameLst>
                                      </p:cBhvr>
                                      <p:to>
                                        <p:strVal val="visible"/>
                                      </p:to>
                                    </p:set>
                                    <p:animEffect transition="in" filter="wipe(down)">
                                      <p:cBhvr>
                                        <p:cTn id="55" dur="500"/>
                                        <p:tgtEl>
                                          <p:spTgt spid="300"/>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302"/>
                                        </p:tgtEl>
                                        <p:attrNameLst>
                                          <p:attrName>style.visibility</p:attrName>
                                        </p:attrNameLst>
                                      </p:cBhvr>
                                      <p:to>
                                        <p:strVal val="visible"/>
                                      </p:to>
                                    </p:set>
                                    <p:animEffect transition="in" filter="wipe(down)">
                                      <p:cBhvr>
                                        <p:cTn id="59" dur="500"/>
                                        <p:tgtEl>
                                          <p:spTgt spid="30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97"/>
                                        </p:tgtEl>
                                        <p:attrNameLst>
                                          <p:attrName>style.visibility</p:attrName>
                                        </p:attrNameLst>
                                      </p:cBhvr>
                                      <p:to>
                                        <p:strVal val="visible"/>
                                      </p:to>
                                    </p:set>
                                    <p:animEffect transition="in" filter="wipe(down)">
                                      <p:cBhvr>
                                        <p:cTn id="64" dur="500"/>
                                        <p:tgtEl>
                                          <p:spTgt spid="29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2"/>
                                        </p:tgtEl>
                                        <p:attrNameLst>
                                          <p:attrName>style.visibility</p:attrName>
                                        </p:attrNameLst>
                                      </p:cBhvr>
                                      <p:to>
                                        <p:strVal val="visible"/>
                                      </p:to>
                                    </p:set>
                                    <p:animEffect transition="in" filter="wipe(down)">
                                      <p:cBhvr>
                                        <p:cTn id="67" dur="500"/>
                                        <p:tgtEl>
                                          <p:spTgt spid="272"/>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89"/>
                                        </p:tgtEl>
                                        <p:attrNameLst>
                                          <p:attrName>style.visibility</p:attrName>
                                        </p:attrNameLst>
                                      </p:cBhvr>
                                      <p:to>
                                        <p:strVal val="visible"/>
                                      </p:to>
                                    </p:set>
                                    <p:animEffect transition="in" filter="wipe(up)">
                                      <p:cBhvr>
                                        <p:cTn id="70" dur="500"/>
                                        <p:tgtEl>
                                          <p:spTgt spid="289"/>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305"/>
                                        </p:tgtEl>
                                        <p:attrNameLst>
                                          <p:attrName>style.visibility</p:attrName>
                                        </p:attrNameLst>
                                      </p:cBhvr>
                                      <p:to>
                                        <p:strVal val="visible"/>
                                      </p:to>
                                    </p:set>
                                    <p:animEffect transition="in" filter="wipe(down)">
                                      <p:cBhvr>
                                        <p:cTn id="74" dur="500"/>
                                        <p:tgtEl>
                                          <p:spTgt spid="305"/>
                                        </p:tgtEl>
                                      </p:cBhvr>
                                    </p:animEffect>
                                  </p:childTnLst>
                                </p:cTn>
                              </p:par>
                            </p:childTnLst>
                          </p:cTn>
                        </p:par>
                        <p:par>
                          <p:cTn id="75" fill="hold">
                            <p:stCondLst>
                              <p:cond delay="1000"/>
                            </p:stCondLst>
                            <p:childTnLst>
                              <p:par>
                                <p:cTn id="76" presetID="22" presetClass="entr" presetSubtype="4" fill="hold" grpId="0" nodeType="afterEffect">
                                  <p:stCondLst>
                                    <p:cond delay="0"/>
                                  </p:stCondLst>
                                  <p:childTnLst>
                                    <p:set>
                                      <p:cBhvr>
                                        <p:cTn id="77" dur="1" fill="hold">
                                          <p:stCondLst>
                                            <p:cond delay="0"/>
                                          </p:stCondLst>
                                        </p:cTn>
                                        <p:tgtEl>
                                          <p:spTgt spid="294"/>
                                        </p:tgtEl>
                                        <p:attrNameLst>
                                          <p:attrName>style.visibility</p:attrName>
                                        </p:attrNameLst>
                                      </p:cBhvr>
                                      <p:to>
                                        <p:strVal val="visible"/>
                                      </p:to>
                                    </p:set>
                                    <p:animEffect transition="in" filter="wipe(down)">
                                      <p:cBhvr>
                                        <p:cTn id="78" dur="500"/>
                                        <p:tgtEl>
                                          <p:spTgt spid="29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98"/>
                                        </p:tgtEl>
                                        <p:attrNameLst>
                                          <p:attrName>style.visibility</p:attrName>
                                        </p:attrNameLst>
                                      </p:cBhvr>
                                      <p:to>
                                        <p:strVal val="visible"/>
                                      </p:to>
                                    </p:set>
                                    <p:animEffect transition="in" filter="wipe(down)">
                                      <p:cBhvr>
                                        <p:cTn id="83" dur="500"/>
                                        <p:tgtEl>
                                          <p:spTgt spid="29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74"/>
                                        </p:tgtEl>
                                        <p:attrNameLst>
                                          <p:attrName>style.visibility</p:attrName>
                                        </p:attrNameLst>
                                      </p:cBhvr>
                                      <p:to>
                                        <p:strVal val="visible"/>
                                      </p:to>
                                    </p:set>
                                    <p:animEffect transition="in" filter="wipe(down)">
                                      <p:cBhvr>
                                        <p:cTn id="86" dur="500"/>
                                        <p:tgtEl>
                                          <p:spTgt spid="274"/>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03"/>
                                        </p:tgtEl>
                                        <p:attrNameLst>
                                          <p:attrName>style.visibility</p:attrName>
                                        </p:attrNameLst>
                                      </p:cBhvr>
                                      <p:to>
                                        <p:strVal val="visible"/>
                                      </p:to>
                                    </p:set>
                                    <p:animEffect transition="in" filter="wipe(down)">
                                      <p:cBhvr>
                                        <p:cTn id="89" dur="500"/>
                                        <p:tgtEl>
                                          <p:spTgt spid="303"/>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01"/>
                                        </p:tgtEl>
                                        <p:attrNameLst>
                                          <p:attrName>style.visibility</p:attrName>
                                        </p:attrNameLst>
                                      </p:cBhvr>
                                      <p:to>
                                        <p:strVal val="visible"/>
                                      </p:to>
                                    </p:set>
                                    <p:animEffect transition="in" filter="wipe(down)">
                                      <p:cBhvr>
                                        <p:cTn id="92" dur="500"/>
                                        <p:tgtEl>
                                          <p:spTgt spid="30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91"/>
                                        </p:tgtEl>
                                        <p:attrNameLst>
                                          <p:attrName>style.visibility</p:attrName>
                                        </p:attrNameLst>
                                      </p:cBhvr>
                                      <p:to>
                                        <p:strVal val="visible"/>
                                      </p:to>
                                    </p:set>
                                    <p:animEffect transition="in" filter="wipe(down)">
                                      <p:cBhvr>
                                        <p:cTn id="95" dur="500"/>
                                        <p:tgtEl>
                                          <p:spTgt spid="291"/>
                                        </p:tgtEl>
                                      </p:cBhvr>
                                    </p:animEffect>
                                  </p:childTnLst>
                                </p:cTn>
                              </p:par>
                            </p:childTnLst>
                          </p:cTn>
                        </p:par>
                        <p:par>
                          <p:cTn id="96" fill="hold">
                            <p:stCondLst>
                              <p:cond delay="500"/>
                            </p:stCondLst>
                            <p:childTnLst>
                              <p:par>
                                <p:cTn id="97" presetID="22" presetClass="entr" presetSubtype="4" fill="hold" grpId="0" nodeType="afterEffect">
                                  <p:stCondLst>
                                    <p:cond delay="0"/>
                                  </p:stCondLst>
                                  <p:childTnLst>
                                    <p:set>
                                      <p:cBhvr>
                                        <p:cTn id="98" dur="1" fill="hold">
                                          <p:stCondLst>
                                            <p:cond delay="0"/>
                                          </p:stCondLst>
                                        </p:cTn>
                                        <p:tgtEl>
                                          <p:spTgt spid="295"/>
                                        </p:tgtEl>
                                        <p:attrNameLst>
                                          <p:attrName>style.visibility</p:attrName>
                                        </p:attrNameLst>
                                      </p:cBhvr>
                                      <p:to>
                                        <p:strVal val="visible"/>
                                      </p:to>
                                    </p:set>
                                    <p:animEffect transition="in" filter="wipe(down)">
                                      <p:cBhvr>
                                        <p:cTn id="99" dur="500"/>
                                        <p:tgtEl>
                                          <p:spTgt spid="29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299"/>
                                        </p:tgtEl>
                                        <p:attrNameLst>
                                          <p:attrName>style.visibility</p:attrName>
                                        </p:attrNameLst>
                                      </p:cBhvr>
                                      <p:to>
                                        <p:strVal val="visible"/>
                                      </p:to>
                                    </p:set>
                                    <p:animEffect transition="in" filter="wipe(down)">
                                      <p:cBhvr>
                                        <p:cTn id="104" dur="500"/>
                                        <p:tgtEl>
                                          <p:spTgt spid="299"/>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90"/>
                                        </p:tgtEl>
                                        <p:attrNameLst>
                                          <p:attrName>style.visibility</p:attrName>
                                        </p:attrNameLst>
                                      </p:cBhvr>
                                      <p:to>
                                        <p:strVal val="visible"/>
                                      </p:to>
                                    </p:set>
                                    <p:animEffect transition="in" filter="wipe(down)">
                                      <p:cBhvr>
                                        <p:cTn id="107" dur="500"/>
                                        <p:tgtEl>
                                          <p:spTgt spid="29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273"/>
                                        </p:tgtEl>
                                        <p:attrNameLst>
                                          <p:attrName>style.visibility</p:attrName>
                                        </p:attrNameLst>
                                      </p:cBhvr>
                                      <p:to>
                                        <p:strVal val="visible"/>
                                      </p:to>
                                    </p:set>
                                    <p:animEffect transition="in" filter="wipe(down)">
                                      <p:cBhvr>
                                        <p:cTn id="110" dur="500"/>
                                        <p:tgtEl>
                                          <p:spTgt spid="273"/>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68"/>
                                        </p:tgtEl>
                                        <p:attrNameLst>
                                          <p:attrName>style.visibility</p:attrName>
                                        </p:attrNameLst>
                                      </p:cBhvr>
                                      <p:to>
                                        <p:strVal val="visible"/>
                                      </p:to>
                                    </p:set>
                                    <p:animEffect transition="in" filter="wipe(down)">
                                      <p:cBhvr>
                                        <p:cTn id="113" dur="500"/>
                                        <p:tgtEl>
                                          <p:spTgt spid="268"/>
                                        </p:tgtEl>
                                      </p:cBhvr>
                                    </p:animEffect>
                                  </p:childTnLst>
                                </p:cTn>
                              </p:par>
                            </p:childTnLst>
                          </p:cTn>
                        </p:par>
                        <p:par>
                          <p:cTn id="114" fill="hold">
                            <p:stCondLst>
                              <p:cond delay="500"/>
                            </p:stCondLst>
                            <p:childTnLst>
                              <p:par>
                                <p:cTn id="115" presetID="22" presetClass="entr" presetSubtype="4" fill="hold" nodeType="afterEffect">
                                  <p:stCondLst>
                                    <p:cond delay="0"/>
                                  </p:stCondLst>
                                  <p:childTnLst>
                                    <p:set>
                                      <p:cBhvr>
                                        <p:cTn id="116" dur="1" fill="hold">
                                          <p:stCondLst>
                                            <p:cond delay="0"/>
                                          </p:stCondLst>
                                        </p:cTn>
                                        <p:tgtEl>
                                          <p:spTgt spid="306"/>
                                        </p:tgtEl>
                                        <p:attrNameLst>
                                          <p:attrName>style.visibility</p:attrName>
                                        </p:attrNameLst>
                                      </p:cBhvr>
                                      <p:to>
                                        <p:strVal val="visible"/>
                                      </p:to>
                                    </p:set>
                                    <p:animEffect transition="in" filter="wipe(down)">
                                      <p:cBhvr>
                                        <p:cTn id="117"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5" grpId="0" animBg="1"/>
      <p:bldP spid="146" grpId="0"/>
      <p:bldP spid="268" grpId="0" animBg="1"/>
      <p:bldP spid="271" grpId="0"/>
      <p:bldP spid="272" grpId="0"/>
      <p:bldP spid="273" grpId="0"/>
      <p:bldP spid="274" grpId="0"/>
      <p:bldP spid="286" grpId="0"/>
      <p:bldP spid="287" grpId="0"/>
      <p:bldP spid="288" grpId="0" animBg="1"/>
      <p:bldP spid="289" grpId="0" animBg="1"/>
      <p:bldP spid="290" grpId="0" animBg="1"/>
      <p:bldP spid="291" grpId="0" animBg="1"/>
      <p:bldP spid="292" grpId="0" animBg="1"/>
      <p:bldP spid="293" grpId="0" animBg="1"/>
      <p:bldP spid="294" grpId="0" animBg="1"/>
      <p:bldP spid="295" grpId="0" animBg="1"/>
      <p:bldP spid="300" grpId="0" animBg="1"/>
      <p:bldP spid="301" grpId="0" animBg="1"/>
      <p:bldP spid="302" grpId="0"/>
      <p:bldP spid="303" grpId="0"/>
      <p:bldP spid="304" grpId="0"/>
      <p:bldP spid="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3" y="0"/>
            <a:ext cx="1643268" cy="45807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Carnot Engine</a:t>
            </a:r>
          </a:p>
        </p:txBody>
      </p:sp>
      <p:sp>
        <p:nvSpPr>
          <p:cNvPr id="73" name="Rectangle 72">
            <a:extLst>
              <a:ext uri="{FF2B5EF4-FFF2-40B4-BE49-F238E27FC236}">
                <a16:creationId xmlns:a16="http://schemas.microsoft.com/office/drawing/2014/main" id="{83AF0D6E-0F7B-45FB-8257-5ACA80A0BDC0}"/>
              </a:ext>
            </a:extLst>
          </p:cNvPr>
          <p:cNvSpPr/>
          <p:nvPr/>
        </p:nvSpPr>
        <p:spPr>
          <a:xfrm>
            <a:off x="2345455" y="504899"/>
            <a:ext cx="6255388" cy="338554"/>
          </a:xfrm>
          <a:prstGeom prst="rect">
            <a:avLst/>
          </a:prstGeom>
        </p:spPr>
        <p:txBody>
          <a:bodyPr wrap="square">
            <a:spAutoFit/>
          </a:bodyPr>
          <a:lstStyle/>
          <a:p>
            <a:pPr algn="ctr">
              <a:spcBef>
                <a:spcPts val="600"/>
              </a:spcBef>
              <a:spcAft>
                <a:spcPts val="600"/>
              </a:spcAft>
            </a:pPr>
            <a:r>
              <a:rPr lang="en-US" sz="1600" dirty="0">
                <a:latin typeface="Times New Roman" panose="02020603050405020304" pitchFamily="18" charset="0"/>
                <a:cs typeface="Times New Roman" panose="02020603050405020304" pitchFamily="18" charset="0"/>
              </a:rPr>
              <a:t>The best known reversible cycle is the </a:t>
            </a:r>
            <a:r>
              <a:rPr lang="en-US" sz="1600" b="1" dirty="0">
                <a:solidFill>
                  <a:srgbClr val="FF0000"/>
                </a:solidFill>
                <a:latin typeface="Times New Roman" panose="02020603050405020304" pitchFamily="18" charset="0"/>
                <a:cs typeface="Times New Roman" panose="02020603050405020304" pitchFamily="18" charset="0"/>
              </a:rPr>
              <a:t>“Carnot Cycle”. </a:t>
            </a:r>
            <a:endParaRPr lang="en-US" sz="1600"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2DF444BC-6017-402C-B30C-182D41046E2F}"/>
              </a:ext>
            </a:extLst>
          </p:cNvPr>
          <p:cNvSpPr txBox="1"/>
          <p:nvPr/>
        </p:nvSpPr>
        <p:spPr>
          <a:xfrm>
            <a:off x="1790650" y="16065"/>
            <a:ext cx="5917094" cy="458074"/>
          </a:xfrm>
          <a:prstGeom prst="rect">
            <a:avLst/>
          </a:prstGeom>
          <a:gradFill flip="none" rotWithShape="1">
            <a:gsLst>
              <a:gs pos="0">
                <a:schemeClr val="accent6">
                  <a:lumMod val="75000"/>
                </a:schemeClr>
              </a:gs>
              <a:gs pos="60000">
                <a:schemeClr val="accent6">
                  <a:lumMod val="60000"/>
                  <a:lumOff val="40000"/>
                </a:schemeClr>
              </a:gs>
              <a:gs pos="100000">
                <a:schemeClr val="accent6">
                  <a:lumMod val="40000"/>
                  <a:lumOff val="6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An imaginary heat engine with complete reversible processes </a:t>
            </a:r>
          </a:p>
        </p:txBody>
      </p:sp>
      <p:sp>
        <p:nvSpPr>
          <p:cNvPr id="146" name="TextBox 145">
            <a:extLst>
              <a:ext uri="{FF2B5EF4-FFF2-40B4-BE49-F238E27FC236}">
                <a16:creationId xmlns:a16="http://schemas.microsoft.com/office/drawing/2014/main" id="{1C186F07-EB08-473E-AEE9-A419CAD94FF0}"/>
              </a:ext>
            </a:extLst>
          </p:cNvPr>
          <p:cNvSpPr txBox="1"/>
          <p:nvPr/>
        </p:nvSpPr>
        <p:spPr>
          <a:xfrm>
            <a:off x="8036320" y="60436"/>
            <a:ext cx="3780542" cy="369332"/>
          </a:xfrm>
          <a:prstGeom prst="rect">
            <a:avLst/>
          </a:prstGeom>
          <a:noFill/>
        </p:spPr>
        <p:txBody>
          <a:bodyPr wrap="square">
            <a:spAutoFit/>
          </a:bodyPr>
          <a:lstStyle/>
          <a:p>
            <a:pPr>
              <a:spcBef>
                <a:spcPts val="600"/>
              </a:spcBef>
              <a:spcAft>
                <a:spcPts val="600"/>
              </a:spcAft>
            </a:pPr>
            <a:r>
              <a:rPr lang="en-US" dirty="0">
                <a:latin typeface="Times New Roman" panose="02020603050405020304" pitchFamily="18" charset="0"/>
                <a:cs typeface="Times New Roman" panose="02020603050405020304" pitchFamily="18" charset="0"/>
              </a:rPr>
              <a:t>Introduced by “</a:t>
            </a:r>
            <a:r>
              <a:rPr lang="en-US" b="1" dirty="0">
                <a:latin typeface="Times New Roman" panose="02020603050405020304" pitchFamily="18" charset="0"/>
                <a:cs typeface="Times New Roman" panose="02020603050405020304" pitchFamily="18" charset="0"/>
              </a:rPr>
              <a:t>Sadi Carnot</a:t>
            </a:r>
            <a:r>
              <a:rPr lang="en-US" dirty="0">
                <a:latin typeface="Times New Roman" panose="02020603050405020304" pitchFamily="18" charset="0"/>
                <a:cs typeface="Times New Roman" panose="02020603050405020304" pitchFamily="18" charset="0"/>
              </a:rPr>
              <a:t>” in 1824</a:t>
            </a:r>
          </a:p>
        </p:txBody>
      </p:sp>
      <p:sp>
        <p:nvSpPr>
          <p:cNvPr id="71" name="Arc 70">
            <a:extLst>
              <a:ext uri="{FF2B5EF4-FFF2-40B4-BE49-F238E27FC236}">
                <a16:creationId xmlns:a16="http://schemas.microsoft.com/office/drawing/2014/main" id="{86CF03D9-F80C-483E-87E5-C0BA727A0368}"/>
              </a:ext>
            </a:extLst>
          </p:cNvPr>
          <p:cNvSpPr/>
          <p:nvPr/>
        </p:nvSpPr>
        <p:spPr>
          <a:xfrm rot="19098012">
            <a:off x="1040782" y="2038905"/>
            <a:ext cx="3014587" cy="2787487"/>
          </a:xfrm>
          <a:prstGeom prst="arc">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Arc 636">
            <a:extLst>
              <a:ext uri="{FF2B5EF4-FFF2-40B4-BE49-F238E27FC236}">
                <a16:creationId xmlns:a16="http://schemas.microsoft.com/office/drawing/2014/main" id="{18218AB7-FECB-4C39-96E7-C9DA3D7921E3}"/>
              </a:ext>
            </a:extLst>
          </p:cNvPr>
          <p:cNvSpPr/>
          <p:nvPr/>
        </p:nvSpPr>
        <p:spPr>
          <a:xfrm rot="19098012">
            <a:off x="7582689" y="2050206"/>
            <a:ext cx="2939559" cy="2683546"/>
          </a:xfrm>
          <a:prstGeom prst="arc">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Arc 637">
            <a:extLst>
              <a:ext uri="{FF2B5EF4-FFF2-40B4-BE49-F238E27FC236}">
                <a16:creationId xmlns:a16="http://schemas.microsoft.com/office/drawing/2014/main" id="{757B0A59-19EC-47F2-A036-1D2B7AA77CF3}"/>
              </a:ext>
            </a:extLst>
          </p:cNvPr>
          <p:cNvSpPr/>
          <p:nvPr/>
        </p:nvSpPr>
        <p:spPr>
          <a:xfrm rot="19098012">
            <a:off x="7646797" y="4897280"/>
            <a:ext cx="3035676" cy="2968552"/>
          </a:xfrm>
          <a:prstGeom prst="arc">
            <a:avLst>
              <a:gd name="adj1" fmla="val 16200000"/>
              <a:gd name="adj2" fmla="val 21396854"/>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4" name="Group 1023">
            <a:extLst>
              <a:ext uri="{FF2B5EF4-FFF2-40B4-BE49-F238E27FC236}">
                <a16:creationId xmlns:a16="http://schemas.microsoft.com/office/drawing/2014/main" id="{FD17B2F9-EABD-4AA3-954A-48A36A9976B0}"/>
              </a:ext>
            </a:extLst>
          </p:cNvPr>
          <p:cNvGrpSpPr/>
          <p:nvPr/>
        </p:nvGrpSpPr>
        <p:grpSpPr>
          <a:xfrm>
            <a:off x="270637" y="2161535"/>
            <a:ext cx="2137129" cy="1337559"/>
            <a:chOff x="0" y="1987894"/>
            <a:chExt cx="2619094" cy="1864377"/>
          </a:xfrm>
        </p:grpSpPr>
        <p:grpSp>
          <p:nvGrpSpPr>
            <p:cNvPr id="52" name="Group 51">
              <a:extLst>
                <a:ext uri="{FF2B5EF4-FFF2-40B4-BE49-F238E27FC236}">
                  <a16:creationId xmlns:a16="http://schemas.microsoft.com/office/drawing/2014/main" id="{3BA19A89-05AB-4C73-843D-C1BEAD87AC21}"/>
                </a:ext>
              </a:extLst>
            </p:cNvPr>
            <p:cNvGrpSpPr/>
            <p:nvPr/>
          </p:nvGrpSpPr>
          <p:grpSpPr>
            <a:xfrm>
              <a:off x="0" y="2730503"/>
              <a:ext cx="2619094" cy="800221"/>
              <a:chOff x="-17642" y="2124492"/>
              <a:chExt cx="2685769" cy="800221"/>
            </a:xfrm>
          </p:grpSpPr>
          <p:grpSp>
            <p:nvGrpSpPr>
              <p:cNvPr id="2" name="Group 1">
                <a:extLst>
                  <a:ext uri="{FF2B5EF4-FFF2-40B4-BE49-F238E27FC236}">
                    <a16:creationId xmlns:a16="http://schemas.microsoft.com/office/drawing/2014/main" id="{CC6DCC0E-3870-4ABB-9777-8CB4C91EA769}"/>
                  </a:ext>
                </a:extLst>
              </p:cNvPr>
              <p:cNvGrpSpPr/>
              <p:nvPr/>
            </p:nvGrpSpPr>
            <p:grpSpPr>
              <a:xfrm>
                <a:off x="460165" y="2124492"/>
                <a:ext cx="2207962" cy="800221"/>
                <a:chOff x="681525" y="2656917"/>
                <a:chExt cx="2207962" cy="800221"/>
              </a:xfrm>
            </p:grpSpPr>
            <p:grpSp>
              <p:nvGrpSpPr>
                <p:cNvPr id="76" name="Group 75">
                  <a:extLst>
                    <a:ext uri="{FF2B5EF4-FFF2-40B4-BE49-F238E27FC236}">
                      <a16:creationId xmlns:a16="http://schemas.microsoft.com/office/drawing/2014/main" id="{39C78D9E-026A-45DF-AFB7-B99843BA1D4C}"/>
                    </a:ext>
                  </a:extLst>
                </p:cNvPr>
                <p:cNvGrpSpPr/>
                <p:nvPr/>
              </p:nvGrpSpPr>
              <p:grpSpPr>
                <a:xfrm rot="5400000">
                  <a:off x="1385395" y="1953047"/>
                  <a:ext cx="800221" cy="2207962"/>
                  <a:chOff x="2247479" y="954037"/>
                  <a:chExt cx="1216338" cy="2207962"/>
                </a:xfrm>
              </p:grpSpPr>
              <p:grpSp>
                <p:nvGrpSpPr>
                  <p:cNvPr id="77" name="Group 76">
                    <a:extLst>
                      <a:ext uri="{FF2B5EF4-FFF2-40B4-BE49-F238E27FC236}">
                        <a16:creationId xmlns:a16="http://schemas.microsoft.com/office/drawing/2014/main" id="{AB68137B-AFD2-42FC-BD00-BCC2288A83FD}"/>
                      </a:ext>
                    </a:extLst>
                  </p:cNvPr>
                  <p:cNvGrpSpPr/>
                  <p:nvPr/>
                </p:nvGrpSpPr>
                <p:grpSpPr>
                  <a:xfrm>
                    <a:off x="2247479" y="954037"/>
                    <a:ext cx="1216338" cy="2207959"/>
                    <a:chOff x="10227211" y="735418"/>
                    <a:chExt cx="1260000" cy="1785390"/>
                  </a:xfrm>
                </p:grpSpPr>
                <p:sp>
                  <p:nvSpPr>
                    <p:cNvPr id="82" name="Rectangle 81">
                      <a:extLst>
                        <a:ext uri="{FF2B5EF4-FFF2-40B4-BE49-F238E27FC236}">
                          <a16:creationId xmlns:a16="http://schemas.microsoft.com/office/drawing/2014/main" id="{933A3D46-0553-4F22-843E-117AC61B6A37}"/>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F12F770-DB2A-4A4F-8AC3-26CC4E582D8A}"/>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A731A7D5-F8C6-4E7A-A7E9-7D1A30AE998E}"/>
                      </a:ext>
                    </a:extLst>
                  </p:cNvPr>
                  <p:cNvSpPr/>
                  <p:nvPr/>
                </p:nvSpPr>
                <p:spPr>
                  <a:xfrm>
                    <a:off x="2248763" y="2589542"/>
                    <a:ext cx="1177084"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B540981-D887-4529-B446-09B879CDD65E}"/>
                      </a:ext>
                    </a:extLst>
                  </p:cNvPr>
                  <p:cNvSpPr/>
                  <p:nvPr/>
                </p:nvSpPr>
                <p:spPr>
                  <a:xfrm>
                    <a:off x="2251491" y="2725881"/>
                    <a:ext cx="1183950" cy="436118"/>
                  </a:xfrm>
                  <a:prstGeom prst="rect">
                    <a:avLst/>
                  </a:prstGeom>
                  <a:gradFill flip="none" rotWithShape="1">
                    <a:gsLst>
                      <a:gs pos="72000">
                        <a:srgbClr val="F2A26B"/>
                      </a:gs>
                      <a:gs pos="100000">
                        <a:schemeClr val="accent2">
                          <a:lumMod val="40000"/>
                          <a:lumOff val="60000"/>
                        </a:schemeClr>
                      </a:gs>
                      <a:gs pos="88000">
                        <a:schemeClr val="accent2">
                          <a:lumMod val="95000"/>
                          <a:lumOff val="5000"/>
                        </a:schemeClr>
                      </a:gs>
                      <a:gs pos="0">
                        <a:schemeClr val="accent2">
                          <a:lumMod val="60000"/>
                        </a:schemeClr>
                      </a:gs>
                    </a:gsLst>
                    <a:lin ang="16200000" scaled="0"/>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Rectangle 83">
                  <a:extLst>
                    <a:ext uri="{FF2B5EF4-FFF2-40B4-BE49-F238E27FC236}">
                      <a16:creationId xmlns:a16="http://schemas.microsoft.com/office/drawing/2014/main" id="{E976AF1B-C3B4-463E-8A6C-1B7BD295BFAE}"/>
                    </a:ext>
                  </a:extLst>
                </p:cNvPr>
                <p:cNvSpPr/>
                <p:nvPr/>
              </p:nvSpPr>
              <p:spPr>
                <a:xfrm rot="5400000">
                  <a:off x="1609837" y="2622110"/>
                  <a:ext cx="121095" cy="818753"/>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4" name="Straight Arrow Connector 263">
                <a:extLst>
                  <a:ext uri="{FF2B5EF4-FFF2-40B4-BE49-F238E27FC236}">
                    <a16:creationId xmlns:a16="http://schemas.microsoft.com/office/drawing/2014/main" id="{1D429770-B39C-4734-A7EC-1231D890F1BE}"/>
                  </a:ext>
                </a:extLst>
              </p:cNvPr>
              <p:cNvCxnSpPr>
                <a:cxnSpLocks/>
              </p:cNvCxnSpPr>
              <p:nvPr/>
            </p:nvCxnSpPr>
            <p:spPr>
              <a:xfrm>
                <a:off x="-13231" y="2825745"/>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46DD4228-D73F-48AA-9345-6CBEEC01CE66}"/>
                  </a:ext>
                </a:extLst>
              </p:cNvPr>
              <p:cNvCxnSpPr>
                <a:cxnSpLocks/>
              </p:cNvCxnSpPr>
              <p:nvPr/>
            </p:nvCxnSpPr>
            <p:spPr>
              <a:xfrm>
                <a:off x="-15659" y="2611081"/>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860793B2-6A49-4264-A7EF-9277E550D424}"/>
                  </a:ext>
                </a:extLst>
              </p:cNvPr>
              <p:cNvCxnSpPr>
                <a:cxnSpLocks/>
              </p:cNvCxnSpPr>
              <p:nvPr/>
            </p:nvCxnSpPr>
            <p:spPr>
              <a:xfrm>
                <a:off x="-17642" y="2396417"/>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42EDF6EA-CC98-467D-96F4-50695C407CA2}"/>
                  </a:ext>
                </a:extLst>
              </p:cNvPr>
              <p:cNvCxnSpPr>
                <a:cxnSpLocks/>
              </p:cNvCxnSpPr>
              <p:nvPr/>
            </p:nvCxnSpPr>
            <p:spPr>
              <a:xfrm>
                <a:off x="-3939" y="2183164"/>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2" name="Straight Arrow Connector 281">
              <a:extLst>
                <a:ext uri="{FF2B5EF4-FFF2-40B4-BE49-F238E27FC236}">
                  <a16:creationId xmlns:a16="http://schemas.microsoft.com/office/drawing/2014/main" id="{F63ED971-FB82-4661-9FFE-888D6AA05DF2}"/>
                </a:ext>
              </a:extLst>
            </p:cNvPr>
            <p:cNvCxnSpPr>
              <a:cxnSpLocks/>
            </p:cNvCxnSpPr>
            <p:nvPr/>
          </p:nvCxnSpPr>
          <p:spPr>
            <a:xfrm>
              <a:off x="584181" y="2405945"/>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24AD9510-E7E3-4B46-96AA-E64625A37EB0}"/>
                </a:ext>
              </a:extLst>
            </p:cNvPr>
            <p:cNvCxnSpPr>
              <a:cxnSpLocks/>
            </p:cNvCxnSpPr>
            <p:nvPr/>
          </p:nvCxnSpPr>
          <p:spPr>
            <a:xfrm>
              <a:off x="780410" y="2405945"/>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827C1E6A-AE18-4D2A-9624-C8D1908B1662}"/>
                </a:ext>
              </a:extLst>
            </p:cNvPr>
            <p:cNvCxnSpPr>
              <a:cxnSpLocks/>
            </p:cNvCxnSpPr>
            <p:nvPr/>
          </p:nvCxnSpPr>
          <p:spPr>
            <a:xfrm flipV="1">
              <a:off x="584181" y="3527714"/>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B88DAF41-EDC6-4FAF-8ACE-B44CEF626177}"/>
                </a:ext>
              </a:extLst>
            </p:cNvPr>
            <p:cNvCxnSpPr>
              <a:cxnSpLocks/>
            </p:cNvCxnSpPr>
            <p:nvPr/>
          </p:nvCxnSpPr>
          <p:spPr>
            <a:xfrm flipV="1">
              <a:off x="780410" y="3527714"/>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305DE2C-1E57-46A4-B561-5044CF797B35}"/>
                </a:ext>
              </a:extLst>
            </p:cNvPr>
            <p:cNvCxnSpPr>
              <a:cxnSpLocks/>
            </p:cNvCxnSpPr>
            <p:nvPr/>
          </p:nvCxnSpPr>
          <p:spPr>
            <a:xfrm>
              <a:off x="1158889" y="2900828"/>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2291496-26D6-46D3-AEE0-016D7053246A}"/>
                </a:ext>
              </a:extLst>
            </p:cNvPr>
            <p:cNvCxnSpPr>
              <a:cxnSpLocks/>
            </p:cNvCxnSpPr>
            <p:nvPr/>
          </p:nvCxnSpPr>
          <p:spPr>
            <a:xfrm>
              <a:off x="1164542" y="3352933"/>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39" name="Oval 638">
              <a:extLst>
                <a:ext uri="{FF2B5EF4-FFF2-40B4-BE49-F238E27FC236}">
                  <a16:creationId xmlns:a16="http://schemas.microsoft.com/office/drawing/2014/main" id="{DCEA8B19-C036-4EE3-BC72-F85E1B6D15FB}"/>
                </a:ext>
              </a:extLst>
            </p:cNvPr>
            <p:cNvSpPr/>
            <p:nvPr/>
          </p:nvSpPr>
          <p:spPr>
            <a:xfrm>
              <a:off x="1138719" y="1987894"/>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grpSp>
      <p:grpSp>
        <p:nvGrpSpPr>
          <p:cNvPr id="1025" name="Group 1024">
            <a:extLst>
              <a:ext uri="{FF2B5EF4-FFF2-40B4-BE49-F238E27FC236}">
                <a16:creationId xmlns:a16="http://schemas.microsoft.com/office/drawing/2014/main" id="{F7C932C2-3DD7-4C9B-8589-082E44BA6607}"/>
              </a:ext>
            </a:extLst>
          </p:cNvPr>
          <p:cNvGrpSpPr/>
          <p:nvPr/>
        </p:nvGrpSpPr>
        <p:grpSpPr>
          <a:xfrm>
            <a:off x="2716988" y="2270597"/>
            <a:ext cx="2087962" cy="1224739"/>
            <a:chOff x="2672795" y="2009343"/>
            <a:chExt cx="2661177" cy="1820958"/>
          </a:xfrm>
        </p:grpSpPr>
        <p:grpSp>
          <p:nvGrpSpPr>
            <p:cNvPr id="447" name="Group 446">
              <a:extLst>
                <a:ext uri="{FF2B5EF4-FFF2-40B4-BE49-F238E27FC236}">
                  <a16:creationId xmlns:a16="http://schemas.microsoft.com/office/drawing/2014/main" id="{AD075995-D4F7-4127-BA1F-8FD7EDAA8776}"/>
                </a:ext>
              </a:extLst>
            </p:cNvPr>
            <p:cNvGrpSpPr/>
            <p:nvPr/>
          </p:nvGrpSpPr>
          <p:grpSpPr>
            <a:xfrm>
              <a:off x="2672795" y="2705523"/>
              <a:ext cx="2661177" cy="800221"/>
              <a:chOff x="2802545" y="2115136"/>
              <a:chExt cx="2661177" cy="800221"/>
            </a:xfrm>
          </p:grpSpPr>
          <p:grpSp>
            <p:nvGrpSpPr>
              <p:cNvPr id="448" name="Group 447">
                <a:extLst>
                  <a:ext uri="{FF2B5EF4-FFF2-40B4-BE49-F238E27FC236}">
                    <a16:creationId xmlns:a16="http://schemas.microsoft.com/office/drawing/2014/main" id="{34C8E9FC-CB0A-439C-9BC6-75BC98CD0805}"/>
                  </a:ext>
                </a:extLst>
              </p:cNvPr>
              <p:cNvGrpSpPr/>
              <p:nvPr/>
            </p:nvGrpSpPr>
            <p:grpSpPr>
              <a:xfrm rot="5400000">
                <a:off x="3959631" y="1411267"/>
                <a:ext cx="800221" cy="2207960"/>
                <a:chOff x="2247478" y="954037"/>
                <a:chExt cx="1216339" cy="2207960"/>
              </a:xfrm>
            </p:grpSpPr>
            <p:grpSp>
              <p:nvGrpSpPr>
                <p:cNvPr id="454" name="Group 453">
                  <a:extLst>
                    <a:ext uri="{FF2B5EF4-FFF2-40B4-BE49-F238E27FC236}">
                      <a16:creationId xmlns:a16="http://schemas.microsoft.com/office/drawing/2014/main" id="{69DF1035-CF8E-4B04-AB34-88CBAD8BD212}"/>
                    </a:ext>
                  </a:extLst>
                </p:cNvPr>
                <p:cNvGrpSpPr/>
                <p:nvPr/>
              </p:nvGrpSpPr>
              <p:grpSpPr>
                <a:xfrm>
                  <a:off x="2247479" y="954037"/>
                  <a:ext cx="1216338" cy="2207959"/>
                  <a:chOff x="10227211" y="735418"/>
                  <a:chExt cx="1260000" cy="1785390"/>
                </a:xfrm>
              </p:grpSpPr>
              <p:sp>
                <p:nvSpPr>
                  <p:cNvPr id="457" name="Rectangle 456">
                    <a:extLst>
                      <a:ext uri="{FF2B5EF4-FFF2-40B4-BE49-F238E27FC236}">
                        <a16:creationId xmlns:a16="http://schemas.microsoft.com/office/drawing/2014/main" id="{AF51A44C-4E67-4316-A71C-A09DD12D4834}"/>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a:extLst>
                      <a:ext uri="{FF2B5EF4-FFF2-40B4-BE49-F238E27FC236}">
                        <a16:creationId xmlns:a16="http://schemas.microsoft.com/office/drawing/2014/main" id="{2D04BDC0-3588-455D-A6AD-8234625426B1}"/>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Rectangle 454">
                  <a:extLst>
                    <a:ext uri="{FF2B5EF4-FFF2-40B4-BE49-F238E27FC236}">
                      <a16:creationId xmlns:a16="http://schemas.microsoft.com/office/drawing/2014/main" id="{C39B5481-9A27-4938-8CBD-9222FBB819DF}"/>
                    </a:ext>
                  </a:extLst>
                </p:cNvPr>
                <p:cNvSpPr/>
                <p:nvPr/>
              </p:nvSpPr>
              <p:spPr>
                <a:xfrm>
                  <a:off x="2247478" y="1959636"/>
                  <a:ext cx="1177085"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Rectangle 455">
                  <a:extLst>
                    <a:ext uri="{FF2B5EF4-FFF2-40B4-BE49-F238E27FC236}">
                      <a16:creationId xmlns:a16="http://schemas.microsoft.com/office/drawing/2014/main" id="{6150AABA-7FF4-454C-8F29-92EECE710071}"/>
                    </a:ext>
                  </a:extLst>
                </p:cNvPr>
                <p:cNvSpPr/>
                <p:nvPr/>
              </p:nvSpPr>
              <p:spPr>
                <a:xfrm>
                  <a:off x="2251492" y="2099474"/>
                  <a:ext cx="1183951" cy="1062523"/>
                </a:xfrm>
                <a:prstGeom prst="rect">
                  <a:avLst/>
                </a:prstGeom>
                <a:gradFill flip="none" rotWithShape="1">
                  <a:gsLst>
                    <a:gs pos="96000">
                      <a:schemeClr val="accent2">
                        <a:lumMod val="40000"/>
                        <a:lumOff val="60000"/>
                      </a:schemeClr>
                    </a:gs>
                    <a:gs pos="81000">
                      <a:schemeClr val="accent2">
                        <a:lumMod val="95000"/>
                        <a:lumOff val="5000"/>
                      </a:schemeClr>
                    </a:gs>
                    <a:gs pos="0">
                      <a:schemeClr val="accent2">
                        <a:lumMod val="60000"/>
                      </a:schemeClr>
                    </a:gs>
                  </a:gsLst>
                  <a:lin ang="16200000" scaled="0"/>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9" name="Rectangle 448">
                <a:extLst>
                  <a:ext uri="{FF2B5EF4-FFF2-40B4-BE49-F238E27FC236}">
                    <a16:creationId xmlns:a16="http://schemas.microsoft.com/office/drawing/2014/main" id="{79BD7C58-D3CD-427B-8770-B339FFA0C7C8}"/>
                  </a:ext>
                </a:extLst>
              </p:cNvPr>
              <p:cNvSpPr/>
              <p:nvPr/>
            </p:nvSpPr>
            <p:spPr>
              <a:xfrm rot="5400000">
                <a:off x="4812682" y="2124832"/>
                <a:ext cx="121095" cy="818753"/>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0" name="Straight Arrow Connector 449">
                <a:extLst>
                  <a:ext uri="{FF2B5EF4-FFF2-40B4-BE49-F238E27FC236}">
                    <a16:creationId xmlns:a16="http://schemas.microsoft.com/office/drawing/2014/main" id="{4C13ACD7-53B2-4156-9A4F-48BD2EA0E238}"/>
                  </a:ext>
                </a:extLst>
              </p:cNvPr>
              <p:cNvCxnSpPr>
                <a:cxnSpLocks/>
              </p:cNvCxnSpPr>
              <p:nvPr/>
            </p:nvCxnSpPr>
            <p:spPr>
              <a:xfrm>
                <a:off x="2806956" y="2828674"/>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1" name="Straight Arrow Connector 450">
                <a:extLst>
                  <a:ext uri="{FF2B5EF4-FFF2-40B4-BE49-F238E27FC236}">
                    <a16:creationId xmlns:a16="http://schemas.microsoft.com/office/drawing/2014/main" id="{0E39F0AD-022D-41DE-B21C-CD7093B92D98}"/>
                  </a:ext>
                </a:extLst>
              </p:cNvPr>
              <p:cNvCxnSpPr>
                <a:cxnSpLocks/>
              </p:cNvCxnSpPr>
              <p:nvPr/>
            </p:nvCxnSpPr>
            <p:spPr>
              <a:xfrm>
                <a:off x="2804528" y="2614010"/>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2" name="Straight Arrow Connector 451">
                <a:extLst>
                  <a:ext uri="{FF2B5EF4-FFF2-40B4-BE49-F238E27FC236}">
                    <a16:creationId xmlns:a16="http://schemas.microsoft.com/office/drawing/2014/main" id="{92A85D5A-4473-4764-88BB-4474D5CAA642}"/>
                  </a:ext>
                </a:extLst>
              </p:cNvPr>
              <p:cNvCxnSpPr>
                <a:cxnSpLocks/>
              </p:cNvCxnSpPr>
              <p:nvPr/>
            </p:nvCxnSpPr>
            <p:spPr>
              <a:xfrm>
                <a:off x="2802545" y="2399346"/>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3" name="Straight Arrow Connector 452">
                <a:extLst>
                  <a:ext uri="{FF2B5EF4-FFF2-40B4-BE49-F238E27FC236}">
                    <a16:creationId xmlns:a16="http://schemas.microsoft.com/office/drawing/2014/main" id="{B9D903C8-10F5-42C9-84C9-D82F26B45473}"/>
                  </a:ext>
                </a:extLst>
              </p:cNvPr>
              <p:cNvCxnSpPr>
                <a:cxnSpLocks/>
              </p:cNvCxnSpPr>
              <p:nvPr/>
            </p:nvCxnSpPr>
            <p:spPr>
              <a:xfrm>
                <a:off x="2816248" y="2186093"/>
                <a:ext cx="437166" cy="7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9" name="Straight Arrow Connector 458">
              <a:extLst>
                <a:ext uri="{FF2B5EF4-FFF2-40B4-BE49-F238E27FC236}">
                  <a16:creationId xmlns:a16="http://schemas.microsoft.com/office/drawing/2014/main" id="{7C8373EE-4D5F-4A2D-93B6-64A01629DBEE}"/>
                </a:ext>
              </a:extLst>
            </p:cNvPr>
            <p:cNvCxnSpPr>
              <a:cxnSpLocks/>
            </p:cNvCxnSpPr>
            <p:nvPr/>
          </p:nvCxnSpPr>
          <p:spPr>
            <a:xfrm>
              <a:off x="3169899" y="2380967"/>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0" name="Straight Arrow Connector 459">
              <a:extLst>
                <a:ext uri="{FF2B5EF4-FFF2-40B4-BE49-F238E27FC236}">
                  <a16:creationId xmlns:a16="http://schemas.microsoft.com/office/drawing/2014/main" id="{67377BC3-BD18-4943-9341-7E4D7438F0E1}"/>
                </a:ext>
              </a:extLst>
            </p:cNvPr>
            <p:cNvCxnSpPr>
              <a:cxnSpLocks/>
            </p:cNvCxnSpPr>
            <p:nvPr/>
          </p:nvCxnSpPr>
          <p:spPr>
            <a:xfrm>
              <a:off x="3366128" y="2380967"/>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Straight Arrow Connector 460">
              <a:extLst>
                <a:ext uri="{FF2B5EF4-FFF2-40B4-BE49-F238E27FC236}">
                  <a16:creationId xmlns:a16="http://schemas.microsoft.com/office/drawing/2014/main" id="{CF045C49-2D4C-4369-AE4A-B5892DE8FF01}"/>
                </a:ext>
              </a:extLst>
            </p:cNvPr>
            <p:cNvCxnSpPr>
              <a:cxnSpLocks/>
            </p:cNvCxnSpPr>
            <p:nvPr/>
          </p:nvCxnSpPr>
          <p:spPr>
            <a:xfrm>
              <a:off x="3551205" y="2380966"/>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2" name="Straight Arrow Connector 461">
              <a:extLst>
                <a:ext uri="{FF2B5EF4-FFF2-40B4-BE49-F238E27FC236}">
                  <a16:creationId xmlns:a16="http://schemas.microsoft.com/office/drawing/2014/main" id="{891A0331-04DA-457C-A593-81F7ECFD268D}"/>
                </a:ext>
              </a:extLst>
            </p:cNvPr>
            <p:cNvCxnSpPr>
              <a:cxnSpLocks/>
            </p:cNvCxnSpPr>
            <p:nvPr/>
          </p:nvCxnSpPr>
          <p:spPr>
            <a:xfrm>
              <a:off x="3747434" y="2380966"/>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Straight Arrow Connector 462">
              <a:extLst>
                <a:ext uri="{FF2B5EF4-FFF2-40B4-BE49-F238E27FC236}">
                  <a16:creationId xmlns:a16="http://schemas.microsoft.com/office/drawing/2014/main" id="{109378EC-93EB-4336-BF57-6F81342A6E08}"/>
                </a:ext>
              </a:extLst>
            </p:cNvPr>
            <p:cNvCxnSpPr>
              <a:cxnSpLocks/>
            </p:cNvCxnSpPr>
            <p:nvPr/>
          </p:nvCxnSpPr>
          <p:spPr>
            <a:xfrm>
              <a:off x="4141955" y="2384587"/>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Straight Arrow Connector 463">
              <a:extLst>
                <a:ext uri="{FF2B5EF4-FFF2-40B4-BE49-F238E27FC236}">
                  <a16:creationId xmlns:a16="http://schemas.microsoft.com/office/drawing/2014/main" id="{BB8D2EDD-267D-45D8-AF65-D6B1F1B97082}"/>
                </a:ext>
              </a:extLst>
            </p:cNvPr>
            <p:cNvCxnSpPr>
              <a:cxnSpLocks/>
            </p:cNvCxnSpPr>
            <p:nvPr/>
          </p:nvCxnSpPr>
          <p:spPr>
            <a:xfrm>
              <a:off x="3931026" y="2371886"/>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5" name="Straight Arrow Connector 464">
              <a:extLst>
                <a:ext uri="{FF2B5EF4-FFF2-40B4-BE49-F238E27FC236}">
                  <a16:creationId xmlns:a16="http://schemas.microsoft.com/office/drawing/2014/main" id="{A5DE106A-B4AA-4DE6-A022-6A6CEA5C2CA5}"/>
                </a:ext>
              </a:extLst>
            </p:cNvPr>
            <p:cNvCxnSpPr>
              <a:cxnSpLocks/>
            </p:cNvCxnSpPr>
            <p:nvPr/>
          </p:nvCxnSpPr>
          <p:spPr>
            <a:xfrm flipV="1">
              <a:off x="3187641" y="3502124"/>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a:extLst>
                <a:ext uri="{FF2B5EF4-FFF2-40B4-BE49-F238E27FC236}">
                  <a16:creationId xmlns:a16="http://schemas.microsoft.com/office/drawing/2014/main" id="{72B3D60C-9E93-47F4-99FA-8F05574D1F91}"/>
                </a:ext>
              </a:extLst>
            </p:cNvPr>
            <p:cNvCxnSpPr>
              <a:cxnSpLocks/>
            </p:cNvCxnSpPr>
            <p:nvPr/>
          </p:nvCxnSpPr>
          <p:spPr>
            <a:xfrm flipV="1">
              <a:off x="3383870" y="3502124"/>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7" name="Straight Arrow Connector 466">
              <a:extLst>
                <a:ext uri="{FF2B5EF4-FFF2-40B4-BE49-F238E27FC236}">
                  <a16:creationId xmlns:a16="http://schemas.microsoft.com/office/drawing/2014/main" id="{2341ABDE-CA2D-41F3-8377-AE25729F4023}"/>
                </a:ext>
              </a:extLst>
            </p:cNvPr>
            <p:cNvCxnSpPr>
              <a:cxnSpLocks/>
            </p:cNvCxnSpPr>
            <p:nvPr/>
          </p:nvCxnSpPr>
          <p:spPr>
            <a:xfrm flipV="1">
              <a:off x="3568947" y="3502123"/>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A45EABBE-9064-47A1-9B84-7BE22A8067DB}"/>
                </a:ext>
              </a:extLst>
            </p:cNvPr>
            <p:cNvCxnSpPr>
              <a:cxnSpLocks/>
            </p:cNvCxnSpPr>
            <p:nvPr/>
          </p:nvCxnSpPr>
          <p:spPr>
            <a:xfrm flipV="1">
              <a:off x="3765176" y="3502123"/>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id="{68740094-C867-44C8-8E1E-EAAF842F357C}"/>
                </a:ext>
              </a:extLst>
            </p:cNvPr>
            <p:cNvCxnSpPr>
              <a:cxnSpLocks/>
            </p:cNvCxnSpPr>
            <p:nvPr/>
          </p:nvCxnSpPr>
          <p:spPr>
            <a:xfrm flipV="1">
              <a:off x="4159697" y="3505744"/>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0" name="Straight Arrow Connector 469">
              <a:extLst>
                <a:ext uri="{FF2B5EF4-FFF2-40B4-BE49-F238E27FC236}">
                  <a16:creationId xmlns:a16="http://schemas.microsoft.com/office/drawing/2014/main" id="{C7CE8F4B-0453-49CE-8A75-A9DA7F324141}"/>
                </a:ext>
              </a:extLst>
            </p:cNvPr>
            <p:cNvCxnSpPr>
              <a:cxnSpLocks/>
            </p:cNvCxnSpPr>
            <p:nvPr/>
          </p:nvCxnSpPr>
          <p:spPr>
            <a:xfrm flipV="1">
              <a:off x="3948768" y="3493043"/>
              <a:ext cx="0" cy="324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1" name="Straight Arrow Connector 470">
              <a:extLst>
                <a:ext uri="{FF2B5EF4-FFF2-40B4-BE49-F238E27FC236}">
                  <a16:creationId xmlns:a16="http://schemas.microsoft.com/office/drawing/2014/main" id="{AEC4CCB6-C50A-4531-B0BA-DC3980737DF2}"/>
                </a:ext>
              </a:extLst>
            </p:cNvPr>
            <p:cNvCxnSpPr>
              <a:cxnSpLocks/>
            </p:cNvCxnSpPr>
            <p:nvPr/>
          </p:nvCxnSpPr>
          <p:spPr>
            <a:xfrm>
              <a:off x="4593526" y="2903456"/>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2" name="Straight Arrow Connector 471">
              <a:extLst>
                <a:ext uri="{FF2B5EF4-FFF2-40B4-BE49-F238E27FC236}">
                  <a16:creationId xmlns:a16="http://schemas.microsoft.com/office/drawing/2014/main" id="{98D41311-408E-4CA4-A9B3-D12D608DE42D}"/>
                </a:ext>
              </a:extLst>
            </p:cNvPr>
            <p:cNvCxnSpPr>
              <a:cxnSpLocks/>
            </p:cNvCxnSpPr>
            <p:nvPr/>
          </p:nvCxnSpPr>
          <p:spPr>
            <a:xfrm>
              <a:off x="4599179" y="3355561"/>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0" name="Oval 639">
              <a:extLst>
                <a:ext uri="{FF2B5EF4-FFF2-40B4-BE49-F238E27FC236}">
                  <a16:creationId xmlns:a16="http://schemas.microsoft.com/office/drawing/2014/main" id="{60553741-656F-46F0-9E05-0EF192A5E44E}"/>
                </a:ext>
              </a:extLst>
            </p:cNvPr>
            <p:cNvSpPr/>
            <p:nvPr/>
          </p:nvSpPr>
          <p:spPr>
            <a:xfrm>
              <a:off x="3904259" y="2009343"/>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p:grpSp>
      <p:grpSp>
        <p:nvGrpSpPr>
          <p:cNvPr id="1031" name="Group 1030">
            <a:extLst>
              <a:ext uri="{FF2B5EF4-FFF2-40B4-BE49-F238E27FC236}">
                <a16:creationId xmlns:a16="http://schemas.microsoft.com/office/drawing/2014/main" id="{278A9251-7427-4DC9-BD56-E1755706C711}"/>
              </a:ext>
            </a:extLst>
          </p:cNvPr>
          <p:cNvGrpSpPr/>
          <p:nvPr/>
        </p:nvGrpSpPr>
        <p:grpSpPr>
          <a:xfrm>
            <a:off x="2759729" y="5140775"/>
            <a:ext cx="2316661" cy="1117217"/>
            <a:chOff x="2736555" y="4852621"/>
            <a:chExt cx="2882478" cy="1541792"/>
          </a:xfrm>
        </p:grpSpPr>
        <p:grpSp>
          <p:nvGrpSpPr>
            <p:cNvPr id="147" name="Group 146">
              <a:extLst>
                <a:ext uri="{FF2B5EF4-FFF2-40B4-BE49-F238E27FC236}">
                  <a16:creationId xmlns:a16="http://schemas.microsoft.com/office/drawing/2014/main" id="{8EF67391-EC9E-4811-9A40-CB525EFACC37}"/>
                </a:ext>
              </a:extLst>
            </p:cNvPr>
            <p:cNvGrpSpPr/>
            <p:nvPr/>
          </p:nvGrpSpPr>
          <p:grpSpPr>
            <a:xfrm>
              <a:off x="2890586" y="5439239"/>
              <a:ext cx="2728447" cy="800220"/>
              <a:chOff x="681523" y="4690831"/>
              <a:chExt cx="2728447" cy="800220"/>
            </a:xfrm>
          </p:grpSpPr>
          <p:grpSp>
            <p:nvGrpSpPr>
              <p:cNvPr id="148" name="Group 147">
                <a:extLst>
                  <a:ext uri="{FF2B5EF4-FFF2-40B4-BE49-F238E27FC236}">
                    <a16:creationId xmlns:a16="http://schemas.microsoft.com/office/drawing/2014/main" id="{80D3498D-94B7-499F-9D13-976E923E5A72}"/>
                  </a:ext>
                </a:extLst>
              </p:cNvPr>
              <p:cNvGrpSpPr/>
              <p:nvPr/>
            </p:nvGrpSpPr>
            <p:grpSpPr>
              <a:xfrm rot="5400000">
                <a:off x="1389936" y="3982418"/>
                <a:ext cx="800220" cy="2217046"/>
                <a:chOff x="2247479" y="954037"/>
                <a:chExt cx="1216338" cy="2217046"/>
              </a:xfrm>
            </p:grpSpPr>
            <p:grpSp>
              <p:nvGrpSpPr>
                <p:cNvPr id="150" name="Group 149">
                  <a:extLst>
                    <a:ext uri="{FF2B5EF4-FFF2-40B4-BE49-F238E27FC236}">
                      <a16:creationId xmlns:a16="http://schemas.microsoft.com/office/drawing/2014/main" id="{DEF32E40-B104-4B1A-815B-7AB10DD82809}"/>
                    </a:ext>
                  </a:extLst>
                </p:cNvPr>
                <p:cNvGrpSpPr/>
                <p:nvPr/>
              </p:nvGrpSpPr>
              <p:grpSpPr>
                <a:xfrm>
                  <a:off x="2247479" y="954037"/>
                  <a:ext cx="1216338" cy="2207959"/>
                  <a:chOff x="10227211" y="735418"/>
                  <a:chExt cx="1260000" cy="1785390"/>
                </a:xfrm>
              </p:grpSpPr>
              <p:sp>
                <p:nvSpPr>
                  <p:cNvPr id="153" name="Rectangle 152">
                    <a:extLst>
                      <a:ext uri="{FF2B5EF4-FFF2-40B4-BE49-F238E27FC236}">
                        <a16:creationId xmlns:a16="http://schemas.microsoft.com/office/drawing/2014/main" id="{439840DB-B317-472B-AAFE-C88E7B8463DB}"/>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D3BFE810-0D33-4397-B22E-F3F4B36DE810}"/>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a:extLst>
                    <a:ext uri="{FF2B5EF4-FFF2-40B4-BE49-F238E27FC236}">
                      <a16:creationId xmlns:a16="http://schemas.microsoft.com/office/drawing/2014/main" id="{0EBBEC9A-D27D-4D12-9DB3-F1CECF7AD312}"/>
                    </a:ext>
                  </a:extLst>
                </p:cNvPr>
                <p:cNvSpPr/>
                <p:nvPr/>
              </p:nvSpPr>
              <p:spPr>
                <a:xfrm>
                  <a:off x="2250483" y="1259410"/>
                  <a:ext cx="1204585"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73A9F5A2-BB10-4314-82A8-9214B30D6D9B}"/>
                    </a:ext>
                  </a:extLst>
                </p:cNvPr>
                <p:cNvSpPr/>
                <p:nvPr/>
              </p:nvSpPr>
              <p:spPr>
                <a:xfrm>
                  <a:off x="2251490" y="1399246"/>
                  <a:ext cx="1183951" cy="1771837"/>
                </a:xfrm>
                <a:prstGeom prst="rect">
                  <a:avLst/>
                </a:prstGeom>
                <a:gradFill flip="none" rotWithShape="1">
                  <a:gsLst>
                    <a:gs pos="0">
                      <a:schemeClr val="accent4">
                        <a:lumMod val="67000"/>
                      </a:schemeClr>
                    </a:gs>
                    <a:gs pos="0">
                      <a:schemeClr val="accent4">
                        <a:lumMod val="97000"/>
                        <a:lumOff val="3000"/>
                      </a:schemeClr>
                    </a:gs>
                    <a:gs pos="86000">
                      <a:schemeClr val="bg1">
                        <a:lumMod val="95000"/>
                      </a:scheme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9" name="Rectangle 148">
                <a:extLst>
                  <a:ext uri="{FF2B5EF4-FFF2-40B4-BE49-F238E27FC236}">
                    <a16:creationId xmlns:a16="http://schemas.microsoft.com/office/drawing/2014/main" id="{86DBFCD6-2E5C-4F26-A00A-6ECC3ABDAFB1}"/>
                  </a:ext>
                </a:extLst>
              </p:cNvPr>
              <p:cNvSpPr/>
              <p:nvPr/>
            </p:nvSpPr>
            <p:spPr>
              <a:xfrm rot="5400000">
                <a:off x="2940046" y="4677127"/>
                <a:ext cx="121095" cy="818753"/>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8" name="Straight Connector 17">
              <a:extLst>
                <a:ext uri="{FF2B5EF4-FFF2-40B4-BE49-F238E27FC236}">
                  <a16:creationId xmlns:a16="http://schemas.microsoft.com/office/drawing/2014/main" id="{02C9B0A4-D676-4084-B378-9175EAEB3884}"/>
                </a:ext>
              </a:extLst>
            </p:cNvPr>
            <p:cNvCxnSpPr>
              <a:cxnSpLocks/>
            </p:cNvCxnSpPr>
            <p:nvPr/>
          </p:nvCxnSpPr>
          <p:spPr>
            <a:xfrm flipH="1">
              <a:off x="2889626" y="529659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5817E9A-58FD-4050-B25E-C8500E3EDD55}"/>
                </a:ext>
              </a:extLst>
            </p:cNvPr>
            <p:cNvCxnSpPr>
              <a:cxnSpLocks/>
            </p:cNvCxnSpPr>
            <p:nvPr/>
          </p:nvCxnSpPr>
          <p:spPr>
            <a:xfrm flipH="1">
              <a:off x="3030286" y="529192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AF7C511-5AA5-4DDA-9AF4-CCAFE8AEF577}"/>
                </a:ext>
              </a:extLst>
            </p:cNvPr>
            <p:cNvCxnSpPr>
              <a:cxnSpLocks/>
            </p:cNvCxnSpPr>
            <p:nvPr/>
          </p:nvCxnSpPr>
          <p:spPr>
            <a:xfrm flipH="1">
              <a:off x="3169990" y="5291919"/>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3D736F7-33A1-41C3-A5FF-0A8484168BBE}"/>
                </a:ext>
              </a:extLst>
            </p:cNvPr>
            <p:cNvCxnSpPr>
              <a:cxnSpLocks/>
            </p:cNvCxnSpPr>
            <p:nvPr/>
          </p:nvCxnSpPr>
          <p:spPr>
            <a:xfrm flipH="1">
              <a:off x="3300606" y="529192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8D8B18A-DEE4-4A8F-8ACC-B4B590B4B8CA}"/>
                </a:ext>
              </a:extLst>
            </p:cNvPr>
            <p:cNvCxnSpPr>
              <a:cxnSpLocks/>
            </p:cNvCxnSpPr>
            <p:nvPr/>
          </p:nvCxnSpPr>
          <p:spPr>
            <a:xfrm flipH="1">
              <a:off x="3440310" y="529192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3F1C370-E9C5-4967-8EFB-BDFF4B4B29F7}"/>
                </a:ext>
              </a:extLst>
            </p:cNvPr>
            <p:cNvCxnSpPr>
              <a:cxnSpLocks/>
            </p:cNvCxnSpPr>
            <p:nvPr/>
          </p:nvCxnSpPr>
          <p:spPr>
            <a:xfrm flipH="1">
              <a:off x="3580014" y="5291919"/>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DBA645D-C723-49DD-B056-13A284FFF9DF}"/>
                </a:ext>
              </a:extLst>
            </p:cNvPr>
            <p:cNvCxnSpPr>
              <a:cxnSpLocks/>
            </p:cNvCxnSpPr>
            <p:nvPr/>
          </p:nvCxnSpPr>
          <p:spPr>
            <a:xfrm flipH="1">
              <a:off x="3707430" y="528912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3B340D3-7A9B-4681-AD6B-4A252B29BA96}"/>
                </a:ext>
              </a:extLst>
            </p:cNvPr>
            <p:cNvCxnSpPr>
              <a:cxnSpLocks/>
            </p:cNvCxnSpPr>
            <p:nvPr/>
          </p:nvCxnSpPr>
          <p:spPr>
            <a:xfrm flipH="1">
              <a:off x="3847134" y="528912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CCD2C9F-82F7-4385-8D5E-CF1BAF6023FE}"/>
                </a:ext>
              </a:extLst>
            </p:cNvPr>
            <p:cNvCxnSpPr>
              <a:cxnSpLocks/>
            </p:cNvCxnSpPr>
            <p:nvPr/>
          </p:nvCxnSpPr>
          <p:spPr>
            <a:xfrm flipH="1">
              <a:off x="3986838" y="528912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6F8E58F-0E40-4E7A-9D13-B366141C0A87}"/>
                </a:ext>
              </a:extLst>
            </p:cNvPr>
            <p:cNvCxnSpPr>
              <a:cxnSpLocks/>
            </p:cNvCxnSpPr>
            <p:nvPr/>
          </p:nvCxnSpPr>
          <p:spPr>
            <a:xfrm flipH="1">
              <a:off x="4117454" y="528912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1E18FB5-5F3F-4B32-A906-238BC1D876E7}"/>
                </a:ext>
              </a:extLst>
            </p:cNvPr>
            <p:cNvCxnSpPr>
              <a:cxnSpLocks/>
            </p:cNvCxnSpPr>
            <p:nvPr/>
          </p:nvCxnSpPr>
          <p:spPr>
            <a:xfrm flipH="1">
              <a:off x="4257158" y="528912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DC40170-A667-4017-B6B8-D07B92A3E268}"/>
                </a:ext>
              </a:extLst>
            </p:cNvPr>
            <p:cNvCxnSpPr>
              <a:cxnSpLocks/>
            </p:cNvCxnSpPr>
            <p:nvPr/>
          </p:nvCxnSpPr>
          <p:spPr>
            <a:xfrm flipH="1">
              <a:off x="4396862" y="528912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8181E42-5D49-4E8F-90C7-96648074B171}"/>
                </a:ext>
              </a:extLst>
            </p:cNvPr>
            <p:cNvCxnSpPr>
              <a:cxnSpLocks/>
            </p:cNvCxnSpPr>
            <p:nvPr/>
          </p:nvCxnSpPr>
          <p:spPr>
            <a:xfrm flipH="1">
              <a:off x="4537695" y="528912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5712208-C5C4-4A1A-A254-34C3B9018AFB}"/>
                </a:ext>
              </a:extLst>
            </p:cNvPr>
            <p:cNvCxnSpPr>
              <a:cxnSpLocks/>
            </p:cNvCxnSpPr>
            <p:nvPr/>
          </p:nvCxnSpPr>
          <p:spPr>
            <a:xfrm flipH="1">
              <a:off x="4668311" y="528912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2FFB3A2-77C1-4CF3-B30B-AFEF67882837}"/>
                </a:ext>
              </a:extLst>
            </p:cNvPr>
            <p:cNvCxnSpPr>
              <a:cxnSpLocks/>
            </p:cNvCxnSpPr>
            <p:nvPr/>
          </p:nvCxnSpPr>
          <p:spPr>
            <a:xfrm flipH="1">
              <a:off x="4808015" y="528912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589AE42-123A-4FA2-8F4E-437EAC93FB61}"/>
                </a:ext>
              </a:extLst>
            </p:cNvPr>
            <p:cNvCxnSpPr>
              <a:cxnSpLocks/>
            </p:cNvCxnSpPr>
            <p:nvPr/>
          </p:nvCxnSpPr>
          <p:spPr>
            <a:xfrm>
              <a:off x="2900129" y="624709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B79231B-4CD8-4950-B477-62C4F584CDFE}"/>
                </a:ext>
              </a:extLst>
            </p:cNvPr>
            <p:cNvCxnSpPr>
              <a:cxnSpLocks/>
            </p:cNvCxnSpPr>
            <p:nvPr/>
          </p:nvCxnSpPr>
          <p:spPr>
            <a:xfrm>
              <a:off x="3040789" y="62424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5D24A29-291C-47FD-A368-4AA3D1CC0453}"/>
                </a:ext>
              </a:extLst>
            </p:cNvPr>
            <p:cNvCxnSpPr>
              <a:cxnSpLocks/>
            </p:cNvCxnSpPr>
            <p:nvPr/>
          </p:nvCxnSpPr>
          <p:spPr>
            <a:xfrm>
              <a:off x="3180493" y="6242423"/>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856E138-A187-4F87-B276-A32819969D4B}"/>
                </a:ext>
              </a:extLst>
            </p:cNvPr>
            <p:cNvCxnSpPr>
              <a:cxnSpLocks/>
            </p:cNvCxnSpPr>
            <p:nvPr/>
          </p:nvCxnSpPr>
          <p:spPr>
            <a:xfrm>
              <a:off x="3311109" y="62424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A0CC9E3-73A2-422A-B4B0-C48F6ABA242E}"/>
                </a:ext>
              </a:extLst>
            </p:cNvPr>
            <p:cNvCxnSpPr>
              <a:cxnSpLocks/>
            </p:cNvCxnSpPr>
            <p:nvPr/>
          </p:nvCxnSpPr>
          <p:spPr>
            <a:xfrm>
              <a:off x="3450813" y="62424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3E1DB66-F826-4FBB-A41B-F2A35A14D52D}"/>
                </a:ext>
              </a:extLst>
            </p:cNvPr>
            <p:cNvCxnSpPr>
              <a:cxnSpLocks/>
            </p:cNvCxnSpPr>
            <p:nvPr/>
          </p:nvCxnSpPr>
          <p:spPr>
            <a:xfrm>
              <a:off x="3590517" y="6242423"/>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CA06953-008E-4471-B24B-03507D37D2EC}"/>
                </a:ext>
              </a:extLst>
            </p:cNvPr>
            <p:cNvCxnSpPr>
              <a:cxnSpLocks/>
            </p:cNvCxnSpPr>
            <p:nvPr/>
          </p:nvCxnSpPr>
          <p:spPr>
            <a:xfrm>
              <a:off x="3717933" y="623963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5A14DC6-984F-4B5E-8EFB-2FD7F08E473E}"/>
                </a:ext>
              </a:extLst>
            </p:cNvPr>
            <p:cNvCxnSpPr>
              <a:cxnSpLocks/>
            </p:cNvCxnSpPr>
            <p:nvPr/>
          </p:nvCxnSpPr>
          <p:spPr>
            <a:xfrm>
              <a:off x="3857637" y="623963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93125C9-6FDB-4C62-9E57-83C5D0398F21}"/>
                </a:ext>
              </a:extLst>
            </p:cNvPr>
            <p:cNvCxnSpPr>
              <a:cxnSpLocks/>
            </p:cNvCxnSpPr>
            <p:nvPr/>
          </p:nvCxnSpPr>
          <p:spPr>
            <a:xfrm>
              <a:off x="3997341" y="623963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F2665A2-FA65-4FBB-82A6-C0DD74A4B91B}"/>
                </a:ext>
              </a:extLst>
            </p:cNvPr>
            <p:cNvCxnSpPr>
              <a:cxnSpLocks/>
            </p:cNvCxnSpPr>
            <p:nvPr/>
          </p:nvCxnSpPr>
          <p:spPr>
            <a:xfrm>
              <a:off x="4127957" y="623963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652C252-B26C-4A9D-A24F-61C537B1739A}"/>
                </a:ext>
              </a:extLst>
            </p:cNvPr>
            <p:cNvCxnSpPr>
              <a:cxnSpLocks/>
            </p:cNvCxnSpPr>
            <p:nvPr/>
          </p:nvCxnSpPr>
          <p:spPr>
            <a:xfrm>
              <a:off x="4267661" y="623963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DB5F829-19D9-4C86-9029-54C86AE25574}"/>
                </a:ext>
              </a:extLst>
            </p:cNvPr>
            <p:cNvCxnSpPr>
              <a:cxnSpLocks/>
            </p:cNvCxnSpPr>
            <p:nvPr/>
          </p:nvCxnSpPr>
          <p:spPr>
            <a:xfrm>
              <a:off x="4407365" y="623963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576871E-E43A-4E59-86DB-18C5AB7E6521}"/>
                </a:ext>
              </a:extLst>
            </p:cNvPr>
            <p:cNvCxnSpPr>
              <a:cxnSpLocks/>
            </p:cNvCxnSpPr>
            <p:nvPr/>
          </p:nvCxnSpPr>
          <p:spPr>
            <a:xfrm>
              <a:off x="4548198" y="6239630"/>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13E09F-890E-4F56-A183-798EB4556685}"/>
                </a:ext>
              </a:extLst>
            </p:cNvPr>
            <p:cNvCxnSpPr>
              <a:cxnSpLocks/>
            </p:cNvCxnSpPr>
            <p:nvPr/>
          </p:nvCxnSpPr>
          <p:spPr>
            <a:xfrm>
              <a:off x="4678814" y="623963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2E7B173-AE8E-4E0A-A0F8-B86C6422E32A}"/>
                </a:ext>
              </a:extLst>
            </p:cNvPr>
            <p:cNvCxnSpPr>
              <a:cxnSpLocks/>
            </p:cNvCxnSpPr>
            <p:nvPr/>
          </p:nvCxnSpPr>
          <p:spPr>
            <a:xfrm>
              <a:off x="4818518" y="623963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F974655-C5CB-4B78-9839-6118CA5C5299}"/>
                </a:ext>
              </a:extLst>
            </p:cNvPr>
            <p:cNvCxnSpPr>
              <a:cxnSpLocks/>
            </p:cNvCxnSpPr>
            <p:nvPr/>
          </p:nvCxnSpPr>
          <p:spPr>
            <a:xfrm rot="16200000">
              <a:off x="2744907" y="5441963"/>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8060076-17ED-4AC0-BABD-9A5FE3B8E416}"/>
                </a:ext>
              </a:extLst>
            </p:cNvPr>
            <p:cNvCxnSpPr>
              <a:cxnSpLocks/>
            </p:cNvCxnSpPr>
            <p:nvPr/>
          </p:nvCxnSpPr>
          <p:spPr>
            <a:xfrm rot="16200000">
              <a:off x="2750659" y="5565702"/>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5C8189B-955E-4E87-BD43-AB35649D594D}"/>
                </a:ext>
              </a:extLst>
            </p:cNvPr>
            <p:cNvCxnSpPr>
              <a:cxnSpLocks/>
            </p:cNvCxnSpPr>
            <p:nvPr/>
          </p:nvCxnSpPr>
          <p:spPr>
            <a:xfrm rot="16200000">
              <a:off x="2744907" y="570562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E7833A5-DB03-4651-BA53-A99EDCB19490}"/>
                </a:ext>
              </a:extLst>
            </p:cNvPr>
            <p:cNvCxnSpPr>
              <a:cxnSpLocks/>
            </p:cNvCxnSpPr>
            <p:nvPr/>
          </p:nvCxnSpPr>
          <p:spPr>
            <a:xfrm rot="16200000">
              <a:off x="2753010" y="583017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507472E-3195-4295-9BFB-1F467137CB8C}"/>
                </a:ext>
              </a:extLst>
            </p:cNvPr>
            <p:cNvCxnSpPr>
              <a:cxnSpLocks/>
            </p:cNvCxnSpPr>
            <p:nvPr/>
          </p:nvCxnSpPr>
          <p:spPr>
            <a:xfrm rot="16200000">
              <a:off x="2747743" y="5968951"/>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7F87B83-B1EF-4023-9718-F1188C34408C}"/>
                </a:ext>
              </a:extLst>
            </p:cNvPr>
            <p:cNvCxnSpPr>
              <a:cxnSpLocks/>
            </p:cNvCxnSpPr>
            <p:nvPr/>
          </p:nvCxnSpPr>
          <p:spPr>
            <a:xfrm rot="16200000">
              <a:off x="2749113" y="610026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A080D700-03D8-4C4F-9592-79ABCAE77891}"/>
                </a:ext>
              </a:extLst>
            </p:cNvPr>
            <p:cNvCxnSpPr>
              <a:cxnSpLocks/>
            </p:cNvCxnSpPr>
            <p:nvPr/>
          </p:nvCxnSpPr>
          <p:spPr>
            <a:xfrm rot="16200000">
              <a:off x="2752074" y="6230022"/>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62FECB22-4F5F-4415-BC4D-0F1970A9FE56}"/>
                </a:ext>
              </a:extLst>
            </p:cNvPr>
            <p:cNvCxnSpPr>
              <a:cxnSpLocks/>
            </p:cNvCxnSpPr>
            <p:nvPr/>
          </p:nvCxnSpPr>
          <p:spPr>
            <a:xfrm flipH="1">
              <a:off x="4056996" y="5593643"/>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2666021E-1E93-4638-A060-32C3534A2549}"/>
                </a:ext>
              </a:extLst>
            </p:cNvPr>
            <p:cNvCxnSpPr>
              <a:cxnSpLocks/>
            </p:cNvCxnSpPr>
            <p:nvPr/>
          </p:nvCxnSpPr>
          <p:spPr>
            <a:xfrm flipH="1">
              <a:off x="4062649" y="6045748"/>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3" name="Oval 642">
              <a:extLst>
                <a:ext uri="{FF2B5EF4-FFF2-40B4-BE49-F238E27FC236}">
                  <a16:creationId xmlns:a16="http://schemas.microsoft.com/office/drawing/2014/main" id="{13A65482-5214-463E-A095-B40396F32553}"/>
                </a:ext>
              </a:extLst>
            </p:cNvPr>
            <p:cNvSpPr/>
            <p:nvPr/>
          </p:nvSpPr>
          <p:spPr>
            <a:xfrm>
              <a:off x="3847134" y="4852621"/>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3</a:t>
              </a:r>
            </a:p>
          </p:txBody>
        </p:sp>
      </p:grpSp>
      <p:grpSp>
        <p:nvGrpSpPr>
          <p:cNvPr id="1032" name="Group 1031">
            <a:extLst>
              <a:ext uri="{FF2B5EF4-FFF2-40B4-BE49-F238E27FC236}">
                <a16:creationId xmlns:a16="http://schemas.microsoft.com/office/drawing/2014/main" id="{960CD0D1-D5BE-4C8A-A747-B271A6180D2F}"/>
              </a:ext>
            </a:extLst>
          </p:cNvPr>
          <p:cNvGrpSpPr/>
          <p:nvPr/>
        </p:nvGrpSpPr>
        <p:grpSpPr>
          <a:xfrm>
            <a:off x="6397063" y="2161863"/>
            <a:ext cx="2626127" cy="1382851"/>
            <a:chOff x="6241752" y="1883396"/>
            <a:chExt cx="3155975" cy="1966997"/>
          </a:xfrm>
        </p:grpSpPr>
        <p:grpSp>
          <p:nvGrpSpPr>
            <p:cNvPr id="522" name="Group 521">
              <a:extLst>
                <a:ext uri="{FF2B5EF4-FFF2-40B4-BE49-F238E27FC236}">
                  <a16:creationId xmlns:a16="http://schemas.microsoft.com/office/drawing/2014/main" id="{0E84B3DB-C785-4451-8409-6BB49EC7D254}"/>
                </a:ext>
              </a:extLst>
            </p:cNvPr>
            <p:cNvGrpSpPr/>
            <p:nvPr/>
          </p:nvGrpSpPr>
          <p:grpSpPr>
            <a:xfrm>
              <a:off x="6669280" y="2712575"/>
              <a:ext cx="2728447" cy="800220"/>
              <a:chOff x="681523" y="4690831"/>
              <a:chExt cx="2728447" cy="800220"/>
            </a:xfrm>
          </p:grpSpPr>
          <p:grpSp>
            <p:nvGrpSpPr>
              <p:cNvPr id="523" name="Group 522">
                <a:extLst>
                  <a:ext uri="{FF2B5EF4-FFF2-40B4-BE49-F238E27FC236}">
                    <a16:creationId xmlns:a16="http://schemas.microsoft.com/office/drawing/2014/main" id="{A0C4AF46-0AD6-4DF9-87DA-3276D22AB940}"/>
                  </a:ext>
                </a:extLst>
              </p:cNvPr>
              <p:cNvGrpSpPr/>
              <p:nvPr/>
            </p:nvGrpSpPr>
            <p:grpSpPr>
              <a:xfrm rot="5400000">
                <a:off x="1389936" y="3982418"/>
                <a:ext cx="800220" cy="2217046"/>
                <a:chOff x="2247479" y="954037"/>
                <a:chExt cx="1216338" cy="2217046"/>
              </a:xfrm>
            </p:grpSpPr>
            <p:grpSp>
              <p:nvGrpSpPr>
                <p:cNvPr id="525" name="Group 524">
                  <a:extLst>
                    <a:ext uri="{FF2B5EF4-FFF2-40B4-BE49-F238E27FC236}">
                      <a16:creationId xmlns:a16="http://schemas.microsoft.com/office/drawing/2014/main" id="{16C7C678-765A-4D10-A6F9-5FA2A85B7FD2}"/>
                    </a:ext>
                  </a:extLst>
                </p:cNvPr>
                <p:cNvGrpSpPr/>
                <p:nvPr/>
              </p:nvGrpSpPr>
              <p:grpSpPr>
                <a:xfrm>
                  <a:off x="2247479" y="954037"/>
                  <a:ext cx="1216338" cy="2207959"/>
                  <a:chOff x="10227211" y="735418"/>
                  <a:chExt cx="1260000" cy="1785390"/>
                </a:xfrm>
              </p:grpSpPr>
              <p:sp>
                <p:nvSpPr>
                  <p:cNvPr id="528" name="Rectangle 527">
                    <a:extLst>
                      <a:ext uri="{FF2B5EF4-FFF2-40B4-BE49-F238E27FC236}">
                        <a16:creationId xmlns:a16="http://schemas.microsoft.com/office/drawing/2014/main" id="{85360895-5924-44E1-B15C-ECFEE63789C9}"/>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a:extLst>
                      <a:ext uri="{FF2B5EF4-FFF2-40B4-BE49-F238E27FC236}">
                        <a16:creationId xmlns:a16="http://schemas.microsoft.com/office/drawing/2014/main" id="{286C8C45-B012-492A-AC24-310A365B43BD}"/>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6" name="Rectangle 525">
                  <a:extLst>
                    <a:ext uri="{FF2B5EF4-FFF2-40B4-BE49-F238E27FC236}">
                      <a16:creationId xmlns:a16="http://schemas.microsoft.com/office/drawing/2014/main" id="{0C3CD6BB-8095-493A-9504-C8533D6E275A}"/>
                    </a:ext>
                  </a:extLst>
                </p:cNvPr>
                <p:cNvSpPr/>
                <p:nvPr/>
              </p:nvSpPr>
              <p:spPr>
                <a:xfrm>
                  <a:off x="2250483" y="1259410"/>
                  <a:ext cx="1204585"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a:extLst>
                    <a:ext uri="{FF2B5EF4-FFF2-40B4-BE49-F238E27FC236}">
                      <a16:creationId xmlns:a16="http://schemas.microsoft.com/office/drawing/2014/main" id="{51F44672-CEEE-4A5F-A1F0-8E3E4DB19086}"/>
                    </a:ext>
                  </a:extLst>
                </p:cNvPr>
                <p:cNvSpPr/>
                <p:nvPr/>
              </p:nvSpPr>
              <p:spPr>
                <a:xfrm>
                  <a:off x="2251490" y="1399246"/>
                  <a:ext cx="1183951" cy="1771837"/>
                </a:xfrm>
                <a:prstGeom prst="rect">
                  <a:avLst/>
                </a:prstGeom>
                <a:gradFill flip="none" rotWithShape="1">
                  <a:gsLst>
                    <a:gs pos="0">
                      <a:schemeClr val="accent4">
                        <a:lumMod val="67000"/>
                      </a:schemeClr>
                    </a:gs>
                    <a:gs pos="0">
                      <a:schemeClr val="accent4">
                        <a:lumMod val="97000"/>
                        <a:lumOff val="3000"/>
                      </a:schemeClr>
                    </a:gs>
                    <a:gs pos="86000">
                      <a:schemeClr val="bg1">
                        <a:lumMod val="95000"/>
                      </a:scheme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4" name="Rectangle 523">
                <a:extLst>
                  <a:ext uri="{FF2B5EF4-FFF2-40B4-BE49-F238E27FC236}">
                    <a16:creationId xmlns:a16="http://schemas.microsoft.com/office/drawing/2014/main" id="{A61400DC-4EAC-433C-8E66-696707777170}"/>
                  </a:ext>
                </a:extLst>
              </p:cNvPr>
              <p:cNvSpPr/>
              <p:nvPr/>
            </p:nvSpPr>
            <p:spPr>
              <a:xfrm rot="5400000">
                <a:off x="2940046" y="4677127"/>
                <a:ext cx="121095" cy="818753"/>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68" name="Straight Arrow Connector 567">
              <a:extLst>
                <a:ext uri="{FF2B5EF4-FFF2-40B4-BE49-F238E27FC236}">
                  <a16:creationId xmlns:a16="http://schemas.microsoft.com/office/drawing/2014/main" id="{4366D449-4CED-447A-AF1F-E7C72911B216}"/>
                </a:ext>
              </a:extLst>
            </p:cNvPr>
            <p:cNvCxnSpPr>
              <a:cxnSpLocks/>
            </p:cNvCxnSpPr>
            <p:nvPr/>
          </p:nvCxnSpPr>
          <p:spPr>
            <a:xfrm flipH="1">
              <a:off x="7841343" y="3319084"/>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69" name="Straight Arrow Connector 568">
              <a:extLst>
                <a:ext uri="{FF2B5EF4-FFF2-40B4-BE49-F238E27FC236}">
                  <a16:creationId xmlns:a16="http://schemas.microsoft.com/office/drawing/2014/main" id="{75DAE30D-81D5-479B-A929-F091CC61CFF7}"/>
                </a:ext>
              </a:extLst>
            </p:cNvPr>
            <p:cNvCxnSpPr>
              <a:cxnSpLocks/>
            </p:cNvCxnSpPr>
            <p:nvPr/>
          </p:nvCxnSpPr>
          <p:spPr>
            <a:xfrm flipH="1">
              <a:off x="7848169" y="2882967"/>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0" name="Straight Arrow Connector 569">
              <a:extLst>
                <a:ext uri="{FF2B5EF4-FFF2-40B4-BE49-F238E27FC236}">
                  <a16:creationId xmlns:a16="http://schemas.microsoft.com/office/drawing/2014/main" id="{B5C5EF06-37E4-4499-8A49-D3348582D767}"/>
                </a:ext>
              </a:extLst>
            </p:cNvPr>
            <p:cNvCxnSpPr>
              <a:cxnSpLocks/>
            </p:cNvCxnSpPr>
            <p:nvPr/>
          </p:nvCxnSpPr>
          <p:spPr>
            <a:xfrm flipH="1">
              <a:off x="6246163" y="3448746"/>
              <a:ext cx="437166" cy="7256"/>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1" name="Straight Arrow Connector 570">
              <a:extLst>
                <a:ext uri="{FF2B5EF4-FFF2-40B4-BE49-F238E27FC236}">
                  <a16:creationId xmlns:a16="http://schemas.microsoft.com/office/drawing/2014/main" id="{9305A1E3-1CE2-426E-A3F8-B145991E244F}"/>
                </a:ext>
              </a:extLst>
            </p:cNvPr>
            <p:cNvCxnSpPr>
              <a:cxnSpLocks/>
            </p:cNvCxnSpPr>
            <p:nvPr/>
          </p:nvCxnSpPr>
          <p:spPr>
            <a:xfrm flipH="1">
              <a:off x="6243735" y="3234082"/>
              <a:ext cx="437166" cy="7256"/>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2" name="Straight Arrow Connector 571">
              <a:extLst>
                <a:ext uri="{FF2B5EF4-FFF2-40B4-BE49-F238E27FC236}">
                  <a16:creationId xmlns:a16="http://schemas.microsoft.com/office/drawing/2014/main" id="{3032F53D-565B-4633-AEA4-B05314C95065}"/>
                </a:ext>
              </a:extLst>
            </p:cNvPr>
            <p:cNvCxnSpPr>
              <a:cxnSpLocks/>
            </p:cNvCxnSpPr>
            <p:nvPr/>
          </p:nvCxnSpPr>
          <p:spPr>
            <a:xfrm flipH="1">
              <a:off x="6241752" y="3019418"/>
              <a:ext cx="437166" cy="7256"/>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3" name="Straight Arrow Connector 572">
              <a:extLst>
                <a:ext uri="{FF2B5EF4-FFF2-40B4-BE49-F238E27FC236}">
                  <a16:creationId xmlns:a16="http://schemas.microsoft.com/office/drawing/2014/main" id="{C62436BB-0E69-4CBF-B79F-C97A6807BD72}"/>
                </a:ext>
              </a:extLst>
            </p:cNvPr>
            <p:cNvCxnSpPr>
              <a:cxnSpLocks/>
            </p:cNvCxnSpPr>
            <p:nvPr/>
          </p:nvCxnSpPr>
          <p:spPr>
            <a:xfrm flipH="1">
              <a:off x="6255455" y="2806165"/>
              <a:ext cx="437166" cy="7256"/>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4" name="Straight Arrow Connector 573">
              <a:extLst>
                <a:ext uri="{FF2B5EF4-FFF2-40B4-BE49-F238E27FC236}">
                  <a16:creationId xmlns:a16="http://schemas.microsoft.com/office/drawing/2014/main" id="{73A2846A-EAF7-42CC-8754-46DB36FEEA1B}"/>
                </a:ext>
              </a:extLst>
            </p:cNvPr>
            <p:cNvCxnSpPr>
              <a:cxnSpLocks/>
            </p:cNvCxnSpPr>
            <p:nvPr/>
          </p:nvCxnSpPr>
          <p:spPr>
            <a:xfrm flipV="1">
              <a:off x="6706884" y="2392401"/>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5" name="Straight Arrow Connector 574">
              <a:extLst>
                <a:ext uri="{FF2B5EF4-FFF2-40B4-BE49-F238E27FC236}">
                  <a16:creationId xmlns:a16="http://schemas.microsoft.com/office/drawing/2014/main" id="{C353776F-B239-47C4-B934-61ED5DB69271}"/>
                </a:ext>
              </a:extLst>
            </p:cNvPr>
            <p:cNvCxnSpPr>
              <a:cxnSpLocks/>
            </p:cNvCxnSpPr>
            <p:nvPr/>
          </p:nvCxnSpPr>
          <p:spPr>
            <a:xfrm flipV="1">
              <a:off x="6903113" y="2392401"/>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Straight Arrow Connector 575">
              <a:extLst>
                <a:ext uri="{FF2B5EF4-FFF2-40B4-BE49-F238E27FC236}">
                  <a16:creationId xmlns:a16="http://schemas.microsoft.com/office/drawing/2014/main" id="{88431FED-7EF3-42F8-AA3C-ED44215C1632}"/>
                </a:ext>
              </a:extLst>
            </p:cNvPr>
            <p:cNvCxnSpPr>
              <a:cxnSpLocks/>
            </p:cNvCxnSpPr>
            <p:nvPr/>
          </p:nvCxnSpPr>
          <p:spPr>
            <a:xfrm flipV="1">
              <a:off x="7088190" y="2392400"/>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Straight Arrow Connector 576">
              <a:extLst>
                <a:ext uri="{FF2B5EF4-FFF2-40B4-BE49-F238E27FC236}">
                  <a16:creationId xmlns:a16="http://schemas.microsoft.com/office/drawing/2014/main" id="{EA2F7B82-125F-4D61-859F-3FAD0F51BACE}"/>
                </a:ext>
              </a:extLst>
            </p:cNvPr>
            <p:cNvCxnSpPr>
              <a:cxnSpLocks/>
            </p:cNvCxnSpPr>
            <p:nvPr/>
          </p:nvCxnSpPr>
          <p:spPr>
            <a:xfrm flipV="1">
              <a:off x="7284419" y="2392400"/>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8" name="Straight Arrow Connector 577">
              <a:extLst>
                <a:ext uri="{FF2B5EF4-FFF2-40B4-BE49-F238E27FC236}">
                  <a16:creationId xmlns:a16="http://schemas.microsoft.com/office/drawing/2014/main" id="{E512714F-DB41-47BD-93C9-D8BAD9D86136}"/>
                </a:ext>
              </a:extLst>
            </p:cNvPr>
            <p:cNvCxnSpPr>
              <a:cxnSpLocks/>
            </p:cNvCxnSpPr>
            <p:nvPr/>
          </p:nvCxnSpPr>
          <p:spPr>
            <a:xfrm flipV="1">
              <a:off x="7678940" y="2396021"/>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79" name="Straight Arrow Connector 578">
              <a:extLst>
                <a:ext uri="{FF2B5EF4-FFF2-40B4-BE49-F238E27FC236}">
                  <a16:creationId xmlns:a16="http://schemas.microsoft.com/office/drawing/2014/main" id="{6F6FA7EE-DCAB-41BF-9529-60E342292E30}"/>
                </a:ext>
              </a:extLst>
            </p:cNvPr>
            <p:cNvCxnSpPr>
              <a:cxnSpLocks/>
            </p:cNvCxnSpPr>
            <p:nvPr/>
          </p:nvCxnSpPr>
          <p:spPr>
            <a:xfrm flipV="1">
              <a:off x="7468011" y="2383320"/>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0" name="Straight Arrow Connector 579">
              <a:extLst>
                <a:ext uri="{FF2B5EF4-FFF2-40B4-BE49-F238E27FC236}">
                  <a16:creationId xmlns:a16="http://schemas.microsoft.com/office/drawing/2014/main" id="{FE39A32B-812B-434C-8B23-6F5F70E0E74A}"/>
                </a:ext>
              </a:extLst>
            </p:cNvPr>
            <p:cNvCxnSpPr>
              <a:cxnSpLocks/>
            </p:cNvCxnSpPr>
            <p:nvPr/>
          </p:nvCxnSpPr>
          <p:spPr>
            <a:xfrm>
              <a:off x="6920855" y="3513558"/>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1" name="Straight Arrow Connector 580">
              <a:extLst>
                <a:ext uri="{FF2B5EF4-FFF2-40B4-BE49-F238E27FC236}">
                  <a16:creationId xmlns:a16="http://schemas.microsoft.com/office/drawing/2014/main" id="{352F5278-8E05-4B1E-B7BC-108E63F4F087}"/>
                </a:ext>
              </a:extLst>
            </p:cNvPr>
            <p:cNvCxnSpPr>
              <a:cxnSpLocks/>
            </p:cNvCxnSpPr>
            <p:nvPr/>
          </p:nvCxnSpPr>
          <p:spPr>
            <a:xfrm>
              <a:off x="7105932" y="3513557"/>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2" name="Straight Arrow Connector 581">
              <a:extLst>
                <a:ext uri="{FF2B5EF4-FFF2-40B4-BE49-F238E27FC236}">
                  <a16:creationId xmlns:a16="http://schemas.microsoft.com/office/drawing/2014/main" id="{096E89E3-62CB-4A63-85BB-6F60821FC1FE}"/>
                </a:ext>
              </a:extLst>
            </p:cNvPr>
            <p:cNvCxnSpPr>
              <a:cxnSpLocks/>
            </p:cNvCxnSpPr>
            <p:nvPr/>
          </p:nvCxnSpPr>
          <p:spPr>
            <a:xfrm>
              <a:off x="7302161" y="3513557"/>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3" name="Straight Arrow Connector 582">
              <a:extLst>
                <a:ext uri="{FF2B5EF4-FFF2-40B4-BE49-F238E27FC236}">
                  <a16:creationId xmlns:a16="http://schemas.microsoft.com/office/drawing/2014/main" id="{E9BDB789-6039-423C-BC27-3891C54AE9CA}"/>
                </a:ext>
              </a:extLst>
            </p:cNvPr>
            <p:cNvCxnSpPr>
              <a:cxnSpLocks/>
            </p:cNvCxnSpPr>
            <p:nvPr/>
          </p:nvCxnSpPr>
          <p:spPr>
            <a:xfrm>
              <a:off x="7696682" y="3517178"/>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4" name="Straight Arrow Connector 583">
              <a:extLst>
                <a:ext uri="{FF2B5EF4-FFF2-40B4-BE49-F238E27FC236}">
                  <a16:creationId xmlns:a16="http://schemas.microsoft.com/office/drawing/2014/main" id="{971101F7-96B0-4C64-8AEC-98A2CC650A39}"/>
                </a:ext>
              </a:extLst>
            </p:cNvPr>
            <p:cNvCxnSpPr>
              <a:cxnSpLocks/>
            </p:cNvCxnSpPr>
            <p:nvPr/>
          </p:nvCxnSpPr>
          <p:spPr>
            <a:xfrm>
              <a:off x="7485753" y="3504477"/>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5" name="Straight Arrow Connector 584">
              <a:extLst>
                <a:ext uri="{FF2B5EF4-FFF2-40B4-BE49-F238E27FC236}">
                  <a16:creationId xmlns:a16="http://schemas.microsoft.com/office/drawing/2014/main" id="{CC5C6454-1051-4474-A71B-6EFA23E935A5}"/>
                </a:ext>
              </a:extLst>
            </p:cNvPr>
            <p:cNvCxnSpPr>
              <a:cxnSpLocks/>
            </p:cNvCxnSpPr>
            <p:nvPr/>
          </p:nvCxnSpPr>
          <p:spPr>
            <a:xfrm flipV="1">
              <a:off x="7884944" y="2361037"/>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6" name="Straight Arrow Connector 585">
              <a:extLst>
                <a:ext uri="{FF2B5EF4-FFF2-40B4-BE49-F238E27FC236}">
                  <a16:creationId xmlns:a16="http://schemas.microsoft.com/office/drawing/2014/main" id="{0F9B8235-C64A-499A-BB23-CC5E3E5C27F4}"/>
                </a:ext>
              </a:extLst>
            </p:cNvPr>
            <p:cNvCxnSpPr>
              <a:cxnSpLocks/>
            </p:cNvCxnSpPr>
            <p:nvPr/>
          </p:nvCxnSpPr>
          <p:spPr>
            <a:xfrm flipV="1">
              <a:off x="8279465" y="2364658"/>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7" name="Straight Arrow Connector 586">
              <a:extLst>
                <a:ext uri="{FF2B5EF4-FFF2-40B4-BE49-F238E27FC236}">
                  <a16:creationId xmlns:a16="http://schemas.microsoft.com/office/drawing/2014/main" id="{37677366-60E5-4E68-8FEB-637EB0E2463A}"/>
                </a:ext>
              </a:extLst>
            </p:cNvPr>
            <p:cNvCxnSpPr>
              <a:cxnSpLocks/>
            </p:cNvCxnSpPr>
            <p:nvPr/>
          </p:nvCxnSpPr>
          <p:spPr>
            <a:xfrm flipV="1">
              <a:off x="8068536" y="2391978"/>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808EC360-A648-489A-A41B-24621562C54A}"/>
                </a:ext>
              </a:extLst>
            </p:cNvPr>
            <p:cNvCxnSpPr>
              <a:cxnSpLocks/>
            </p:cNvCxnSpPr>
            <p:nvPr/>
          </p:nvCxnSpPr>
          <p:spPr>
            <a:xfrm>
              <a:off x="7902686" y="3522215"/>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89" name="Straight Arrow Connector 588">
              <a:extLst>
                <a:ext uri="{FF2B5EF4-FFF2-40B4-BE49-F238E27FC236}">
                  <a16:creationId xmlns:a16="http://schemas.microsoft.com/office/drawing/2014/main" id="{DE479E2C-FA5C-437A-8A87-8A508C302249}"/>
                </a:ext>
              </a:extLst>
            </p:cNvPr>
            <p:cNvCxnSpPr>
              <a:cxnSpLocks/>
            </p:cNvCxnSpPr>
            <p:nvPr/>
          </p:nvCxnSpPr>
          <p:spPr>
            <a:xfrm>
              <a:off x="8297207" y="3525836"/>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cxnSp>
          <p:nvCxnSpPr>
            <p:cNvPr id="590" name="Straight Arrow Connector 589">
              <a:extLst>
                <a:ext uri="{FF2B5EF4-FFF2-40B4-BE49-F238E27FC236}">
                  <a16:creationId xmlns:a16="http://schemas.microsoft.com/office/drawing/2014/main" id="{4D7AAF36-F623-4902-9CDD-F869C9C95704}"/>
                </a:ext>
              </a:extLst>
            </p:cNvPr>
            <p:cNvCxnSpPr>
              <a:cxnSpLocks/>
            </p:cNvCxnSpPr>
            <p:nvPr/>
          </p:nvCxnSpPr>
          <p:spPr>
            <a:xfrm>
              <a:off x="8086278" y="3513135"/>
              <a:ext cx="0" cy="324557"/>
            </a:xfrm>
            <a:prstGeom prst="straightConnector1">
              <a:avLst/>
            </a:prstGeom>
            <a:ln>
              <a:solidFill>
                <a:srgbClr val="2F15F3"/>
              </a:solidFill>
              <a:tailEnd type="triangle"/>
            </a:ln>
          </p:spPr>
          <p:style>
            <a:lnRef idx="1">
              <a:schemeClr val="accent1"/>
            </a:lnRef>
            <a:fillRef idx="0">
              <a:schemeClr val="accent1"/>
            </a:fillRef>
            <a:effectRef idx="0">
              <a:schemeClr val="accent1"/>
            </a:effectRef>
            <a:fontRef idx="minor">
              <a:schemeClr val="tx1"/>
            </a:fontRef>
          </p:style>
        </p:cxnSp>
        <p:sp>
          <p:nvSpPr>
            <p:cNvPr id="644" name="Oval 643">
              <a:extLst>
                <a:ext uri="{FF2B5EF4-FFF2-40B4-BE49-F238E27FC236}">
                  <a16:creationId xmlns:a16="http://schemas.microsoft.com/office/drawing/2014/main" id="{AFF84401-A7FB-4499-8A85-B7C452507163}"/>
                </a:ext>
              </a:extLst>
            </p:cNvPr>
            <p:cNvSpPr/>
            <p:nvPr/>
          </p:nvSpPr>
          <p:spPr>
            <a:xfrm>
              <a:off x="7688523" y="1883396"/>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3</a:t>
              </a:r>
            </a:p>
          </p:txBody>
        </p:sp>
      </p:grpSp>
      <p:grpSp>
        <p:nvGrpSpPr>
          <p:cNvPr id="1033" name="Group 1032">
            <a:extLst>
              <a:ext uri="{FF2B5EF4-FFF2-40B4-BE49-F238E27FC236}">
                <a16:creationId xmlns:a16="http://schemas.microsoft.com/office/drawing/2014/main" id="{869493E6-3F14-436D-83A8-924A9930026B}"/>
              </a:ext>
            </a:extLst>
          </p:cNvPr>
          <p:cNvGrpSpPr/>
          <p:nvPr/>
        </p:nvGrpSpPr>
        <p:grpSpPr>
          <a:xfrm>
            <a:off x="9957309" y="2161535"/>
            <a:ext cx="2080605" cy="1153816"/>
            <a:chOff x="10083220" y="1911057"/>
            <a:chExt cx="2207959" cy="1544945"/>
          </a:xfrm>
        </p:grpSpPr>
        <p:grpSp>
          <p:nvGrpSpPr>
            <p:cNvPr id="498" name="Group 497">
              <a:extLst>
                <a:ext uri="{FF2B5EF4-FFF2-40B4-BE49-F238E27FC236}">
                  <a16:creationId xmlns:a16="http://schemas.microsoft.com/office/drawing/2014/main" id="{618076C1-97A4-4648-90CF-6A5AF7702698}"/>
                </a:ext>
              </a:extLst>
            </p:cNvPr>
            <p:cNvGrpSpPr/>
            <p:nvPr/>
          </p:nvGrpSpPr>
          <p:grpSpPr>
            <a:xfrm rot="5400000">
              <a:off x="10787089" y="1951912"/>
              <a:ext cx="800221" cy="2207959"/>
              <a:chOff x="2247478" y="954037"/>
              <a:chExt cx="1216339" cy="2207959"/>
            </a:xfrm>
          </p:grpSpPr>
          <p:grpSp>
            <p:nvGrpSpPr>
              <p:cNvPr id="499" name="Group 498">
                <a:extLst>
                  <a:ext uri="{FF2B5EF4-FFF2-40B4-BE49-F238E27FC236}">
                    <a16:creationId xmlns:a16="http://schemas.microsoft.com/office/drawing/2014/main" id="{083FE9DD-03AE-49CC-9C78-A5865B6F1A63}"/>
                  </a:ext>
                </a:extLst>
              </p:cNvPr>
              <p:cNvGrpSpPr/>
              <p:nvPr/>
            </p:nvGrpSpPr>
            <p:grpSpPr>
              <a:xfrm>
                <a:off x="2247479" y="954037"/>
                <a:ext cx="1216338" cy="2207959"/>
                <a:chOff x="10227211" y="735418"/>
                <a:chExt cx="1260000" cy="1785390"/>
              </a:xfrm>
            </p:grpSpPr>
            <p:sp>
              <p:nvSpPr>
                <p:cNvPr id="501" name="Rectangle 500">
                  <a:extLst>
                    <a:ext uri="{FF2B5EF4-FFF2-40B4-BE49-F238E27FC236}">
                      <a16:creationId xmlns:a16="http://schemas.microsoft.com/office/drawing/2014/main" id="{3B966115-A5D4-4C52-81AD-E6C782063955}"/>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CFEF7D6C-4184-4F94-849B-1E10A3EAD9D0}"/>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Rectangle 499">
                <a:extLst>
                  <a:ext uri="{FF2B5EF4-FFF2-40B4-BE49-F238E27FC236}">
                    <a16:creationId xmlns:a16="http://schemas.microsoft.com/office/drawing/2014/main" id="{CA749356-963F-4C99-B3B3-5D59EBE66C00}"/>
                  </a:ext>
                </a:extLst>
              </p:cNvPr>
              <p:cNvSpPr/>
              <p:nvPr/>
            </p:nvSpPr>
            <p:spPr>
              <a:xfrm>
                <a:off x="2247478" y="1959636"/>
                <a:ext cx="1194097"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3" name="Rectangle 502">
              <a:extLst>
                <a:ext uri="{FF2B5EF4-FFF2-40B4-BE49-F238E27FC236}">
                  <a16:creationId xmlns:a16="http://schemas.microsoft.com/office/drawing/2014/main" id="{D7BC6399-70EC-4BA9-ADFE-58FB1692EBF6}"/>
                </a:ext>
              </a:extLst>
            </p:cNvPr>
            <p:cNvSpPr/>
            <p:nvPr/>
          </p:nvSpPr>
          <p:spPr>
            <a:xfrm rot="5400000">
              <a:off x="11640139" y="2665476"/>
              <a:ext cx="121095" cy="818753"/>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a:extLst>
                <a:ext uri="{FF2B5EF4-FFF2-40B4-BE49-F238E27FC236}">
                  <a16:creationId xmlns:a16="http://schemas.microsoft.com/office/drawing/2014/main" id="{35863846-856F-4624-9498-8DF525F4093E}"/>
                </a:ext>
              </a:extLst>
            </p:cNvPr>
            <p:cNvSpPr/>
            <p:nvPr/>
          </p:nvSpPr>
          <p:spPr>
            <a:xfrm rot="5400000">
              <a:off x="10227231" y="2522855"/>
              <a:ext cx="778913" cy="1058115"/>
            </a:xfrm>
            <a:prstGeom prst="rect">
              <a:avLst/>
            </a:prstGeom>
            <a:gradFill flip="none" rotWithShape="1">
              <a:gsLst>
                <a:gs pos="0">
                  <a:schemeClr val="accent4">
                    <a:lumMod val="67000"/>
                  </a:schemeClr>
                </a:gs>
                <a:gs pos="0">
                  <a:schemeClr val="accent4">
                    <a:lumMod val="97000"/>
                    <a:lumOff val="3000"/>
                  </a:schemeClr>
                </a:gs>
                <a:gs pos="86000">
                  <a:schemeClr val="bg1">
                    <a:lumMod val="95000"/>
                  </a:scheme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0" name="Straight Arrow Connector 519">
              <a:extLst>
                <a:ext uri="{FF2B5EF4-FFF2-40B4-BE49-F238E27FC236}">
                  <a16:creationId xmlns:a16="http://schemas.microsoft.com/office/drawing/2014/main" id="{EE897D4B-F21D-40F4-A646-2744E4023CE8}"/>
                </a:ext>
              </a:extLst>
            </p:cNvPr>
            <p:cNvCxnSpPr>
              <a:cxnSpLocks/>
            </p:cNvCxnSpPr>
            <p:nvPr/>
          </p:nvCxnSpPr>
          <p:spPr>
            <a:xfrm flipH="1">
              <a:off x="10588247" y="2825716"/>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1" name="Straight Arrow Connector 520">
              <a:extLst>
                <a:ext uri="{FF2B5EF4-FFF2-40B4-BE49-F238E27FC236}">
                  <a16:creationId xmlns:a16="http://schemas.microsoft.com/office/drawing/2014/main" id="{F3535814-EB99-4D0B-8481-B272AA06A8E7}"/>
                </a:ext>
              </a:extLst>
            </p:cNvPr>
            <p:cNvCxnSpPr>
              <a:cxnSpLocks/>
            </p:cNvCxnSpPr>
            <p:nvPr/>
          </p:nvCxnSpPr>
          <p:spPr>
            <a:xfrm flipH="1">
              <a:off x="10593900" y="3277821"/>
              <a:ext cx="468506"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6" name="Oval 645">
              <a:extLst>
                <a:ext uri="{FF2B5EF4-FFF2-40B4-BE49-F238E27FC236}">
                  <a16:creationId xmlns:a16="http://schemas.microsoft.com/office/drawing/2014/main" id="{87B82439-B222-43A4-A9DC-3248BC4E1599}"/>
                </a:ext>
              </a:extLst>
            </p:cNvPr>
            <p:cNvSpPr/>
            <p:nvPr/>
          </p:nvSpPr>
          <p:spPr>
            <a:xfrm>
              <a:off x="10413574" y="1911057"/>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4</a:t>
              </a:r>
            </a:p>
          </p:txBody>
        </p:sp>
      </p:grpSp>
      <p:grpSp>
        <p:nvGrpSpPr>
          <p:cNvPr id="5" name="Group 4">
            <a:extLst>
              <a:ext uri="{FF2B5EF4-FFF2-40B4-BE49-F238E27FC236}">
                <a16:creationId xmlns:a16="http://schemas.microsoft.com/office/drawing/2014/main" id="{FE0AEA67-EA6E-4C06-9481-3C7E46EB66C4}"/>
              </a:ext>
            </a:extLst>
          </p:cNvPr>
          <p:cNvGrpSpPr/>
          <p:nvPr/>
        </p:nvGrpSpPr>
        <p:grpSpPr>
          <a:xfrm>
            <a:off x="6823099" y="5134844"/>
            <a:ext cx="2319395" cy="1152014"/>
            <a:chOff x="6823099" y="5134844"/>
            <a:chExt cx="2319395" cy="1152014"/>
          </a:xfrm>
        </p:grpSpPr>
        <p:grpSp>
          <p:nvGrpSpPr>
            <p:cNvPr id="269" name="Group 268">
              <a:extLst>
                <a:ext uri="{FF2B5EF4-FFF2-40B4-BE49-F238E27FC236}">
                  <a16:creationId xmlns:a16="http://schemas.microsoft.com/office/drawing/2014/main" id="{D076017E-D62C-485E-9A95-6AB9526F443A}"/>
                </a:ext>
              </a:extLst>
            </p:cNvPr>
            <p:cNvGrpSpPr/>
            <p:nvPr/>
          </p:nvGrpSpPr>
          <p:grpSpPr>
            <a:xfrm rot="5400000">
              <a:off x="7749701" y="4779530"/>
              <a:ext cx="617975" cy="2167611"/>
              <a:chOff x="2247478" y="954037"/>
              <a:chExt cx="1216339" cy="2207959"/>
            </a:xfrm>
          </p:grpSpPr>
          <p:grpSp>
            <p:nvGrpSpPr>
              <p:cNvPr id="275" name="Group 274">
                <a:extLst>
                  <a:ext uri="{FF2B5EF4-FFF2-40B4-BE49-F238E27FC236}">
                    <a16:creationId xmlns:a16="http://schemas.microsoft.com/office/drawing/2014/main" id="{9C96C02F-B117-4A26-92B7-4E59C54BB8A6}"/>
                  </a:ext>
                </a:extLst>
              </p:cNvPr>
              <p:cNvGrpSpPr/>
              <p:nvPr/>
            </p:nvGrpSpPr>
            <p:grpSpPr>
              <a:xfrm>
                <a:off x="2247479" y="954037"/>
                <a:ext cx="1216338" cy="2207959"/>
                <a:chOff x="10227211" y="735418"/>
                <a:chExt cx="1260000" cy="1785390"/>
              </a:xfrm>
            </p:grpSpPr>
            <p:sp>
              <p:nvSpPr>
                <p:cNvPr id="278" name="Rectangle 277">
                  <a:extLst>
                    <a:ext uri="{FF2B5EF4-FFF2-40B4-BE49-F238E27FC236}">
                      <a16:creationId xmlns:a16="http://schemas.microsoft.com/office/drawing/2014/main" id="{904786DE-5AA7-421C-92F4-83AE6EF2EEEF}"/>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AB4C1FF3-71EC-4E93-B934-AC1B98863EFE}"/>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Rectangle 275">
                <a:extLst>
                  <a:ext uri="{FF2B5EF4-FFF2-40B4-BE49-F238E27FC236}">
                    <a16:creationId xmlns:a16="http://schemas.microsoft.com/office/drawing/2014/main" id="{F339D30B-7866-4736-89CF-949BDACB73F0}"/>
                  </a:ext>
                </a:extLst>
              </p:cNvPr>
              <p:cNvSpPr/>
              <p:nvPr/>
            </p:nvSpPr>
            <p:spPr>
              <a:xfrm>
                <a:off x="2247478" y="1959636"/>
                <a:ext cx="1194097"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0" name="Rectangle 269">
              <a:extLst>
                <a:ext uri="{FF2B5EF4-FFF2-40B4-BE49-F238E27FC236}">
                  <a16:creationId xmlns:a16="http://schemas.microsoft.com/office/drawing/2014/main" id="{C854DCD2-DAFB-4A9D-A5F2-7E85597B23AB}"/>
                </a:ext>
              </a:extLst>
            </p:cNvPr>
            <p:cNvSpPr/>
            <p:nvPr/>
          </p:nvSpPr>
          <p:spPr>
            <a:xfrm rot="5400000">
              <a:off x="8516034" y="5476083"/>
              <a:ext cx="93516" cy="803791"/>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a:extLst>
                <a:ext uri="{FF2B5EF4-FFF2-40B4-BE49-F238E27FC236}">
                  <a16:creationId xmlns:a16="http://schemas.microsoft.com/office/drawing/2014/main" id="{03A9B779-D4CA-4DBA-B0A8-62770074DDA9}"/>
                </a:ext>
              </a:extLst>
            </p:cNvPr>
            <p:cNvSpPr/>
            <p:nvPr/>
          </p:nvSpPr>
          <p:spPr>
            <a:xfrm rot="5400000">
              <a:off x="7197842" y="5340873"/>
              <a:ext cx="601520" cy="1038779"/>
            </a:xfrm>
            <a:prstGeom prst="rect">
              <a:avLst/>
            </a:prstGeom>
            <a:gradFill flip="none" rotWithShape="1">
              <a:gsLst>
                <a:gs pos="0">
                  <a:schemeClr val="accent4">
                    <a:lumMod val="67000"/>
                  </a:schemeClr>
                </a:gs>
                <a:gs pos="0">
                  <a:schemeClr val="accent4">
                    <a:lumMod val="97000"/>
                    <a:lumOff val="3000"/>
                  </a:schemeClr>
                </a:gs>
                <a:gs pos="86000">
                  <a:schemeClr val="bg1">
                    <a:lumMod val="95000"/>
                  </a:scheme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6" name="Straight Arrow Connector 315">
              <a:extLst>
                <a:ext uri="{FF2B5EF4-FFF2-40B4-BE49-F238E27FC236}">
                  <a16:creationId xmlns:a16="http://schemas.microsoft.com/office/drawing/2014/main" id="{B0EFD4DF-D6FA-480E-9F39-3830E2D6304E}"/>
                </a:ext>
              </a:extLst>
            </p:cNvPr>
            <p:cNvCxnSpPr>
              <a:cxnSpLocks/>
            </p:cNvCxnSpPr>
            <p:nvPr/>
          </p:nvCxnSpPr>
          <p:spPr>
            <a:xfrm flipH="1">
              <a:off x="7470681" y="5685582"/>
              <a:ext cx="45994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48339D42-B183-456A-9852-CA15A62FC907}"/>
                </a:ext>
              </a:extLst>
            </p:cNvPr>
            <p:cNvCxnSpPr>
              <a:cxnSpLocks/>
            </p:cNvCxnSpPr>
            <p:nvPr/>
          </p:nvCxnSpPr>
          <p:spPr>
            <a:xfrm flipH="1">
              <a:off x="7476231" y="6034722"/>
              <a:ext cx="45994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325F218B-F9DC-4C2B-8032-0EE456C7521A}"/>
                </a:ext>
              </a:extLst>
            </p:cNvPr>
            <p:cNvCxnSpPr>
              <a:cxnSpLocks/>
            </p:cNvCxnSpPr>
            <p:nvPr/>
          </p:nvCxnSpPr>
          <p:spPr>
            <a:xfrm flipH="1">
              <a:off x="6973372" y="5439058"/>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B89A23DE-E0EA-417A-A5C6-EEB768E365CC}"/>
                </a:ext>
              </a:extLst>
            </p:cNvPr>
            <p:cNvCxnSpPr>
              <a:cxnSpLocks/>
            </p:cNvCxnSpPr>
            <p:nvPr/>
          </p:nvCxnSpPr>
          <p:spPr>
            <a:xfrm flipH="1">
              <a:off x="7111461" y="5435452"/>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C2E5D36F-44D0-42D0-AE9F-E664D8D1D168}"/>
                </a:ext>
              </a:extLst>
            </p:cNvPr>
            <p:cNvCxnSpPr>
              <a:cxnSpLocks/>
            </p:cNvCxnSpPr>
            <p:nvPr/>
          </p:nvCxnSpPr>
          <p:spPr>
            <a:xfrm flipH="1">
              <a:off x="7248613" y="5435451"/>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F5274EF5-99BE-45E4-8EAB-06FB7DAC884E}"/>
                </a:ext>
              </a:extLst>
            </p:cNvPr>
            <p:cNvCxnSpPr>
              <a:cxnSpLocks/>
            </p:cNvCxnSpPr>
            <p:nvPr/>
          </p:nvCxnSpPr>
          <p:spPr>
            <a:xfrm flipH="1">
              <a:off x="7376842" y="5435452"/>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2363496D-E435-426E-BE5D-F9311D525CDA}"/>
                </a:ext>
              </a:extLst>
            </p:cNvPr>
            <p:cNvCxnSpPr>
              <a:cxnSpLocks/>
            </p:cNvCxnSpPr>
            <p:nvPr/>
          </p:nvCxnSpPr>
          <p:spPr>
            <a:xfrm flipH="1">
              <a:off x="7513993" y="5435452"/>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6F4B579F-191A-489D-B87E-DC61BD7D4E98}"/>
                </a:ext>
              </a:extLst>
            </p:cNvPr>
            <p:cNvCxnSpPr>
              <a:cxnSpLocks/>
            </p:cNvCxnSpPr>
            <p:nvPr/>
          </p:nvCxnSpPr>
          <p:spPr>
            <a:xfrm flipH="1">
              <a:off x="7651144" y="5435451"/>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D211F085-8B46-47C5-89D4-ECE709134462}"/>
                </a:ext>
              </a:extLst>
            </p:cNvPr>
            <p:cNvCxnSpPr>
              <a:cxnSpLocks/>
            </p:cNvCxnSpPr>
            <p:nvPr/>
          </p:nvCxnSpPr>
          <p:spPr>
            <a:xfrm flipH="1">
              <a:off x="7776231" y="5433295"/>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B379E0F6-33F7-4B1B-AEF6-4FAC510E3BAA}"/>
                </a:ext>
              </a:extLst>
            </p:cNvPr>
            <p:cNvCxnSpPr>
              <a:cxnSpLocks/>
            </p:cNvCxnSpPr>
            <p:nvPr/>
          </p:nvCxnSpPr>
          <p:spPr>
            <a:xfrm>
              <a:off x="6983683" y="6173090"/>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C6888B90-1A32-40AB-8C6F-5E680283EEDC}"/>
                </a:ext>
              </a:extLst>
            </p:cNvPr>
            <p:cNvCxnSpPr>
              <a:cxnSpLocks/>
            </p:cNvCxnSpPr>
            <p:nvPr/>
          </p:nvCxnSpPr>
          <p:spPr>
            <a:xfrm>
              <a:off x="7121773" y="6169484"/>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CD877027-1C0F-422E-B8E6-5470EF0FDB43}"/>
                </a:ext>
              </a:extLst>
            </p:cNvPr>
            <p:cNvCxnSpPr>
              <a:cxnSpLocks/>
            </p:cNvCxnSpPr>
            <p:nvPr/>
          </p:nvCxnSpPr>
          <p:spPr>
            <a:xfrm>
              <a:off x="7258924" y="6169483"/>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CA449104-F3CF-4135-ABF4-F4B0FBB8AD3A}"/>
                </a:ext>
              </a:extLst>
            </p:cNvPr>
            <p:cNvCxnSpPr>
              <a:cxnSpLocks/>
            </p:cNvCxnSpPr>
            <p:nvPr/>
          </p:nvCxnSpPr>
          <p:spPr>
            <a:xfrm>
              <a:off x="7387153" y="6169484"/>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845ED017-ADCE-4D18-A516-E9B79D9291E8}"/>
                </a:ext>
              </a:extLst>
            </p:cNvPr>
            <p:cNvCxnSpPr>
              <a:cxnSpLocks/>
            </p:cNvCxnSpPr>
            <p:nvPr/>
          </p:nvCxnSpPr>
          <p:spPr>
            <a:xfrm>
              <a:off x="7524304" y="6169484"/>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ECBD3F64-8920-43BC-9A69-987D94F26E34}"/>
                </a:ext>
              </a:extLst>
            </p:cNvPr>
            <p:cNvCxnSpPr>
              <a:cxnSpLocks/>
            </p:cNvCxnSpPr>
            <p:nvPr/>
          </p:nvCxnSpPr>
          <p:spPr>
            <a:xfrm>
              <a:off x="7661455" y="6169483"/>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811D8DA7-92E6-464D-B784-7B30161369FC}"/>
                </a:ext>
              </a:extLst>
            </p:cNvPr>
            <p:cNvCxnSpPr>
              <a:cxnSpLocks/>
            </p:cNvCxnSpPr>
            <p:nvPr/>
          </p:nvCxnSpPr>
          <p:spPr>
            <a:xfrm>
              <a:off x="7786543" y="6167327"/>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3EC7576F-AFF7-4A71-977E-3767BE415D84}"/>
                </a:ext>
              </a:extLst>
            </p:cNvPr>
            <p:cNvCxnSpPr>
              <a:cxnSpLocks/>
            </p:cNvCxnSpPr>
            <p:nvPr/>
          </p:nvCxnSpPr>
          <p:spPr>
            <a:xfrm rot="16200000">
              <a:off x="6844978" y="5535894"/>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D9946363-33B8-447B-A77E-8662B8A7B3D3}"/>
                </a:ext>
              </a:extLst>
            </p:cNvPr>
            <p:cNvCxnSpPr>
              <a:cxnSpLocks/>
            </p:cNvCxnSpPr>
            <p:nvPr/>
          </p:nvCxnSpPr>
          <p:spPr>
            <a:xfrm rot="16200000">
              <a:off x="6850624" y="5631452"/>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35C3B208-985D-4DAA-9732-C803559DC574}"/>
                </a:ext>
              </a:extLst>
            </p:cNvPr>
            <p:cNvCxnSpPr>
              <a:cxnSpLocks/>
            </p:cNvCxnSpPr>
            <p:nvPr/>
          </p:nvCxnSpPr>
          <p:spPr>
            <a:xfrm rot="16200000">
              <a:off x="6844978" y="5739505"/>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DCC118D1-C61B-4CCC-822A-C69809BAD058}"/>
                </a:ext>
              </a:extLst>
            </p:cNvPr>
            <p:cNvCxnSpPr>
              <a:cxnSpLocks/>
            </p:cNvCxnSpPr>
            <p:nvPr/>
          </p:nvCxnSpPr>
          <p:spPr>
            <a:xfrm rot="16200000">
              <a:off x="6852932" y="5835694"/>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37E9FF50-9E9E-4835-B26B-07D37D042080}"/>
                </a:ext>
              </a:extLst>
            </p:cNvPr>
            <p:cNvCxnSpPr>
              <a:cxnSpLocks/>
            </p:cNvCxnSpPr>
            <p:nvPr/>
          </p:nvCxnSpPr>
          <p:spPr>
            <a:xfrm rot="16200000">
              <a:off x="6847762" y="5942863"/>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D6767B24-D6B5-406B-AC30-C1FFE780756D}"/>
                </a:ext>
              </a:extLst>
            </p:cNvPr>
            <p:cNvCxnSpPr>
              <a:cxnSpLocks/>
            </p:cNvCxnSpPr>
            <p:nvPr/>
          </p:nvCxnSpPr>
          <p:spPr>
            <a:xfrm rot="16200000">
              <a:off x="6849107" y="6044272"/>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AF7FF085-7D1A-4DC2-B8E2-3531836D4E86}"/>
                </a:ext>
              </a:extLst>
            </p:cNvPr>
            <p:cNvCxnSpPr>
              <a:cxnSpLocks/>
            </p:cNvCxnSpPr>
            <p:nvPr/>
          </p:nvCxnSpPr>
          <p:spPr>
            <a:xfrm rot="16200000">
              <a:off x="6852014" y="6144477"/>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F4ECE993-8222-49B9-839D-48AC584586CF}"/>
                </a:ext>
              </a:extLst>
            </p:cNvPr>
            <p:cNvCxnSpPr>
              <a:cxnSpLocks/>
            </p:cNvCxnSpPr>
            <p:nvPr/>
          </p:nvCxnSpPr>
          <p:spPr>
            <a:xfrm flipH="1">
              <a:off x="7942392" y="5433295"/>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868BBC1B-788A-49C8-B094-9977B6ACA968}"/>
                </a:ext>
              </a:extLst>
            </p:cNvPr>
            <p:cNvCxnSpPr>
              <a:cxnSpLocks/>
            </p:cNvCxnSpPr>
            <p:nvPr/>
          </p:nvCxnSpPr>
          <p:spPr>
            <a:xfrm flipH="1" flipV="1">
              <a:off x="7943214" y="6164432"/>
              <a:ext cx="103220" cy="1076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7" name="Oval 646">
              <a:extLst>
                <a:ext uri="{FF2B5EF4-FFF2-40B4-BE49-F238E27FC236}">
                  <a16:creationId xmlns:a16="http://schemas.microsoft.com/office/drawing/2014/main" id="{3ECBD3C7-C4C3-4A1C-9E95-CDA50B601400}"/>
                </a:ext>
              </a:extLst>
            </p:cNvPr>
            <p:cNvSpPr/>
            <p:nvPr/>
          </p:nvSpPr>
          <p:spPr>
            <a:xfrm>
              <a:off x="7880417" y="5134844"/>
              <a:ext cx="271778" cy="26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4</a:t>
              </a:r>
            </a:p>
          </p:txBody>
        </p:sp>
      </p:grpSp>
      <p:sp>
        <p:nvSpPr>
          <p:cNvPr id="648" name="Rectangle 647">
            <a:extLst>
              <a:ext uri="{FF2B5EF4-FFF2-40B4-BE49-F238E27FC236}">
                <a16:creationId xmlns:a16="http://schemas.microsoft.com/office/drawing/2014/main" id="{C3750384-EDDE-4282-B4F9-35A012C6061A}"/>
              </a:ext>
            </a:extLst>
          </p:cNvPr>
          <p:cNvSpPr/>
          <p:nvPr/>
        </p:nvSpPr>
        <p:spPr>
          <a:xfrm>
            <a:off x="64765" y="1319285"/>
            <a:ext cx="5521353" cy="584775"/>
          </a:xfrm>
          <a:prstGeom prst="rect">
            <a:avLst/>
          </a:prstGeom>
        </p:spPr>
        <p:txBody>
          <a:bodyPr wrap="square">
            <a:spAutoFit/>
          </a:bodyPr>
          <a:lstStyle/>
          <a:p>
            <a:pPr algn="ctr">
              <a:spcBef>
                <a:spcPts val="600"/>
              </a:spcBef>
              <a:spcAft>
                <a:spcPts val="600"/>
              </a:spcAft>
            </a:pPr>
            <a:r>
              <a:rPr lang="en-US" sz="1600" dirty="0">
                <a:latin typeface="Times New Roman" panose="02020603050405020304" pitchFamily="18" charset="0"/>
                <a:cs typeface="Times New Roman" panose="02020603050405020304" pitchFamily="18" charset="0"/>
              </a:rPr>
              <a:t>Heat is added to maintain the Internal energy of gas, during expansion (maintaining constant temperature).</a:t>
            </a:r>
          </a:p>
        </p:txBody>
      </p:sp>
      <p:sp>
        <p:nvSpPr>
          <p:cNvPr id="650" name="Rectangle 649">
            <a:extLst>
              <a:ext uri="{FF2B5EF4-FFF2-40B4-BE49-F238E27FC236}">
                <a16:creationId xmlns:a16="http://schemas.microsoft.com/office/drawing/2014/main" id="{7D9B4F6A-D4B2-40CA-99DB-F9EFD7479568}"/>
              </a:ext>
            </a:extLst>
          </p:cNvPr>
          <p:cNvSpPr/>
          <p:nvPr/>
        </p:nvSpPr>
        <p:spPr>
          <a:xfrm>
            <a:off x="-61119" y="4279200"/>
            <a:ext cx="5521353" cy="584775"/>
          </a:xfrm>
          <a:prstGeom prst="rect">
            <a:avLst/>
          </a:prstGeom>
        </p:spPr>
        <p:txBody>
          <a:bodyPr wrap="square">
            <a:spAutoFit/>
          </a:bodyPr>
          <a:lstStyle/>
          <a:p>
            <a:pPr algn="ctr">
              <a:spcBef>
                <a:spcPts val="600"/>
              </a:spcBef>
              <a:spcAft>
                <a:spcPts val="600"/>
              </a:spcAft>
            </a:pPr>
            <a:r>
              <a:rPr lang="en-US" sz="1600" dirty="0">
                <a:latin typeface="Times New Roman" panose="02020603050405020304" pitchFamily="18" charset="0"/>
                <a:cs typeface="Times New Roman" panose="02020603050405020304" pitchFamily="18" charset="0"/>
              </a:rPr>
              <a:t>No heat transfer in or out, and further expanded only using the internal energy of the gas (temperature of gas reduces)</a:t>
            </a:r>
          </a:p>
        </p:txBody>
      </p:sp>
      <p:sp>
        <p:nvSpPr>
          <p:cNvPr id="651" name="Arc 650">
            <a:extLst>
              <a:ext uri="{FF2B5EF4-FFF2-40B4-BE49-F238E27FC236}">
                <a16:creationId xmlns:a16="http://schemas.microsoft.com/office/drawing/2014/main" id="{F509984E-5E2E-4AE1-94B4-FD30D243FCB0}"/>
              </a:ext>
            </a:extLst>
          </p:cNvPr>
          <p:cNvSpPr/>
          <p:nvPr/>
        </p:nvSpPr>
        <p:spPr>
          <a:xfrm rot="19098012">
            <a:off x="914846" y="4962526"/>
            <a:ext cx="3014587" cy="2787487"/>
          </a:xfrm>
          <a:prstGeom prst="arc">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B9A4F4D4-1DBB-4BBA-807F-81788E11ED93}"/>
              </a:ext>
            </a:extLst>
          </p:cNvPr>
          <p:cNvGrpSpPr/>
          <p:nvPr/>
        </p:nvGrpSpPr>
        <p:grpSpPr>
          <a:xfrm>
            <a:off x="306803" y="5114012"/>
            <a:ext cx="1906546" cy="1184702"/>
            <a:chOff x="306803" y="5114012"/>
            <a:chExt cx="1906546" cy="1184702"/>
          </a:xfrm>
        </p:grpSpPr>
        <p:grpSp>
          <p:nvGrpSpPr>
            <p:cNvPr id="779" name="Group 778">
              <a:extLst>
                <a:ext uri="{FF2B5EF4-FFF2-40B4-BE49-F238E27FC236}">
                  <a16:creationId xmlns:a16="http://schemas.microsoft.com/office/drawing/2014/main" id="{4183A95E-27DA-4CF2-AAD4-EF6BF82DBC65}"/>
                </a:ext>
              </a:extLst>
            </p:cNvPr>
            <p:cNvGrpSpPr/>
            <p:nvPr/>
          </p:nvGrpSpPr>
          <p:grpSpPr>
            <a:xfrm rot="5400000">
              <a:off x="1078059" y="5007946"/>
              <a:ext cx="538212" cy="1732368"/>
              <a:chOff x="2247478" y="954037"/>
              <a:chExt cx="1216339" cy="2207960"/>
            </a:xfrm>
          </p:grpSpPr>
          <p:grpSp>
            <p:nvGrpSpPr>
              <p:cNvPr id="785" name="Group 784">
                <a:extLst>
                  <a:ext uri="{FF2B5EF4-FFF2-40B4-BE49-F238E27FC236}">
                    <a16:creationId xmlns:a16="http://schemas.microsoft.com/office/drawing/2014/main" id="{B894D82B-7C2F-4CCE-B9F1-9FF88DA00A6B}"/>
                  </a:ext>
                </a:extLst>
              </p:cNvPr>
              <p:cNvGrpSpPr/>
              <p:nvPr/>
            </p:nvGrpSpPr>
            <p:grpSpPr>
              <a:xfrm>
                <a:off x="2247479" y="954037"/>
                <a:ext cx="1216338" cy="2207959"/>
                <a:chOff x="10227211" y="735418"/>
                <a:chExt cx="1260000" cy="1785390"/>
              </a:xfrm>
            </p:grpSpPr>
            <p:sp>
              <p:nvSpPr>
                <p:cNvPr id="788" name="Rectangle 787">
                  <a:extLst>
                    <a:ext uri="{FF2B5EF4-FFF2-40B4-BE49-F238E27FC236}">
                      <a16:creationId xmlns:a16="http://schemas.microsoft.com/office/drawing/2014/main" id="{C8FE36E1-BCB2-4497-AD27-A8AE3C714885}"/>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ectangle 788">
                  <a:extLst>
                    <a:ext uri="{FF2B5EF4-FFF2-40B4-BE49-F238E27FC236}">
                      <a16:creationId xmlns:a16="http://schemas.microsoft.com/office/drawing/2014/main" id="{93690DCA-F0F3-4768-83FD-4F20651FC14F}"/>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6" name="Rectangle 785">
                <a:extLst>
                  <a:ext uri="{FF2B5EF4-FFF2-40B4-BE49-F238E27FC236}">
                    <a16:creationId xmlns:a16="http://schemas.microsoft.com/office/drawing/2014/main" id="{53C54B80-7F63-4F87-B71A-0ACCBCC752BB}"/>
                  </a:ext>
                </a:extLst>
              </p:cNvPr>
              <p:cNvSpPr/>
              <p:nvPr/>
            </p:nvSpPr>
            <p:spPr>
              <a:xfrm>
                <a:off x="2247478" y="1959636"/>
                <a:ext cx="1177085"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a:extLst>
                  <a:ext uri="{FF2B5EF4-FFF2-40B4-BE49-F238E27FC236}">
                    <a16:creationId xmlns:a16="http://schemas.microsoft.com/office/drawing/2014/main" id="{7244C3A0-71F7-4278-8BB4-D746F447970E}"/>
                  </a:ext>
                </a:extLst>
              </p:cNvPr>
              <p:cNvSpPr/>
              <p:nvPr/>
            </p:nvSpPr>
            <p:spPr>
              <a:xfrm>
                <a:off x="2251492" y="2099474"/>
                <a:ext cx="1183951" cy="1062523"/>
              </a:xfrm>
              <a:prstGeom prst="rect">
                <a:avLst/>
              </a:prstGeom>
              <a:gradFill flip="none" rotWithShape="1">
                <a:gsLst>
                  <a:gs pos="96000">
                    <a:schemeClr val="accent2">
                      <a:lumMod val="40000"/>
                      <a:lumOff val="60000"/>
                    </a:schemeClr>
                  </a:gs>
                  <a:gs pos="81000">
                    <a:schemeClr val="accent2">
                      <a:lumMod val="95000"/>
                      <a:lumOff val="5000"/>
                    </a:schemeClr>
                  </a:gs>
                  <a:gs pos="0">
                    <a:schemeClr val="accent2">
                      <a:lumMod val="60000"/>
                    </a:schemeClr>
                  </a:gs>
                </a:gsLst>
                <a:lin ang="16200000" scaled="0"/>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0" name="Rectangle 779">
              <a:extLst>
                <a:ext uri="{FF2B5EF4-FFF2-40B4-BE49-F238E27FC236}">
                  <a16:creationId xmlns:a16="http://schemas.microsoft.com/office/drawing/2014/main" id="{3D15D36D-D047-44C1-B78D-2FE5E2CBCDD0}"/>
                </a:ext>
              </a:extLst>
            </p:cNvPr>
            <p:cNvSpPr/>
            <p:nvPr/>
          </p:nvSpPr>
          <p:spPr>
            <a:xfrm rot="5400000">
              <a:off x="1709325" y="5565685"/>
              <a:ext cx="81446" cy="64239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6" name="Straight Arrow Connector 775">
              <a:extLst>
                <a:ext uri="{FF2B5EF4-FFF2-40B4-BE49-F238E27FC236}">
                  <a16:creationId xmlns:a16="http://schemas.microsoft.com/office/drawing/2014/main" id="{00DB24E1-7F4D-41FC-B675-528D6207023A}"/>
                </a:ext>
              </a:extLst>
            </p:cNvPr>
            <p:cNvCxnSpPr>
              <a:cxnSpLocks/>
            </p:cNvCxnSpPr>
            <p:nvPr/>
          </p:nvCxnSpPr>
          <p:spPr>
            <a:xfrm>
              <a:off x="1632394" y="5738149"/>
              <a:ext cx="36759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77" name="Straight Arrow Connector 776">
              <a:extLst>
                <a:ext uri="{FF2B5EF4-FFF2-40B4-BE49-F238E27FC236}">
                  <a16:creationId xmlns:a16="http://schemas.microsoft.com/office/drawing/2014/main" id="{47D12B8C-DCD3-4994-8137-210B65411C95}"/>
                </a:ext>
              </a:extLst>
            </p:cNvPr>
            <p:cNvCxnSpPr>
              <a:cxnSpLocks/>
            </p:cNvCxnSpPr>
            <p:nvPr/>
          </p:nvCxnSpPr>
          <p:spPr>
            <a:xfrm>
              <a:off x="1636830" y="6042226"/>
              <a:ext cx="36759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78" name="Oval 777">
              <a:extLst>
                <a:ext uri="{FF2B5EF4-FFF2-40B4-BE49-F238E27FC236}">
                  <a16:creationId xmlns:a16="http://schemas.microsoft.com/office/drawing/2014/main" id="{446576BA-97BE-4516-91F9-300DD5CDABC5}"/>
                </a:ext>
              </a:extLst>
            </p:cNvPr>
            <p:cNvSpPr/>
            <p:nvPr/>
          </p:nvSpPr>
          <p:spPr>
            <a:xfrm>
              <a:off x="1217872" y="5114012"/>
              <a:ext cx="217207" cy="2277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p:cxnSp>
          <p:nvCxnSpPr>
            <p:cNvPr id="790" name="Straight Connector 789">
              <a:extLst>
                <a:ext uri="{FF2B5EF4-FFF2-40B4-BE49-F238E27FC236}">
                  <a16:creationId xmlns:a16="http://schemas.microsoft.com/office/drawing/2014/main" id="{6CED2367-7FB8-473B-83A2-D2D3B1100ED0}"/>
                </a:ext>
              </a:extLst>
            </p:cNvPr>
            <p:cNvCxnSpPr>
              <a:cxnSpLocks/>
            </p:cNvCxnSpPr>
            <p:nvPr/>
          </p:nvCxnSpPr>
          <p:spPr>
            <a:xfrm flipH="1">
              <a:off x="498082" y="545378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a:extLst>
                <a:ext uri="{FF2B5EF4-FFF2-40B4-BE49-F238E27FC236}">
                  <a16:creationId xmlns:a16="http://schemas.microsoft.com/office/drawing/2014/main" id="{E203440F-64A7-4D80-85CC-304C9453EEED}"/>
                </a:ext>
              </a:extLst>
            </p:cNvPr>
            <p:cNvCxnSpPr>
              <a:cxnSpLocks/>
            </p:cNvCxnSpPr>
            <p:nvPr/>
          </p:nvCxnSpPr>
          <p:spPr>
            <a:xfrm flipH="1">
              <a:off x="638742" y="544911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a:extLst>
                <a:ext uri="{FF2B5EF4-FFF2-40B4-BE49-F238E27FC236}">
                  <a16:creationId xmlns:a16="http://schemas.microsoft.com/office/drawing/2014/main" id="{CBECD20C-171A-4ED5-BEBC-0D1EBB770CB1}"/>
                </a:ext>
              </a:extLst>
            </p:cNvPr>
            <p:cNvCxnSpPr>
              <a:cxnSpLocks/>
            </p:cNvCxnSpPr>
            <p:nvPr/>
          </p:nvCxnSpPr>
          <p:spPr>
            <a:xfrm flipH="1">
              <a:off x="778446" y="544911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a:extLst>
                <a:ext uri="{FF2B5EF4-FFF2-40B4-BE49-F238E27FC236}">
                  <a16:creationId xmlns:a16="http://schemas.microsoft.com/office/drawing/2014/main" id="{99ECD2F1-06E8-4D06-A1A5-C95F2F499927}"/>
                </a:ext>
              </a:extLst>
            </p:cNvPr>
            <p:cNvCxnSpPr>
              <a:cxnSpLocks/>
            </p:cNvCxnSpPr>
            <p:nvPr/>
          </p:nvCxnSpPr>
          <p:spPr>
            <a:xfrm flipH="1">
              <a:off x="909062" y="544911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a:extLst>
                <a:ext uri="{FF2B5EF4-FFF2-40B4-BE49-F238E27FC236}">
                  <a16:creationId xmlns:a16="http://schemas.microsoft.com/office/drawing/2014/main" id="{3F30F270-902E-407F-8217-740925A7BCD7}"/>
                </a:ext>
              </a:extLst>
            </p:cNvPr>
            <p:cNvCxnSpPr>
              <a:cxnSpLocks/>
            </p:cNvCxnSpPr>
            <p:nvPr/>
          </p:nvCxnSpPr>
          <p:spPr>
            <a:xfrm flipH="1">
              <a:off x="1048766" y="5449117"/>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a:extLst>
                <a:ext uri="{FF2B5EF4-FFF2-40B4-BE49-F238E27FC236}">
                  <a16:creationId xmlns:a16="http://schemas.microsoft.com/office/drawing/2014/main" id="{449D552B-BD9E-4190-81E8-DD5B6141A45C}"/>
                </a:ext>
              </a:extLst>
            </p:cNvPr>
            <p:cNvCxnSpPr>
              <a:cxnSpLocks/>
            </p:cNvCxnSpPr>
            <p:nvPr/>
          </p:nvCxnSpPr>
          <p:spPr>
            <a:xfrm flipH="1">
              <a:off x="1188470" y="5449116"/>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a:extLst>
                <a:ext uri="{FF2B5EF4-FFF2-40B4-BE49-F238E27FC236}">
                  <a16:creationId xmlns:a16="http://schemas.microsoft.com/office/drawing/2014/main" id="{BD3A8F44-5AD4-4CB3-95FC-B8819C266082}"/>
                </a:ext>
              </a:extLst>
            </p:cNvPr>
            <p:cNvCxnSpPr>
              <a:cxnSpLocks/>
            </p:cNvCxnSpPr>
            <p:nvPr/>
          </p:nvCxnSpPr>
          <p:spPr>
            <a:xfrm flipH="1">
              <a:off x="1315886" y="54463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a:extLst>
                <a:ext uri="{FF2B5EF4-FFF2-40B4-BE49-F238E27FC236}">
                  <a16:creationId xmlns:a16="http://schemas.microsoft.com/office/drawing/2014/main" id="{BE663F0B-7492-4C70-91D8-42319DCED7DE}"/>
                </a:ext>
              </a:extLst>
            </p:cNvPr>
            <p:cNvCxnSpPr>
              <a:cxnSpLocks/>
            </p:cNvCxnSpPr>
            <p:nvPr/>
          </p:nvCxnSpPr>
          <p:spPr>
            <a:xfrm>
              <a:off x="470514" y="6151395"/>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a:extLst>
                <a:ext uri="{FF2B5EF4-FFF2-40B4-BE49-F238E27FC236}">
                  <a16:creationId xmlns:a16="http://schemas.microsoft.com/office/drawing/2014/main" id="{7033694B-5B98-4EF3-BEA6-C4E29036DAB1}"/>
                </a:ext>
              </a:extLst>
            </p:cNvPr>
            <p:cNvCxnSpPr>
              <a:cxnSpLocks/>
            </p:cNvCxnSpPr>
            <p:nvPr/>
          </p:nvCxnSpPr>
          <p:spPr>
            <a:xfrm>
              <a:off x="611174" y="6146725"/>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06D0ADC3-4028-41A0-81FE-D5BE0FE92E49}"/>
                </a:ext>
              </a:extLst>
            </p:cNvPr>
            <p:cNvCxnSpPr>
              <a:cxnSpLocks/>
            </p:cNvCxnSpPr>
            <p:nvPr/>
          </p:nvCxnSpPr>
          <p:spPr>
            <a:xfrm>
              <a:off x="750878" y="61467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94DDDDC1-081F-4BAB-97B5-D33FF5A48C4A}"/>
                </a:ext>
              </a:extLst>
            </p:cNvPr>
            <p:cNvCxnSpPr>
              <a:cxnSpLocks/>
            </p:cNvCxnSpPr>
            <p:nvPr/>
          </p:nvCxnSpPr>
          <p:spPr>
            <a:xfrm>
              <a:off x="881494" y="6146725"/>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a:extLst>
                <a:ext uri="{FF2B5EF4-FFF2-40B4-BE49-F238E27FC236}">
                  <a16:creationId xmlns:a16="http://schemas.microsoft.com/office/drawing/2014/main" id="{C1F456C7-12C9-45EE-BB8F-0D5DEFBC15A8}"/>
                </a:ext>
              </a:extLst>
            </p:cNvPr>
            <p:cNvCxnSpPr>
              <a:cxnSpLocks/>
            </p:cNvCxnSpPr>
            <p:nvPr/>
          </p:nvCxnSpPr>
          <p:spPr>
            <a:xfrm>
              <a:off x="1021198" y="6146725"/>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a:extLst>
                <a:ext uri="{FF2B5EF4-FFF2-40B4-BE49-F238E27FC236}">
                  <a16:creationId xmlns:a16="http://schemas.microsoft.com/office/drawing/2014/main" id="{AA2789E3-A3FB-4FB8-8592-5E05E5E20BBD}"/>
                </a:ext>
              </a:extLst>
            </p:cNvPr>
            <p:cNvCxnSpPr>
              <a:cxnSpLocks/>
            </p:cNvCxnSpPr>
            <p:nvPr/>
          </p:nvCxnSpPr>
          <p:spPr>
            <a:xfrm>
              <a:off x="1160902" y="61467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a:extLst>
                <a:ext uri="{FF2B5EF4-FFF2-40B4-BE49-F238E27FC236}">
                  <a16:creationId xmlns:a16="http://schemas.microsoft.com/office/drawing/2014/main" id="{CD7CCE3B-CA10-4F39-87B3-E8F4B08CFA5F}"/>
                </a:ext>
              </a:extLst>
            </p:cNvPr>
            <p:cNvCxnSpPr>
              <a:cxnSpLocks/>
            </p:cNvCxnSpPr>
            <p:nvPr/>
          </p:nvCxnSpPr>
          <p:spPr>
            <a:xfrm rot="16200000">
              <a:off x="320907" y="559270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EE506451-8644-49BE-962F-EEC5DB34BF65}"/>
                </a:ext>
              </a:extLst>
            </p:cNvPr>
            <p:cNvCxnSpPr>
              <a:cxnSpLocks/>
            </p:cNvCxnSpPr>
            <p:nvPr/>
          </p:nvCxnSpPr>
          <p:spPr>
            <a:xfrm rot="16200000">
              <a:off x="315155" y="5732623"/>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a:extLst>
                <a:ext uri="{FF2B5EF4-FFF2-40B4-BE49-F238E27FC236}">
                  <a16:creationId xmlns:a16="http://schemas.microsoft.com/office/drawing/2014/main" id="{AE3B0F4A-DC3A-4A79-A3BE-744AABB0A80D}"/>
                </a:ext>
              </a:extLst>
            </p:cNvPr>
            <p:cNvCxnSpPr>
              <a:cxnSpLocks/>
            </p:cNvCxnSpPr>
            <p:nvPr/>
          </p:nvCxnSpPr>
          <p:spPr>
            <a:xfrm rot="16200000">
              <a:off x="323258" y="5857178"/>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a:extLst>
                <a:ext uri="{FF2B5EF4-FFF2-40B4-BE49-F238E27FC236}">
                  <a16:creationId xmlns:a16="http://schemas.microsoft.com/office/drawing/2014/main" id="{F4036FA4-9A60-40B9-B5F8-ADAE5C35A964}"/>
                </a:ext>
              </a:extLst>
            </p:cNvPr>
            <p:cNvCxnSpPr>
              <a:cxnSpLocks/>
            </p:cNvCxnSpPr>
            <p:nvPr/>
          </p:nvCxnSpPr>
          <p:spPr>
            <a:xfrm rot="16200000">
              <a:off x="317991" y="5995953"/>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a:extLst>
                <a:ext uri="{FF2B5EF4-FFF2-40B4-BE49-F238E27FC236}">
                  <a16:creationId xmlns:a16="http://schemas.microsoft.com/office/drawing/2014/main" id="{E28A0ED2-D606-46B3-8C7F-A54490C8DFE2}"/>
                </a:ext>
              </a:extLst>
            </p:cNvPr>
            <p:cNvCxnSpPr>
              <a:cxnSpLocks/>
            </p:cNvCxnSpPr>
            <p:nvPr/>
          </p:nvCxnSpPr>
          <p:spPr>
            <a:xfrm rot="16200000">
              <a:off x="319361" y="6127268"/>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4CA413E9-59DE-460A-9FB8-C5125133F6C4}"/>
                </a:ext>
              </a:extLst>
            </p:cNvPr>
            <p:cNvCxnSpPr>
              <a:cxnSpLocks/>
            </p:cNvCxnSpPr>
            <p:nvPr/>
          </p:nvCxnSpPr>
          <p:spPr>
            <a:xfrm>
              <a:off x="1298833" y="6146724"/>
              <a:ext cx="130616" cy="14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4" name="Rectangle 813">
            <a:extLst>
              <a:ext uri="{FF2B5EF4-FFF2-40B4-BE49-F238E27FC236}">
                <a16:creationId xmlns:a16="http://schemas.microsoft.com/office/drawing/2014/main" id="{277C108F-7900-4AA0-9AC0-2ACC4A3E9296}"/>
              </a:ext>
            </a:extLst>
          </p:cNvPr>
          <p:cNvSpPr/>
          <p:nvPr/>
        </p:nvSpPr>
        <p:spPr>
          <a:xfrm>
            <a:off x="6376099" y="1335184"/>
            <a:ext cx="5864721" cy="584775"/>
          </a:xfrm>
          <a:prstGeom prst="rect">
            <a:avLst/>
          </a:prstGeom>
        </p:spPr>
        <p:txBody>
          <a:bodyPr wrap="square">
            <a:spAutoFit/>
          </a:bodyPr>
          <a:lstStyle/>
          <a:p>
            <a:pPr algn="ctr">
              <a:spcBef>
                <a:spcPts val="600"/>
              </a:spcBef>
              <a:spcAft>
                <a:spcPts val="600"/>
              </a:spcAft>
            </a:pPr>
            <a:r>
              <a:rPr lang="en-US" sz="1600" dirty="0">
                <a:latin typeface="Times New Roman" panose="02020603050405020304" pitchFamily="18" charset="0"/>
                <a:cs typeface="Times New Roman" panose="02020603050405020304" pitchFamily="18" charset="0"/>
              </a:rPr>
              <a:t>Gas is compressed along with heat rejection, to maintain to maintain the Internal energy of gas (maintaining constant temperature).</a:t>
            </a:r>
          </a:p>
        </p:txBody>
      </p:sp>
      <p:sp>
        <p:nvSpPr>
          <p:cNvPr id="817" name="Rectangle 816">
            <a:extLst>
              <a:ext uri="{FF2B5EF4-FFF2-40B4-BE49-F238E27FC236}">
                <a16:creationId xmlns:a16="http://schemas.microsoft.com/office/drawing/2014/main" id="{18725AEB-C0CE-4F78-9253-9CCA143DE2C0}"/>
              </a:ext>
            </a:extLst>
          </p:cNvPr>
          <p:cNvSpPr/>
          <p:nvPr/>
        </p:nvSpPr>
        <p:spPr>
          <a:xfrm>
            <a:off x="6408465" y="4257412"/>
            <a:ext cx="5864721" cy="584775"/>
          </a:xfrm>
          <a:prstGeom prst="rect">
            <a:avLst/>
          </a:prstGeom>
        </p:spPr>
        <p:txBody>
          <a:bodyPr wrap="square">
            <a:spAutoFit/>
          </a:bodyPr>
          <a:lstStyle/>
          <a:p>
            <a:pPr algn="ctr">
              <a:spcBef>
                <a:spcPts val="600"/>
              </a:spcBef>
              <a:spcAft>
                <a:spcPts val="600"/>
              </a:spcAft>
            </a:pPr>
            <a:r>
              <a:rPr lang="en-US" sz="1600" dirty="0">
                <a:latin typeface="Times New Roman" panose="02020603050405020304" pitchFamily="18" charset="0"/>
                <a:cs typeface="Times New Roman" panose="02020603050405020304" pitchFamily="18" charset="0"/>
              </a:rPr>
              <a:t>Gas is further compressed with any heat transfer in or out, to increase the Internal energy (increase the temperature as in initial state)</a:t>
            </a:r>
          </a:p>
        </p:txBody>
      </p:sp>
      <p:grpSp>
        <p:nvGrpSpPr>
          <p:cNvPr id="6" name="Group 5">
            <a:extLst>
              <a:ext uri="{FF2B5EF4-FFF2-40B4-BE49-F238E27FC236}">
                <a16:creationId xmlns:a16="http://schemas.microsoft.com/office/drawing/2014/main" id="{98DFC6FA-9EEB-4C1A-BE31-F81BE7FBA62C}"/>
              </a:ext>
            </a:extLst>
          </p:cNvPr>
          <p:cNvGrpSpPr/>
          <p:nvPr/>
        </p:nvGrpSpPr>
        <p:grpSpPr>
          <a:xfrm>
            <a:off x="9644065" y="5136488"/>
            <a:ext cx="2111219" cy="1154014"/>
            <a:chOff x="9644065" y="5136488"/>
            <a:chExt cx="2111219" cy="1154014"/>
          </a:xfrm>
        </p:grpSpPr>
        <p:grpSp>
          <p:nvGrpSpPr>
            <p:cNvPr id="1035" name="Group 1034">
              <a:extLst>
                <a:ext uri="{FF2B5EF4-FFF2-40B4-BE49-F238E27FC236}">
                  <a16:creationId xmlns:a16="http://schemas.microsoft.com/office/drawing/2014/main" id="{6906957D-3A0E-494A-8E9F-BBBBAC267254}"/>
                </a:ext>
              </a:extLst>
            </p:cNvPr>
            <p:cNvGrpSpPr/>
            <p:nvPr/>
          </p:nvGrpSpPr>
          <p:grpSpPr>
            <a:xfrm>
              <a:off x="9807018" y="5136488"/>
              <a:ext cx="1948266" cy="1036600"/>
              <a:chOff x="9918981" y="4924591"/>
              <a:chExt cx="2153148" cy="1272459"/>
            </a:xfrm>
          </p:grpSpPr>
          <p:grpSp>
            <p:nvGrpSpPr>
              <p:cNvPr id="617" name="Group 616">
                <a:extLst>
                  <a:ext uri="{FF2B5EF4-FFF2-40B4-BE49-F238E27FC236}">
                    <a16:creationId xmlns:a16="http://schemas.microsoft.com/office/drawing/2014/main" id="{DAEF4709-88F0-4B12-BB08-9F22DC96776F}"/>
                  </a:ext>
                </a:extLst>
              </p:cNvPr>
              <p:cNvGrpSpPr/>
              <p:nvPr/>
            </p:nvGrpSpPr>
            <p:grpSpPr>
              <a:xfrm>
                <a:off x="9918981" y="5396829"/>
                <a:ext cx="2153148" cy="800221"/>
                <a:chOff x="681525" y="2656917"/>
                <a:chExt cx="2207962" cy="800221"/>
              </a:xfrm>
            </p:grpSpPr>
            <p:grpSp>
              <p:nvGrpSpPr>
                <p:cNvPr id="622" name="Group 621">
                  <a:extLst>
                    <a:ext uri="{FF2B5EF4-FFF2-40B4-BE49-F238E27FC236}">
                      <a16:creationId xmlns:a16="http://schemas.microsoft.com/office/drawing/2014/main" id="{FFEE8F7F-0CE4-43D2-B148-02F5CF269CE8}"/>
                    </a:ext>
                  </a:extLst>
                </p:cNvPr>
                <p:cNvGrpSpPr/>
                <p:nvPr/>
              </p:nvGrpSpPr>
              <p:grpSpPr>
                <a:xfrm rot="5400000">
                  <a:off x="1385395" y="1953047"/>
                  <a:ext cx="800221" cy="2207962"/>
                  <a:chOff x="2247479" y="954037"/>
                  <a:chExt cx="1216338" cy="2207962"/>
                </a:xfrm>
              </p:grpSpPr>
              <p:grpSp>
                <p:nvGrpSpPr>
                  <p:cNvPr id="624" name="Group 623">
                    <a:extLst>
                      <a:ext uri="{FF2B5EF4-FFF2-40B4-BE49-F238E27FC236}">
                        <a16:creationId xmlns:a16="http://schemas.microsoft.com/office/drawing/2014/main" id="{906E1F67-55EC-4675-9D6B-5375947F3E6C}"/>
                      </a:ext>
                    </a:extLst>
                  </p:cNvPr>
                  <p:cNvGrpSpPr/>
                  <p:nvPr/>
                </p:nvGrpSpPr>
                <p:grpSpPr>
                  <a:xfrm>
                    <a:off x="2247479" y="954037"/>
                    <a:ext cx="1216338" cy="2207959"/>
                    <a:chOff x="10227211" y="735418"/>
                    <a:chExt cx="1260000" cy="1785390"/>
                  </a:xfrm>
                </p:grpSpPr>
                <p:sp>
                  <p:nvSpPr>
                    <p:cNvPr id="627" name="Rectangle 626">
                      <a:extLst>
                        <a:ext uri="{FF2B5EF4-FFF2-40B4-BE49-F238E27FC236}">
                          <a16:creationId xmlns:a16="http://schemas.microsoft.com/office/drawing/2014/main" id="{C7AEAECB-8E5E-4E50-90F8-F2AA62CB7DC7}"/>
                        </a:ext>
                      </a:extLst>
                    </p:cNvPr>
                    <p:cNvSpPr/>
                    <p:nvPr/>
                  </p:nvSpPr>
                  <p:spPr>
                    <a:xfrm>
                      <a:off x="10227211" y="900808"/>
                      <a:ext cx="1260000" cy="1620000"/>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a:extLst>
                        <a:ext uri="{FF2B5EF4-FFF2-40B4-BE49-F238E27FC236}">
                          <a16:creationId xmlns:a16="http://schemas.microsoft.com/office/drawing/2014/main" id="{D4EA715A-8864-46BC-B67C-9072AA9BADE9}"/>
                        </a:ext>
                      </a:extLst>
                    </p:cNvPr>
                    <p:cNvSpPr/>
                    <p:nvPr/>
                  </p:nvSpPr>
                  <p:spPr>
                    <a:xfrm>
                      <a:off x="10252473" y="735418"/>
                      <a:ext cx="1206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5" name="Rectangle 624">
                    <a:extLst>
                      <a:ext uri="{FF2B5EF4-FFF2-40B4-BE49-F238E27FC236}">
                        <a16:creationId xmlns:a16="http://schemas.microsoft.com/office/drawing/2014/main" id="{78EDD638-129A-4367-8418-3208992265BB}"/>
                      </a:ext>
                    </a:extLst>
                  </p:cNvPr>
                  <p:cNvSpPr/>
                  <p:nvPr/>
                </p:nvSpPr>
                <p:spPr>
                  <a:xfrm>
                    <a:off x="2248764" y="2621429"/>
                    <a:ext cx="1177084" cy="139834"/>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a:extLst>
                      <a:ext uri="{FF2B5EF4-FFF2-40B4-BE49-F238E27FC236}">
                        <a16:creationId xmlns:a16="http://schemas.microsoft.com/office/drawing/2014/main" id="{51ADC9FF-08E0-46BB-97C5-1300C53A0AC2}"/>
                      </a:ext>
                    </a:extLst>
                  </p:cNvPr>
                  <p:cNvSpPr/>
                  <p:nvPr/>
                </p:nvSpPr>
                <p:spPr>
                  <a:xfrm>
                    <a:off x="2251492" y="2769391"/>
                    <a:ext cx="1183951" cy="392608"/>
                  </a:xfrm>
                  <a:prstGeom prst="rect">
                    <a:avLst/>
                  </a:prstGeom>
                  <a:gradFill flip="none" rotWithShape="1">
                    <a:gsLst>
                      <a:gs pos="72000">
                        <a:srgbClr val="F2A26B"/>
                      </a:gs>
                      <a:gs pos="100000">
                        <a:schemeClr val="accent2">
                          <a:lumMod val="40000"/>
                          <a:lumOff val="60000"/>
                        </a:schemeClr>
                      </a:gs>
                      <a:gs pos="88000">
                        <a:schemeClr val="accent2">
                          <a:lumMod val="95000"/>
                          <a:lumOff val="5000"/>
                        </a:schemeClr>
                      </a:gs>
                      <a:gs pos="0">
                        <a:schemeClr val="accent2">
                          <a:lumMod val="60000"/>
                        </a:schemeClr>
                      </a:gs>
                    </a:gsLst>
                    <a:lin ang="16200000" scaled="0"/>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3" name="Rectangle 622">
                  <a:extLst>
                    <a:ext uri="{FF2B5EF4-FFF2-40B4-BE49-F238E27FC236}">
                      <a16:creationId xmlns:a16="http://schemas.microsoft.com/office/drawing/2014/main" id="{52E98AC4-BACA-4FA1-9A36-33D6DEDB8FEB}"/>
                    </a:ext>
                  </a:extLst>
                </p:cNvPr>
                <p:cNvSpPr/>
                <p:nvPr/>
              </p:nvSpPr>
              <p:spPr>
                <a:xfrm rot="5400000">
                  <a:off x="1577950" y="2622110"/>
                  <a:ext cx="121095" cy="818753"/>
                </a:xfrm>
                <a:prstGeom prst="rect">
                  <a:avLst/>
                </a:prstGeom>
                <a:pattFill prst="wdDnDiag">
                  <a:fgClr>
                    <a:srgbClr val="00B050"/>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5" name="Oval 644">
                <a:extLst>
                  <a:ext uri="{FF2B5EF4-FFF2-40B4-BE49-F238E27FC236}">
                    <a16:creationId xmlns:a16="http://schemas.microsoft.com/office/drawing/2014/main" id="{2FB8C908-E0EE-490E-8393-FB67F33E3BB9}"/>
                  </a:ext>
                </a:extLst>
              </p:cNvPr>
              <p:cNvSpPr/>
              <p:nvPr/>
            </p:nvSpPr>
            <p:spPr>
              <a:xfrm>
                <a:off x="10478490" y="4924591"/>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grpSp>
        <p:cxnSp>
          <p:nvCxnSpPr>
            <p:cNvPr id="818" name="Straight Connector 817">
              <a:extLst>
                <a:ext uri="{FF2B5EF4-FFF2-40B4-BE49-F238E27FC236}">
                  <a16:creationId xmlns:a16="http://schemas.microsoft.com/office/drawing/2014/main" id="{E4D4EF5E-FEA4-455B-A1E4-BF63B17D4601}"/>
                </a:ext>
              </a:extLst>
            </p:cNvPr>
            <p:cNvCxnSpPr>
              <a:cxnSpLocks/>
            </p:cNvCxnSpPr>
            <p:nvPr/>
          </p:nvCxnSpPr>
          <p:spPr>
            <a:xfrm flipH="1">
              <a:off x="9788692" y="5404382"/>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BC8FB884-07C2-4AEC-9090-1BE594C0B6F6}"/>
                </a:ext>
              </a:extLst>
            </p:cNvPr>
            <p:cNvCxnSpPr>
              <a:cxnSpLocks/>
            </p:cNvCxnSpPr>
            <p:nvPr/>
          </p:nvCxnSpPr>
          <p:spPr>
            <a:xfrm flipH="1">
              <a:off x="9942738" y="5394267"/>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a:extLst>
                <a:ext uri="{FF2B5EF4-FFF2-40B4-BE49-F238E27FC236}">
                  <a16:creationId xmlns:a16="http://schemas.microsoft.com/office/drawing/2014/main" id="{5A29DEEF-8FEE-45F8-946F-00FC234ECA4E}"/>
                </a:ext>
              </a:extLst>
            </p:cNvPr>
            <p:cNvCxnSpPr>
              <a:cxnSpLocks/>
            </p:cNvCxnSpPr>
            <p:nvPr/>
          </p:nvCxnSpPr>
          <p:spPr>
            <a:xfrm flipH="1">
              <a:off x="10115504" y="5382174"/>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a:extLst>
                <a:ext uri="{FF2B5EF4-FFF2-40B4-BE49-F238E27FC236}">
                  <a16:creationId xmlns:a16="http://schemas.microsoft.com/office/drawing/2014/main" id="{A483764A-337B-48C1-AFDF-A745E0747C2E}"/>
                </a:ext>
              </a:extLst>
            </p:cNvPr>
            <p:cNvCxnSpPr>
              <a:cxnSpLocks/>
            </p:cNvCxnSpPr>
            <p:nvPr/>
          </p:nvCxnSpPr>
          <p:spPr>
            <a:xfrm>
              <a:off x="9804649" y="6176734"/>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15579179-6390-43B7-B7A8-04F12CDD74C1}"/>
                </a:ext>
              </a:extLst>
            </p:cNvPr>
            <p:cNvCxnSpPr>
              <a:cxnSpLocks/>
            </p:cNvCxnSpPr>
            <p:nvPr/>
          </p:nvCxnSpPr>
          <p:spPr>
            <a:xfrm>
              <a:off x="9942739" y="6173128"/>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683FAEF5-7D85-4651-BC94-10E1079BD9D2}"/>
                </a:ext>
              </a:extLst>
            </p:cNvPr>
            <p:cNvCxnSpPr>
              <a:cxnSpLocks/>
            </p:cNvCxnSpPr>
            <p:nvPr/>
          </p:nvCxnSpPr>
          <p:spPr>
            <a:xfrm>
              <a:off x="10079890" y="6173127"/>
              <a:ext cx="128229" cy="1137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a:extLst>
                <a:ext uri="{FF2B5EF4-FFF2-40B4-BE49-F238E27FC236}">
                  <a16:creationId xmlns:a16="http://schemas.microsoft.com/office/drawing/2014/main" id="{85280CD4-FFAC-4F11-9188-A375CA214099}"/>
                </a:ext>
              </a:extLst>
            </p:cNvPr>
            <p:cNvCxnSpPr>
              <a:cxnSpLocks/>
            </p:cNvCxnSpPr>
            <p:nvPr/>
          </p:nvCxnSpPr>
          <p:spPr>
            <a:xfrm rot="16200000">
              <a:off x="9665944" y="5539538"/>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a:extLst>
                <a:ext uri="{FF2B5EF4-FFF2-40B4-BE49-F238E27FC236}">
                  <a16:creationId xmlns:a16="http://schemas.microsoft.com/office/drawing/2014/main" id="{F162A2E8-3148-4183-BCA0-C3B0E5383E96}"/>
                </a:ext>
              </a:extLst>
            </p:cNvPr>
            <p:cNvCxnSpPr>
              <a:cxnSpLocks/>
            </p:cNvCxnSpPr>
            <p:nvPr/>
          </p:nvCxnSpPr>
          <p:spPr>
            <a:xfrm rot="16200000">
              <a:off x="9671590" y="5635096"/>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a:extLst>
                <a:ext uri="{FF2B5EF4-FFF2-40B4-BE49-F238E27FC236}">
                  <a16:creationId xmlns:a16="http://schemas.microsoft.com/office/drawing/2014/main" id="{4DB53B8F-1B9B-4B8D-9D5F-215F12274621}"/>
                </a:ext>
              </a:extLst>
            </p:cNvPr>
            <p:cNvCxnSpPr>
              <a:cxnSpLocks/>
            </p:cNvCxnSpPr>
            <p:nvPr/>
          </p:nvCxnSpPr>
          <p:spPr>
            <a:xfrm rot="16200000">
              <a:off x="9665944" y="5743149"/>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0E7DFBFB-9FDD-4017-BFDB-4F96A6501B99}"/>
                </a:ext>
              </a:extLst>
            </p:cNvPr>
            <p:cNvCxnSpPr>
              <a:cxnSpLocks/>
            </p:cNvCxnSpPr>
            <p:nvPr/>
          </p:nvCxnSpPr>
          <p:spPr>
            <a:xfrm rot="16200000">
              <a:off x="9673898" y="5839338"/>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F7E67513-4B64-4DE8-8ECD-78A98CF7830A}"/>
                </a:ext>
              </a:extLst>
            </p:cNvPr>
            <p:cNvCxnSpPr>
              <a:cxnSpLocks/>
            </p:cNvCxnSpPr>
            <p:nvPr/>
          </p:nvCxnSpPr>
          <p:spPr>
            <a:xfrm rot="16200000">
              <a:off x="9668728" y="5946507"/>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36B07C18-ECCA-4CF0-8F94-B8F702596834}"/>
                </a:ext>
              </a:extLst>
            </p:cNvPr>
            <p:cNvCxnSpPr>
              <a:cxnSpLocks/>
            </p:cNvCxnSpPr>
            <p:nvPr/>
          </p:nvCxnSpPr>
          <p:spPr>
            <a:xfrm rot="16200000">
              <a:off x="9670073" y="6047916"/>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77EE42E5-CB8B-4AEB-AE15-DA574C0C047D}"/>
                </a:ext>
              </a:extLst>
            </p:cNvPr>
            <p:cNvCxnSpPr>
              <a:cxnSpLocks/>
            </p:cNvCxnSpPr>
            <p:nvPr/>
          </p:nvCxnSpPr>
          <p:spPr>
            <a:xfrm rot="16200000">
              <a:off x="9672980" y="6148121"/>
              <a:ext cx="100869" cy="1446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1" name="Rectangle 830">
            <a:extLst>
              <a:ext uri="{FF2B5EF4-FFF2-40B4-BE49-F238E27FC236}">
                <a16:creationId xmlns:a16="http://schemas.microsoft.com/office/drawing/2014/main" id="{8533A2A1-89B2-442C-9CD4-D4CCEF074D22}"/>
              </a:ext>
            </a:extLst>
          </p:cNvPr>
          <p:cNvSpPr/>
          <p:nvPr/>
        </p:nvSpPr>
        <p:spPr>
          <a:xfrm>
            <a:off x="1217872" y="995123"/>
            <a:ext cx="3179136" cy="338554"/>
          </a:xfrm>
          <a:prstGeom prst="rect">
            <a:avLst/>
          </a:prstGeom>
        </p:spPr>
        <p:txBody>
          <a:bodyPr wrap="square">
            <a:spAutoFit/>
          </a:bodyPr>
          <a:lstStyle/>
          <a:p>
            <a:pPr algn="ctr">
              <a:spcBef>
                <a:spcPts val="600"/>
              </a:spcBef>
              <a:spcAft>
                <a:spcPts val="600"/>
              </a:spcAft>
            </a:pPr>
            <a:r>
              <a:rPr lang="en-US" sz="1600" dirty="0">
                <a:solidFill>
                  <a:srgbClr val="2F15F3"/>
                </a:solidFill>
                <a:latin typeface="Times New Roman" panose="02020603050405020304" pitchFamily="18" charset="0"/>
                <a:cs typeface="Times New Roman" panose="02020603050405020304" pitchFamily="18" charset="0"/>
              </a:rPr>
              <a:t>Process 1-2: Isothermal Expansion</a:t>
            </a:r>
          </a:p>
        </p:txBody>
      </p:sp>
      <p:sp>
        <p:nvSpPr>
          <p:cNvPr id="832" name="Rectangle 831">
            <a:extLst>
              <a:ext uri="{FF2B5EF4-FFF2-40B4-BE49-F238E27FC236}">
                <a16:creationId xmlns:a16="http://schemas.microsoft.com/office/drawing/2014/main" id="{821D424A-9E0B-4F6C-B281-10714F22C2BA}"/>
              </a:ext>
            </a:extLst>
          </p:cNvPr>
          <p:cNvSpPr/>
          <p:nvPr/>
        </p:nvSpPr>
        <p:spPr>
          <a:xfrm>
            <a:off x="1159277" y="3969429"/>
            <a:ext cx="3179136" cy="338554"/>
          </a:xfrm>
          <a:prstGeom prst="rect">
            <a:avLst/>
          </a:prstGeom>
        </p:spPr>
        <p:txBody>
          <a:bodyPr wrap="square">
            <a:spAutoFit/>
          </a:bodyPr>
          <a:lstStyle/>
          <a:p>
            <a:pPr algn="ctr">
              <a:spcBef>
                <a:spcPts val="600"/>
              </a:spcBef>
              <a:spcAft>
                <a:spcPts val="600"/>
              </a:spcAft>
            </a:pPr>
            <a:r>
              <a:rPr lang="en-US" sz="1600" dirty="0">
                <a:solidFill>
                  <a:srgbClr val="2F15F3"/>
                </a:solidFill>
                <a:latin typeface="Times New Roman" panose="02020603050405020304" pitchFamily="18" charset="0"/>
                <a:cs typeface="Times New Roman" panose="02020603050405020304" pitchFamily="18" charset="0"/>
              </a:rPr>
              <a:t>Process 2-3:Adiabatic Expansion</a:t>
            </a:r>
          </a:p>
        </p:txBody>
      </p:sp>
      <p:sp>
        <p:nvSpPr>
          <p:cNvPr id="833" name="Rectangle 832">
            <a:extLst>
              <a:ext uri="{FF2B5EF4-FFF2-40B4-BE49-F238E27FC236}">
                <a16:creationId xmlns:a16="http://schemas.microsoft.com/office/drawing/2014/main" id="{7E3E8C56-8034-4AF2-A4B2-A8F76488904D}"/>
              </a:ext>
            </a:extLst>
          </p:cNvPr>
          <p:cNvSpPr/>
          <p:nvPr/>
        </p:nvSpPr>
        <p:spPr>
          <a:xfrm>
            <a:off x="7751257" y="3943836"/>
            <a:ext cx="3179136" cy="338554"/>
          </a:xfrm>
          <a:prstGeom prst="rect">
            <a:avLst/>
          </a:prstGeom>
        </p:spPr>
        <p:txBody>
          <a:bodyPr wrap="square">
            <a:spAutoFit/>
          </a:bodyPr>
          <a:lstStyle/>
          <a:p>
            <a:pPr algn="ctr">
              <a:spcBef>
                <a:spcPts val="600"/>
              </a:spcBef>
              <a:spcAft>
                <a:spcPts val="600"/>
              </a:spcAft>
            </a:pPr>
            <a:r>
              <a:rPr lang="en-US" sz="1600" dirty="0">
                <a:solidFill>
                  <a:srgbClr val="2F15F3"/>
                </a:solidFill>
                <a:latin typeface="Times New Roman" panose="02020603050405020304" pitchFamily="18" charset="0"/>
                <a:cs typeface="Times New Roman" panose="02020603050405020304" pitchFamily="18" charset="0"/>
              </a:rPr>
              <a:t>Process 4-1:Adiabatic Compression</a:t>
            </a:r>
          </a:p>
        </p:txBody>
      </p:sp>
      <p:sp>
        <p:nvSpPr>
          <p:cNvPr id="834" name="Rectangle 833">
            <a:extLst>
              <a:ext uri="{FF2B5EF4-FFF2-40B4-BE49-F238E27FC236}">
                <a16:creationId xmlns:a16="http://schemas.microsoft.com/office/drawing/2014/main" id="{25A8005C-5726-4F38-B39E-ACCF83D1DF3B}"/>
              </a:ext>
            </a:extLst>
          </p:cNvPr>
          <p:cNvSpPr/>
          <p:nvPr/>
        </p:nvSpPr>
        <p:spPr>
          <a:xfrm>
            <a:off x="7713010" y="1071560"/>
            <a:ext cx="3572286" cy="338554"/>
          </a:xfrm>
          <a:prstGeom prst="rect">
            <a:avLst/>
          </a:prstGeom>
        </p:spPr>
        <p:txBody>
          <a:bodyPr wrap="square">
            <a:spAutoFit/>
          </a:bodyPr>
          <a:lstStyle/>
          <a:p>
            <a:pPr algn="ctr">
              <a:spcBef>
                <a:spcPts val="600"/>
              </a:spcBef>
              <a:spcAft>
                <a:spcPts val="600"/>
              </a:spcAft>
            </a:pPr>
            <a:r>
              <a:rPr lang="en-US" sz="1600" dirty="0">
                <a:solidFill>
                  <a:srgbClr val="2F15F3"/>
                </a:solidFill>
                <a:latin typeface="Times New Roman" panose="02020603050405020304" pitchFamily="18" charset="0"/>
                <a:cs typeface="Times New Roman" panose="02020603050405020304" pitchFamily="18" charset="0"/>
              </a:rPr>
              <a:t>Process 3-4: Isothermal Compression</a:t>
            </a:r>
          </a:p>
        </p:txBody>
      </p:sp>
      <p:sp>
        <p:nvSpPr>
          <p:cNvPr id="836" name="TextBox 835">
            <a:extLst>
              <a:ext uri="{FF2B5EF4-FFF2-40B4-BE49-F238E27FC236}">
                <a16:creationId xmlns:a16="http://schemas.microsoft.com/office/drawing/2014/main" id="{36FF0A5E-511A-4AE8-A397-E6B9D5718F60}"/>
              </a:ext>
            </a:extLst>
          </p:cNvPr>
          <p:cNvSpPr txBox="1"/>
          <p:nvPr/>
        </p:nvSpPr>
        <p:spPr>
          <a:xfrm>
            <a:off x="-66086" y="2310937"/>
            <a:ext cx="133571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supplied</a:t>
            </a:r>
            <a:endParaRPr lang="en-US" dirty="0">
              <a:solidFill>
                <a:srgbClr val="C00000"/>
              </a:solidFill>
            </a:endParaRPr>
          </a:p>
        </p:txBody>
      </p:sp>
      <p:sp>
        <p:nvSpPr>
          <p:cNvPr id="838" name="TextBox 837">
            <a:extLst>
              <a:ext uri="{FF2B5EF4-FFF2-40B4-BE49-F238E27FC236}">
                <a16:creationId xmlns:a16="http://schemas.microsoft.com/office/drawing/2014/main" id="{06B17557-E7C1-4894-997C-6FDD9B9BA38F}"/>
              </a:ext>
            </a:extLst>
          </p:cNvPr>
          <p:cNvSpPr txBox="1"/>
          <p:nvPr/>
        </p:nvSpPr>
        <p:spPr>
          <a:xfrm>
            <a:off x="6438022" y="2168809"/>
            <a:ext cx="1335719" cy="369332"/>
          </a:xfrm>
          <a:prstGeom prst="rect">
            <a:avLst/>
          </a:prstGeom>
          <a:noFill/>
        </p:spPr>
        <p:txBody>
          <a:bodyPr wrap="square">
            <a:spAutoFit/>
          </a:bodyPr>
          <a:lstStyle/>
          <a:p>
            <a:r>
              <a:rPr lang="en-US" sz="1800" dirty="0">
                <a:solidFill>
                  <a:srgbClr val="2F15F3"/>
                </a:solidFill>
                <a:latin typeface="Times New Roman" panose="02020603050405020304" pitchFamily="18" charset="0"/>
                <a:cs typeface="Times New Roman" panose="02020603050405020304" pitchFamily="18" charset="0"/>
              </a:rPr>
              <a:t>Q</a:t>
            </a:r>
            <a:r>
              <a:rPr lang="en-US" sz="1800" baseline="-25000" dirty="0">
                <a:solidFill>
                  <a:srgbClr val="2F15F3"/>
                </a:solidFill>
                <a:latin typeface="Times New Roman" panose="02020603050405020304" pitchFamily="18" charset="0"/>
                <a:cs typeface="Times New Roman" panose="02020603050405020304" pitchFamily="18" charset="0"/>
              </a:rPr>
              <a:t>rejected</a:t>
            </a:r>
            <a:endParaRPr lang="en-US" dirty="0">
              <a:solidFill>
                <a:srgbClr val="2F15F3"/>
              </a:solidFill>
            </a:endParaRPr>
          </a:p>
        </p:txBody>
      </p:sp>
      <p:sp>
        <p:nvSpPr>
          <p:cNvPr id="850" name="TextBox 849">
            <a:extLst>
              <a:ext uri="{FF2B5EF4-FFF2-40B4-BE49-F238E27FC236}">
                <a16:creationId xmlns:a16="http://schemas.microsoft.com/office/drawing/2014/main" id="{B556963F-22BF-4CD7-A87A-5D4507D409C8}"/>
              </a:ext>
            </a:extLst>
          </p:cNvPr>
          <p:cNvSpPr txBox="1"/>
          <p:nvPr/>
        </p:nvSpPr>
        <p:spPr>
          <a:xfrm>
            <a:off x="1895191" y="2040645"/>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No change in Internal energy</a:t>
            </a:r>
            <a:endParaRPr lang="en-US" sz="1400" dirty="0">
              <a:solidFill>
                <a:schemeClr val="accent2">
                  <a:lumMod val="50000"/>
                </a:schemeClr>
              </a:solidFill>
            </a:endParaRPr>
          </a:p>
        </p:txBody>
      </p:sp>
      <p:sp>
        <p:nvSpPr>
          <p:cNvPr id="851" name="TextBox 850">
            <a:extLst>
              <a:ext uri="{FF2B5EF4-FFF2-40B4-BE49-F238E27FC236}">
                <a16:creationId xmlns:a16="http://schemas.microsoft.com/office/drawing/2014/main" id="{90362FBD-8392-4ECC-B6AA-E8CAFAB87EDB}"/>
              </a:ext>
            </a:extLst>
          </p:cNvPr>
          <p:cNvSpPr txBox="1"/>
          <p:nvPr/>
        </p:nvSpPr>
        <p:spPr>
          <a:xfrm>
            <a:off x="8549990" y="2105564"/>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No change in Internal energy</a:t>
            </a:r>
            <a:endParaRPr lang="en-US" sz="1400" dirty="0">
              <a:solidFill>
                <a:schemeClr val="accent2">
                  <a:lumMod val="50000"/>
                </a:schemeClr>
              </a:solidFill>
            </a:endParaRPr>
          </a:p>
        </p:txBody>
      </p:sp>
      <p:sp>
        <p:nvSpPr>
          <p:cNvPr id="852" name="TextBox 851">
            <a:extLst>
              <a:ext uri="{FF2B5EF4-FFF2-40B4-BE49-F238E27FC236}">
                <a16:creationId xmlns:a16="http://schemas.microsoft.com/office/drawing/2014/main" id="{667DA4A7-E12E-4B14-9703-7F5AD1232297}"/>
              </a:ext>
            </a:extLst>
          </p:cNvPr>
          <p:cNvSpPr txBox="1"/>
          <p:nvPr/>
        </p:nvSpPr>
        <p:spPr>
          <a:xfrm>
            <a:off x="1797386" y="4980016"/>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Internal energy</a:t>
            </a:r>
          </a:p>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reduces</a:t>
            </a:r>
            <a:endParaRPr lang="en-US" sz="1400" dirty="0">
              <a:solidFill>
                <a:schemeClr val="accent2">
                  <a:lumMod val="50000"/>
                </a:schemeClr>
              </a:solidFill>
            </a:endParaRPr>
          </a:p>
        </p:txBody>
      </p:sp>
      <p:sp>
        <p:nvSpPr>
          <p:cNvPr id="853" name="TextBox 852">
            <a:extLst>
              <a:ext uri="{FF2B5EF4-FFF2-40B4-BE49-F238E27FC236}">
                <a16:creationId xmlns:a16="http://schemas.microsoft.com/office/drawing/2014/main" id="{F5256B47-8B34-4EE7-ACCB-D86E57028020}"/>
              </a:ext>
            </a:extLst>
          </p:cNvPr>
          <p:cNvSpPr txBox="1"/>
          <p:nvPr/>
        </p:nvSpPr>
        <p:spPr>
          <a:xfrm>
            <a:off x="8481279" y="4972796"/>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Internal energy</a:t>
            </a:r>
          </a:p>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increases</a:t>
            </a:r>
            <a:endParaRPr lang="en-US" sz="1400" dirty="0">
              <a:solidFill>
                <a:schemeClr val="accent2">
                  <a:lumMod val="50000"/>
                </a:schemeClr>
              </a:solidFill>
            </a:endParaRPr>
          </a:p>
        </p:txBody>
      </p:sp>
      <p:cxnSp>
        <p:nvCxnSpPr>
          <p:cNvPr id="854" name="Straight Connector 853">
            <a:extLst>
              <a:ext uri="{FF2B5EF4-FFF2-40B4-BE49-F238E27FC236}">
                <a16:creationId xmlns:a16="http://schemas.microsoft.com/office/drawing/2014/main" id="{A5981AC4-0F5F-435A-80F6-2316D4489C84}"/>
              </a:ext>
            </a:extLst>
          </p:cNvPr>
          <p:cNvCxnSpPr>
            <a:cxnSpLocks/>
          </p:cNvCxnSpPr>
          <p:nvPr/>
        </p:nvCxnSpPr>
        <p:spPr>
          <a:xfrm>
            <a:off x="5894016" y="843612"/>
            <a:ext cx="0" cy="6014388"/>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856" name="Straight Connector 855">
            <a:extLst>
              <a:ext uri="{FF2B5EF4-FFF2-40B4-BE49-F238E27FC236}">
                <a16:creationId xmlns:a16="http://schemas.microsoft.com/office/drawing/2014/main" id="{B32E0BAC-9A1F-48A6-BEAC-9DD70900B5BB}"/>
              </a:ext>
            </a:extLst>
          </p:cNvPr>
          <p:cNvCxnSpPr>
            <a:cxnSpLocks/>
          </p:cNvCxnSpPr>
          <p:nvPr/>
        </p:nvCxnSpPr>
        <p:spPr>
          <a:xfrm>
            <a:off x="0" y="3701143"/>
            <a:ext cx="12192000" cy="77613"/>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
        <p:nvSpPr>
          <p:cNvPr id="859" name="TextBox 858">
            <a:extLst>
              <a:ext uri="{FF2B5EF4-FFF2-40B4-BE49-F238E27FC236}">
                <a16:creationId xmlns:a16="http://schemas.microsoft.com/office/drawing/2014/main" id="{9DA8D73E-C887-4B26-9065-1E5877F35BEA}"/>
              </a:ext>
            </a:extLst>
          </p:cNvPr>
          <p:cNvSpPr txBox="1"/>
          <p:nvPr/>
        </p:nvSpPr>
        <p:spPr>
          <a:xfrm>
            <a:off x="3893385" y="2104370"/>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No change in temperature</a:t>
            </a:r>
            <a:endParaRPr lang="en-US" sz="1400" dirty="0">
              <a:solidFill>
                <a:schemeClr val="accent2">
                  <a:lumMod val="50000"/>
                </a:schemeClr>
              </a:solidFill>
            </a:endParaRPr>
          </a:p>
        </p:txBody>
      </p:sp>
      <p:sp>
        <p:nvSpPr>
          <p:cNvPr id="860" name="TextBox 859">
            <a:extLst>
              <a:ext uri="{FF2B5EF4-FFF2-40B4-BE49-F238E27FC236}">
                <a16:creationId xmlns:a16="http://schemas.microsoft.com/office/drawing/2014/main" id="{0DABE788-5737-4FD1-AD57-B7BCCFE0E332}"/>
              </a:ext>
            </a:extLst>
          </p:cNvPr>
          <p:cNvSpPr txBox="1"/>
          <p:nvPr/>
        </p:nvSpPr>
        <p:spPr>
          <a:xfrm>
            <a:off x="2943682" y="6266236"/>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Temperature reduces</a:t>
            </a:r>
            <a:endParaRPr lang="en-US" sz="1400" dirty="0">
              <a:solidFill>
                <a:schemeClr val="accent2">
                  <a:lumMod val="50000"/>
                </a:schemeClr>
              </a:solidFill>
            </a:endParaRPr>
          </a:p>
        </p:txBody>
      </p:sp>
      <p:sp>
        <p:nvSpPr>
          <p:cNvPr id="861" name="TextBox 860">
            <a:extLst>
              <a:ext uri="{FF2B5EF4-FFF2-40B4-BE49-F238E27FC236}">
                <a16:creationId xmlns:a16="http://schemas.microsoft.com/office/drawing/2014/main" id="{F90F8F24-E1C2-4448-AA2A-33110E1A8448}"/>
              </a:ext>
            </a:extLst>
          </p:cNvPr>
          <p:cNvSpPr txBox="1"/>
          <p:nvPr/>
        </p:nvSpPr>
        <p:spPr>
          <a:xfrm>
            <a:off x="10066779" y="6316758"/>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Temperature increases</a:t>
            </a:r>
            <a:endParaRPr lang="en-US" sz="1400" dirty="0">
              <a:solidFill>
                <a:schemeClr val="accent2">
                  <a:lumMod val="50000"/>
                </a:schemeClr>
              </a:solidFill>
            </a:endParaRPr>
          </a:p>
        </p:txBody>
      </p:sp>
      <p:sp>
        <p:nvSpPr>
          <p:cNvPr id="862" name="TextBox 861">
            <a:extLst>
              <a:ext uri="{FF2B5EF4-FFF2-40B4-BE49-F238E27FC236}">
                <a16:creationId xmlns:a16="http://schemas.microsoft.com/office/drawing/2014/main" id="{C7F68697-5289-44AE-9428-0081D1B472DF}"/>
              </a:ext>
            </a:extLst>
          </p:cNvPr>
          <p:cNvSpPr txBox="1"/>
          <p:nvPr/>
        </p:nvSpPr>
        <p:spPr>
          <a:xfrm>
            <a:off x="10582944" y="2110572"/>
            <a:ext cx="1475773" cy="523220"/>
          </a:xfrm>
          <a:prstGeom prst="rect">
            <a:avLst/>
          </a:prstGeom>
          <a:noFill/>
        </p:spPr>
        <p:txBody>
          <a:bodyPr wrap="square">
            <a:spAutoFit/>
          </a:bodyPr>
          <a:lstStyle/>
          <a:p>
            <a:pPr algn="ctr"/>
            <a:r>
              <a:rPr lang="en-US" sz="1400" dirty="0">
                <a:solidFill>
                  <a:schemeClr val="accent2">
                    <a:lumMod val="50000"/>
                  </a:schemeClr>
                </a:solidFill>
                <a:latin typeface="Times New Roman" panose="02020603050405020304" pitchFamily="18" charset="0"/>
                <a:cs typeface="Times New Roman" panose="02020603050405020304" pitchFamily="18" charset="0"/>
              </a:rPr>
              <a:t>No change in temperature</a:t>
            </a:r>
            <a:endParaRPr lang="en-US" sz="1400" dirty="0">
              <a:solidFill>
                <a:schemeClr val="accent2">
                  <a:lumMod val="50000"/>
                </a:schemeClr>
              </a:solidFill>
            </a:endParaRPr>
          </a:p>
        </p:txBody>
      </p:sp>
      <p:sp>
        <p:nvSpPr>
          <p:cNvPr id="863" name="TextBox 862">
            <a:extLst>
              <a:ext uri="{FF2B5EF4-FFF2-40B4-BE49-F238E27FC236}">
                <a16:creationId xmlns:a16="http://schemas.microsoft.com/office/drawing/2014/main" id="{0DD7F699-A4A3-47A5-BA26-B8940EFE675E}"/>
              </a:ext>
            </a:extLst>
          </p:cNvPr>
          <p:cNvSpPr txBox="1"/>
          <p:nvPr/>
        </p:nvSpPr>
        <p:spPr>
          <a:xfrm>
            <a:off x="4945183" y="3272055"/>
            <a:ext cx="959382" cy="523220"/>
          </a:xfrm>
          <a:prstGeom prst="rect">
            <a:avLst/>
          </a:prstGeom>
          <a:noFill/>
        </p:spPr>
        <p:txBody>
          <a:bodyPr wrap="square">
            <a:spAutoFit/>
          </a:bodyPr>
          <a:lstStyle/>
          <a:p>
            <a:pPr algn="ctr"/>
            <a:r>
              <a:rPr lang="en-US" sz="1400" dirty="0">
                <a:solidFill>
                  <a:srgbClr val="FF0066"/>
                </a:solidFill>
                <a:latin typeface="Times New Roman" panose="02020603050405020304" pitchFamily="18" charset="0"/>
                <a:cs typeface="Times New Roman" panose="02020603050405020304" pitchFamily="18" charset="0"/>
              </a:rPr>
              <a:t>U = C</a:t>
            </a:r>
          </a:p>
          <a:p>
            <a:pPr algn="ctr"/>
            <a:r>
              <a:rPr lang="en-US" sz="1400" dirty="0">
                <a:solidFill>
                  <a:srgbClr val="FF0066"/>
                </a:solidFill>
                <a:latin typeface="Times New Roman" panose="02020603050405020304" pitchFamily="18" charset="0"/>
                <a:cs typeface="Times New Roman" panose="02020603050405020304" pitchFamily="18" charset="0"/>
              </a:rPr>
              <a:t>T = C</a:t>
            </a:r>
            <a:endParaRPr lang="en-US" sz="1400" dirty="0">
              <a:solidFill>
                <a:srgbClr val="FF0066"/>
              </a:solidFill>
            </a:endParaRPr>
          </a:p>
        </p:txBody>
      </p:sp>
      <p:grpSp>
        <p:nvGrpSpPr>
          <p:cNvPr id="1045" name="Group 1044">
            <a:extLst>
              <a:ext uri="{FF2B5EF4-FFF2-40B4-BE49-F238E27FC236}">
                <a16:creationId xmlns:a16="http://schemas.microsoft.com/office/drawing/2014/main" id="{5756151C-A40D-4580-A8DA-035211B8359A}"/>
              </a:ext>
            </a:extLst>
          </p:cNvPr>
          <p:cNvGrpSpPr/>
          <p:nvPr/>
        </p:nvGrpSpPr>
        <p:grpSpPr>
          <a:xfrm>
            <a:off x="4819241" y="6353101"/>
            <a:ext cx="959382" cy="523220"/>
            <a:chOff x="4894097" y="6153146"/>
            <a:chExt cx="959382" cy="523220"/>
          </a:xfrm>
        </p:grpSpPr>
        <p:sp>
          <p:nvSpPr>
            <p:cNvPr id="864" name="TextBox 863">
              <a:extLst>
                <a:ext uri="{FF2B5EF4-FFF2-40B4-BE49-F238E27FC236}">
                  <a16:creationId xmlns:a16="http://schemas.microsoft.com/office/drawing/2014/main" id="{92D2B66D-1310-4DC5-9EF4-681B51E5766D}"/>
                </a:ext>
              </a:extLst>
            </p:cNvPr>
            <p:cNvSpPr txBox="1"/>
            <p:nvPr/>
          </p:nvSpPr>
          <p:spPr>
            <a:xfrm>
              <a:off x="4894097" y="6153146"/>
              <a:ext cx="959382" cy="523220"/>
            </a:xfrm>
            <a:prstGeom prst="rect">
              <a:avLst/>
            </a:prstGeom>
            <a:noFill/>
          </p:spPr>
          <p:txBody>
            <a:bodyPr wrap="square">
              <a:spAutoFit/>
            </a:bodyPr>
            <a:lstStyle/>
            <a:p>
              <a:pPr algn="ctr"/>
              <a:r>
                <a:rPr lang="en-US" sz="1400" dirty="0">
                  <a:solidFill>
                    <a:srgbClr val="FF0066"/>
                  </a:solidFill>
                  <a:latin typeface="Times New Roman" panose="02020603050405020304" pitchFamily="18" charset="0"/>
                  <a:cs typeface="Times New Roman" panose="02020603050405020304" pitchFamily="18" charset="0"/>
                </a:rPr>
                <a:t>U = </a:t>
              </a:r>
            </a:p>
            <a:p>
              <a:pPr algn="ctr"/>
              <a:r>
                <a:rPr lang="en-US" sz="1400" dirty="0">
                  <a:solidFill>
                    <a:srgbClr val="FF0066"/>
                  </a:solidFill>
                  <a:latin typeface="Times New Roman" panose="02020603050405020304" pitchFamily="18" charset="0"/>
                  <a:cs typeface="Times New Roman" panose="02020603050405020304" pitchFamily="18" charset="0"/>
                </a:rPr>
                <a:t>T = </a:t>
              </a:r>
              <a:endParaRPr lang="en-US" sz="1400" dirty="0">
                <a:solidFill>
                  <a:srgbClr val="FF0066"/>
                </a:solidFill>
              </a:endParaRPr>
            </a:p>
          </p:txBody>
        </p:sp>
        <p:cxnSp>
          <p:nvCxnSpPr>
            <p:cNvPr id="1044" name="Straight Arrow Connector 1043">
              <a:extLst>
                <a:ext uri="{FF2B5EF4-FFF2-40B4-BE49-F238E27FC236}">
                  <a16:creationId xmlns:a16="http://schemas.microsoft.com/office/drawing/2014/main" id="{BC32611D-006B-4A5D-8DF1-199A47411304}"/>
                </a:ext>
              </a:extLst>
            </p:cNvPr>
            <p:cNvCxnSpPr/>
            <p:nvPr/>
          </p:nvCxnSpPr>
          <p:spPr>
            <a:xfrm>
              <a:off x="5586118" y="6192245"/>
              <a:ext cx="0" cy="349498"/>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6" name="Group 1045">
            <a:extLst>
              <a:ext uri="{FF2B5EF4-FFF2-40B4-BE49-F238E27FC236}">
                <a16:creationId xmlns:a16="http://schemas.microsoft.com/office/drawing/2014/main" id="{1665D737-A0A8-478B-89F1-395F71F20730}"/>
              </a:ext>
            </a:extLst>
          </p:cNvPr>
          <p:cNvGrpSpPr/>
          <p:nvPr/>
        </p:nvGrpSpPr>
        <p:grpSpPr>
          <a:xfrm>
            <a:off x="11239668" y="6392200"/>
            <a:ext cx="959382" cy="523220"/>
            <a:chOff x="11285296" y="6265725"/>
            <a:chExt cx="959382" cy="523220"/>
          </a:xfrm>
        </p:grpSpPr>
        <p:sp>
          <p:nvSpPr>
            <p:cNvPr id="867" name="TextBox 866">
              <a:extLst>
                <a:ext uri="{FF2B5EF4-FFF2-40B4-BE49-F238E27FC236}">
                  <a16:creationId xmlns:a16="http://schemas.microsoft.com/office/drawing/2014/main" id="{32EB20A9-FA2F-45C3-82F3-21F9C66471FE}"/>
                </a:ext>
              </a:extLst>
            </p:cNvPr>
            <p:cNvSpPr txBox="1"/>
            <p:nvPr/>
          </p:nvSpPr>
          <p:spPr>
            <a:xfrm>
              <a:off x="11285296" y="6265725"/>
              <a:ext cx="959382" cy="523220"/>
            </a:xfrm>
            <a:prstGeom prst="rect">
              <a:avLst/>
            </a:prstGeom>
            <a:noFill/>
          </p:spPr>
          <p:txBody>
            <a:bodyPr wrap="square">
              <a:spAutoFit/>
            </a:bodyPr>
            <a:lstStyle/>
            <a:p>
              <a:pPr algn="ctr"/>
              <a:r>
                <a:rPr lang="en-US" sz="1400" dirty="0">
                  <a:solidFill>
                    <a:srgbClr val="FF0066"/>
                  </a:solidFill>
                  <a:latin typeface="Times New Roman" panose="02020603050405020304" pitchFamily="18" charset="0"/>
                  <a:cs typeface="Times New Roman" panose="02020603050405020304" pitchFamily="18" charset="0"/>
                </a:rPr>
                <a:t>U = </a:t>
              </a:r>
            </a:p>
            <a:p>
              <a:pPr algn="ctr"/>
              <a:r>
                <a:rPr lang="en-US" sz="1400" dirty="0">
                  <a:solidFill>
                    <a:srgbClr val="FF0066"/>
                  </a:solidFill>
                  <a:latin typeface="Times New Roman" panose="02020603050405020304" pitchFamily="18" charset="0"/>
                  <a:cs typeface="Times New Roman" panose="02020603050405020304" pitchFamily="18" charset="0"/>
                </a:rPr>
                <a:t>T = </a:t>
              </a:r>
              <a:endParaRPr lang="en-US" sz="1400" dirty="0">
                <a:solidFill>
                  <a:srgbClr val="FF0066"/>
                </a:solidFill>
              </a:endParaRPr>
            </a:p>
          </p:txBody>
        </p:sp>
        <p:cxnSp>
          <p:nvCxnSpPr>
            <p:cNvPr id="868" name="Straight Arrow Connector 867">
              <a:extLst>
                <a:ext uri="{FF2B5EF4-FFF2-40B4-BE49-F238E27FC236}">
                  <a16:creationId xmlns:a16="http://schemas.microsoft.com/office/drawing/2014/main" id="{3E186B37-A83B-4D05-8B8B-065A29FFEE1D}"/>
                </a:ext>
              </a:extLst>
            </p:cNvPr>
            <p:cNvCxnSpPr>
              <a:cxnSpLocks/>
            </p:cNvCxnSpPr>
            <p:nvPr/>
          </p:nvCxnSpPr>
          <p:spPr>
            <a:xfrm flipV="1">
              <a:off x="11977317" y="6304824"/>
              <a:ext cx="0" cy="349498"/>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sp>
        <p:nvSpPr>
          <p:cNvPr id="869" name="TextBox 868">
            <a:extLst>
              <a:ext uri="{FF2B5EF4-FFF2-40B4-BE49-F238E27FC236}">
                <a16:creationId xmlns:a16="http://schemas.microsoft.com/office/drawing/2014/main" id="{FB18BFC3-FF66-4E21-9965-5A2433D9A6BF}"/>
              </a:ext>
            </a:extLst>
          </p:cNvPr>
          <p:cNvSpPr txBox="1"/>
          <p:nvPr/>
        </p:nvSpPr>
        <p:spPr>
          <a:xfrm>
            <a:off x="11381243" y="3321997"/>
            <a:ext cx="959382" cy="523220"/>
          </a:xfrm>
          <a:prstGeom prst="rect">
            <a:avLst/>
          </a:prstGeom>
          <a:noFill/>
        </p:spPr>
        <p:txBody>
          <a:bodyPr wrap="square">
            <a:spAutoFit/>
          </a:bodyPr>
          <a:lstStyle/>
          <a:p>
            <a:pPr algn="ctr"/>
            <a:r>
              <a:rPr lang="en-US" sz="1400" dirty="0">
                <a:solidFill>
                  <a:srgbClr val="FF0066"/>
                </a:solidFill>
                <a:latin typeface="Times New Roman" panose="02020603050405020304" pitchFamily="18" charset="0"/>
                <a:cs typeface="Times New Roman" panose="02020603050405020304" pitchFamily="18" charset="0"/>
              </a:rPr>
              <a:t>U = C</a:t>
            </a:r>
          </a:p>
          <a:p>
            <a:pPr algn="ctr"/>
            <a:r>
              <a:rPr lang="en-US" sz="1400" dirty="0">
                <a:solidFill>
                  <a:srgbClr val="FF0066"/>
                </a:solidFill>
                <a:latin typeface="Times New Roman" panose="02020603050405020304" pitchFamily="18" charset="0"/>
                <a:cs typeface="Times New Roman" panose="02020603050405020304" pitchFamily="18" charset="0"/>
              </a:rPr>
              <a:t>T = C</a:t>
            </a:r>
            <a:endParaRPr lang="en-US" sz="1400" dirty="0">
              <a:solidFill>
                <a:srgbClr val="FF0066"/>
              </a:solidFill>
            </a:endParaRPr>
          </a:p>
        </p:txBody>
      </p:sp>
    </p:spTree>
    <p:extLst>
      <p:ext uri="{BB962C8B-B14F-4D97-AF65-F5344CB8AC3E}">
        <p14:creationId xmlns:p14="http://schemas.microsoft.com/office/powerpoint/2010/main" val="269984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1"/>
                                        </p:tgtEl>
                                        <p:attrNameLst>
                                          <p:attrName>style.visibility</p:attrName>
                                        </p:attrNameLst>
                                      </p:cBhvr>
                                      <p:to>
                                        <p:strVal val="visible"/>
                                      </p:to>
                                    </p:set>
                                    <p:animEffect transition="in" filter="wipe(down)">
                                      <p:cBhvr>
                                        <p:cTn id="7" dur="500"/>
                                        <p:tgtEl>
                                          <p:spTgt spid="8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34"/>
                                        </p:tgtEl>
                                        <p:attrNameLst>
                                          <p:attrName>style.visibility</p:attrName>
                                        </p:attrNameLst>
                                      </p:cBhvr>
                                      <p:to>
                                        <p:strVal val="visible"/>
                                      </p:to>
                                    </p:set>
                                    <p:animEffect transition="in" filter="wipe(down)">
                                      <p:cBhvr>
                                        <p:cTn id="10" dur="500"/>
                                        <p:tgtEl>
                                          <p:spTgt spid="8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32"/>
                                        </p:tgtEl>
                                        <p:attrNameLst>
                                          <p:attrName>style.visibility</p:attrName>
                                        </p:attrNameLst>
                                      </p:cBhvr>
                                      <p:to>
                                        <p:strVal val="visible"/>
                                      </p:to>
                                    </p:set>
                                    <p:animEffect transition="in" filter="wipe(down)">
                                      <p:cBhvr>
                                        <p:cTn id="13" dur="500"/>
                                        <p:tgtEl>
                                          <p:spTgt spid="8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33"/>
                                        </p:tgtEl>
                                        <p:attrNameLst>
                                          <p:attrName>style.visibility</p:attrName>
                                        </p:attrNameLst>
                                      </p:cBhvr>
                                      <p:to>
                                        <p:strVal val="visible"/>
                                      </p:to>
                                    </p:set>
                                    <p:animEffect transition="in" filter="wipe(down)">
                                      <p:cBhvr>
                                        <p:cTn id="16" dur="500"/>
                                        <p:tgtEl>
                                          <p:spTgt spid="833"/>
                                        </p:tgtEl>
                                      </p:cBhvr>
                                    </p:animEffect>
                                  </p:childTnLst>
                                </p:cTn>
                              </p:par>
                              <p:par>
                                <p:cTn id="17" presetID="22" presetClass="entr" presetSubtype="4" fill="hold" nodeType="withEffect">
                                  <p:stCondLst>
                                    <p:cond delay="0"/>
                                  </p:stCondLst>
                                  <p:childTnLst>
                                    <p:set>
                                      <p:cBhvr>
                                        <p:cTn id="18" dur="1" fill="hold">
                                          <p:stCondLst>
                                            <p:cond delay="0"/>
                                          </p:stCondLst>
                                        </p:cTn>
                                        <p:tgtEl>
                                          <p:spTgt spid="854"/>
                                        </p:tgtEl>
                                        <p:attrNameLst>
                                          <p:attrName>style.visibility</p:attrName>
                                        </p:attrNameLst>
                                      </p:cBhvr>
                                      <p:to>
                                        <p:strVal val="visible"/>
                                      </p:to>
                                    </p:set>
                                    <p:animEffect transition="in" filter="wipe(down)">
                                      <p:cBhvr>
                                        <p:cTn id="19" dur="500"/>
                                        <p:tgtEl>
                                          <p:spTgt spid="854"/>
                                        </p:tgtEl>
                                      </p:cBhvr>
                                    </p:animEffect>
                                  </p:childTnLst>
                                </p:cTn>
                              </p:par>
                              <p:par>
                                <p:cTn id="20" presetID="22" presetClass="entr" presetSubtype="4" fill="hold" nodeType="withEffect">
                                  <p:stCondLst>
                                    <p:cond delay="0"/>
                                  </p:stCondLst>
                                  <p:childTnLst>
                                    <p:set>
                                      <p:cBhvr>
                                        <p:cTn id="21" dur="1" fill="hold">
                                          <p:stCondLst>
                                            <p:cond delay="0"/>
                                          </p:stCondLst>
                                        </p:cTn>
                                        <p:tgtEl>
                                          <p:spTgt spid="856"/>
                                        </p:tgtEl>
                                        <p:attrNameLst>
                                          <p:attrName>style.visibility</p:attrName>
                                        </p:attrNameLst>
                                      </p:cBhvr>
                                      <p:to>
                                        <p:strVal val="visible"/>
                                      </p:to>
                                    </p:set>
                                    <p:animEffect transition="in" filter="wipe(down)">
                                      <p:cBhvr>
                                        <p:cTn id="22" dur="500"/>
                                        <p:tgtEl>
                                          <p:spTgt spid="8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wipe(down)">
                                      <p:cBhvr>
                                        <p:cTn id="27" dur="500"/>
                                        <p:tgtEl>
                                          <p:spTgt spid="10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nodeType="withEffect">
                                  <p:stCondLst>
                                    <p:cond delay="0"/>
                                  </p:stCondLst>
                                  <p:childTnLst>
                                    <p:set>
                                      <p:cBhvr>
                                        <p:cTn id="32" dur="1" fill="hold">
                                          <p:stCondLst>
                                            <p:cond delay="0"/>
                                          </p:stCondLst>
                                        </p:cTn>
                                        <p:tgtEl>
                                          <p:spTgt spid="1024"/>
                                        </p:tgtEl>
                                        <p:attrNameLst>
                                          <p:attrName>style.visibility</p:attrName>
                                        </p:attrNameLst>
                                      </p:cBhvr>
                                      <p:to>
                                        <p:strVal val="visible"/>
                                      </p:to>
                                    </p:set>
                                    <p:animEffect transition="in" filter="wipe(down)">
                                      <p:cBhvr>
                                        <p:cTn id="33" dur="500"/>
                                        <p:tgtEl>
                                          <p:spTgt spid="10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48"/>
                                        </p:tgtEl>
                                        <p:attrNameLst>
                                          <p:attrName>style.visibility</p:attrName>
                                        </p:attrNameLst>
                                      </p:cBhvr>
                                      <p:to>
                                        <p:strVal val="visible"/>
                                      </p:to>
                                    </p:set>
                                    <p:animEffect transition="in" filter="wipe(down)">
                                      <p:cBhvr>
                                        <p:cTn id="38" dur="500"/>
                                        <p:tgtEl>
                                          <p:spTgt spid="64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36"/>
                                        </p:tgtEl>
                                        <p:attrNameLst>
                                          <p:attrName>style.visibility</p:attrName>
                                        </p:attrNameLst>
                                      </p:cBhvr>
                                      <p:to>
                                        <p:strVal val="visible"/>
                                      </p:to>
                                    </p:set>
                                    <p:animEffect transition="in" filter="wipe(down)">
                                      <p:cBhvr>
                                        <p:cTn id="43" dur="500"/>
                                        <p:tgtEl>
                                          <p:spTgt spid="8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50"/>
                                        </p:tgtEl>
                                        <p:attrNameLst>
                                          <p:attrName>style.visibility</p:attrName>
                                        </p:attrNameLst>
                                      </p:cBhvr>
                                      <p:to>
                                        <p:strVal val="visible"/>
                                      </p:to>
                                    </p:set>
                                    <p:animEffect transition="in" filter="wipe(down)">
                                      <p:cBhvr>
                                        <p:cTn id="48" dur="500"/>
                                        <p:tgtEl>
                                          <p:spTgt spid="85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59"/>
                                        </p:tgtEl>
                                        <p:attrNameLst>
                                          <p:attrName>style.visibility</p:attrName>
                                        </p:attrNameLst>
                                      </p:cBhvr>
                                      <p:to>
                                        <p:strVal val="visible"/>
                                      </p:to>
                                    </p:set>
                                    <p:animEffect transition="in" filter="wipe(down)">
                                      <p:cBhvr>
                                        <p:cTn id="51" dur="500"/>
                                        <p:tgtEl>
                                          <p:spTgt spid="85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63"/>
                                        </p:tgtEl>
                                        <p:attrNameLst>
                                          <p:attrName>style.visibility</p:attrName>
                                        </p:attrNameLst>
                                      </p:cBhvr>
                                      <p:to>
                                        <p:strVal val="visible"/>
                                      </p:to>
                                    </p:set>
                                    <p:animEffect transition="in" filter="wipe(down)">
                                      <p:cBhvr>
                                        <p:cTn id="54" dur="500"/>
                                        <p:tgtEl>
                                          <p:spTgt spid="86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00"/>
                                        <p:tgtEl>
                                          <p:spTgt spid="3"/>
                                        </p:tgtEl>
                                      </p:cBhvr>
                                    </p:animEffect>
                                  </p:childTnLst>
                                </p:cTn>
                              </p:par>
                              <p:par>
                                <p:cTn id="60" presetID="22" presetClass="entr" presetSubtype="4" fill="hold" nodeType="withEffect">
                                  <p:stCondLst>
                                    <p:cond delay="0"/>
                                  </p:stCondLst>
                                  <p:childTnLst>
                                    <p:set>
                                      <p:cBhvr>
                                        <p:cTn id="61" dur="1" fill="hold">
                                          <p:stCondLst>
                                            <p:cond delay="0"/>
                                          </p:stCondLst>
                                        </p:cTn>
                                        <p:tgtEl>
                                          <p:spTgt spid="1031"/>
                                        </p:tgtEl>
                                        <p:attrNameLst>
                                          <p:attrName>style.visibility</p:attrName>
                                        </p:attrNameLst>
                                      </p:cBhvr>
                                      <p:to>
                                        <p:strVal val="visible"/>
                                      </p:to>
                                    </p:set>
                                    <p:animEffect transition="in" filter="wipe(down)">
                                      <p:cBhvr>
                                        <p:cTn id="62" dur="500"/>
                                        <p:tgtEl>
                                          <p:spTgt spid="103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51"/>
                                        </p:tgtEl>
                                        <p:attrNameLst>
                                          <p:attrName>style.visibility</p:attrName>
                                        </p:attrNameLst>
                                      </p:cBhvr>
                                      <p:to>
                                        <p:strVal val="visible"/>
                                      </p:to>
                                    </p:set>
                                    <p:animEffect transition="in" filter="wipe(down)">
                                      <p:cBhvr>
                                        <p:cTn id="65" dur="500"/>
                                        <p:tgtEl>
                                          <p:spTgt spid="65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50"/>
                                        </p:tgtEl>
                                        <p:attrNameLst>
                                          <p:attrName>style.visibility</p:attrName>
                                        </p:attrNameLst>
                                      </p:cBhvr>
                                      <p:to>
                                        <p:strVal val="visible"/>
                                      </p:to>
                                    </p:set>
                                    <p:animEffect transition="in" filter="wipe(down)">
                                      <p:cBhvr>
                                        <p:cTn id="70" dur="500"/>
                                        <p:tgtEl>
                                          <p:spTgt spid="65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52"/>
                                        </p:tgtEl>
                                        <p:attrNameLst>
                                          <p:attrName>style.visibility</p:attrName>
                                        </p:attrNameLst>
                                      </p:cBhvr>
                                      <p:to>
                                        <p:strVal val="visible"/>
                                      </p:to>
                                    </p:set>
                                    <p:animEffect transition="in" filter="wipe(down)">
                                      <p:cBhvr>
                                        <p:cTn id="75" dur="500"/>
                                        <p:tgtEl>
                                          <p:spTgt spid="85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60"/>
                                        </p:tgtEl>
                                        <p:attrNameLst>
                                          <p:attrName>style.visibility</p:attrName>
                                        </p:attrNameLst>
                                      </p:cBhvr>
                                      <p:to>
                                        <p:strVal val="visible"/>
                                      </p:to>
                                    </p:set>
                                    <p:animEffect transition="in" filter="wipe(down)">
                                      <p:cBhvr>
                                        <p:cTn id="78" dur="500"/>
                                        <p:tgtEl>
                                          <p:spTgt spid="860"/>
                                        </p:tgtEl>
                                      </p:cBhvr>
                                    </p:animEffect>
                                  </p:childTnLst>
                                </p:cTn>
                              </p:par>
                              <p:par>
                                <p:cTn id="79" presetID="22" presetClass="entr" presetSubtype="4" fill="hold" nodeType="withEffect">
                                  <p:stCondLst>
                                    <p:cond delay="0"/>
                                  </p:stCondLst>
                                  <p:childTnLst>
                                    <p:set>
                                      <p:cBhvr>
                                        <p:cTn id="80" dur="1" fill="hold">
                                          <p:stCondLst>
                                            <p:cond delay="0"/>
                                          </p:stCondLst>
                                        </p:cTn>
                                        <p:tgtEl>
                                          <p:spTgt spid="1045"/>
                                        </p:tgtEl>
                                        <p:attrNameLst>
                                          <p:attrName>style.visibility</p:attrName>
                                        </p:attrNameLst>
                                      </p:cBhvr>
                                      <p:to>
                                        <p:strVal val="visible"/>
                                      </p:to>
                                    </p:set>
                                    <p:animEffect transition="in" filter="wipe(down)">
                                      <p:cBhvr>
                                        <p:cTn id="81" dur="500"/>
                                        <p:tgtEl>
                                          <p:spTgt spid="104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032"/>
                                        </p:tgtEl>
                                        <p:attrNameLst>
                                          <p:attrName>style.visibility</p:attrName>
                                        </p:attrNameLst>
                                      </p:cBhvr>
                                      <p:to>
                                        <p:strVal val="visible"/>
                                      </p:to>
                                    </p:set>
                                    <p:animEffect transition="in" filter="wipe(down)">
                                      <p:cBhvr>
                                        <p:cTn id="86" dur="500"/>
                                        <p:tgtEl>
                                          <p:spTgt spid="103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38"/>
                                        </p:tgtEl>
                                        <p:attrNameLst>
                                          <p:attrName>style.visibility</p:attrName>
                                        </p:attrNameLst>
                                      </p:cBhvr>
                                      <p:to>
                                        <p:strVal val="visible"/>
                                      </p:to>
                                    </p:set>
                                    <p:animEffect transition="in" filter="wipe(down)">
                                      <p:cBhvr>
                                        <p:cTn id="89" dur="500"/>
                                        <p:tgtEl>
                                          <p:spTgt spid="838"/>
                                        </p:tgtEl>
                                      </p:cBhvr>
                                    </p:animEffect>
                                  </p:childTnLst>
                                </p:cTn>
                              </p:par>
                              <p:par>
                                <p:cTn id="90" presetID="22" presetClass="entr" presetSubtype="4" fill="hold" nodeType="withEffect">
                                  <p:stCondLst>
                                    <p:cond delay="0"/>
                                  </p:stCondLst>
                                  <p:childTnLst>
                                    <p:set>
                                      <p:cBhvr>
                                        <p:cTn id="91" dur="1" fill="hold">
                                          <p:stCondLst>
                                            <p:cond delay="0"/>
                                          </p:stCondLst>
                                        </p:cTn>
                                        <p:tgtEl>
                                          <p:spTgt spid="1033"/>
                                        </p:tgtEl>
                                        <p:attrNameLst>
                                          <p:attrName>style.visibility</p:attrName>
                                        </p:attrNameLst>
                                      </p:cBhvr>
                                      <p:to>
                                        <p:strVal val="visible"/>
                                      </p:to>
                                    </p:set>
                                    <p:animEffect transition="in" filter="wipe(down)">
                                      <p:cBhvr>
                                        <p:cTn id="92" dur="500"/>
                                        <p:tgtEl>
                                          <p:spTgt spid="103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37"/>
                                        </p:tgtEl>
                                        <p:attrNameLst>
                                          <p:attrName>style.visibility</p:attrName>
                                        </p:attrNameLst>
                                      </p:cBhvr>
                                      <p:to>
                                        <p:strVal val="visible"/>
                                      </p:to>
                                    </p:set>
                                    <p:animEffect transition="in" filter="wipe(down)">
                                      <p:cBhvr>
                                        <p:cTn id="95" dur="500"/>
                                        <p:tgtEl>
                                          <p:spTgt spid="63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814"/>
                                        </p:tgtEl>
                                        <p:attrNameLst>
                                          <p:attrName>style.visibility</p:attrName>
                                        </p:attrNameLst>
                                      </p:cBhvr>
                                      <p:to>
                                        <p:strVal val="visible"/>
                                      </p:to>
                                    </p:set>
                                    <p:animEffect transition="in" filter="wipe(down)">
                                      <p:cBhvr>
                                        <p:cTn id="100" dur="500"/>
                                        <p:tgtEl>
                                          <p:spTgt spid="81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851"/>
                                        </p:tgtEl>
                                        <p:attrNameLst>
                                          <p:attrName>style.visibility</p:attrName>
                                        </p:attrNameLst>
                                      </p:cBhvr>
                                      <p:to>
                                        <p:strVal val="visible"/>
                                      </p:to>
                                    </p:set>
                                    <p:animEffect transition="in" filter="wipe(down)">
                                      <p:cBhvr>
                                        <p:cTn id="105" dur="500"/>
                                        <p:tgtEl>
                                          <p:spTgt spid="851"/>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862"/>
                                        </p:tgtEl>
                                        <p:attrNameLst>
                                          <p:attrName>style.visibility</p:attrName>
                                        </p:attrNameLst>
                                      </p:cBhvr>
                                      <p:to>
                                        <p:strVal val="visible"/>
                                      </p:to>
                                    </p:set>
                                    <p:animEffect transition="in" filter="wipe(down)">
                                      <p:cBhvr>
                                        <p:cTn id="108" dur="500"/>
                                        <p:tgtEl>
                                          <p:spTgt spid="86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69"/>
                                        </p:tgtEl>
                                        <p:attrNameLst>
                                          <p:attrName>style.visibility</p:attrName>
                                        </p:attrNameLst>
                                      </p:cBhvr>
                                      <p:to>
                                        <p:strVal val="visible"/>
                                      </p:to>
                                    </p:set>
                                    <p:animEffect transition="in" filter="wipe(down)">
                                      <p:cBhvr>
                                        <p:cTn id="111" dur="500"/>
                                        <p:tgtEl>
                                          <p:spTgt spid="86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638"/>
                                        </p:tgtEl>
                                        <p:attrNameLst>
                                          <p:attrName>style.visibility</p:attrName>
                                        </p:attrNameLst>
                                      </p:cBhvr>
                                      <p:to>
                                        <p:strVal val="visible"/>
                                      </p:to>
                                    </p:set>
                                    <p:animEffect transition="in" filter="wipe(down)">
                                      <p:cBhvr>
                                        <p:cTn id="116" dur="500"/>
                                        <p:tgtEl>
                                          <p:spTgt spid="638"/>
                                        </p:tgtEl>
                                      </p:cBhvr>
                                    </p:animEffect>
                                  </p:childTnLst>
                                </p:cTn>
                              </p:par>
                              <p:par>
                                <p:cTn id="117" presetID="22" presetClass="entr" presetSubtype="4" fill="hold"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00"/>
                                        <p:tgtEl>
                                          <p:spTgt spid="5"/>
                                        </p:tgtEl>
                                      </p:cBhvr>
                                    </p:animEffect>
                                  </p:childTnLst>
                                </p:cTn>
                              </p:par>
                              <p:par>
                                <p:cTn id="120" presetID="22" presetClass="entr" presetSubtype="4" fill="hold" nodeType="withEffect">
                                  <p:stCondLst>
                                    <p:cond delay="0"/>
                                  </p:stCondLst>
                                  <p:childTnLst>
                                    <p:set>
                                      <p:cBhvr>
                                        <p:cTn id="121" dur="1" fill="hold">
                                          <p:stCondLst>
                                            <p:cond delay="0"/>
                                          </p:stCondLst>
                                        </p:cTn>
                                        <p:tgtEl>
                                          <p:spTgt spid="6"/>
                                        </p:tgtEl>
                                        <p:attrNameLst>
                                          <p:attrName>style.visibility</p:attrName>
                                        </p:attrNameLst>
                                      </p:cBhvr>
                                      <p:to>
                                        <p:strVal val="visible"/>
                                      </p:to>
                                    </p:set>
                                    <p:animEffect transition="in" filter="wipe(down)">
                                      <p:cBhvr>
                                        <p:cTn id="122" dur="500"/>
                                        <p:tgtEl>
                                          <p:spTgt spid="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17"/>
                                        </p:tgtEl>
                                        <p:attrNameLst>
                                          <p:attrName>style.visibility</p:attrName>
                                        </p:attrNameLst>
                                      </p:cBhvr>
                                      <p:to>
                                        <p:strVal val="visible"/>
                                      </p:to>
                                    </p:set>
                                    <p:animEffect transition="in" filter="wipe(down)">
                                      <p:cBhvr>
                                        <p:cTn id="127" dur="500"/>
                                        <p:tgtEl>
                                          <p:spTgt spid="81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853"/>
                                        </p:tgtEl>
                                        <p:attrNameLst>
                                          <p:attrName>style.visibility</p:attrName>
                                        </p:attrNameLst>
                                      </p:cBhvr>
                                      <p:to>
                                        <p:strVal val="visible"/>
                                      </p:to>
                                    </p:set>
                                    <p:animEffect transition="in" filter="wipe(down)">
                                      <p:cBhvr>
                                        <p:cTn id="132" dur="500"/>
                                        <p:tgtEl>
                                          <p:spTgt spid="853"/>
                                        </p:tgtEl>
                                      </p:cBhvr>
                                    </p:animEffect>
                                  </p:childTnLst>
                                </p:cTn>
                              </p:par>
                              <p:par>
                                <p:cTn id="133" presetID="22" presetClass="entr" presetSubtype="4" fill="hold" nodeType="withEffect">
                                  <p:stCondLst>
                                    <p:cond delay="0"/>
                                  </p:stCondLst>
                                  <p:childTnLst>
                                    <p:set>
                                      <p:cBhvr>
                                        <p:cTn id="134" dur="1" fill="hold">
                                          <p:stCondLst>
                                            <p:cond delay="0"/>
                                          </p:stCondLst>
                                        </p:cTn>
                                        <p:tgtEl>
                                          <p:spTgt spid="1046"/>
                                        </p:tgtEl>
                                        <p:attrNameLst>
                                          <p:attrName>style.visibility</p:attrName>
                                        </p:attrNameLst>
                                      </p:cBhvr>
                                      <p:to>
                                        <p:strVal val="visible"/>
                                      </p:to>
                                    </p:set>
                                    <p:animEffect transition="in" filter="wipe(down)">
                                      <p:cBhvr>
                                        <p:cTn id="135" dur="500"/>
                                        <p:tgtEl>
                                          <p:spTgt spid="1046"/>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861"/>
                                        </p:tgtEl>
                                        <p:attrNameLst>
                                          <p:attrName>style.visibility</p:attrName>
                                        </p:attrNameLst>
                                      </p:cBhvr>
                                      <p:to>
                                        <p:strVal val="visible"/>
                                      </p:to>
                                    </p:set>
                                    <p:animEffect transition="in" filter="wipe(down)">
                                      <p:cBhvr>
                                        <p:cTn id="138" dur="500"/>
                                        <p:tgtEl>
                                          <p:spTgt spid="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37" grpId="0" animBg="1"/>
      <p:bldP spid="638" grpId="0" animBg="1"/>
      <p:bldP spid="648" grpId="0"/>
      <p:bldP spid="650" grpId="0"/>
      <p:bldP spid="651" grpId="0" animBg="1"/>
      <p:bldP spid="814" grpId="0"/>
      <p:bldP spid="817" grpId="0"/>
      <p:bldP spid="831" grpId="0"/>
      <p:bldP spid="832" grpId="0"/>
      <p:bldP spid="833" grpId="0"/>
      <p:bldP spid="834" grpId="0"/>
      <p:bldP spid="836" grpId="0"/>
      <p:bldP spid="838" grpId="0"/>
      <p:bldP spid="850" grpId="0"/>
      <p:bldP spid="851" grpId="0"/>
      <p:bldP spid="852" grpId="0"/>
      <p:bldP spid="853" grpId="0"/>
      <p:bldP spid="859" grpId="0"/>
      <p:bldP spid="860" grpId="0"/>
      <p:bldP spid="861" grpId="0"/>
      <p:bldP spid="862" grpId="0"/>
      <p:bldP spid="863" grpId="0"/>
      <p:bldP spid="8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B4CB918D-DEF1-41C6-A096-38EFBB7272E0}"/>
              </a:ext>
            </a:extLst>
          </p:cNvPr>
          <p:cNvSpPr/>
          <p:nvPr/>
        </p:nvSpPr>
        <p:spPr>
          <a:xfrm>
            <a:off x="1057567" y="1155829"/>
            <a:ext cx="2238375" cy="2071687"/>
          </a:xfrm>
          <a:custGeom>
            <a:avLst/>
            <a:gdLst>
              <a:gd name="connsiteX0" fmla="*/ 0 w 2238375"/>
              <a:gd name="connsiteY0" fmla="*/ 0 h 2071687"/>
              <a:gd name="connsiteX1" fmla="*/ 28575 w 2238375"/>
              <a:gd name="connsiteY1" fmla="*/ 642937 h 2071687"/>
              <a:gd name="connsiteX2" fmla="*/ 90488 w 2238375"/>
              <a:gd name="connsiteY2" fmla="*/ 1138237 h 2071687"/>
              <a:gd name="connsiteX3" fmla="*/ 200025 w 2238375"/>
              <a:gd name="connsiteY3" fmla="*/ 1443037 h 2071687"/>
              <a:gd name="connsiteX4" fmla="*/ 400050 w 2238375"/>
              <a:gd name="connsiteY4" fmla="*/ 1595437 h 2071687"/>
              <a:gd name="connsiteX5" fmla="*/ 757238 w 2238375"/>
              <a:gd name="connsiteY5" fmla="*/ 1814512 h 2071687"/>
              <a:gd name="connsiteX6" fmla="*/ 1109663 w 2238375"/>
              <a:gd name="connsiteY6" fmla="*/ 1924050 h 2071687"/>
              <a:gd name="connsiteX7" fmla="*/ 1585913 w 2238375"/>
              <a:gd name="connsiteY7" fmla="*/ 2005012 h 2071687"/>
              <a:gd name="connsiteX8" fmla="*/ 2124075 w 2238375"/>
              <a:gd name="connsiteY8" fmla="*/ 2057400 h 2071687"/>
              <a:gd name="connsiteX9" fmla="*/ 2238375 w 2238375"/>
              <a:gd name="connsiteY9" fmla="*/ 2071687 h 2071687"/>
              <a:gd name="connsiteX10" fmla="*/ 2171700 w 2238375"/>
              <a:gd name="connsiteY10" fmla="*/ 1990725 h 2071687"/>
              <a:gd name="connsiteX11" fmla="*/ 2100263 w 2238375"/>
              <a:gd name="connsiteY11" fmla="*/ 1809750 h 2071687"/>
              <a:gd name="connsiteX12" fmla="*/ 2005013 w 2238375"/>
              <a:gd name="connsiteY12" fmla="*/ 1414462 h 2071687"/>
              <a:gd name="connsiteX13" fmla="*/ 1943100 w 2238375"/>
              <a:gd name="connsiteY13" fmla="*/ 771525 h 2071687"/>
              <a:gd name="connsiteX14" fmla="*/ 1947863 w 2238375"/>
              <a:gd name="connsiteY14" fmla="*/ 571500 h 2071687"/>
              <a:gd name="connsiteX15" fmla="*/ 1733550 w 2238375"/>
              <a:gd name="connsiteY15" fmla="*/ 547687 h 2071687"/>
              <a:gd name="connsiteX16" fmla="*/ 1490663 w 2238375"/>
              <a:gd name="connsiteY16" fmla="*/ 519112 h 2071687"/>
              <a:gd name="connsiteX17" fmla="*/ 1219200 w 2238375"/>
              <a:gd name="connsiteY17" fmla="*/ 490537 h 2071687"/>
              <a:gd name="connsiteX18" fmla="*/ 914400 w 2238375"/>
              <a:gd name="connsiteY18" fmla="*/ 442912 h 2071687"/>
              <a:gd name="connsiteX19" fmla="*/ 538163 w 2238375"/>
              <a:gd name="connsiteY19" fmla="*/ 333375 h 2071687"/>
              <a:gd name="connsiteX20" fmla="*/ 314325 w 2238375"/>
              <a:gd name="connsiteY20" fmla="*/ 200025 h 2071687"/>
              <a:gd name="connsiteX21" fmla="*/ 133350 w 2238375"/>
              <a:gd name="connsiteY21" fmla="*/ 85725 h 2071687"/>
              <a:gd name="connsiteX22" fmla="*/ 0 w 2238375"/>
              <a:gd name="connsiteY22" fmla="*/ 0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75" h="2071687">
                <a:moveTo>
                  <a:pt x="0" y="0"/>
                </a:moveTo>
                <a:lnTo>
                  <a:pt x="28575" y="642937"/>
                </a:lnTo>
                <a:lnTo>
                  <a:pt x="90488" y="1138237"/>
                </a:lnTo>
                <a:lnTo>
                  <a:pt x="200025" y="1443037"/>
                </a:lnTo>
                <a:lnTo>
                  <a:pt x="400050" y="1595437"/>
                </a:lnTo>
                <a:lnTo>
                  <a:pt x="757238" y="1814512"/>
                </a:lnTo>
                <a:lnTo>
                  <a:pt x="1109663" y="1924050"/>
                </a:lnTo>
                <a:lnTo>
                  <a:pt x="1585913" y="2005012"/>
                </a:lnTo>
                <a:lnTo>
                  <a:pt x="2124075" y="2057400"/>
                </a:lnTo>
                <a:lnTo>
                  <a:pt x="2238375" y="2071687"/>
                </a:lnTo>
                <a:lnTo>
                  <a:pt x="2171700" y="1990725"/>
                </a:lnTo>
                <a:lnTo>
                  <a:pt x="2100263" y="1809750"/>
                </a:lnTo>
                <a:lnTo>
                  <a:pt x="2005013" y="1414462"/>
                </a:lnTo>
                <a:lnTo>
                  <a:pt x="1943100" y="771525"/>
                </a:lnTo>
                <a:lnTo>
                  <a:pt x="1947863" y="571500"/>
                </a:lnTo>
                <a:lnTo>
                  <a:pt x="1733550" y="547687"/>
                </a:lnTo>
                <a:lnTo>
                  <a:pt x="1490663" y="519112"/>
                </a:lnTo>
                <a:lnTo>
                  <a:pt x="1219200" y="490537"/>
                </a:lnTo>
                <a:lnTo>
                  <a:pt x="914400" y="442912"/>
                </a:lnTo>
                <a:lnTo>
                  <a:pt x="538163" y="333375"/>
                </a:lnTo>
                <a:lnTo>
                  <a:pt x="314325" y="200025"/>
                </a:lnTo>
                <a:lnTo>
                  <a:pt x="133350" y="85725"/>
                </a:lnTo>
                <a:lnTo>
                  <a:pt x="0" y="0"/>
                </a:lnTo>
                <a:close/>
              </a:path>
            </a:pathLst>
          </a:custGeom>
          <a:gradFill flip="none" rotWithShape="1">
            <a:gsLst>
              <a:gs pos="42000">
                <a:srgbClr val="F2A26B"/>
              </a:gs>
              <a:gs pos="100000">
                <a:schemeClr val="accent2">
                  <a:lumMod val="40000"/>
                  <a:lumOff val="60000"/>
                </a:schemeClr>
              </a:gs>
              <a:gs pos="88000">
                <a:schemeClr val="accent2">
                  <a:lumMod val="95000"/>
                  <a:lumOff val="5000"/>
                </a:schemeClr>
              </a:gs>
              <a:gs pos="0">
                <a:schemeClr val="accent2">
                  <a:lumMod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830">
            <a:extLst>
              <a:ext uri="{FF2B5EF4-FFF2-40B4-BE49-F238E27FC236}">
                <a16:creationId xmlns:a16="http://schemas.microsoft.com/office/drawing/2014/main" id="{8533A2A1-89B2-442C-9CD4-D4CCEF074D22}"/>
              </a:ext>
            </a:extLst>
          </p:cNvPr>
          <p:cNvSpPr/>
          <p:nvPr/>
        </p:nvSpPr>
        <p:spPr>
          <a:xfrm>
            <a:off x="-503" y="4270324"/>
            <a:ext cx="3179136"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1-2: </a:t>
            </a:r>
            <a:r>
              <a:rPr lang="en-US" sz="1600" dirty="0">
                <a:latin typeface="Times New Roman" panose="02020603050405020304" pitchFamily="18" charset="0"/>
                <a:cs typeface="Times New Roman" panose="02020603050405020304" pitchFamily="18" charset="0"/>
              </a:rPr>
              <a:t>Isothermal Expansion</a:t>
            </a:r>
          </a:p>
        </p:txBody>
      </p:sp>
      <p:sp>
        <p:nvSpPr>
          <p:cNvPr id="832" name="Rectangle 831">
            <a:extLst>
              <a:ext uri="{FF2B5EF4-FFF2-40B4-BE49-F238E27FC236}">
                <a16:creationId xmlns:a16="http://schemas.microsoft.com/office/drawing/2014/main" id="{821D424A-9E0B-4F6C-B281-10714F22C2BA}"/>
              </a:ext>
            </a:extLst>
          </p:cNvPr>
          <p:cNvSpPr/>
          <p:nvPr/>
        </p:nvSpPr>
        <p:spPr>
          <a:xfrm>
            <a:off x="5719" y="4825647"/>
            <a:ext cx="3955875"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2-3:</a:t>
            </a:r>
            <a:r>
              <a:rPr lang="en-US" sz="1600" dirty="0">
                <a:latin typeface="Times New Roman" panose="02020603050405020304" pitchFamily="18" charset="0"/>
                <a:cs typeface="Times New Roman" panose="02020603050405020304" pitchFamily="18" charset="0"/>
              </a:rPr>
              <a:t>Isentropic (Adiabatic) Expansion</a:t>
            </a:r>
          </a:p>
        </p:txBody>
      </p:sp>
      <p:sp>
        <p:nvSpPr>
          <p:cNvPr id="833" name="Rectangle 832">
            <a:extLst>
              <a:ext uri="{FF2B5EF4-FFF2-40B4-BE49-F238E27FC236}">
                <a16:creationId xmlns:a16="http://schemas.microsoft.com/office/drawing/2014/main" id="{7E3E8C56-8034-4AF2-A4B2-A8F76488904D}"/>
              </a:ext>
            </a:extLst>
          </p:cNvPr>
          <p:cNvSpPr/>
          <p:nvPr/>
        </p:nvSpPr>
        <p:spPr>
          <a:xfrm>
            <a:off x="-503" y="5855216"/>
            <a:ext cx="4296978"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4-1:</a:t>
            </a:r>
            <a:r>
              <a:rPr lang="en-US" sz="1600" dirty="0">
                <a:latin typeface="Times New Roman" panose="02020603050405020304" pitchFamily="18" charset="0"/>
                <a:cs typeface="Times New Roman" panose="02020603050405020304" pitchFamily="18" charset="0"/>
              </a:rPr>
              <a:t>Isentropic (Adiabatic) Compression</a:t>
            </a:r>
          </a:p>
        </p:txBody>
      </p:sp>
      <p:sp>
        <p:nvSpPr>
          <p:cNvPr id="834" name="Rectangle 833">
            <a:extLst>
              <a:ext uri="{FF2B5EF4-FFF2-40B4-BE49-F238E27FC236}">
                <a16:creationId xmlns:a16="http://schemas.microsoft.com/office/drawing/2014/main" id="{25A8005C-5726-4F38-B39E-ACCF83D1DF3B}"/>
              </a:ext>
            </a:extLst>
          </p:cNvPr>
          <p:cNvSpPr/>
          <p:nvPr/>
        </p:nvSpPr>
        <p:spPr>
          <a:xfrm>
            <a:off x="-503" y="5347182"/>
            <a:ext cx="3572286"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3-4: </a:t>
            </a:r>
            <a:r>
              <a:rPr lang="en-US" sz="1600" dirty="0">
                <a:latin typeface="Times New Roman" panose="02020603050405020304" pitchFamily="18" charset="0"/>
                <a:cs typeface="Times New Roman" panose="02020603050405020304" pitchFamily="18" charset="0"/>
              </a:rPr>
              <a:t>Isothermal Compression</a:t>
            </a:r>
          </a:p>
        </p:txBody>
      </p:sp>
      <p:cxnSp>
        <p:nvCxnSpPr>
          <p:cNvPr id="268" name="Straight Connector 267">
            <a:extLst>
              <a:ext uri="{FF2B5EF4-FFF2-40B4-BE49-F238E27FC236}">
                <a16:creationId xmlns:a16="http://schemas.microsoft.com/office/drawing/2014/main" id="{4FA805BA-4253-4261-A5DF-175064C4E469}"/>
              </a:ext>
            </a:extLst>
          </p:cNvPr>
          <p:cNvCxnSpPr>
            <a:cxnSpLocks/>
          </p:cNvCxnSpPr>
          <p:nvPr/>
        </p:nvCxnSpPr>
        <p:spPr>
          <a:xfrm>
            <a:off x="320707" y="649795"/>
            <a:ext cx="0" cy="3236759"/>
          </a:xfrm>
          <a:prstGeom prst="line">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FA8D7865-5D69-49D0-994A-522AB0FEBB42}"/>
              </a:ext>
            </a:extLst>
          </p:cNvPr>
          <p:cNvCxnSpPr>
            <a:cxnSpLocks/>
          </p:cNvCxnSpPr>
          <p:nvPr/>
        </p:nvCxnSpPr>
        <p:spPr>
          <a:xfrm flipV="1">
            <a:off x="320707" y="3871824"/>
            <a:ext cx="3975768" cy="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72" name="TextBox 271">
            <a:extLst>
              <a:ext uri="{FF2B5EF4-FFF2-40B4-BE49-F238E27FC236}">
                <a16:creationId xmlns:a16="http://schemas.microsoft.com/office/drawing/2014/main" id="{57FD8C5E-3EA1-4178-BC7D-63EB71F09FED}"/>
              </a:ext>
            </a:extLst>
          </p:cNvPr>
          <p:cNvSpPr txBox="1"/>
          <p:nvPr/>
        </p:nvSpPr>
        <p:spPr>
          <a:xfrm>
            <a:off x="4048" y="1641779"/>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
            </a:r>
          </a:p>
        </p:txBody>
      </p:sp>
      <p:sp>
        <p:nvSpPr>
          <p:cNvPr id="296" name="TextBox 295">
            <a:extLst>
              <a:ext uri="{FF2B5EF4-FFF2-40B4-BE49-F238E27FC236}">
                <a16:creationId xmlns:a16="http://schemas.microsoft.com/office/drawing/2014/main" id="{C9B90D02-4E47-40D7-B7D1-9573D96DE6ED}"/>
              </a:ext>
            </a:extLst>
          </p:cNvPr>
          <p:cNvSpPr txBox="1"/>
          <p:nvPr/>
        </p:nvSpPr>
        <p:spPr>
          <a:xfrm>
            <a:off x="3065067" y="3829909"/>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V</a:t>
            </a:r>
          </a:p>
        </p:txBody>
      </p:sp>
      <p:sp>
        <p:nvSpPr>
          <p:cNvPr id="12" name="Freeform: Shape 11">
            <a:extLst>
              <a:ext uri="{FF2B5EF4-FFF2-40B4-BE49-F238E27FC236}">
                <a16:creationId xmlns:a16="http://schemas.microsoft.com/office/drawing/2014/main" id="{F0AF4026-4EB0-4E88-BB34-BC4323A14AF3}"/>
              </a:ext>
            </a:extLst>
          </p:cNvPr>
          <p:cNvSpPr/>
          <p:nvPr/>
        </p:nvSpPr>
        <p:spPr>
          <a:xfrm>
            <a:off x="1036904" y="1104886"/>
            <a:ext cx="1963613" cy="638841"/>
          </a:xfrm>
          <a:custGeom>
            <a:avLst/>
            <a:gdLst>
              <a:gd name="connsiteX0" fmla="*/ 0 w 1741714"/>
              <a:gd name="connsiteY0" fmla="*/ 0 h 1088572"/>
              <a:gd name="connsiteX1" fmla="*/ 145143 w 1741714"/>
              <a:gd name="connsiteY1" fmla="*/ 246743 h 1088572"/>
              <a:gd name="connsiteX2" fmla="*/ 464457 w 1741714"/>
              <a:gd name="connsiteY2" fmla="*/ 624115 h 1088572"/>
              <a:gd name="connsiteX3" fmla="*/ 798285 w 1741714"/>
              <a:gd name="connsiteY3" fmla="*/ 841829 h 1088572"/>
              <a:gd name="connsiteX4" fmla="*/ 1277257 w 1741714"/>
              <a:gd name="connsiteY4" fmla="*/ 972457 h 1088572"/>
              <a:gd name="connsiteX5" fmla="*/ 1741714 w 1741714"/>
              <a:gd name="connsiteY5" fmla="*/ 1088572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714" h="1088572">
                <a:moveTo>
                  <a:pt x="0" y="0"/>
                </a:moveTo>
                <a:cubicBezTo>
                  <a:pt x="33867" y="71362"/>
                  <a:pt x="67734" y="142724"/>
                  <a:pt x="145143" y="246743"/>
                </a:cubicBezTo>
                <a:cubicBezTo>
                  <a:pt x="222552" y="350762"/>
                  <a:pt x="355600" y="524934"/>
                  <a:pt x="464457" y="624115"/>
                </a:cubicBezTo>
                <a:cubicBezTo>
                  <a:pt x="573314" y="723296"/>
                  <a:pt x="662818" y="783772"/>
                  <a:pt x="798285" y="841829"/>
                </a:cubicBezTo>
                <a:cubicBezTo>
                  <a:pt x="933752" y="899886"/>
                  <a:pt x="1277257" y="972457"/>
                  <a:pt x="1277257" y="972457"/>
                </a:cubicBezTo>
                <a:cubicBezTo>
                  <a:pt x="1434495" y="1013581"/>
                  <a:pt x="1657047" y="1049867"/>
                  <a:pt x="1741714" y="10885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2">
                  <a:lumMod val="50000"/>
                </a:schemeClr>
              </a:solidFill>
            </a:endParaRPr>
          </a:p>
        </p:txBody>
      </p:sp>
      <p:sp>
        <p:nvSpPr>
          <p:cNvPr id="13" name="Freeform: Shape 12">
            <a:extLst>
              <a:ext uri="{FF2B5EF4-FFF2-40B4-BE49-F238E27FC236}">
                <a16:creationId xmlns:a16="http://schemas.microsoft.com/office/drawing/2014/main" id="{59A7743D-636E-4470-8EAC-871548D85590}"/>
              </a:ext>
            </a:extLst>
          </p:cNvPr>
          <p:cNvSpPr/>
          <p:nvPr/>
        </p:nvSpPr>
        <p:spPr>
          <a:xfrm>
            <a:off x="3000517" y="1743726"/>
            <a:ext cx="304796" cy="1495135"/>
          </a:xfrm>
          <a:custGeom>
            <a:avLst/>
            <a:gdLst>
              <a:gd name="connsiteX0" fmla="*/ 0 w 609600"/>
              <a:gd name="connsiteY0" fmla="*/ 0 h 957943"/>
              <a:gd name="connsiteX1" fmla="*/ 43542 w 609600"/>
              <a:gd name="connsiteY1" fmla="*/ 333829 h 957943"/>
              <a:gd name="connsiteX2" fmla="*/ 217714 w 609600"/>
              <a:gd name="connsiteY2" fmla="*/ 667657 h 957943"/>
              <a:gd name="connsiteX3" fmla="*/ 435428 w 609600"/>
              <a:gd name="connsiteY3" fmla="*/ 885372 h 957943"/>
              <a:gd name="connsiteX4" fmla="*/ 609600 w 609600"/>
              <a:gd name="connsiteY4" fmla="*/ 957943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57943">
                <a:moveTo>
                  <a:pt x="0" y="0"/>
                </a:moveTo>
                <a:cubicBezTo>
                  <a:pt x="3628" y="111276"/>
                  <a:pt x="7256" y="222553"/>
                  <a:pt x="43542" y="333829"/>
                </a:cubicBezTo>
                <a:cubicBezTo>
                  <a:pt x="79828" y="445105"/>
                  <a:pt x="152400" y="575733"/>
                  <a:pt x="217714" y="667657"/>
                </a:cubicBezTo>
                <a:cubicBezTo>
                  <a:pt x="283028" y="759581"/>
                  <a:pt x="370114" y="836991"/>
                  <a:pt x="435428" y="885372"/>
                </a:cubicBezTo>
                <a:cubicBezTo>
                  <a:pt x="500742" y="933753"/>
                  <a:pt x="555171" y="945848"/>
                  <a:pt x="609600" y="9579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97" name="Freeform: Shape 296">
            <a:extLst>
              <a:ext uri="{FF2B5EF4-FFF2-40B4-BE49-F238E27FC236}">
                <a16:creationId xmlns:a16="http://schemas.microsoft.com/office/drawing/2014/main" id="{4E3166D7-3E26-4621-BA92-CBDDC823BE5F}"/>
              </a:ext>
            </a:extLst>
          </p:cNvPr>
          <p:cNvSpPr/>
          <p:nvPr/>
        </p:nvSpPr>
        <p:spPr>
          <a:xfrm>
            <a:off x="1048196" y="1104721"/>
            <a:ext cx="210608" cy="1495303"/>
          </a:xfrm>
          <a:custGeom>
            <a:avLst/>
            <a:gdLst>
              <a:gd name="connsiteX0" fmla="*/ 0 w 609600"/>
              <a:gd name="connsiteY0" fmla="*/ 0 h 957943"/>
              <a:gd name="connsiteX1" fmla="*/ 43542 w 609600"/>
              <a:gd name="connsiteY1" fmla="*/ 333829 h 957943"/>
              <a:gd name="connsiteX2" fmla="*/ 217714 w 609600"/>
              <a:gd name="connsiteY2" fmla="*/ 667657 h 957943"/>
              <a:gd name="connsiteX3" fmla="*/ 435428 w 609600"/>
              <a:gd name="connsiteY3" fmla="*/ 885372 h 957943"/>
              <a:gd name="connsiteX4" fmla="*/ 609600 w 609600"/>
              <a:gd name="connsiteY4" fmla="*/ 957943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57943">
                <a:moveTo>
                  <a:pt x="0" y="0"/>
                </a:moveTo>
                <a:cubicBezTo>
                  <a:pt x="3628" y="111276"/>
                  <a:pt x="7256" y="222553"/>
                  <a:pt x="43542" y="333829"/>
                </a:cubicBezTo>
                <a:cubicBezTo>
                  <a:pt x="79828" y="445105"/>
                  <a:pt x="152400" y="575733"/>
                  <a:pt x="217714" y="667657"/>
                </a:cubicBezTo>
                <a:cubicBezTo>
                  <a:pt x="283028" y="759581"/>
                  <a:pt x="370114" y="836991"/>
                  <a:pt x="435428" y="885372"/>
                </a:cubicBezTo>
                <a:cubicBezTo>
                  <a:pt x="500742" y="933753"/>
                  <a:pt x="555171" y="945848"/>
                  <a:pt x="609600" y="9579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98" name="Freeform: Shape 297">
            <a:extLst>
              <a:ext uri="{FF2B5EF4-FFF2-40B4-BE49-F238E27FC236}">
                <a16:creationId xmlns:a16="http://schemas.microsoft.com/office/drawing/2014/main" id="{332C0441-63BA-43F3-BBDC-D9D3DD0B14F1}"/>
              </a:ext>
            </a:extLst>
          </p:cNvPr>
          <p:cNvSpPr/>
          <p:nvPr/>
        </p:nvSpPr>
        <p:spPr>
          <a:xfrm>
            <a:off x="1258804" y="2600019"/>
            <a:ext cx="2046506" cy="638841"/>
          </a:xfrm>
          <a:custGeom>
            <a:avLst/>
            <a:gdLst>
              <a:gd name="connsiteX0" fmla="*/ 0 w 1741714"/>
              <a:gd name="connsiteY0" fmla="*/ 0 h 1088572"/>
              <a:gd name="connsiteX1" fmla="*/ 145143 w 1741714"/>
              <a:gd name="connsiteY1" fmla="*/ 246743 h 1088572"/>
              <a:gd name="connsiteX2" fmla="*/ 464457 w 1741714"/>
              <a:gd name="connsiteY2" fmla="*/ 624115 h 1088572"/>
              <a:gd name="connsiteX3" fmla="*/ 798285 w 1741714"/>
              <a:gd name="connsiteY3" fmla="*/ 841829 h 1088572"/>
              <a:gd name="connsiteX4" fmla="*/ 1277257 w 1741714"/>
              <a:gd name="connsiteY4" fmla="*/ 972457 h 1088572"/>
              <a:gd name="connsiteX5" fmla="*/ 1741714 w 1741714"/>
              <a:gd name="connsiteY5" fmla="*/ 1088572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714" h="1088572">
                <a:moveTo>
                  <a:pt x="0" y="0"/>
                </a:moveTo>
                <a:cubicBezTo>
                  <a:pt x="33867" y="71362"/>
                  <a:pt x="67734" y="142724"/>
                  <a:pt x="145143" y="246743"/>
                </a:cubicBezTo>
                <a:cubicBezTo>
                  <a:pt x="222552" y="350762"/>
                  <a:pt x="355600" y="524934"/>
                  <a:pt x="464457" y="624115"/>
                </a:cubicBezTo>
                <a:cubicBezTo>
                  <a:pt x="573314" y="723296"/>
                  <a:pt x="662818" y="783772"/>
                  <a:pt x="798285" y="841829"/>
                </a:cubicBezTo>
                <a:cubicBezTo>
                  <a:pt x="933752" y="899886"/>
                  <a:pt x="1277257" y="972457"/>
                  <a:pt x="1277257" y="972457"/>
                </a:cubicBezTo>
                <a:cubicBezTo>
                  <a:pt x="1434495" y="1013581"/>
                  <a:pt x="1657047" y="1049867"/>
                  <a:pt x="1741714" y="10885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2">
                  <a:lumMod val="50000"/>
                </a:schemeClr>
              </a:solidFill>
            </a:endParaRPr>
          </a:p>
        </p:txBody>
      </p:sp>
      <p:sp>
        <p:nvSpPr>
          <p:cNvPr id="299" name="Oval 298">
            <a:extLst>
              <a:ext uri="{FF2B5EF4-FFF2-40B4-BE49-F238E27FC236}">
                <a16:creationId xmlns:a16="http://schemas.microsoft.com/office/drawing/2014/main" id="{1D912668-832F-4D9D-92DF-F499A6B6CE9F}"/>
              </a:ext>
            </a:extLst>
          </p:cNvPr>
          <p:cNvSpPr/>
          <p:nvPr/>
        </p:nvSpPr>
        <p:spPr>
          <a:xfrm>
            <a:off x="605869" y="631298"/>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sp>
        <p:nvSpPr>
          <p:cNvPr id="300" name="Oval 299">
            <a:extLst>
              <a:ext uri="{FF2B5EF4-FFF2-40B4-BE49-F238E27FC236}">
                <a16:creationId xmlns:a16="http://schemas.microsoft.com/office/drawing/2014/main" id="{2B367A8D-B73B-49B7-A8F2-4E83F214FFE5}"/>
              </a:ext>
            </a:extLst>
          </p:cNvPr>
          <p:cNvSpPr/>
          <p:nvPr/>
        </p:nvSpPr>
        <p:spPr>
          <a:xfrm>
            <a:off x="3365644" y="1431429"/>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p:sp>
        <p:nvSpPr>
          <p:cNvPr id="301" name="Oval 300">
            <a:extLst>
              <a:ext uri="{FF2B5EF4-FFF2-40B4-BE49-F238E27FC236}">
                <a16:creationId xmlns:a16="http://schemas.microsoft.com/office/drawing/2014/main" id="{B997B9AB-F67F-4849-9368-3C927F8EABFA}"/>
              </a:ext>
            </a:extLst>
          </p:cNvPr>
          <p:cNvSpPr/>
          <p:nvPr/>
        </p:nvSpPr>
        <p:spPr>
          <a:xfrm>
            <a:off x="3684760" y="3383296"/>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3</a:t>
            </a:r>
          </a:p>
        </p:txBody>
      </p:sp>
      <p:sp>
        <p:nvSpPr>
          <p:cNvPr id="302" name="Oval 301">
            <a:extLst>
              <a:ext uri="{FF2B5EF4-FFF2-40B4-BE49-F238E27FC236}">
                <a16:creationId xmlns:a16="http://schemas.microsoft.com/office/drawing/2014/main" id="{E637DD48-5409-4362-BB49-2D49D01700FC}"/>
              </a:ext>
            </a:extLst>
          </p:cNvPr>
          <p:cNvSpPr/>
          <p:nvPr/>
        </p:nvSpPr>
        <p:spPr>
          <a:xfrm>
            <a:off x="826123" y="2706917"/>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4</a:t>
            </a:r>
          </a:p>
        </p:txBody>
      </p:sp>
      <p:cxnSp>
        <p:nvCxnSpPr>
          <p:cNvPr id="15" name="Straight Arrow Connector 14">
            <a:extLst>
              <a:ext uri="{FF2B5EF4-FFF2-40B4-BE49-F238E27FC236}">
                <a16:creationId xmlns:a16="http://schemas.microsoft.com/office/drawing/2014/main" id="{65A4E866-F8CB-40ED-A629-A56AE3198A35}"/>
              </a:ext>
            </a:extLst>
          </p:cNvPr>
          <p:cNvCxnSpPr>
            <a:cxnSpLocks/>
          </p:cNvCxnSpPr>
          <p:nvPr/>
        </p:nvCxnSpPr>
        <p:spPr>
          <a:xfrm>
            <a:off x="1846339" y="1589907"/>
            <a:ext cx="196111" cy="335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30B2FC35-17F8-46A3-BE19-CECF554DDBB0}"/>
              </a:ext>
            </a:extLst>
          </p:cNvPr>
          <p:cNvCxnSpPr>
            <a:cxnSpLocks/>
          </p:cNvCxnSpPr>
          <p:nvPr/>
        </p:nvCxnSpPr>
        <p:spPr>
          <a:xfrm>
            <a:off x="3033278" y="2417105"/>
            <a:ext cx="31789" cy="1470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73BC0ECF-4FD9-486F-AAC9-022731822C53}"/>
              </a:ext>
            </a:extLst>
          </p:cNvPr>
          <p:cNvCxnSpPr>
            <a:cxnSpLocks/>
          </p:cNvCxnSpPr>
          <p:nvPr/>
        </p:nvCxnSpPr>
        <p:spPr>
          <a:xfrm flipH="1" flipV="1">
            <a:off x="2277871" y="3117336"/>
            <a:ext cx="208673" cy="161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E428708B-9402-4CF9-B1C3-30EEFB4AE4A0}"/>
              </a:ext>
            </a:extLst>
          </p:cNvPr>
          <p:cNvCxnSpPr>
            <a:cxnSpLocks/>
          </p:cNvCxnSpPr>
          <p:nvPr/>
        </p:nvCxnSpPr>
        <p:spPr>
          <a:xfrm flipH="1" flipV="1">
            <a:off x="1076233" y="1792398"/>
            <a:ext cx="14078" cy="1947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0" name="Freeform: Shape 319">
            <a:extLst>
              <a:ext uri="{FF2B5EF4-FFF2-40B4-BE49-F238E27FC236}">
                <a16:creationId xmlns:a16="http://schemas.microsoft.com/office/drawing/2014/main" id="{9C6E1499-86AF-4105-BDB9-D842A5C60316}"/>
              </a:ext>
            </a:extLst>
          </p:cNvPr>
          <p:cNvSpPr/>
          <p:nvPr/>
        </p:nvSpPr>
        <p:spPr>
          <a:xfrm>
            <a:off x="7563236" y="1395412"/>
            <a:ext cx="2238375" cy="2071687"/>
          </a:xfrm>
          <a:custGeom>
            <a:avLst/>
            <a:gdLst>
              <a:gd name="connsiteX0" fmla="*/ 0 w 2238375"/>
              <a:gd name="connsiteY0" fmla="*/ 0 h 2071687"/>
              <a:gd name="connsiteX1" fmla="*/ 28575 w 2238375"/>
              <a:gd name="connsiteY1" fmla="*/ 642937 h 2071687"/>
              <a:gd name="connsiteX2" fmla="*/ 90488 w 2238375"/>
              <a:gd name="connsiteY2" fmla="*/ 1138237 h 2071687"/>
              <a:gd name="connsiteX3" fmla="*/ 200025 w 2238375"/>
              <a:gd name="connsiteY3" fmla="*/ 1443037 h 2071687"/>
              <a:gd name="connsiteX4" fmla="*/ 400050 w 2238375"/>
              <a:gd name="connsiteY4" fmla="*/ 1595437 h 2071687"/>
              <a:gd name="connsiteX5" fmla="*/ 757238 w 2238375"/>
              <a:gd name="connsiteY5" fmla="*/ 1814512 h 2071687"/>
              <a:gd name="connsiteX6" fmla="*/ 1109663 w 2238375"/>
              <a:gd name="connsiteY6" fmla="*/ 1924050 h 2071687"/>
              <a:gd name="connsiteX7" fmla="*/ 1585913 w 2238375"/>
              <a:gd name="connsiteY7" fmla="*/ 2005012 h 2071687"/>
              <a:gd name="connsiteX8" fmla="*/ 2124075 w 2238375"/>
              <a:gd name="connsiteY8" fmla="*/ 2057400 h 2071687"/>
              <a:gd name="connsiteX9" fmla="*/ 2238375 w 2238375"/>
              <a:gd name="connsiteY9" fmla="*/ 2071687 h 2071687"/>
              <a:gd name="connsiteX10" fmla="*/ 2171700 w 2238375"/>
              <a:gd name="connsiteY10" fmla="*/ 1990725 h 2071687"/>
              <a:gd name="connsiteX11" fmla="*/ 2100263 w 2238375"/>
              <a:gd name="connsiteY11" fmla="*/ 1809750 h 2071687"/>
              <a:gd name="connsiteX12" fmla="*/ 2005013 w 2238375"/>
              <a:gd name="connsiteY12" fmla="*/ 1414462 h 2071687"/>
              <a:gd name="connsiteX13" fmla="*/ 1943100 w 2238375"/>
              <a:gd name="connsiteY13" fmla="*/ 771525 h 2071687"/>
              <a:gd name="connsiteX14" fmla="*/ 1947863 w 2238375"/>
              <a:gd name="connsiteY14" fmla="*/ 571500 h 2071687"/>
              <a:gd name="connsiteX15" fmla="*/ 1733550 w 2238375"/>
              <a:gd name="connsiteY15" fmla="*/ 547687 h 2071687"/>
              <a:gd name="connsiteX16" fmla="*/ 1490663 w 2238375"/>
              <a:gd name="connsiteY16" fmla="*/ 519112 h 2071687"/>
              <a:gd name="connsiteX17" fmla="*/ 1219200 w 2238375"/>
              <a:gd name="connsiteY17" fmla="*/ 490537 h 2071687"/>
              <a:gd name="connsiteX18" fmla="*/ 914400 w 2238375"/>
              <a:gd name="connsiteY18" fmla="*/ 442912 h 2071687"/>
              <a:gd name="connsiteX19" fmla="*/ 538163 w 2238375"/>
              <a:gd name="connsiteY19" fmla="*/ 333375 h 2071687"/>
              <a:gd name="connsiteX20" fmla="*/ 314325 w 2238375"/>
              <a:gd name="connsiteY20" fmla="*/ 200025 h 2071687"/>
              <a:gd name="connsiteX21" fmla="*/ 133350 w 2238375"/>
              <a:gd name="connsiteY21" fmla="*/ 85725 h 2071687"/>
              <a:gd name="connsiteX22" fmla="*/ 0 w 2238375"/>
              <a:gd name="connsiteY22" fmla="*/ 0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75" h="2071687">
                <a:moveTo>
                  <a:pt x="0" y="0"/>
                </a:moveTo>
                <a:lnTo>
                  <a:pt x="28575" y="642937"/>
                </a:lnTo>
                <a:lnTo>
                  <a:pt x="90488" y="1138237"/>
                </a:lnTo>
                <a:lnTo>
                  <a:pt x="200025" y="1443037"/>
                </a:lnTo>
                <a:lnTo>
                  <a:pt x="400050" y="1595437"/>
                </a:lnTo>
                <a:lnTo>
                  <a:pt x="757238" y="1814512"/>
                </a:lnTo>
                <a:lnTo>
                  <a:pt x="1109663" y="1924050"/>
                </a:lnTo>
                <a:lnTo>
                  <a:pt x="1585913" y="2005012"/>
                </a:lnTo>
                <a:lnTo>
                  <a:pt x="2124075" y="2057400"/>
                </a:lnTo>
                <a:lnTo>
                  <a:pt x="2238375" y="2071687"/>
                </a:lnTo>
                <a:lnTo>
                  <a:pt x="2171700" y="1990725"/>
                </a:lnTo>
                <a:lnTo>
                  <a:pt x="2100263" y="1809750"/>
                </a:lnTo>
                <a:lnTo>
                  <a:pt x="2005013" y="1414462"/>
                </a:lnTo>
                <a:lnTo>
                  <a:pt x="1943100" y="771525"/>
                </a:lnTo>
                <a:lnTo>
                  <a:pt x="1947863" y="571500"/>
                </a:lnTo>
                <a:lnTo>
                  <a:pt x="1733550" y="547687"/>
                </a:lnTo>
                <a:lnTo>
                  <a:pt x="1490663" y="519112"/>
                </a:lnTo>
                <a:lnTo>
                  <a:pt x="1219200" y="490537"/>
                </a:lnTo>
                <a:lnTo>
                  <a:pt x="914400" y="442912"/>
                </a:lnTo>
                <a:lnTo>
                  <a:pt x="538163" y="333375"/>
                </a:lnTo>
                <a:lnTo>
                  <a:pt x="314325" y="200025"/>
                </a:lnTo>
                <a:lnTo>
                  <a:pt x="133350" y="85725"/>
                </a:lnTo>
                <a:lnTo>
                  <a:pt x="0" y="0"/>
                </a:lnTo>
                <a:close/>
              </a:path>
            </a:pathLst>
          </a:custGeom>
          <a:gradFill flip="none" rotWithShape="1">
            <a:gsLst>
              <a:gs pos="42000">
                <a:srgbClr val="F2A26B"/>
              </a:gs>
              <a:gs pos="100000">
                <a:schemeClr val="accent2">
                  <a:lumMod val="40000"/>
                  <a:lumOff val="60000"/>
                </a:schemeClr>
              </a:gs>
              <a:gs pos="88000">
                <a:schemeClr val="accent2">
                  <a:lumMod val="95000"/>
                  <a:lumOff val="5000"/>
                </a:schemeClr>
              </a:gs>
              <a:gs pos="0">
                <a:schemeClr val="accent2">
                  <a:lumMod val="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1" name="Straight Connector 320">
            <a:extLst>
              <a:ext uri="{FF2B5EF4-FFF2-40B4-BE49-F238E27FC236}">
                <a16:creationId xmlns:a16="http://schemas.microsoft.com/office/drawing/2014/main" id="{70D2ADAD-2E76-4B65-BB8B-A46E897877EC}"/>
              </a:ext>
            </a:extLst>
          </p:cNvPr>
          <p:cNvCxnSpPr>
            <a:cxnSpLocks/>
          </p:cNvCxnSpPr>
          <p:nvPr/>
        </p:nvCxnSpPr>
        <p:spPr>
          <a:xfrm>
            <a:off x="6826376" y="889378"/>
            <a:ext cx="0" cy="3236759"/>
          </a:xfrm>
          <a:prstGeom prst="line">
            <a:avLst/>
          </a:prstGeom>
          <a:ln w="28575">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59195FA0-A73E-4CF5-A286-227CC7C40A87}"/>
              </a:ext>
            </a:extLst>
          </p:cNvPr>
          <p:cNvCxnSpPr>
            <a:cxnSpLocks/>
          </p:cNvCxnSpPr>
          <p:nvPr/>
        </p:nvCxnSpPr>
        <p:spPr>
          <a:xfrm flipV="1">
            <a:off x="6826376" y="4111407"/>
            <a:ext cx="3975768" cy="1"/>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3" name="TextBox 322">
            <a:extLst>
              <a:ext uri="{FF2B5EF4-FFF2-40B4-BE49-F238E27FC236}">
                <a16:creationId xmlns:a16="http://schemas.microsoft.com/office/drawing/2014/main" id="{00FB017C-91FF-4BDE-8CBF-3A19C770D016}"/>
              </a:ext>
            </a:extLst>
          </p:cNvPr>
          <p:cNvSpPr txBox="1"/>
          <p:nvPr/>
        </p:nvSpPr>
        <p:spPr>
          <a:xfrm>
            <a:off x="6538588" y="889378"/>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
            </a:r>
          </a:p>
        </p:txBody>
      </p:sp>
      <p:sp>
        <p:nvSpPr>
          <p:cNvPr id="324" name="TextBox 323">
            <a:extLst>
              <a:ext uri="{FF2B5EF4-FFF2-40B4-BE49-F238E27FC236}">
                <a16:creationId xmlns:a16="http://schemas.microsoft.com/office/drawing/2014/main" id="{C5C6CF91-C0F5-4F2E-BF2D-FD2EEAA7C37D}"/>
              </a:ext>
            </a:extLst>
          </p:cNvPr>
          <p:cNvSpPr txBox="1"/>
          <p:nvPr/>
        </p:nvSpPr>
        <p:spPr>
          <a:xfrm>
            <a:off x="10226569" y="4126137"/>
            <a:ext cx="57557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V</a:t>
            </a:r>
          </a:p>
        </p:txBody>
      </p:sp>
      <p:sp>
        <p:nvSpPr>
          <p:cNvPr id="325" name="Freeform: Shape 324">
            <a:extLst>
              <a:ext uri="{FF2B5EF4-FFF2-40B4-BE49-F238E27FC236}">
                <a16:creationId xmlns:a16="http://schemas.microsoft.com/office/drawing/2014/main" id="{4FCF114D-3C8F-4930-B0D9-A496EEBB86E5}"/>
              </a:ext>
            </a:extLst>
          </p:cNvPr>
          <p:cNvSpPr/>
          <p:nvPr/>
        </p:nvSpPr>
        <p:spPr>
          <a:xfrm>
            <a:off x="7542573" y="1344469"/>
            <a:ext cx="1963613" cy="638841"/>
          </a:xfrm>
          <a:custGeom>
            <a:avLst/>
            <a:gdLst>
              <a:gd name="connsiteX0" fmla="*/ 0 w 1741714"/>
              <a:gd name="connsiteY0" fmla="*/ 0 h 1088572"/>
              <a:gd name="connsiteX1" fmla="*/ 145143 w 1741714"/>
              <a:gd name="connsiteY1" fmla="*/ 246743 h 1088572"/>
              <a:gd name="connsiteX2" fmla="*/ 464457 w 1741714"/>
              <a:gd name="connsiteY2" fmla="*/ 624115 h 1088572"/>
              <a:gd name="connsiteX3" fmla="*/ 798285 w 1741714"/>
              <a:gd name="connsiteY3" fmla="*/ 841829 h 1088572"/>
              <a:gd name="connsiteX4" fmla="*/ 1277257 w 1741714"/>
              <a:gd name="connsiteY4" fmla="*/ 972457 h 1088572"/>
              <a:gd name="connsiteX5" fmla="*/ 1741714 w 1741714"/>
              <a:gd name="connsiteY5" fmla="*/ 1088572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714" h="1088572">
                <a:moveTo>
                  <a:pt x="0" y="0"/>
                </a:moveTo>
                <a:cubicBezTo>
                  <a:pt x="33867" y="71362"/>
                  <a:pt x="67734" y="142724"/>
                  <a:pt x="145143" y="246743"/>
                </a:cubicBezTo>
                <a:cubicBezTo>
                  <a:pt x="222552" y="350762"/>
                  <a:pt x="355600" y="524934"/>
                  <a:pt x="464457" y="624115"/>
                </a:cubicBezTo>
                <a:cubicBezTo>
                  <a:pt x="573314" y="723296"/>
                  <a:pt x="662818" y="783772"/>
                  <a:pt x="798285" y="841829"/>
                </a:cubicBezTo>
                <a:cubicBezTo>
                  <a:pt x="933752" y="899886"/>
                  <a:pt x="1277257" y="972457"/>
                  <a:pt x="1277257" y="972457"/>
                </a:cubicBezTo>
                <a:cubicBezTo>
                  <a:pt x="1434495" y="1013581"/>
                  <a:pt x="1657047" y="1049867"/>
                  <a:pt x="1741714" y="10885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2">
                  <a:lumMod val="50000"/>
                </a:schemeClr>
              </a:solidFill>
            </a:endParaRPr>
          </a:p>
        </p:txBody>
      </p:sp>
      <p:sp>
        <p:nvSpPr>
          <p:cNvPr id="326" name="Freeform: Shape 325">
            <a:extLst>
              <a:ext uri="{FF2B5EF4-FFF2-40B4-BE49-F238E27FC236}">
                <a16:creationId xmlns:a16="http://schemas.microsoft.com/office/drawing/2014/main" id="{AB269FC2-C652-4CE0-8D88-D88B5656656D}"/>
              </a:ext>
            </a:extLst>
          </p:cNvPr>
          <p:cNvSpPr/>
          <p:nvPr/>
        </p:nvSpPr>
        <p:spPr>
          <a:xfrm>
            <a:off x="9506186" y="1979256"/>
            <a:ext cx="304796" cy="1495135"/>
          </a:xfrm>
          <a:custGeom>
            <a:avLst/>
            <a:gdLst>
              <a:gd name="connsiteX0" fmla="*/ 0 w 609600"/>
              <a:gd name="connsiteY0" fmla="*/ 0 h 957943"/>
              <a:gd name="connsiteX1" fmla="*/ 43542 w 609600"/>
              <a:gd name="connsiteY1" fmla="*/ 333829 h 957943"/>
              <a:gd name="connsiteX2" fmla="*/ 217714 w 609600"/>
              <a:gd name="connsiteY2" fmla="*/ 667657 h 957943"/>
              <a:gd name="connsiteX3" fmla="*/ 435428 w 609600"/>
              <a:gd name="connsiteY3" fmla="*/ 885372 h 957943"/>
              <a:gd name="connsiteX4" fmla="*/ 609600 w 609600"/>
              <a:gd name="connsiteY4" fmla="*/ 957943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57943">
                <a:moveTo>
                  <a:pt x="0" y="0"/>
                </a:moveTo>
                <a:cubicBezTo>
                  <a:pt x="3628" y="111276"/>
                  <a:pt x="7256" y="222553"/>
                  <a:pt x="43542" y="333829"/>
                </a:cubicBezTo>
                <a:cubicBezTo>
                  <a:pt x="79828" y="445105"/>
                  <a:pt x="152400" y="575733"/>
                  <a:pt x="217714" y="667657"/>
                </a:cubicBezTo>
                <a:cubicBezTo>
                  <a:pt x="283028" y="759581"/>
                  <a:pt x="370114" y="836991"/>
                  <a:pt x="435428" y="885372"/>
                </a:cubicBezTo>
                <a:cubicBezTo>
                  <a:pt x="500742" y="933753"/>
                  <a:pt x="555171" y="945848"/>
                  <a:pt x="609600" y="9579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327" name="Freeform: Shape 326">
            <a:extLst>
              <a:ext uri="{FF2B5EF4-FFF2-40B4-BE49-F238E27FC236}">
                <a16:creationId xmlns:a16="http://schemas.microsoft.com/office/drawing/2014/main" id="{444A596A-DA4C-457C-947E-62DAB123A758}"/>
              </a:ext>
            </a:extLst>
          </p:cNvPr>
          <p:cNvSpPr/>
          <p:nvPr/>
        </p:nvSpPr>
        <p:spPr>
          <a:xfrm>
            <a:off x="7553865" y="1344304"/>
            <a:ext cx="210608" cy="1495303"/>
          </a:xfrm>
          <a:custGeom>
            <a:avLst/>
            <a:gdLst>
              <a:gd name="connsiteX0" fmla="*/ 0 w 609600"/>
              <a:gd name="connsiteY0" fmla="*/ 0 h 957943"/>
              <a:gd name="connsiteX1" fmla="*/ 43542 w 609600"/>
              <a:gd name="connsiteY1" fmla="*/ 333829 h 957943"/>
              <a:gd name="connsiteX2" fmla="*/ 217714 w 609600"/>
              <a:gd name="connsiteY2" fmla="*/ 667657 h 957943"/>
              <a:gd name="connsiteX3" fmla="*/ 435428 w 609600"/>
              <a:gd name="connsiteY3" fmla="*/ 885372 h 957943"/>
              <a:gd name="connsiteX4" fmla="*/ 609600 w 609600"/>
              <a:gd name="connsiteY4" fmla="*/ 957943 h 9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957943">
                <a:moveTo>
                  <a:pt x="0" y="0"/>
                </a:moveTo>
                <a:cubicBezTo>
                  <a:pt x="3628" y="111276"/>
                  <a:pt x="7256" y="222553"/>
                  <a:pt x="43542" y="333829"/>
                </a:cubicBezTo>
                <a:cubicBezTo>
                  <a:pt x="79828" y="445105"/>
                  <a:pt x="152400" y="575733"/>
                  <a:pt x="217714" y="667657"/>
                </a:cubicBezTo>
                <a:cubicBezTo>
                  <a:pt x="283028" y="759581"/>
                  <a:pt x="370114" y="836991"/>
                  <a:pt x="435428" y="885372"/>
                </a:cubicBezTo>
                <a:cubicBezTo>
                  <a:pt x="500742" y="933753"/>
                  <a:pt x="555171" y="945848"/>
                  <a:pt x="609600" y="95794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328" name="Freeform: Shape 327">
            <a:extLst>
              <a:ext uri="{FF2B5EF4-FFF2-40B4-BE49-F238E27FC236}">
                <a16:creationId xmlns:a16="http://schemas.microsoft.com/office/drawing/2014/main" id="{4C09C321-4699-4AE4-B072-64EE7FB3ADBD}"/>
              </a:ext>
            </a:extLst>
          </p:cNvPr>
          <p:cNvSpPr/>
          <p:nvPr/>
        </p:nvSpPr>
        <p:spPr>
          <a:xfrm>
            <a:off x="7764473" y="2839602"/>
            <a:ext cx="2046506" cy="638841"/>
          </a:xfrm>
          <a:custGeom>
            <a:avLst/>
            <a:gdLst>
              <a:gd name="connsiteX0" fmla="*/ 0 w 1741714"/>
              <a:gd name="connsiteY0" fmla="*/ 0 h 1088572"/>
              <a:gd name="connsiteX1" fmla="*/ 145143 w 1741714"/>
              <a:gd name="connsiteY1" fmla="*/ 246743 h 1088572"/>
              <a:gd name="connsiteX2" fmla="*/ 464457 w 1741714"/>
              <a:gd name="connsiteY2" fmla="*/ 624115 h 1088572"/>
              <a:gd name="connsiteX3" fmla="*/ 798285 w 1741714"/>
              <a:gd name="connsiteY3" fmla="*/ 841829 h 1088572"/>
              <a:gd name="connsiteX4" fmla="*/ 1277257 w 1741714"/>
              <a:gd name="connsiteY4" fmla="*/ 972457 h 1088572"/>
              <a:gd name="connsiteX5" fmla="*/ 1741714 w 1741714"/>
              <a:gd name="connsiteY5" fmla="*/ 1088572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714" h="1088572">
                <a:moveTo>
                  <a:pt x="0" y="0"/>
                </a:moveTo>
                <a:cubicBezTo>
                  <a:pt x="33867" y="71362"/>
                  <a:pt x="67734" y="142724"/>
                  <a:pt x="145143" y="246743"/>
                </a:cubicBezTo>
                <a:cubicBezTo>
                  <a:pt x="222552" y="350762"/>
                  <a:pt x="355600" y="524934"/>
                  <a:pt x="464457" y="624115"/>
                </a:cubicBezTo>
                <a:cubicBezTo>
                  <a:pt x="573314" y="723296"/>
                  <a:pt x="662818" y="783772"/>
                  <a:pt x="798285" y="841829"/>
                </a:cubicBezTo>
                <a:cubicBezTo>
                  <a:pt x="933752" y="899886"/>
                  <a:pt x="1277257" y="972457"/>
                  <a:pt x="1277257" y="972457"/>
                </a:cubicBezTo>
                <a:cubicBezTo>
                  <a:pt x="1434495" y="1013581"/>
                  <a:pt x="1657047" y="1049867"/>
                  <a:pt x="1741714" y="1088572"/>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2">
                  <a:lumMod val="50000"/>
                </a:schemeClr>
              </a:solidFill>
            </a:endParaRPr>
          </a:p>
        </p:txBody>
      </p:sp>
      <p:sp>
        <p:nvSpPr>
          <p:cNvPr id="329" name="Oval 328">
            <a:extLst>
              <a:ext uri="{FF2B5EF4-FFF2-40B4-BE49-F238E27FC236}">
                <a16:creationId xmlns:a16="http://schemas.microsoft.com/office/drawing/2014/main" id="{EFBA41EB-F480-4CB4-A016-9208FE55C9C2}"/>
              </a:ext>
            </a:extLst>
          </p:cNvPr>
          <p:cNvSpPr/>
          <p:nvPr/>
        </p:nvSpPr>
        <p:spPr>
          <a:xfrm>
            <a:off x="7464806" y="2916556"/>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sp>
        <p:nvSpPr>
          <p:cNvPr id="330" name="Oval 329">
            <a:extLst>
              <a:ext uri="{FF2B5EF4-FFF2-40B4-BE49-F238E27FC236}">
                <a16:creationId xmlns:a16="http://schemas.microsoft.com/office/drawing/2014/main" id="{15D64DDA-F7FD-47C1-9FE3-5BADF2303608}"/>
              </a:ext>
            </a:extLst>
          </p:cNvPr>
          <p:cNvSpPr/>
          <p:nvPr/>
        </p:nvSpPr>
        <p:spPr>
          <a:xfrm>
            <a:off x="7181179" y="1017579"/>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p:sp>
        <p:nvSpPr>
          <p:cNvPr id="331" name="Oval 330">
            <a:extLst>
              <a:ext uri="{FF2B5EF4-FFF2-40B4-BE49-F238E27FC236}">
                <a16:creationId xmlns:a16="http://schemas.microsoft.com/office/drawing/2014/main" id="{DAAC5A38-FA56-4DC1-818A-7CB37D004C4B}"/>
              </a:ext>
            </a:extLst>
          </p:cNvPr>
          <p:cNvSpPr/>
          <p:nvPr/>
        </p:nvSpPr>
        <p:spPr>
          <a:xfrm>
            <a:off x="9539690" y="1678844"/>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3</a:t>
            </a:r>
          </a:p>
        </p:txBody>
      </p:sp>
      <p:sp>
        <p:nvSpPr>
          <p:cNvPr id="332" name="Oval 331">
            <a:extLst>
              <a:ext uri="{FF2B5EF4-FFF2-40B4-BE49-F238E27FC236}">
                <a16:creationId xmlns:a16="http://schemas.microsoft.com/office/drawing/2014/main" id="{0B7AD1ED-F762-4FB1-A6D7-B5397C366523}"/>
              </a:ext>
            </a:extLst>
          </p:cNvPr>
          <p:cNvSpPr/>
          <p:nvPr/>
        </p:nvSpPr>
        <p:spPr>
          <a:xfrm>
            <a:off x="9869126" y="3440915"/>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4</a:t>
            </a:r>
          </a:p>
        </p:txBody>
      </p:sp>
      <p:sp>
        <p:nvSpPr>
          <p:cNvPr id="337" name="TextBox 336">
            <a:extLst>
              <a:ext uri="{FF2B5EF4-FFF2-40B4-BE49-F238E27FC236}">
                <a16:creationId xmlns:a16="http://schemas.microsoft.com/office/drawing/2014/main" id="{5DEAB532-F60B-44FF-B712-988D91023871}"/>
              </a:ext>
            </a:extLst>
          </p:cNvPr>
          <p:cNvSpPr txBox="1"/>
          <p:nvPr/>
        </p:nvSpPr>
        <p:spPr>
          <a:xfrm>
            <a:off x="3" y="0"/>
            <a:ext cx="1643268" cy="45807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Carnot Cycle</a:t>
            </a:r>
          </a:p>
        </p:txBody>
      </p:sp>
      <p:sp>
        <p:nvSpPr>
          <p:cNvPr id="338" name="TextBox 337">
            <a:extLst>
              <a:ext uri="{FF2B5EF4-FFF2-40B4-BE49-F238E27FC236}">
                <a16:creationId xmlns:a16="http://schemas.microsoft.com/office/drawing/2014/main" id="{8669BE28-53C4-4FA0-9EA0-B8F565901D55}"/>
              </a:ext>
            </a:extLst>
          </p:cNvPr>
          <p:cNvSpPr txBox="1"/>
          <p:nvPr/>
        </p:nvSpPr>
        <p:spPr>
          <a:xfrm>
            <a:off x="5952028" y="13668"/>
            <a:ext cx="2524647" cy="45807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Reversed Carnot cycle</a:t>
            </a:r>
          </a:p>
        </p:txBody>
      </p:sp>
      <p:sp>
        <p:nvSpPr>
          <p:cNvPr id="40" name="Arc 39">
            <a:extLst>
              <a:ext uri="{FF2B5EF4-FFF2-40B4-BE49-F238E27FC236}">
                <a16:creationId xmlns:a16="http://schemas.microsoft.com/office/drawing/2014/main" id="{E3F8DF62-88D0-44CE-B6A3-A00BD462AB8F}"/>
              </a:ext>
            </a:extLst>
          </p:cNvPr>
          <p:cNvSpPr/>
          <p:nvPr/>
        </p:nvSpPr>
        <p:spPr>
          <a:xfrm rot="15934134">
            <a:off x="2633661" y="423174"/>
            <a:ext cx="1945319" cy="2806543"/>
          </a:xfrm>
          <a:prstGeom prst="arc">
            <a:avLst>
              <a:gd name="adj1" fmla="val 16200000"/>
              <a:gd name="adj2" fmla="val 17765229"/>
            </a:avLst>
          </a:prstGeom>
          <a:ln w="635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Arc 346">
            <a:extLst>
              <a:ext uri="{FF2B5EF4-FFF2-40B4-BE49-F238E27FC236}">
                <a16:creationId xmlns:a16="http://schemas.microsoft.com/office/drawing/2014/main" id="{D6E7FAA0-CF7F-4446-AAAA-92423D15842A}"/>
              </a:ext>
            </a:extLst>
          </p:cNvPr>
          <p:cNvSpPr/>
          <p:nvPr/>
        </p:nvSpPr>
        <p:spPr>
          <a:xfrm rot="15934134">
            <a:off x="2294674" y="1927079"/>
            <a:ext cx="1945319" cy="2806543"/>
          </a:xfrm>
          <a:prstGeom prst="arc">
            <a:avLst>
              <a:gd name="adj1" fmla="val 16200000"/>
              <a:gd name="adj2" fmla="val 18077127"/>
            </a:avLst>
          </a:prstGeom>
          <a:ln w="635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Arc 347">
            <a:extLst>
              <a:ext uri="{FF2B5EF4-FFF2-40B4-BE49-F238E27FC236}">
                <a16:creationId xmlns:a16="http://schemas.microsoft.com/office/drawing/2014/main" id="{D5422190-2518-4EDF-AA10-728CF5C78C71}"/>
              </a:ext>
            </a:extLst>
          </p:cNvPr>
          <p:cNvSpPr/>
          <p:nvPr/>
        </p:nvSpPr>
        <p:spPr>
          <a:xfrm rot="7000062" flipV="1">
            <a:off x="8424226" y="2119912"/>
            <a:ext cx="2444079" cy="2567679"/>
          </a:xfrm>
          <a:prstGeom prst="arc">
            <a:avLst>
              <a:gd name="adj1" fmla="val 16200000"/>
              <a:gd name="adj2" fmla="val 18124491"/>
            </a:avLst>
          </a:prstGeom>
          <a:ln w="635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Arc 348">
            <a:extLst>
              <a:ext uri="{FF2B5EF4-FFF2-40B4-BE49-F238E27FC236}">
                <a16:creationId xmlns:a16="http://schemas.microsoft.com/office/drawing/2014/main" id="{7030A653-F4BF-4BD6-AC2D-8757B165F078}"/>
              </a:ext>
            </a:extLst>
          </p:cNvPr>
          <p:cNvSpPr/>
          <p:nvPr/>
        </p:nvSpPr>
        <p:spPr>
          <a:xfrm rot="8911132" flipV="1">
            <a:off x="8763597" y="1147414"/>
            <a:ext cx="2444079" cy="2567679"/>
          </a:xfrm>
          <a:prstGeom prst="arc">
            <a:avLst>
              <a:gd name="adj1" fmla="val 17041754"/>
              <a:gd name="adj2" fmla="val 18867985"/>
            </a:avLst>
          </a:prstGeom>
          <a:ln w="63500">
            <a:solidFill>
              <a:schemeClr val="accent4">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TextBox 349">
            <a:extLst>
              <a:ext uri="{FF2B5EF4-FFF2-40B4-BE49-F238E27FC236}">
                <a16:creationId xmlns:a16="http://schemas.microsoft.com/office/drawing/2014/main" id="{E81B9736-9F93-4AFF-B74A-A94C4EB9F3F4}"/>
              </a:ext>
            </a:extLst>
          </p:cNvPr>
          <p:cNvSpPr txBox="1"/>
          <p:nvPr/>
        </p:nvSpPr>
        <p:spPr>
          <a:xfrm>
            <a:off x="1891389" y="1058496"/>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H</a:t>
            </a:r>
            <a:endParaRPr lang="en-US" dirty="0">
              <a:solidFill>
                <a:srgbClr val="C00000"/>
              </a:solidFill>
            </a:endParaRPr>
          </a:p>
        </p:txBody>
      </p:sp>
      <p:sp>
        <p:nvSpPr>
          <p:cNvPr id="352" name="TextBox 351">
            <a:extLst>
              <a:ext uri="{FF2B5EF4-FFF2-40B4-BE49-F238E27FC236}">
                <a16:creationId xmlns:a16="http://schemas.microsoft.com/office/drawing/2014/main" id="{E79BDC8A-BD96-4EA2-90E7-75A7899F1A94}"/>
              </a:ext>
            </a:extLst>
          </p:cNvPr>
          <p:cNvSpPr txBox="1"/>
          <p:nvPr/>
        </p:nvSpPr>
        <p:spPr>
          <a:xfrm>
            <a:off x="1641324" y="3364257"/>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L</a:t>
            </a:r>
            <a:endParaRPr lang="en-US" dirty="0">
              <a:solidFill>
                <a:srgbClr val="C00000"/>
              </a:solidFill>
            </a:endParaRPr>
          </a:p>
        </p:txBody>
      </p:sp>
      <p:sp>
        <p:nvSpPr>
          <p:cNvPr id="353" name="TextBox 352">
            <a:extLst>
              <a:ext uri="{FF2B5EF4-FFF2-40B4-BE49-F238E27FC236}">
                <a16:creationId xmlns:a16="http://schemas.microsoft.com/office/drawing/2014/main" id="{E1CFDD1B-7293-469B-B35A-3D8D1548647C}"/>
              </a:ext>
            </a:extLst>
          </p:cNvPr>
          <p:cNvSpPr txBox="1"/>
          <p:nvPr/>
        </p:nvSpPr>
        <p:spPr>
          <a:xfrm>
            <a:off x="8331169" y="3448018"/>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L</a:t>
            </a:r>
            <a:endParaRPr lang="en-US" dirty="0">
              <a:solidFill>
                <a:srgbClr val="C00000"/>
              </a:solidFill>
            </a:endParaRPr>
          </a:p>
        </p:txBody>
      </p:sp>
      <p:sp>
        <p:nvSpPr>
          <p:cNvPr id="354" name="TextBox 353">
            <a:extLst>
              <a:ext uri="{FF2B5EF4-FFF2-40B4-BE49-F238E27FC236}">
                <a16:creationId xmlns:a16="http://schemas.microsoft.com/office/drawing/2014/main" id="{0031518F-7D2C-4332-8A3C-9296753CDAEA}"/>
              </a:ext>
            </a:extLst>
          </p:cNvPr>
          <p:cNvSpPr txBox="1"/>
          <p:nvPr/>
        </p:nvSpPr>
        <p:spPr>
          <a:xfrm>
            <a:off x="8787726" y="1166175"/>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Q</a:t>
            </a:r>
            <a:r>
              <a:rPr lang="en-US" sz="1800" baseline="-25000" dirty="0">
                <a:solidFill>
                  <a:srgbClr val="C00000"/>
                </a:solidFill>
                <a:latin typeface="Times New Roman" panose="02020603050405020304" pitchFamily="18" charset="0"/>
                <a:cs typeface="Times New Roman" panose="02020603050405020304" pitchFamily="18" charset="0"/>
              </a:rPr>
              <a:t>H</a:t>
            </a:r>
            <a:endParaRPr lang="en-US" dirty="0">
              <a:solidFill>
                <a:srgbClr val="C00000"/>
              </a:solidFill>
            </a:endParaRPr>
          </a:p>
        </p:txBody>
      </p:sp>
      <p:sp>
        <p:nvSpPr>
          <p:cNvPr id="355" name="Rectangle 354">
            <a:extLst>
              <a:ext uri="{FF2B5EF4-FFF2-40B4-BE49-F238E27FC236}">
                <a16:creationId xmlns:a16="http://schemas.microsoft.com/office/drawing/2014/main" id="{A6BEC1AF-53CA-4D18-BCF8-CF1B9DFAA559}"/>
              </a:ext>
            </a:extLst>
          </p:cNvPr>
          <p:cNvSpPr/>
          <p:nvPr/>
        </p:nvSpPr>
        <p:spPr>
          <a:xfrm>
            <a:off x="6746343" y="4424827"/>
            <a:ext cx="4241851"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1-2: </a:t>
            </a:r>
            <a:r>
              <a:rPr lang="en-US" sz="1600" dirty="0">
                <a:latin typeface="Times New Roman" panose="02020603050405020304" pitchFamily="18" charset="0"/>
                <a:cs typeface="Times New Roman" panose="02020603050405020304" pitchFamily="18" charset="0"/>
              </a:rPr>
              <a:t>Isentropic (Adiabatic) compression</a:t>
            </a:r>
          </a:p>
        </p:txBody>
      </p:sp>
      <p:sp>
        <p:nvSpPr>
          <p:cNvPr id="357" name="Rectangle 356">
            <a:extLst>
              <a:ext uri="{FF2B5EF4-FFF2-40B4-BE49-F238E27FC236}">
                <a16:creationId xmlns:a16="http://schemas.microsoft.com/office/drawing/2014/main" id="{D11A40BA-0217-48D8-BA39-E7F5A8EB004D}"/>
              </a:ext>
            </a:extLst>
          </p:cNvPr>
          <p:cNvSpPr/>
          <p:nvPr/>
        </p:nvSpPr>
        <p:spPr>
          <a:xfrm>
            <a:off x="6741948" y="4938431"/>
            <a:ext cx="3554537"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2-3:</a:t>
            </a:r>
            <a:r>
              <a:rPr lang="en-US" sz="1600" dirty="0">
                <a:latin typeface="Times New Roman" panose="02020603050405020304" pitchFamily="18" charset="0"/>
                <a:cs typeface="Times New Roman" panose="02020603050405020304" pitchFamily="18" charset="0"/>
              </a:rPr>
              <a:t>Isothermal heat rejection</a:t>
            </a:r>
          </a:p>
        </p:txBody>
      </p:sp>
      <p:sp>
        <p:nvSpPr>
          <p:cNvPr id="358" name="Rectangle 357">
            <a:extLst>
              <a:ext uri="{FF2B5EF4-FFF2-40B4-BE49-F238E27FC236}">
                <a16:creationId xmlns:a16="http://schemas.microsoft.com/office/drawing/2014/main" id="{F4C85D95-5625-4173-8459-877EAE07DDA6}"/>
              </a:ext>
            </a:extLst>
          </p:cNvPr>
          <p:cNvSpPr/>
          <p:nvPr/>
        </p:nvSpPr>
        <p:spPr>
          <a:xfrm>
            <a:off x="6755805" y="5462588"/>
            <a:ext cx="4296154"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3-4: </a:t>
            </a:r>
            <a:r>
              <a:rPr lang="en-US" sz="1600" dirty="0">
                <a:latin typeface="Times New Roman" panose="02020603050405020304" pitchFamily="18" charset="0"/>
                <a:cs typeface="Times New Roman" panose="02020603050405020304" pitchFamily="18" charset="0"/>
              </a:rPr>
              <a:t>Isentropic (Adiabatic) expansion</a:t>
            </a:r>
          </a:p>
        </p:txBody>
      </p:sp>
      <p:sp>
        <p:nvSpPr>
          <p:cNvPr id="359" name="Rectangle 358">
            <a:extLst>
              <a:ext uri="{FF2B5EF4-FFF2-40B4-BE49-F238E27FC236}">
                <a16:creationId xmlns:a16="http://schemas.microsoft.com/office/drawing/2014/main" id="{C2FC96A1-D32A-444E-8D6B-D9952B97DA9E}"/>
              </a:ext>
            </a:extLst>
          </p:cNvPr>
          <p:cNvSpPr/>
          <p:nvPr/>
        </p:nvSpPr>
        <p:spPr>
          <a:xfrm>
            <a:off x="6768490" y="6006690"/>
            <a:ext cx="3720579" cy="338554"/>
          </a:xfrm>
          <a:prstGeom prst="rect">
            <a:avLst/>
          </a:prstGeom>
        </p:spPr>
        <p:txBody>
          <a:bodyPr wrap="square">
            <a:spAutoFit/>
          </a:bodyPr>
          <a:lstStyle/>
          <a:p>
            <a:pPr>
              <a:spcBef>
                <a:spcPts val="600"/>
              </a:spcBef>
              <a:spcAft>
                <a:spcPts val="600"/>
              </a:spcAft>
            </a:pPr>
            <a:r>
              <a:rPr lang="en-US" sz="1600" dirty="0">
                <a:solidFill>
                  <a:schemeClr val="accent4">
                    <a:lumMod val="50000"/>
                  </a:schemeClr>
                </a:solidFill>
                <a:latin typeface="Times New Roman" panose="02020603050405020304" pitchFamily="18" charset="0"/>
                <a:cs typeface="Times New Roman" panose="02020603050405020304" pitchFamily="18" charset="0"/>
              </a:rPr>
              <a:t>Process 4-1:</a:t>
            </a:r>
            <a:r>
              <a:rPr lang="en-US" sz="1600" dirty="0">
                <a:latin typeface="Times New Roman" panose="02020603050405020304" pitchFamily="18" charset="0"/>
                <a:cs typeface="Times New Roman" panose="02020603050405020304" pitchFamily="18" charset="0"/>
              </a:rPr>
              <a:t> Isothermal heat absorption</a:t>
            </a:r>
          </a:p>
        </p:txBody>
      </p:sp>
      <p:cxnSp>
        <p:nvCxnSpPr>
          <p:cNvPr id="360" name="Straight Connector 359">
            <a:extLst>
              <a:ext uri="{FF2B5EF4-FFF2-40B4-BE49-F238E27FC236}">
                <a16:creationId xmlns:a16="http://schemas.microsoft.com/office/drawing/2014/main" id="{3A3C3A49-45DB-489D-837C-3379BD76C026}"/>
              </a:ext>
            </a:extLst>
          </p:cNvPr>
          <p:cNvCxnSpPr>
            <a:cxnSpLocks/>
          </p:cNvCxnSpPr>
          <p:nvPr/>
        </p:nvCxnSpPr>
        <p:spPr>
          <a:xfrm>
            <a:off x="5830765" y="31148"/>
            <a:ext cx="0" cy="6826852"/>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
        <p:nvSpPr>
          <p:cNvPr id="363" name="TextBox 362">
            <a:extLst>
              <a:ext uri="{FF2B5EF4-FFF2-40B4-BE49-F238E27FC236}">
                <a16:creationId xmlns:a16="http://schemas.microsoft.com/office/drawing/2014/main" id="{82B5B5FC-E3EA-4A07-A9F9-B5FBF345CC5A}"/>
              </a:ext>
            </a:extLst>
          </p:cNvPr>
          <p:cNvSpPr txBox="1"/>
          <p:nvPr/>
        </p:nvSpPr>
        <p:spPr>
          <a:xfrm>
            <a:off x="2382207" y="74265"/>
            <a:ext cx="2642374" cy="369332"/>
          </a:xfrm>
          <a:prstGeom prst="rect">
            <a:avLst/>
          </a:prstGeom>
          <a:noFill/>
        </p:spPr>
        <p:txBody>
          <a:bodyPr wrap="square">
            <a:spAutoFit/>
          </a:bodyPr>
          <a:lstStyle/>
          <a:p>
            <a:r>
              <a:rPr lang="en-US" sz="1800" dirty="0">
                <a:solidFill>
                  <a:srgbClr val="2F15F3"/>
                </a:solidFill>
                <a:latin typeface="Times New Roman" panose="02020603050405020304" pitchFamily="18" charset="0"/>
                <a:cs typeface="Times New Roman" panose="02020603050405020304" pitchFamily="18" charset="0"/>
              </a:rPr>
              <a:t>Carnot heat engine</a:t>
            </a:r>
            <a:endParaRPr lang="en-US" dirty="0">
              <a:solidFill>
                <a:srgbClr val="2F15F3"/>
              </a:solidFill>
            </a:endParaRPr>
          </a:p>
        </p:txBody>
      </p:sp>
      <p:sp>
        <p:nvSpPr>
          <p:cNvPr id="364" name="TextBox 363">
            <a:extLst>
              <a:ext uri="{FF2B5EF4-FFF2-40B4-BE49-F238E27FC236}">
                <a16:creationId xmlns:a16="http://schemas.microsoft.com/office/drawing/2014/main" id="{9ACF7134-A3BB-4E74-8EFD-9495E4025C2E}"/>
              </a:ext>
            </a:extLst>
          </p:cNvPr>
          <p:cNvSpPr txBox="1"/>
          <p:nvPr/>
        </p:nvSpPr>
        <p:spPr>
          <a:xfrm>
            <a:off x="8907304" y="101143"/>
            <a:ext cx="2642374" cy="369332"/>
          </a:xfrm>
          <a:prstGeom prst="rect">
            <a:avLst/>
          </a:prstGeom>
          <a:noFill/>
        </p:spPr>
        <p:txBody>
          <a:bodyPr wrap="square">
            <a:spAutoFit/>
          </a:bodyPr>
          <a:lstStyle/>
          <a:p>
            <a:r>
              <a:rPr lang="en-US" sz="1800" dirty="0">
                <a:solidFill>
                  <a:srgbClr val="2F15F3"/>
                </a:solidFill>
                <a:latin typeface="Times New Roman" panose="02020603050405020304" pitchFamily="18" charset="0"/>
                <a:cs typeface="Times New Roman" panose="02020603050405020304" pitchFamily="18" charset="0"/>
              </a:rPr>
              <a:t>Carnot refrigeration</a:t>
            </a:r>
            <a:endParaRPr lang="en-US" dirty="0">
              <a:solidFill>
                <a:srgbClr val="2F15F3"/>
              </a:solidFill>
            </a:endParaRPr>
          </a:p>
        </p:txBody>
      </p:sp>
      <p:sp>
        <p:nvSpPr>
          <p:cNvPr id="365" name="TextBox 364">
            <a:extLst>
              <a:ext uri="{FF2B5EF4-FFF2-40B4-BE49-F238E27FC236}">
                <a16:creationId xmlns:a16="http://schemas.microsoft.com/office/drawing/2014/main" id="{BB39B49E-C94A-4BF2-B901-0384AF0CBE5F}"/>
              </a:ext>
            </a:extLst>
          </p:cNvPr>
          <p:cNvSpPr txBox="1"/>
          <p:nvPr/>
        </p:nvSpPr>
        <p:spPr>
          <a:xfrm>
            <a:off x="2902368" y="1380462"/>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T</a:t>
            </a:r>
            <a:r>
              <a:rPr lang="en-US" sz="1800" baseline="-25000" dirty="0">
                <a:solidFill>
                  <a:srgbClr val="C00000"/>
                </a:solidFill>
                <a:latin typeface="Times New Roman" panose="02020603050405020304" pitchFamily="18" charset="0"/>
                <a:cs typeface="Times New Roman" panose="02020603050405020304" pitchFamily="18" charset="0"/>
              </a:rPr>
              <a:t>H</a:t>
            </a:r>
            <a:endParaRPr lang="en-US" dirty="0">
              <a:solidFill>
                <a:srgbClr val="C00000"/>
              </a:solidFill>
            </a:endParaRPr>
          </a:p>
        </p:txBody>
      </p:sp>
      <p:sp>
        <p:nvSpPr>
          <p:cNvPr id="366" name="TextBox 365">
            <a:extLst>
              <a:ext uri="{FF2B5EF4-FFF2-40B4-BE49-F238E27FC236}">
                <a16:creationId xmlns:a16="http://schemas.microsoft.com/office/drawing/2014/main" id="{E6D45331-3692-49F6-8E1D-CC88CC53BB0B}"/>
              </a:ext>
            </a:extLst>
          </p:cNvPr>
          <p:cNvSpPr txBox="1"/>
          <p:nvPr/>
        </p:nvSpPr>
        <p:spPr>
          <a:xfrm>
            <a:off x="3278133" y="3052509"/>
            <a:ext cx="570729"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T</a:t>
            </a:r>
            <a:r>
              <a:rPr lang="en-US" sz="1800" baseline="-25000" dirty="0">
                <a:solidFill>
                  <a:srgbClr val="C00000"/>
                </a:solidFill>
                <a:latin typeface="Times New Roman" panose="02020603050405020304" pitchFamily="18" charset="0"/>
                <a:cs typeface="Times New Roman" panose="02020603050405020304" pitchFamily="18" charset="0"/>
              </a:rPr>
              <a:t>L</a:t>
            </a:r>
            <a:endParaRPr lang="en-US" dirty="0">
              <a:solidFill>
                <a:srgbClr val="C00000"/>
              </a:solidFill>
            </a:endParaRPr>
          </a:p>
        </p:txBody>
      </p:sp>
      <p:cxnSp>
        <p:nvCxnSpPr>
          <p:cNvPr id="371" name="Straight Arrow Connector 370">
            <a:extLst>
              <a:ext uri="{FF2B5EF4-FFF2-40B4-BE49-F238E27FC236}">
                <a16:creationId xmlns:a16="http://schemas.microsoft.com/office/drawing/2014/main" id="{E14B36D3-ABAA-4A27-965B-BEE62DE27E0C}"/>
              </a:ext>
            </a:extLst>
          </p:cNvPr>
          <p:cNvCxnSpPr>
            <a:cxnSpLocks/>
          </p:cNvCxnSpPr>
          <p:nvPr/>
        </p:nvCxnSpPr>
        <p:spPr>
          <a:xfrm>
            <a:off x="8336900" y="1820459"/>
            <a:ext cx="196111" cy="335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3D619293-A1F5-4FDE-9125-22A2966131B3}"/>
              </a:ext>
            </a:extLst>
          </p:cNvPr>
          <p:cNvCxnSpPr>
            <a:cxnSpLocks/>
          </p:cNvCxnSpPr>
          <p:nvPr/>
        </p:nvCxnSpPr>
        <p:spPr>
          <a:xfrm flipH="1" flipV="1">
            <a:off x="8749382" y="3347888"/>
            <a:ext cx="208673" cy="161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Straight Arrow Connector 373">
            <a:extLst>
              <a:ext uri="{FF2B5EF4-FFF2-40B4-BE49-F238E27FC236}">
                <a16:creationId xmlns:a16="http://schemas.microsoft.com/office/drawing/2014/main" id="{9D372C18-8179-460C-8524-6EDBD934FECE}"/>
              </a:ext>
            </a:extLst>
          </p:cNvPr>
          <p:cNvCxnSpPr>
            <a:cxnSpLocks/>
          </p:cNvCxnSpPr>
          <p:nvPr/>
        </p:nvCxnSpPr>
        <p:spPr>
          <a:xfrm flipH="1" flipV="1">
            <a:off x="7579494" y="2022950"/>
            <a:ext cx="14078" cy="1947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2" name="Straight Arrow Connector 371">
            <a:extLst>
              <a:ext uri="{FF2B5EF4-FFF2-40B4-BE49-F238E27FC236}">
                <a16:creationId xmlns:a16="http://schemas.microsoft.com/office/drawing/2014/main" id="{BB26C286-0DC9-472D-8385-C9E59AE56EEE}"/>
              </a:ext>
            </a:extLst>
          </p:cNvPr>
          <p:cNvCxnSpPr>
            <a:cxnSpLocks/>
          </p:cNvCxnSpPr>
          <p:nvPr/>
        </p:nvCxnSpPr>
        <p:spPr>
          <a:xfrm>
            <a:off x="9536539" y="2647657"/>
            <a:ext cx="31789" cy="1470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down)">
                                      <p:cBhvr>
                                        <p:cTn id="7" dur="500"/>
                                        <p:tgtEl>
                                          <p:spTgt spid="3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wipe(down)">
                                      <p:cBhvr>
                                        <p:cTn id="10" dur="500"/>
                                        <p:tgtEl>
                                          <p:spTgt spid="320"/>
                                        </p:tgtEl>
                                      </p:cBhvr>
                                    </p:animEffect>
                                  </p:childTnLst>
                                </p:cTn>
                              </p:par>
                              <p:par>
                                <p:cTn id="11" presetID="22" presetClass="entr" presetSubtype="4" fill="hold" nodeType="withEffect">
                                  <p:stCondLst>
                                    <p:cond delay="0"/>
                                  </p:stCondLst>
                                  <p:childTnLst>
                                    <p:set>
                                      <p:cBhvr>
                                        <p:cTn id="12" dur="1" fill="hold">
                                          <p:stCondLst>
                                            <p:cond delay="0"/>
                                          </p:stCondLst>
                                        </p:cTn>
                                        <p:tgtEl>
                                          <p:spTgt spid="321"/>
                                        </p:tgtEl>
                                        <p:attrNameLst>
                                          <p:attrName>style.visibility</p:attrName>
                                        </p:attrNameLst>
                                      </p:cBhvr>
                                      <p:to>
                                        <p:strVal val="visible"/>
                                      </p:to>
                                    </p:set>
                                    <p:animEffect transition="in" filter="wipe(down)">
                                      <p:cBhvr>
                                        <p:cTn id="13" dur="500"/>
                                        <p:tgtEl>
                                          <p:spTgt spid="321"/>
                                        </p:tgtEl>
                                      </p:cBhvr>
                                    </p:animEffect>
                                  </p:childTnLst>
                                </p:cTn>
                              </p:par>
                              <p:par>
                                <p:cTn id="14" presetID="22" presetClass="entr" presetSubtype="4" fill="hold" nodeType="withEffect">
                                  <p:stCondLst>
                                    <p:cond delay="0"/>
                                  </p:stCondLst>
                                  <p:childTnLst>
                                    <p:set>
                                      <p:cBhvr>
                                        <p:cTn id="15" dur="1" fill="hold">
                                          <p:stCondLst>
                                            <p:cond delay="0"/>
                                          </p:stCondLst>
                                        </p:cTn>
                                        <p:tgtEl>
                                          <p:spTgt spid="322"/>
                                        </p:tgtEl>
                                        <p:attrNameLst>
                                          <p:attrName>style.visibility</p:attrName>
                                        </p:attrNameLst>
                                      </p:cBhvr>
                                      <p:to>
                                        <p:strVal val="visible"/>
                                      </p:to>
                                    </p:set>
                                    <p:animEffect transition="in" filter="wipe(down)">
                                      <p:cBhvr>
                                        <p:cTn id="16" dur="500"/>
                                        <p:tgtEl>
                                          <p:spTgt spid="3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down)">
                                      <p:cBhvr>
                                        <p:cTn id="19" dur="500"/>
                                        <p:tgtEl>
                                          <p:spTgt spid="3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wipe(down)">
                                      <p:cBhvr>
                                        <p:cTn id="22" dur="500"/>
                                        <p:tgtEl>
                                          <p:spTgt spid="3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5"/>
                                        </p:tgtEl>
                                        <p:attrNameLst>
                                          <p:attrName>style.visibility</p:attrName>
                                        </p:attrNameLst>
                                      </p:cBhvr>
                                      <p:to>
                                        <p:strVal val="visible"/>
                                      </p:to>
                                    </p:set>
                                    <p:animEffect transition="in" filter="wipe(down)">
                                      <p:cBhvr>
                                        <p:cTn id="25" dur="500"/>
                                        <p:tgtEl>
                                          <p:spTgt spid="3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6"/>
                                        </p:tgtEl>
                                        <p:attrNameLst>
                                          <p:attrName>style.visibility</p:attrName>
                                        </p:attrNameLst>
                                      </p:cBhvr>
                                      <p:to>
                                        <p:strVal val="visible"/>
                                      </p:to>
                                    </p:set>
                                    <p:animEffect transition="in" filter="wipe(down)">
                                      <p:cBhvr>
                                        <p:cTn id="28" dur="500"/>
                                        <p:tgtEl>
                                          <p:spTgt spid="3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7"/>
                                        </p:tgtEl>
                                        <p:attrNameLst>
                                          <p:attrName>style.visibility</p:attrName>
                                        </p:attrNameLst>
                                      </p:cBhvr>
                                      <p:to>
                                        <p:strVal val="visible"/>
                                      </p:to>
                                    </p:set>
                                    <p:animEffect transition="in" filter="wipe(down)">
                                      <p:cBhvr>
                                        <p:cTn id="31" dur="500"/>
                                        <p:tgtEl>
                                          <p:spTgt spid="3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8"/>
                                        </p:tgtEl>
                                        <p:attrNameLst>
                                          <p:attrName>style.visibility</p:attrName>
                                        </p:attrNameLst>
                                      </p:cBhvr>
                                      <p:to>
                                        <p:strVal val="visible"/>
                                      </p:to>
                                    </p:set>
                                    <p:animEffect transition="in" filter="wipe(down)">
                                      <p:cBhvr>
                                        <p:cTn id="34" dur="500"/>
                                        <p:tgtEl>
                                          <p:spTgt spid="32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29"/>
                                        </p:tgtEl>
                                        <p:attrNameLst>
                                          <p:attrName>style.visibility</p:attrName>
                                        </p:attrNameLst>
                                      </p:cBhvr>
                                      <p:to>
                                        <p:strVal val="visible"/>
                                      </p:to>
                                    </p:set>
                                    <p:animEffect transition="in" filter="wipe(down)">
                                      <p:cBhvr>
                                        <p:cTn id="37" dur="500"/>
                                        <p:tgtEl>
                                          <p:spTgt spid="32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9"/>
                                        </p:tgtEl>
                                        <p:attrNameLst>
                                          <p:attrName>style.visibility</p:attrName>
                                        </p:attrNameLst>
                                      </p:cBhvr>
                                      <p:to>
                                        <p:strVal val="visible"/>
                                      </p:to>
                                    </p:set>
                                    <p:animEffect transition="in" filter="wipe(down)">
                                      <p:cBhvr>
                                        <p:cTn id="40" dur="500"/>
                                        <p:tgtEl>
                                          <p:spTgt spid="34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0"/>
                                        </p:tgtEl>
                                        <p:attrNameLst>
                                          <p:attrName>style.visibility</p:attrName>
                                        </p:attrNameLst>
                                      </p:cBhvr>
                                      <p:to>
                                        <p:strVal val="visible"/>
                                      </p:to>
                                    </p:set>
                                    <p:animEffect transition="in" filter="wipe(down)">
                                      <p:cBhvr>
                                        <p:cTn id="43" dur="500"/>
                                        <p:tgtEl>
                                          <p:spTgt spid="3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31"/>
                                        </p:tgtEl>
                                        <p:attrNameLst>
                                          <p:attrName>style.visibility</p:attrName>
                                        </p:attrNameLst>
                                      </p:cBhvr>
                                      <p:to>
                                        <p:strVal val="visible"/>
                                      </p:to>
                                    </p:set>
                                    <p:animEffect transition="in" filter="wipe(down)">
                                      <p:cBhvr>
                                        <p:cTn id="46" dur="500"/>
                                        <p:tgtEl>
                                          <p:spTgt spid="3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wipe(down)">
                                      <p:cBhvr>
                                        <p:cTn id="49" dur="500"/>
                                        <p:tgtEl>
                                          <p:spTgt spid="3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48"/>
                                        </p:tgtEl>
                                        <p:attrNameLst>
                                          <p:attrName>style.visibility</p:attrName>
                                        </p:attrNameLst>
                                      </p:cBhvr>
                                      <p:to>
                                        <p:strVal val="visible"/>
                                      </p:to>
                                    </p:set>
                                    <p:animEffect transition="in" filter="wipe(down)">
                                      <p:cBhvr>
                                        <p:cTn id="52" dur="500"/>
                                        <p:tgtEl>
                                          <p:spTgt spid="34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53"/>
                                        </p:tgtEl>
                                        <p:attrNameLst>
                                          <p:attrName>style.visibility</p:attrName>
                                        </p:attrNameLst>
                                      </p:cBhvr>
                                      <p:to>
                                        <p:strVal val="visible"/>
                                      </p:to>
                                    </p:set>
                                    <p:animEffect transition="in" filter="wipe(down)">
                                      <p:cBhvr>
                                        <p:cTn id="55" dur="500"/>
                                        <p:tgtEl>
                                          <p:spTgt spid="35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4"/>
                                        </p:tgtEl>
                                        <p:attrNameLst>
                                          <p:attrName>style.visibility</p:attrName>
                                        </p:attrNameLst>
                                      </p:cBhvr>
                                      <p:to>
                                        <p:strVal val="visible"/>
                                      </p:to>
                                    </p:set>
                                    <p:animEffect transition="in" filter="wipe(down)">
                                      <p:cBhvr>
                                        <p:cTn id="58" dur="500"/>
                                        <p:tgtEl>
                                          <p:spTgt spid="35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55"/>
                                        </p:tgtEl>
                                        <p:attrNameLst>
                                          <p:attrName>style.visibility</p:attrName>
                                        </p:attrNameLst>
                                      </p:cBhvr>
                                      <p:to>
                                        <p:strVal val="visible"/>
                                      </p:to>
                                    </p:set>
                                    <p:animEffect transition="in" filter="wipe(down)">
                                      <p:cBhvr>
                                        <p:cTn id="61" dur="500"/>
                                        <p:tgtEl>
                                          <p:spTgt spid="35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57"/>
                                        </p:tgtEl>
                                        <p:attrNameLst>
                                          <p:attrName>style.visibility</p:attrName>
                                        </p:attrNameLst>
                                      </p:cBhvr>
                                      <p:to>
                                        <p:strVal val="visible"/>
                                      </p:to>
                                    </p:set>
                                    <p:animEffect transition="in" filter="wipe(down)">
                                      <p:cBhvr>
                                        <p:cTn id="64" dur="500"/>
                                        <p:tgtEl>
                                          <p:spTgt spid="35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58"/>
                                        </p:tgtEl>
                                        <p:attrNameLst>
                                          <p:attrName>style.visibility</p:attrName>
                                        </p:attrNameLst>
                                      </p:cBhvr>
                                      <p:to>
                                        <p:strVal val="visible"/>
                                      </p:to>
                                    </p:set>
                                    <p:animEffect transition="in" filter="wipe(down)">
                                      <p:cBhvr>
                                        <p:cTn id="67" dur="500"/>
                                        <p:tgtEl>
                                          <p:spTgt spid="35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59"/>
                                        </p:tgtEl>
                                        <p:attrNameLst>
                                          <p:attrName>style.visibility</p:attrName>
                                        </p:attrNameLst>
                                      </p:cBhvr>
                                      <p:to>
                                        <p:strVal val="visible"/>
                                      </p:to>
                                    </p:set>
                                    <p:animEffect transition="in" filter="wipe(down)">
                                      <p:cBhvr>
                                        <p:cTn id="70" dur="500"/>
                                        <p:tgtEl>
                                          <p:spTgt spid="359"/>
                                        </p:tgtEl>
                                      </p:cBhvr>
                                    </p:animEffect>
                                  </p:childTnLst>
                                </p:cTn>
                              </p:par>
                              <p:par>
                                <p:cTn id="71" presetID="22" presetClass="entr" presetSubtype="4" fill="hold" nodeType="withEffect">
                                  <p:stCondLst>
                                    <p:cond delay="0"/>
                                  </p:stCondLst>
                                  <p:childTnLst>
                                    <p:set>
                                      <p:cBhvr>
                                        <p:cTn id="72" dur="1" fill="hold">
                                          <p:stCondLst>
                                            <p:cond delay="0"/>
                                          </p:stCondLst>
                                        </p:cTn>
                                        <p:tgtEl>
                                          <p:spTgt spid="371"/>
                                        </p:tgtEl>
                                        <p:attrNameLst>
                                          <p:attrName>style.visibility</p:attrName>
                                        </p:attrNameLst>
                                      </p:cBhvr>
                                      <p:to>
                                        <p:strVal val="visible"/>
                                      </p:to>
                                    </p:set>
                                    <p:animEffect transition="in" filter="wipe(down)">
                                      <p:cBhvr>
                                        <p:cTn id="73" dur="500"/>
                                        <p:tgtEl>
                                          <p:spTgt spid="371"/>
                                        </p:tgtEl>
                                      </p:cBhvr>
                                    </p:animEffect>
                                  </p:childTnLst>
                                </p:cTn>
                              </p:par>
                              <p:par>
                                <p:cTn id="74" presetID="22" presetClass="entr" presetSubtype="4" fill="hold" nodeType="withEffect">
                                  <p:stCondLst>
                                    <p:cond delay="0"/>
                                  </p:stCondLst>
                                  <p:childTnLst>
                                    <p:set>
                                      <p:cBhvr>
                                        <p:cTn id="75" dur="1" fill="hold">
                                          <p:stCondLst>
                                            <p:cond delay="0"/>
                                          </p:stCondLst>
                                        </p:cTn>
                                        <p:tgtEl>
                                          <p:spTgt spid="373"/>
                                        </p:tgtEl>
                                        <p:attrNameLst>
                                          <p:attrName>style.visibility</p:attrName>
                                        </p:attrNameLst>
                                      </p:cBhvr>
                                      <p:to>
                                        <p:strVal val="visible"/>
                                      </p:to>
                                    </p:set>
                                    <p:animEffect transition="in" filter="wipe(down)">
                                      <p:cBhvr>
                                        <p:cTn id="76" dur="500"/>
                                        <p:tgtEl>
                                          <p:spTgt spid="373"/>
                                        </p:tgtEl>
                                      </p:cBhvr>
                                    </p:animEffect>
                                  </p:childTnLst>
                                </p:cTn>
                              </p:par>
                              <p:par>
                                <p:cTn id="77" presetID="22" presetClass="entr" presetSubtype="4" fill="hold" nodeType="withEffect">
                                  <p:stCondLst>
                                    <p:cond delay="0"/>
                                  </p:stCondLst>
                                  <p:childTnLst>
                                    <p:set>
                                      <p:cBhvr>
                                        <p:cTn id="78" dur="1" fill="hold">
                                          <p:stCondLst>
                                            <p:cond delay="0"/>
                                          </p:stCondLst>
                                        </p:cTn>
                                        <p:tgtEl>
                                          <p:spTgt spid="374"/>
                                        </p:tgtEl>
                                        <p:attrNameLst>
                                          <p:attrName>style.visibility</p:attrName>
                                        </p:attrNameLst>
                                      </p:cBhvr>
                                      <p:to>
                                        <p:strVal val="visible"/>
                                      </p:to>
                                    </p:set>
                                    <p:animEffect transition="in" filter="wipe(down)">
                                      <p:cBhvr>
                                        <p:cTn id="79" dur="500"/>
                                        <p:tgtEl>
                                          <p:spTgt spid="374"/>
                                        </p:tgtEl>
                                      </p:cBhvr>
                                    </p:animEffect>
                                  </p:childTnLst>
                                </p:cTn>
                              </p:par>
                              <p:par>
                                <p:cTn id="80" presetID="22" presetClass="entr" presetSubtype="4" fill="hold" nodeType="withEffect">
                                  <p:stCondLst>
                                    <p:cond delay="0"/>
                                  </p:stCondLst>
                                  <p:childTnLst>
                                    <p:set>
                                      <p:cBhvr>
                                        <p:cTn id="81" dur="1" fill="hold">
                                          <p:stCondLst>
                                            <p:cond delay="0"/>
                                          </p:stCondLst>
                                        </p:cTn>
                                        <p:tgtEl>
                                          <p:spTgt spid="372"/>
                                        </p:tgtEl>
                                        <p:attrNameLst>
                                          <p:attrName>style.visibility</p:attrName>
                                        </p:attrNameLst>
                                      </p:cBhvr>
                                      <p:to>
                                        <p:strVal val="visible"/>
                                      </p:to>
                                    </p:set>
                                    <p:animEffect transition="in" filter="wipe(down)">
                                      <p:cBhvr>
                                        <p:cTn id="82" dur="500"/>
                                        <p:tgtEl>
                                          <p:spTgt spid="37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63"/>
                                        </p:tgtEl>
                                        <p:attrNameLst>
                                          <p:attrName>style.visibility</p:attrName>
                                        </p:attrNameLst>
                                      </p:cBhvr>
                                      <p:to>
                                        <p:strVal val="visible"/>
                                      </p:to>
                                    </p:set>
                                    <p:animEffect transition="in" filter="wipe(down)">
                                      <p:cBhvr>
                                        <p:cTn id="87" dur="500"/>
                                        <p:tgtEl>
                                          <p:spTgt spid="36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64"/>
                                        </p:tgtEl>
                                        <p:attrNameLst>
                                          <p:attrName>style.visibility</p:attrName>
                                        </p:attrNameLst>
                                      </p:cBhvr>
                                      <p:to>
                                        <p:strVal val="visible"/>
                                      </p:to>
                                    </p:set>
                                    <p:animEffect transition="in" filter="wipe(down)">
                                      <p:cBhvr>
                                        <p:cTn id="90"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3" grpId="0"/>
      <p:bldP spid="324" grpId="0"/>
      <p:bldP spid="325" grpId="0" animBg="1"/>
      <p:bldP spid="326" grpId="0" animBg="1"/>
      <p:bldP spid="327" grpId="0" animBg="1"/>
      <p:bldP spid="328" grpId="0" animBg="1"/>
      <p:bldP spid="329" grpId="0" animBg="1"/>
      <p:bldP spid="330" grpId="0" animBg="1"/>
      <p:bldP spid="331" grpId="0" animBg="1"/>
      <p:bldP spid="332" grpId="0" animBg="1"/>
      <p:bldP spid="338" grpId="0" animBg="1"/>
      <p:bldP spid="348" grpId="0" animBg="1"/>
      <p:bldP spid="349" grpId="0" animBg="1"/>
      <p:bldP spid="353" grpId="0"/>
      <p:bldP spid="354" grpId="0"/>
      <p:bldP spid="355" grpId="0"/>
      <p:bldP spid="357" grpId="0"/>
      <p:bldP spid="358" grpId="0"/>
      <p:bldP spid="359" grpId="0"/>
      <p:bldP spid="363" grpId="0"/>
      <p:bldP spid="3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Person Thinking Icon Images – Browse 249,568 Stock Photos ...">
            <a:extLst>
              <a:ext uri="{FF2B5EF4-FFF2-40B4-BE49-F238E27FC236}">
                <a16:creationId xmlns:a16="http://schemas.microsoft.com/office/drawing/2014/main" id="{160B833F-8924-459B-ADEE-FF022AD65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086" y="1515816"/>
            <a:ext cx="622967" cy="62296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A3A0D7E9-6C36-49E0-90DC-1A14B1061DAE}"/>
              </a:ext>
            </a:extLst>
          </p:cNvPr>
          <p:cNvSpPr txBox="1"/>
          <p:nvPr/>
        </p:nvSpPr>
        <p:spPr>
          <a:xfrm>
            <a:off x="6912053" y="1642634"/>
            <a:ext cx="4005241" cy="338554"/>
          </a:xfrm>
          <a:prstGeom prst="rect">
            <a:avLst/>
          </a:prstGeom>
          <a:noFill/>
        </p:spPr>
        <p:txBody>
          <a:bodyPr wrap="square">
            <a:spAutoFit/>
          </a:bodyPr>
          <a:lstStyle/>
          <a:p>
            <a:r>
              <a:rPr lang="en-US" sz="1600" dirty="0">
                <a:solidFill>
                  <a:srgbClr val="FF0000"/>
                </a:solidFill>
                <a:latin typeface="Times New Roman" panose="02020603050405020304" pitchFamily="18" charset="0"/>
                <a:cs typeface="Times New Roman" panose="02020603050405020304" pitchFamily="18" charset="0"/>
              </a:rPr>
              <a:t>Whether this process can be reversed?</a:t>
            </a:r>
          </a:p>
        </p:txBody>
      </p:sp>
      <p:pic>
        <p:nvPicPr>
          <p:cNvPr id="70" name="Picture 23">
            <a:extLst>
              <a:ext uri="{FF2B5EF4-FFF2-40B4-BE49-F238E27FC236}">
                <a16:creationId xmlns:a16="http://schemas.microsoft.com/office/drawing/2014/main" id="{08396B22-19F7-486B-B9EF-B120AE45ACD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37" t="9916" r="25242" b="46349"/>
          <a:stretch/>
        </p:blipFill>
        <p:spPr bwMode="auto">
          <a:xfrm rot="11362221">
            <a:off x="1550260" y="3060835"/>
            <a:ext cx="552964" cy="666925"/>
          </a:xfrm>
          <a:prstGeom prst="rect">
            <a:avLst/>
          </a:prstGeom>
          <a:noFill/>
          <a:ln w="9525">
            <a:noFill/>
            <a:miter lim="800000"/>
            <a:headEnd/>
            <a:tailEnd/>
          </a:ln>
        </p:spPr>
      </p:pic>
      <p:sp>
        <p:nvSpPr>
          <p:cNvPr id="4" name="TextBox 3">
            <a:extLst>
              <a:ext uri="{FF2B5EF4-FFF2-40B4-BE49-F238E27FC236}">
                <a16:creationId xmlns:a16="http://schemas.microsoft.com/office/drawing/2014/main" id="{55CC84D4-D151-452E-9554-15158F6444C2}"/>
              </a:ext>
            </a:extLst>
          </p:cNvPr>
          <p:cNvSpPr txBox="1"/>
          <p:nvPr/>
        </p:nvSpPr>
        <p:spPr>
          <a:xfrm>
            <a:off x="0" y="-16993"/>
            <a:ext cx="4580389" cy="41742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6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Introduction to Second law of thermodynamics</a:t>
            </a:r>
          </a:p>
        </p:txBody>
      </p:sp>
      <p:pic>
        <p:nvPicPr>
          <p:cNvPr id="3" name="Picture 2">
            <a:extLst>
              <a:ext uri="{FF2B5EF4-FFF2-40B4-BE49-F238E27FC236}">
                <a16:creationId xmlns:a16="http://schemas.microsoft.com/office/drawing/2014/main" id="{944E6EA2-974C-490B-A3D6-A4BEC9A86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896" y="794686"/>
            <a:ext cx="2106734" cy="1832951"/>
          </a:xfrm>
          <a:prstGeom prst="rect">
            <a:avLst/>
          </a:prstGeom>
          <a:ln>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T/>
          </a:sp3d>
        </p:spPr>
      </p:pic>
      <p:pic>
        <p:nvPicPr>
          <p:cNvPr id="9" name="Picture 8">
            <a:extLst>
              <a:ext uri="{FF2B5EF4-FFF2-40B4-BE49-F238E27FC236}">
                <a16:creationId xmlns:a16="http://schemas.microsoft.com/office/drawing/2014/main" id="{3C742B82-4AC4-4D5D-B6BB-6CB3D0E557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6" y="794686"/>
            <a:ext cx="1858067" cy="1832951"/>
          </a:xfrm>
          <a:prstGeom prst="rect">
            <a:avLst/>
          </a:prstGeom>
          <a:ln>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T/>
          </a:sp3d>
        </p:spPr>
      </p:pic>
      <p:sp>
        <p:nvSpPr>
          <p:cNvPr id="46" name="TextBox 45">
            <a:extLst>
              <a:ext uri="{FF2B5EF4-FFF2-40B4-BE49-F238E27FC236}">
                <a16:creationId xmlns:a16="http://schemas.microsoft.com/office/drawing/2014/main" id="{22A5F63E-DEA8-4175-8C65-762CDE9A800C}"/>
              </a:ext>
            </a:extLst>
          </p:cNvPr>
          <p:cNvSpPr txBox="1"/>
          <p:nvPr/>
        </p:nvSpPr>
        <p:spPr>
          <a:xfrm>
            <a:off x="4505909" y="-16993"/>
            <a:ext cx="7604277" cy="786754"/>
          </a:xfrm>
          <a:prstGeom prst="rect">
            <a:avLst/>
          </a:prstGeom>
          <a:noFill/>
        </p:spPr>
        <p:txBody>
          <a:bodyPr wrap="square">
            <a:spAutoFit/>
          </a:bodyPr>
          <a:lstStyle/>
          <a:p>
            <a:pPr algn="ctr">
              <a:lnSpc>
                <a:spcPct val="150000"/>
              </a:lnSpc>
            </a:pPr>
            <a:r>
              <a:rPr lang="en-US" sz="1600" dirty="0">
                <a:latin typeface="Times New Roman" panose="02020603050405020304" pitchFamily="18" charset="0"/>
                <a:cs typeface="Times New Roman" panose="02020603050405020304" pitchFamily="18" charset="0"/>
              </a:rPr>
              <a:t>According to first law of thermodynamics, Energy lost by the tea should be equal to the energy gained by the surrounding (</a:t>
            </a:r>
            <a:r>
              <a:rPr lang="en-US" sz="1600" dirty="0">
                <a:solidFill>
                  <a:schemeClr val="accent4">
                    <a:lumMod val="50000"/>
                  </a:schemeClr>
                </a:solidFill>
                <a:latin typeface="Times New Roman" panose="02020603050405020304" pitchFamily="18" charset="0"/>
                <a:cs typeface="Times New Roman" panose="02020603050405020304" pitchFamily="18" charset="0"/>
              </a:rPr>
              <a:t>Law of energy conservation</a:t>
            </a:r>
            <a:r>
              <a:rPr lang="en-US" sz="1600"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27FA35FE-4BFB-4DF7-A8E7-DDF9EDC096DF}"/>
              </a:ext>
            </a:extLst>
          </p:cNvPr>
          <p:cNvSpPr txBox="1"/>
          <p:nvPr/>
        </p:nvSpPr>
        <p:spPr>
          <a:xfrm>
            <a:off x="5148577" y="986523"/>
            <a:ext cx="2525562" cy="338554"/>
          </a:xfrm>
          <a:prstGeom prst="rect">
            <a:avLst/>
          </a:prstGeom>
          <a:noFill/>
          <a:ln w="19050">
            <a:solidFill>
              <a:schemeClr val="accent6">
                <a:lumMod val="50000"/>
              </a:schemeClr>
            </a:solidFill>
            <a:prstDash val="sysDash"/>
          </a:ln>
        </p:spPr>
        <p:txBody>
          <a:bodyPr wrap="square">
            <a:spAutoFit/>
          </a:bodyPr>
          <a:lstStyle/>
          <a:p>
            <a:r>
              <a:rPr lang="en-US" sz="1600" i="1" dirty="0">
                <a:solidFill>
                  <a:srgbClr val="C00000"/>
                </a:solidFill>
                <a:latin typeface="Times New Roman" panose="02020603050405020304" pitchFamily="18" charset="0"/>
                <a:cs typeface="Times New Roman" panose="02020603050405020304" pitchFamily="18" charset="0"/>
              </a:rPr>
              <a:t>Q</a:t>
            </a:r>
            <a:r>
              <a:rPr lang="en-US" sz="1600" baseline="-25000" dirty="0">
                <a:solidFill>
                  <a:srgbClr val="C00000"/>
                </a:solidFill>
                <a:latin typeface="Times New Roman" panose="02020603050405020304" pitchFamily="18" charset="0"/>
                <a:cs typeface="Times New Roman" panose="02020603050405020304" pitchFamily="18" charset="0"/>
              </a:rPr>
              <a:t>lost, coffee</a:t>
            </a:r>
            <a:r>
              <a:rPr lang="en-US" sz="1600" dirty="0">
                <a:solidFill>
                  <a:srgbClr val="C00000"/>
                </a:solidFill>
                <a:latin typeface="Times New Roman" panose="02020603050405020304" pitchFamily="18" charset="0"/>
                <a:cs typeface="Times New Roman" panose="02020603050405020304" pitchFamily="18" charset="0"/>
              </a:rPr>
              <a:t> = </a:t>
            </a:r>
            <a:r>
              <a:rPr lang="en-US" sz="1600" i="1" dirty="0">
                <a:solidFill>
                  <a:srgbClr val="C00000"/>
                </a:solidFill>
                <a:latin typeface="Times New Roman" panose="02020603050405020304" pitchFamily="18" charset="0"/>
                <a:cs typeface="Times New Roman" panose="02020603050405020304" pitchFamily="18" charset="0"/>
              </a:rPr>
              <a:t>Q</a:t>
            </a:r>
            <a:r>
              <a:rPr lang="en-US" sz="1600" baseline="-25000" dirty="0">
                <a:solidFill>
                  <a:srgbClr val="C00000"/>
                </a:solidFill>
                <a:latin typeface="Times New Roman" panose="02020603050405020304" pitchFamily="18" charset="0"/>
                <a:cs typeface="Times New Roman" panose="02020603050405020304" pitchFamily="18" charset="0"/>
              </a:rPr>
              <a:t>gained, surrounding</a:t>
            </a:r>
            <a:endParaRPr lang="en-US" sz="1600" dirty="0">
              <a:solidFill>
                <a:srgbClr val="C00000"/>
              </a:solidFill>
            </a:endParaRPr>
          </a:p>
        </p:txBody>
      </p:sp>
      <p:sp>
        <p:nvSpPr>
          <p:cNvPr id="59" name="TextBox 58">
            <a:extLst>
              <a:ext uri="{FF2B5EF4-FFF2-40B4-BE49-F238E27FC236}">
                <a16:creationId xmlns:a16="http://schemas.microsoft.com/office/drawing/2014/main" id="{24F16BD6-8C19-4C93-8EFB-11C658210A77}"/>
              </a:ext>
            </a:extLst>
          </p:cNvPr>
          <p:cNvSpPr txBox="1"/>
          <p:nvPr/>
        </p:nvSpPr>
        <p:spPr>
          <a:xfrm>
            <a:off x="4297750" y="2158518"/>
            <a:ext cx="7983046" cy="338554"/>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I mean, can energy transfer happen again, from surrounding to heat the cold coffee?</a:t>
            </a:r>
          </a:p>
        </p:txBody>
      </p:sp>
      <p:sp>
        <p:nvSpPr>
          <p:cNvPr id="62" name="TextBox 61">
            <a:extLst>
              <a:ext uri="{FF2B5EF4-FFF2-40B4-BE49-F238E27FC236}">
                <a16:creationId xmlns:a16="http://schemas.microsoft.com/office/drawing/2014/main" id="{DB94FAD8-539F-46EA-821D-43BCB0D7DBE2}"/>
              </a:ext>
            </a:extLst>
          </p:cNvPr>
          <p:cNvSpPr txBox="1"/>
          <p:nvPr/>
        </p:nvSpPr>
        <p:spPr>
          <a:xfrm>
            <a:off x="8104945" y="1011159"/>
            <a:ext cx="4005241"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This process is natural and spontaneous</a:t>
            </a:r>
          </a:p>
        </p:txBody>
      </p:sp>
      <p:pic>
        <p:nvPicPr>
          <p:cNvPr id="18" name="Picture 17">
            <a:extLst>
              <a:ext uri="{FF2B5EF4-FFF2-40B4-BE49-F238E27FC236}">
                <a16:creationId xmlns:a16="http://schemas.microsoft.com/office/drawing/2014/main" id="{1989BE8D-A2F7-4A1D-B184-DBF76FD377F7}"/>
              </a:ext>
            </a:extLst>
          </p:cNvPr>
          <p:cNvPicPr>
            <a:picLocks noChangeAspect="1"/>
          </p:cNvPicPr>
          <p:nvPr/>
        </p:nvPicPr>
        <p:blipFill>
          <a:blip r:embed="rId6"/>
          <a:stretch>
            <a:fillRect/>
          </a:stretch>
        </p:blipFill>
        <p:spPr>
          <a:xfrm>
            <a:off x="146236" y="3445240"/>
            <a:ext cx="2529221" cy="867006"/>
          </a:xfrm>
          <a:prstGeom prst="rect">
            <a:avLst/>
          </a:prstGeom>
        </p:spPr>
      </p:pic>
      <p:sp>
        <p:nvSpPr>
          <p:cNvPr id="64" name="TextBox 63">
            <a:extLst>
              <a:ext uri="{FF2B5EF4-FFF2-40B4-BE49-F238E27FC236}">
                <a16:creationId xmlns:a16="http://schemas.microsoft.com/office/drawing/2014/main" id="{490A452E-D476-459B-A235-96378B7DB9FE}"/>
              </a:ext>
            </a:extLst>
          </p:cNvPr>
          <p:cNvSpPr txBox="1"/>
          <p:nvPr/>
        </p:nvSpPr>
        <p:spPr>
          <a:xfrm>
            <a:off x="0" y="4366929"/>
            <a:ext cx="2590491" cy="523220"/>
          </a:xfrm>
          <a:prstGeom prst="rect">
            <a:avLst/>
          </a:prstGeom>
          <a:noFill/>
        </p:spPr>
        <p:txBody>
          <a:bodyPr wrap="square">
            <a:spAutoFit/>
          </a:bodyPr>
          <a:lstStyle/>
          <a:p>
            <a:pPr algn="ctr"/>
            <a:r>
              <a:rPr lang="en-US" sz="1400" dirty="0">
                <a:solidFill>
                  <a:schemeClr val="accent6">
                    <a:lumMod val="75000"/>
                  </a:schemeClr>
                </a:solidFill>
                <a:latin typeface="Times New Roman" panose="02020603050405020304" pitchFamily="18" charset="0"/>
                <a:cs typeface="Times New Roman" panose="02020603050405020304" pitchFamily="18" charset="0"/>
              </a:rPr>
              <a:t>Electricity is passed through the copper coil</a:t>
            </a:r>
          </a:p>
        </p:txBody>
      </p:sp>
      <p:pic>
        <p:nvPicPr>
          <p:cNvPr id="68" name="Picture 23">
            <a:extLst>
              <a:ext uri="{FF2B5EF4-FFF2-40B4-BE49-F238E27FC236}">
                <a16:creationId xmlns:a16="http://schemas.microsoft.com/office/drawing/2014/main" id="{62F82EAB-0D6E-4FE5-8360-84B94120AEC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78"/>
          <a:stretch/>
        </p:blipFill>
        <p:spPr bwMode="auto">
          <a:xfrm>
            <a:off x="146575" y="5176796"/>
            <a:ext cx="2297340" cy="1292089"/>
          </a:xfrm>
          <a:prstGeom prst="rect">
            <a:avLst/>
          </a:prstGeom>
          <a:noFill/>
          <a:ln w="9525">
            <a:noFill/>
            <a:miter lim="800000"/>
            <a:headEnd/>
            <a:tailEnd/>
          </a:ln>
        </p:spPr>
      </p:pic>
      <p:sp>
        <p:nvSpPr>
          <p:cNvPr id="69" name="TextBox 68">
            <a:extLst>
              <a:ext uri="{FF2B5EF4-FFF2-40B4-BE49-F238E27FC236}">
                <a16:creationId xmlns:a16="http://schemas.microsoft.com/office/drawing/2014/main" id="{7143EB31-2FBE-45D2-9D2E-1F9E5A6D880B}"/>
              </a:ext>
            </a:extLst>
          </p:cNvPr>
          <p:cNvSpPr txBox="1"/>
          <p:nvPr/>
        </p:nvSpPr>
        <p:spPr>
          <a:xfrm>
            <a:off x="2854682" y="4729588"/>
            <a:ext cx="1461515" cy="523220"/>
          </a:xfrm>
          <a:prstGeom prst="rect">
            <a:avLst/>
          </a:prstGeom>
          <a:noFill/>
          <a:ln>
            <a:solidFill>
              <a:srgbClr val="92D050"/>
            </a:solidFill>
            <a:prstDash val="lgDash"/>
          </a:ln>
        </p:spPr>
        <p:txBody>
          <a:bodyPr wrap="square">
            <a:spAutoFit/>
          </a:bodyPr>
          <a:lstStyle/>
          <a:p>
            <a:pPr algn="ctr"/>
            <a:r>
              <a:rPr lang="en-US" sz="1400" dirty="0">
                <a:solidFill>
                  <a:schemeClr val="tx2">
                    <a:lumMod val="50000"/>
                  </a:schemeClr>
                </a:solidFill>
                <a:latin typeface="Times New Roman" panose="02020603050405020304" pitchFamily="18" charset="0"/>
                <a:cs typeface="Times New Roman" panose="02020603050405020304" pitchFamily="18" charset="0"/>
              </a:rPr>
              <a:t>If we reverse the process!</a:t>
            </a:r>
          </a:p>
        </p:txBody>
      </p:sp>
      <p:sp>
        <p:nvSpPr>
          <p:cNvPr id="71" name="TextBox 70">
            <a:extLst>
              <a:ext uri="{FF2B5EF4-FFF2-40B4-BE49-F238E27FC236}">
                <a16:creationId xmlns:a16="http://schemas.microsoft.com/office/drawing/2014/main" id="{1407621B-479A-4546-BE52-7220CDA28248}"/>
              </a:ext>
            </a:extLst>
          </p:cNvPr>
          <p:cNvSpPr txBox="1"/>
          <p:nvPr/>
        </p:nvSpPr>
        <p:spPr>
          <a:xfrm>
            <a:off x="1903336" y="2968225"/>
            <a:ext cx="1334044" cy="646331"/>
          </a:xfrm>
          <a:prstGeom prst="rect">
            <a:avLst/>
          </a:prstGeom>
          <a:noFill/>
        </p:spPr>
        <p:txBody>
          <a:bodyPr wrap="square">
            <a:spAutoFit/>
          </a:bodyPr>
          <a:lstStyle/>
          <a:p>
            <a:pPr algn="ctr"/>
            <a:r>
              <a:rPr lang="en-US" dirty="0">
                <a:solidFill>
                  <a:srgbClr val="C00000"/>
                </a:solidFill>
                <a:latin typeface="Times New Roman" panose="02020603050405020304" pitchFamily="18" charset="0"/>
                <a:cs typeface="Times New Roman" panose="02020603050405020304" pitchFamily="18" charset="0"/>
              </a:rPr>
              <a:t>Heat is produced</a:t>
            </a:r>
            <a:endParaRPr lang="en-US" dirty="0">
              <a:solidFill>
                <a:srgbClr val="C00000"/>
              </a:solidFill>
            </a:endParaRPr>
          </a:p>
        </p:txBody>
      </p:sp>
      <p:sp>
        <p:nvSpPr>
          <p:cNvPr id="72" name="TextBox 71">
            <a:extLst>
              <a:ext uri="{FF2B5EF4-FFF2-40B4-BE49-F238E27FC236}">
                <a16:creationId xmlns:a16="http://schemas.microsoft.com/office/drawing/2014/main" id="{69F17B90-32A1-41D4-BEDF-5F7E34DE52B8}"/>
              </a:ext>
            </a:extLst>
          </p:cNvPr>
          <p:cNvSpPr txBox="1"/>
          <p:nvPr/>
        </p:nvSpPr>
        <p:spPr>
          <a:xfrm>
            <a:off x="-438004" y="6420869"/>
            <a:ext cx="3466497" cy="307777"/>
          </a:xfrm>
          <a:prstGeom prst="rect">
            <a:avLst/>
          </a:prstGeom>
          <a:noFill/>
        </p:spPr>
        <p:txBody>
          <a:bodyPr wrap="square">
            <a:spAutoFit/>
          </a:bodyPr>
          <a:lstStyle/>
          <a:p>
            <a:pPr algn="ctr"/>
            <a:r>
              <a:rPr lang="en-US" sz="1400" dirty="0">
                <a:solidFill>
                  <a:schemeClr val="accent6">
                    <a:lumMod val="75000"/>
                  </a:schemeClr>
                </a:solidFill>
                <a:latin typeface="Times New Roman" panose="02020603050405020304" pitchFamily="18" charset="0"/>
                <a:cs typeface="Times New Roman" panose="02020603050405020304" pitchFamily="18" charset="0"/>
              </a:rPr>
              <a:t>Can we produce electricity?</a:t>
            </a:r>
          </a:p>
        </p:txBody>
      </p:sp>
      <p:sp>
        <p:nvSpPr>
          <p:cNvPr id="73" name="TextBox 72">
            <a:extLst>
              <a:ext uri="{FF2B5EF4-FFF2-40B4-BE49-F238E27FC236}">
                <a16:creationId xmlns:a16="http://schemas.microsoft.com/office/drawing/2014/main" id="{BFF18AB3-F915-4BEF-A4EC-947EF1CCCA56}"/>
              </a:ext>
            </a:extLst>
          </p:cNvPr>
          <p:cNvSpPr txBox="1"/>
          <p:nvPr/>
        </p:nvSpPr>
        <p:spPr>
          <a:xfrm>
            <a:off x="1702897" y="4831808"/>
            <a:ext cx="982401" cy="646331"/>
          </a:xfrm>
          <a:prstGeom prst="rect">
            <a:avLst/>
          </a:prstGeom>
          <a:solidFill>
            <a:schemeClr val="bg1"/>
          </a:solidFill>
        </p:spPr>
        <p:txBody>
          <a:bodyPr wrap="square">
            <a:spAutoFit/>
          </a:bodyPr>
          <a:lstStyle/>
          <a:p>
            <a:pPr algn="ctr"/>
            <a:r>
              <a:rPr lang="en-US" dirty="0">
                <a:solidFill>
                  <a:srgbClr val="C00000"/>
                </a:solidFill>
                <a:latin typeface="Times New Roman" panose="02020603050405020304" pitchFamily="18" charset="0"/>
                <a:cs typeface="Times New Roman" panose="02020603050405020304" pitchFamily="18" charset="0"/>
              </a:rPr>
              <a:t>Heat is added</a:t>
            </a:r>
            <a:endParaRPr lang="en-US" dirty="0">
              <a:solidFill>
                <a:srgbClr val="C00000"/>
              </a:solidFill>
            </a:endParaRPr>
          </a:p>
        </p:txBody>
      </p:sp>
      <p:sp>
        <p:nvSpPr>
          <p:cNvPr id="74" name="TextBox 73">
            <a:extLst>
              <a:ext uri="{FF2B5EF4-FFF2-40B4-BE49-F238E27FC236}">
                <a16:creationId xmlns:a16="http://schemas.microsoft.com/office/drawing/2014/main" id="{AC8E8C68-EF0B-4D5D-84D6-ED0D0BE4099B}"/>
              </a:ext>
            </a:extLst>
          </p:cNvPr>
          <p:cNvSpPr txBox="1"/>
          <p:nvPr/>
        </p:nvSpPr>
        <p:spPr>
          <a:xfrm>
            <a:off x="-50100" y="2794086"/>
            <a:ext cx="1194581" cy="338554"/>
          </a:xfrm>
          <a:prstGeom prst="rect">
            <a:avLst/>
          </a:prstGeom>
          <a:noFill/>
        </p:spPr>
        <p:txBody>
          <a:bodyPr wrap="square">
            <a:spAutoFit/>
          </a:bodyPr>
          <a:lstStyle/>
          <a:p>
            <a:pPr algn="ctr"/>
            <a:r>
              <a:rPr lang="en-US" sz="1600" u="sng" dirty="0">
                <a:solidFill>
                  <a:srgbClr val="002060"/>
                </a:solidFill>
                <a:latin typeface="Times New Roman" panose="02020603050405020304" pitchFamily="18" charset="0"/>
                <a:cs typeface="Times New Roman" panose="02020603050405020304" pitchFamily="18" charset="0"/>
              </a:rPr>
              <a:t>Example 2</a:t>
            </a:r>
          </a:p>
        </p:txBody>
      </p:sp>
      <p:sp>
        <p:nvSpPr>
          <p:cNvPr id="75" name="TextBox 74">
            <a:extLst>
              <a:ext uri="{FF2B5EF4-FFF2-40B4-BE49-F238E27FC236}">
                <a16:creationId xmlns:a16="http://schemas.microsoft.com/office/drawing/2014/main" id="{DCA8DD59-EBCB-42CD-BDF4-B57EA610794E}"/>
              </a:ext>
            </a:extLst>
          </p:cNvPr>
          <p:cNvSpPr txBox="1"/>
          <p:nvPr/>
        </p:nvSpPr>
        <p:spPr>
          <a:xfrm>
            <a:off x="-50100" y="400429"/>
            <a:ext cx="1194581" cy="338554"/>
          </a:xfrm>
          <a:prstGeom prst="rect">
            <a:avLst/>
          </a:prstGeom>
          <a:noFill/>
        </p:spPr>
        <p:txBody>
          <a:bodyPr wrap="square">
            <a:spAutoFit/>
          </a:bodyPr>
          <a:lstStyle/>
          <a:p>
            <a:pPr algn="ctr"/>
            <a:r>
              <a:rPr lang="en-US" sz="1600" u="sng" dirty="0">
                <a:solidFill>
                  <a:srgbClr val="002060"/>
                </a:solidFill>
                <a:latin typeface="Times New Roman" panose="02020603050405020304" pitchFamily="18" charset="0"/>
                <a:cs typeface="Times New Roman" panose="02020603050405020304" pitchFamily="18" charset="0"/>
              </a:rPr>
              <a:t>Example 1</a:t>
            </a:r>
          </a:p>
        </p:txBody>
      </p:sp>
      <p:cxnSp>
        <p:nvCxnSpPr>
          <p:cNvPr id="76" name="Straight Connector 75">
            <a:extLst>
              <a:ext uri="{FF2B5EF4-FFF2-40B4-BE49-F238E27FC236}">
                <a16:creationId xmlns:a16="http://schemas.microsoft.com/office/drawing/2014/main" id="{29BFBE2E-6A30-45C1-B60F-B05E3B353962}"/>
              </a:ext>
            </a:extLst>
          </p:cNvPr>
          <p:cNvCxnSpPr>
            <a:cxnSpLocks/>
          </p:cNvCxnSpPr>
          <p:nvPr/>
        </p:nvCxnSpPr>
        <p:spPr>
          <a:xfrm>
            <a:off x="4580389" y="2785145"/>
            <a:ext cx="11720" cy="407285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2C08DB0-4B4D-4F9D-81C2-A941CAAC80F5}"/>
              </a:ext>
            </a:extLst>
          </p:cNvPr>
          <p:cNvCxnSpPr>
            <a:cxnSpLocks/>
          </p:cNvCxnSpPr>
          <p:nvPr/>
        </p:nvCxnSpPr>
        <p:spPr>
          <a:xfrm flipH="1">
            <a:off x="0" y="2781568"/>
            <a:ext cx="12184666" cy="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87E3DDA2-DDBD-4CC4-A030-F716806B3388}"/>
              </a:ext>
            </a:extLst>
          </p:cNvPr>
          <p:cNvSpPr txBox="1"/>
          <p:nvPr/>
        </p:nvSpPr>
        <p:spPr>
          <a:xfrm>
            <a:off x="2692332" y="6036167"/>
            <a:ext cx="1334044" cy="646331"/>
          </a:xfrm>
          <a:prstGeom prst="rect">
            <a:avLst/>
          </a:prstGeom>
          <a:noFill/>
        </p:spPr>
        <p:txBody>
          <a:bodyPr wrap="square">
            <a:spAutoFit/>
          </a:bodyPr>
          <a:lstStyle/>
          <a:p>
            <a:pPr algn="ctr"/>
            <a:r>
              <a:rPr lang="en-US" dirty="0">
                <a:solidFill>
                  <a:srgbClr val="0000FF"/>
                </a:solidFill>
                <a:latin typeface="Times New Roman" panose="02020603050405020304" pitchFamily="18" charset="0"/>
                <a:cs typeface="Times New Roman" panose="02020603050405020304" pitchFamily="18" charset="0"/>
              </a:rPr>
              <a:t>Naturally Not possible</a:t>
            </a:r>
            <a:endParaRPr lang="en-US" dirty="0">
              <a:solidFill>
                <a:srgbClr val="0000FF"/>
              </a:solidFill>
            </a:endParaRPr>
          </a:p>
        </p:txBody>
      </p:sp>
      <p:cxnSp>
        <p:nvCxnSpPr>
          <p:cNvPr id="83" name="Straight Connector 82">
            <a:extLst>
              <a:ext uri="{FF2B5EF4-FFF2-40B4-BE49-F238E27FC236}">
                <a16:creationId xmlns:a16="http://schemas.microsoft.com/office/drawing/2014/main" id="{CC9AA851-A6EE-444D-B984-F6A63564C0C7}"/>
              </a:ext>
            </a:extLst>
          </p:cNvPr>
          <p:cNvCxnSpPr/>
          <p:nvPr/>
        </p:nvCxnSpPr>
        <p:spPr>
          <a:xfrm flipV="1">
            <a:off x="146236" y="5452844"/>
            <a:ext cx="2219459" cy="102401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D87A334-D1DD-4503-9F8D-C07AFB889F5E}"/>
              </a:ext>
            </a:extLst>
          </p:cNvPr>
          <p:cNvCxnSpPr>
            <a:cxnSpLocks/>
          </p:cNvCxnSpPr>
          <p:nvPr/>
        </p:nvCxnSpPr>
        <p:spPr>
          <a:xfrm flipH="1" flipV="1">
            <a:off x="208681" y="5486500"/>
            <a:ext cx="2219459" cy="102401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31166C6-B6D7-486A-8BAC-7E21E6E013BB}"/>
              </a:ext>
            </a:extLst>
          </p:cNvPr>
          <p:cNvSpPr txBox="1"/>
          <p:nvPr/>
        </p:nvSpPr>
        <p:spPr>
          <a:xfrm>
            <a:off x="4673322" y="3288825"/>
            <a:ext cx="6394594" cy="338554"/>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First law only states the energy transformation from one form to another…</a:t>
            </a:r>
          </a:p>
        </p:txBody>
      </p:sp>
      <p:sp>
        <p:nvSpPr>
          <p:cNvPr id="86" name="TextBox 85">
            <a:extLst>
              <a:ext uri="{FF2B5EF4-FFF2-40B4-BE49-F238E27FC236}">
                <a16:creationId xmlns:a16="http://schemas.microsoft.com/office/drawing/2014/main" id="{01234DF7-50E3-420E-9325-D7586500715C}"/>
              </a:ext>
            </a:extLst>
          </p:cNvPr>
          <p:cNvSpPr txBox="1"/>
          <p:nvPr/>
        </p:nvSpPr>
        <p:spPr>
          <a:xfrm>
            <a:off x="4725962" y="3805052"/>
            <a:ext cx="5268992" cy="338554"/>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But it does not state, in which direction the energy can flow…</a:t>
            </a:r>
          </a:p>
        </p:txBody>
      </p:sp>
      <p:sp>
        <p:nvSpPr>
          <p:cNvPr id="87" name="TextBox 86">
            <a:extLst>
              <a:ext uri="{FF2B5EF4-FFF2-40B4-BE49-F238E27FC236}">
                <a16:creationId xmlns:a16="http://schemas.microsoft.com/office/drawing/2014/main" id="{613F7ADF-561E-40B7-9C29-C88D83A0809C}"/>
              </a:ext>
            </a:extLst>
          </p:cNvPr>
          <p:cNvSpPr txBox="1"/>
          <p:nvPr/>
        </p:nvSpPr>
        <p:spPr>
          <a:xfrm>
            <a:off x="4725962" y="2854061"/>
            <a:ext cx="2186091" cy="338554"/>
          </a:xfrm>
          <a:prstGeom prst="rect">
            <a:avLst/>
          </a:prstGeom>
          <a:noFill/>
        </p:spPr>
        <p:txBody>
          <a:bodyPr wrap="square">
            <a:spAutoFit/>
          </a:bodyPr>
          <a:lstStyle/>
          <a:p>
            <a:r>
              <a:rPr lang="en-US" sz="1600" u="sng" dirty="0">
                <a:solidFill>
                  <a:srgbClr val="FF0000"/>
                </a:solidFill>
                <a:latin typeface="Times New Roman" panose="02020603050405020304" pitchFamily="18" charset="0"/>
                <a:cs typeface="Times New Roman" panose="02020603050405020304" pitchFamily="18" charset="0"/>
              </a:rPr>
              <a:t>Limitation of First law!</a:t>
            </a:r>
          </a:p>
        </p:txBody>
      </p:sp>
      <p:sp>
        <p:nvSpPr>
          <p:cNvPr id="88" name="TextBox 87">
            <a:extLst>
              <a:ext uri="{FF2B5EF4-FFF2-40B4-BE49-F238E27FC236}">
                <a16:creationId xmlns:a16="http://schemas.microsoft.com/office/drawing/2014/main" id="{E9312D71-128F-433F-AC25-B5A1885685EF}"/>
              </a:ext>
            </a:extLst>
          </p:cNvPr>
          <p:cNvSpPr txBox="1"/>
          <p:nvPr/>
        </p:nvSpPr>
        <p:spPr>
          <a:xfrm>
            <a:off x="4725962" y="4426492"/>
            <a:ext cx="4885596" cy="338554"/>
          </a:xfrm>
          <a:prstGeom prst="rect">
            <a:avLst/>
          </a:prstGeom>
          <a:noFill/>
        </p:spPr>
        <p:txBody>
          <a:bodyPr wrap="square">
            <a:spAutoFit/>
          </a:bodyPr>
          <a:lstStyle/>
          <a:p>
            <a:pPr algn="ctr"/>
            <a:r>
              <a:rPr lang="en-US" sz="1600" dirty="0">
                <a:latin typeface="Times New Roman" panose="02020603050405020304" pitchFamily="18" charset="0"/>
                <a:cs typeface="Times New Roman" panose="02020603050405020304" pitchFamily="18" charset="0"/>
              </a:rPr>
              <a:t>That is why, Second law of thermodynamics was framed!</a:t>
            </a:r>
          </a:p>
        </p:txBody>
      </p:sp>
      <p:sp>
        <p:nvSpPr>
          <p:cNvPr id="89" name="TextBox 88">
            <a:extLst>
              <a:ext uri="{FF2B5EF4-FFF2-40B4-BE49-F238E27FC236}">
                <a16:creationId xmlns:a16="http://schemas.microsoft.com/office/drawing/2014/main" id="{83D49B0B-C505-4F22-92BC-763361AC62BA}"/>
              </a:ext>
            </a:extLst>
          </p:cNvPr>
          <p:cNvSpPr txBox="1"/>
          <p:nvPr/>
        </p:nvSpPr>
        <p:spPr>
          <a:xfrm>
            <a:off x="4781724" y="4998900"/>
            <a:ext cx="6394594" cy="646331"/>
          </a:xfrm>
          <a:prstGeom prst="rect">
            <a:avLst/>
          </a:prstGeom>
          <a:noFill/>
          <a:ln>
            <a:solidFill>
              <a:srgbClr val="FFC000"/>
            </a:solidFill>
            <a:prstDash val="dash"/>
          </a:ln>
        </p:spPr>
        <p:txBody>
          <a:bodyPr wrap="square">
            <a:spAutoFit/>
          </a:bodyPr>
          <a:lstStyle/>
          <a:p>
            <a:pPr algn="ctr"/>
            <a:r>
              <a:rPr lang="en-US" sz="1600" dirty="0">
                <a:latin typeface="Times New Roman" panose="02020603050405020304" pitchFamily="18" charset="0"/>
                <a:cs typeface="Times New Roman" panose="02020603050405020304" pitchFamily="18" charset="0"/>
              </a:rPr>
              <a:t>In general, this law states that,</a:t>
            </a:r>
          </a:p>
          <a:p>
            <a:pPr algn="ctr"/>
            <a:endParaRPr lang="en-US" sz="4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Energy can flow only in certain direction, but not in the reverse direction…</a:t>
            </a:r>
          </a:p>
        </p:txBody>
      </p:sp>
      <p:sp>
        <p:nvSpPr>
          <p:cNvPr id="90" name="TextBox 89">
            <a:extLst>
              <a:ext uri="{FF2B5EF4-FFF2-40B4-BE49-F238E27FC236}">
                <a16:creationId xmlns:a16="http://schemas.microsoft.com/office/drawing/2014/main" id="{2247A11B-138B-47AF-BA47-B05F5342A677}"/>
              </a:ext>
            </a:extLst>
          </p:cNvPr>
          <p:cNvSpPr txBox="1"/>
          <p:nvPr/>
        </p:nvSpPr>
        <p:spPr>
          <a:xfrm>
            <a:off x="4781724" y="5964852"/>
            <a:ext cx="6528898" cy="584775"/>
          </a:xfrm>
          <a:prstGeom prst="rect">
            <a:avLst/>
          </a:prstGeom>
          <a:noFill/>
          <a:ln>
            <a:solidFill>
              <a:srgbClr val="0000FF"/>
            </a:solidFill>
            <a:prstDash val="dash"/>
          </a:ln>
        </p:spPr>
        <p:txBody>
          <a:bodyPr wrap="square">
            <a:spAutoFit/>
          </a:bodyPr>
          <a:lstStyle/>
          <a:p>
            <a:pPr algn="ctr"/>
            <a:r>
              <a:rPr lang="en-US" sz="1600" dirty="0">
                <a:latin typeface="Times New Roman" panose="02020603050405020304" pitchFamily="18" charset="0"/>
                <a:cs typeface="Times New Roman" panose="02020603050405020304" pitchFamily="18" charset="0"/>
              </a:rPr>
              <a:t>Even though, this is not violating the first law of thermodynamics, this process cannot happen.</a:t>
            </a:r>
          </a:p>
        </p:txBody>
      </p:sp>
      <p:sp>
        <p:nvSpPr>
          <p:cNvPr id="91" name="Freeform: Shape 90">
            <a:extLst>
              <a:ext uri="{FF2B5EF4-FFF2-40B4-BE49-F238E27FC236}">
                <a16:creationId xmlns:a16="http://schemas.microsoft.com/office/drawing/2014/main" id="{7B916271-AA4E-42B9-BDFE-9634813DCC1F}"/>
              </a:ext>
            </a:extLst>
          </p:cNvPr>
          <p:cNvSpPr/>
          <p:nvPr/>
        </p:nvSpPr>
        <p:spPr>
          <a:xfrm>
            <a:off x="4027736" y="6090046"/>
            <a:ext cx="956345" cy="146514"/>
          </a:xfrm>
          <a:custGeom>
            <a:avLst/>
            <a:gdLst>
              <a:gd name="connsiteX0" fmla="*/ 0 w 956345"/>
              <a:gd name="connsiteY0" fmla="*/ 146514 h 146514"/>
              <a:gd name="connsiteX1" fmla="*/ 645953 w 956345"/>
              <a:gd name="connsiteY1" fmla="*/ 3901 h 146514"/>
              <a:gd name="connsiteX2" fmla="*/ 956345 w 956345"/>
              <a:gd name="connsiteY2" fmla="*/ 54235 h 146514"/>
            </a:gdLst>
            <a:ahLst/>
            <a:cxnLst>
              <a:cxn ang="0">
                <a:pos x="connsiteX0" y="connsiteY0"/>
              </a:cxn>
              <a:cxn ang="0">
                <a:pos x="connsiteX1" y="connsiteY1"/>
              </a:cxn>
              <a:cxn ang="0">
                <a:pos x="connsiteX2" y="connsiteY2"/>
              </a:cxn>
            </a:cxnLst>
            <a:rect l="l" t="t" r="r" b="b"/>
            <a:pathLst>
              <a:path w="956345" h="146514">
                <a:moveTo>
                  <a:pt x="0" y="146514"/>
                </a:moveTo>
                <a:cubicBezTo>
                  <a:pt x="243281" y="82897"/>
                  <a:pt x="486562" y="19281"/>
                  <a:pt x="645953" y="3901"/>
                </a:cubicBezTo>
                <a:cubicBezTo>
                  <a:pt x="805344" y="-11479"/>
                  <a:pt x="880844" y="21378"/>
                  <a:pt x="956345" y="54235"/>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46F16AF-85F0-41F1-A215-37A1776BC913}"/>
              </a:ext>
            </a:extLst>
          </p:cNvPr>
          <p:cNvSpPr txBox="1"/>
          <p:nvPr/>
        </p:nvSpPr>
        <p:spPr>
          <a:xfrm>
            <a:off x="6839796" y="2480052"/>
            <a:ext cx="2898953" cy="369332"/>
          </a:xfrm>
          <a:prstGeom prst="rect">
            <a:avLst/>
          </a:prstGeom>
          <a:noFill/>
        </p:spPr>
        <p:txBody>
          <a:bodyPr wrap="square">
            <a:spAutoFit/>
          </a:bodyPr>
          <a:lstStyle/>
          <a:p>
            <a:pPr algn="ctr"/>
            <a:r>
              <a:rPr lang="en-US" dirty="0">
                <a:solidFill>
                  <a:srgbClr val="0000FF"/>
                </a:solidFill>
                <a:latin typeface="Times New Roman" panose="02020603050405020304" pitchFamily="18" charset="0"/>
                <a:cs typeface="Times New Roman" panose="02020603050405020304" pitchFamily="18" charset="0"/>
              </a:rPr>
              <a:t>Naturally it is not possible</a:t>
            </a:r>
            <a:endParaRPr lang="en-US" dirty="0">
              <a:solidFill>
                <a:srgbClr val="0000FF"/>
              </a:solidFill>
            </a:endParaRPr>
          </a:p>
        </p:txBody>
      </p:sp>
    </p:spTree>
    <p:extLst>
      <p:ext uri="{BB962C8B-B14F-4D97-AF65-F5344CB8AC3E}">
        <p14:creationId xmlns:p14="http://schemas.microsoft.com/office/powerpoint/2010/main" val="11448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down)">
                                      <p:cBhvr>
                                        <p:cTn id="24" dur="500"/>
                                        <p:tgtEl>
                                          <p:spTgt spid="5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0-#ppt_w/2"/>
                                          </p:val>
                                        </p:tav>
                                        <p:tav tm="100000">
                                          <p:val>
                                            <p:strVal val="#ppt_x"/>
                                          </p:val>
                                        </p:tav>
                                      </p:tavLst>
                                    </p:anim>
                                    <p:anim calcmode="lin" valueType="num">
                                      <p:cBhvr additive="base">
                                        <p:cTn id="33" dur="500" fill="hold"/>
                                        <p:tgtEl>
                                          <p:spTgt spid="6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0-#ppt_w/2"/>
                                          </p:val>
                                        </p:tav>
                                        <p:tav tm="100000">
                                          <p:val>
                                            <p:strVal val="#ppt_x"/>
                                          </p:val>
                                        </p:tav>
                                      </p:tavLst>
                                    </p:anim>
                                    <p:anim calcmode="lin" valueType="num">
                                      <p:cBhvr additive="base">
                                        <p:cTn id="37"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down)">
                                      <p:cBhvr>
                                        <p:cTn id="51" dur="500"/>
                                        <p:tgtEl>
                                          <p:spTgt spid="74"/>
                                        </p:tgtEl>
                                      </p:cBhvr>
                                    </p:animEffect>
                                  </p:childTnLst>
                                </p:cTn>
                              </p:par>
                              <p:par>
                                <p:cTn id="52" presetID="22" presetClass="entr" presetSubtype="4"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down)">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down)">
                                      <p:cBhvr>
                                        <p:cTn id="75" dur="5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down)">
                                      <p:cBhvr>
                                        <p:cTn id="80" dur="500"/>
                                        <p:tgtEl>
                                          <p:spTgt spid="6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wipe(down)">
                                      <p:cBhvr>
                                        <p:cTn id="83" dur="5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wipe(down)">
                                      <p:cBhvr>
                                        <p:cTn id="88" dur="500"/>
                                        <p:tgtEl>
                                          <p:spTgt spid="7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up)">
                                      <p:cBhvr>
                                        <p:cTn id="93" dur="500"/>
                                        <p:tgtEl>
                                          <p:spTgt spid="84"/>
                                        </p:tgtEl>
                                      </p:cBhvr>
                                    </p:animEffect>
                                  </p:childTnLst>
                                </p:cTn>
                              </p:par>
                              <p:par>
                                <p:cTn id="94" presetID="22" presetClass="entr" presetSubtype="1" fill="hold" nodeType="with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up)">
                                      <p:cBhvr>
                                        <p:cTn id="96" dur="500"/>
                                        <p:tgtEl>
                                          <p:spTgt spid="83"/>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down)">
                                      <p:cBhvr>
                                        <p:cTn id="99" dur="500"/>
                                        <p:tgtEl>
                                          <p:spTgt spid="8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wipe(down)">
                                      <p:cBhvr>
                                        <p:cTn id="102" dur="500"/>
                                        <p:tgtEl>
                                          <p:spTgt spid="91"/>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wipe(down)">
                                      <p:cBhvr>
                                        <p:cTn id="105" dur="500"/>
                                        <p:tgtEl>
                                          <p:spTgt spid="9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down)">
                                      <p:cBhvr>
                                        <p:cTn id="110" dur="500"/>
                                        <p:tgtEl>
                                          <p:spTgt spid="87"/>
                                        </p:tgtEl>
                                      </p:cBhvr>
                                    </p:animEffect>
                                  </p:childTnLst>
                                </p:cTn>
                              </p:par>
                              <p:par>
                                <p:cTn id="111" presetID="22" presetClass="entr" presetSubtype="1" fill="hold" nodeType="with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up)">
                                      <p:cBhvr>
                                        <p:cTn id="113" dur="500"/>
                                        <p:tgtEl>
                                          <p:spTgt spid="7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85"/>
                                        </p:tgtEl>
                                        <p:attrNameLst>
                                          <p:attrName>style.visibility</p:attrName>
                                        </p:attrNameLst>
                                      </p:cBhvr>
                                      <p:to>
                                        <p:strVal val="visible"/>
                                      </p:to>
                                    </p:set>
                                    <p:animEffect transition="in" filter="wipe(down)">
                                      <p:cBhvr>
                                        <p:cTn id="118" dur="500"/>
                                        <p:tgtEl>
                                          <p:spTgt spid="8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wipe(left)">
                                      <p:cBhvr>
                                        <p:cTn id="123" dur="500"/>
                                        <p:tgtEl>
                                          <p:spTgt spid="8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500"/>
                                        <p:tgtEl>
                                          <p:spTgt spid="88"/>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9"/>
                                        </p:tgtEl>
                                        <p:attrNameLst>
                                          <p:attrName>style.visibility</p:attrName>
                                        </p:attrNameLst>
                                      </p:cBhvr>
                                      <p:to>
                                        <p:strVal val="visible"/>
                                      </p:to>
                                    </p:set>
                                    <p:anim calcmode="lin" valueType="num">
                                      <p:cBhvr additive="base">
                                        <p:cTn id="133" dur="500" fill="hold"/>
                                        <p:tgtEl>
                                          <p:spTgt spid="89"/>
                                        </p:tgtEl>
                                        <p:attrNameLst>
                                          <p:attrName>ppt_x</p:attrName>
                                        </p:attrNameLst>
                                      </p:cBhvr>
                                      <p:tavLst>
                                        <p:tav tm="0">
                                          <p:val>
                                            <p:strVal val="#ppt_x"/>
                                          </p:val>
                                        </p:tav>
                                        <p:tav tm="100000">
                                          <p:val>
                                            <p:strVal val="#ppt_x"/>
                                          </p:val>
                                        </p:tav>
                                      </p:tavLst>
                                    </p:anim>
                                    <p:anim calcmode="lin" valueType="num">
                                      <p:cBhvr additive="base">
                                        <p:cTn id="13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6" grpId="0"/>
      <p:bldP spid="55" grpId="0" animBg="1"/>
      <p:bldP spid="59" grpId="0"/>
      <p:bldP spid="62" grpId="0"/>
      <p:bldP spid="64" grpId="0"/>
      <p:bldP spid="69" grpId="0" animBg="1"/>
      <p:bldP spid="71" grpId="0"/>
      <p:bldP spid="72" grpId="0"/>
      <p:bldP spid="73" grpId="0" animBg="1"/>
      <p:bldP spid="74" grpId="0"/>
      <p:bldP spid="75" grpId="0"/>
      <p:bldP spid="81" grpId="0"/>
      <p:bldP spid="85" grpId="0"/>
      <p:bldP spid="86" grpId="0"/>
      <p:bldP spid="87" grpId="0"/>
      <p:bldP spid="88" grpId="0"/>
      <p:bldP spid="89" grpId="0" animBg="1"/>
      <p:bldP spid="90" grpId="0" animBg="1"/>
      <p:bldP spid="91" grpId="0" animBg="1"/>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1" y="-16993"/>
            <a:ext cx="4051882" cy="41742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6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Introduction to Second law of thermodynamics</a:t>
            </a:r>
          </a:p>
        </p:txBody>
      </p:sp>
      <p:sp>
        <p:nvSpPr>
          <p:cNvPr id="46" name="TextBox 45">
            <a:extLst>
              <a:ext uri="{FF2B5EF4-FFF2-40B4-BE49-F238E27FC236}">
                <a16:creationId xmlns:a16="http://schemas.microsoft.com/office/drawing/2014/main" id="{22A5F63E-DEA8-4175-8C65-762CDE9A800C}"/>
              </a:ext>
            </a:extLst>
          </p:cNvPr>
          <p:cNvSpPr txBox="1"/>
          <p:nvPr/>
        </p:nvSpPr>
        <p:spPr>
          <a:xfrm>
            <a:off x="1723237" y="477958"/>
            <a:ext cx="2239861" cy="417422"/>
          </a:xfrm>
          <a:prstGeom prst="rect">
            <a:avLst/>
          </a:prstGeom>
          <a:noFill/>
        </p:spPr>
        <p:txBody>
          <a:bodyPr wrap="square">
            <a:spAutoFit/>
          </a:bodyPr>
          <a:lstStyle/>
          <a:p>
            <a:pPr algn="ctr">
              <a:lnSpc>
                <a:spcPct val="150000"/>
              </a:lnSpc>
            </a:pPr>
            <a:r>
              <a:rPr lang="en-US" sz="1600" u="sng" dirty="0">
                <a:solidFill>
                  <a:srgbClr val="0000FF"/>
                </a:solidFill>
                <a:latin typeface="Times New Roman" panose="02020603050405020304" pitchFamily="18" charset="0"/>
                <a:cs typeface="Times New Roman" panose="02020603050405020304" pitchFamily="18" charset="0"/>
              </a:rPr>
              <a:t>Kelvin Planck statement</a:t>
            </a:r>
          </a:p>
        </p:txBody>
      </p:sp>
      <p:sp>
        <p:nvSpPr>
          <p:cNvPr id="34" name="TextBox 33">
            <a:extLst>
              <a:ext uri="{FF2B5EF4-FFF2-40B4-BE49-F238E27FC236}">
                <a16:creationId xmlns:a16="http://schemas.microsoft.com/office/drawing/2014/main" id="{FD4A20DB-CFDD-4659-9DF0-4443BDD2D072}"/>
              </a:ext>
            </a:extLst>
          </p:cNvPr>
          <p:cNvSpPr txBox="1"/>
          <p:nvPr/>
        </p:nvSpPr>
        <p:spPr>
          <a:xfrm>
            <a:off x="-43380" y="776952"/>
            <a:ext cx="5635723" cy="1023165"/>
          </a:xfrm>
          <a:prstGeom prst="rect">
            <a:avLst/>
          </a:prstGeom>
          <a:noFill/>
        </p:spPr>
        <p:txBody>
          <a:bodyPr wrap="square">
            <a:spAutoFit/>
          </a:bodyPr>
          <a:lstStyle/>
          <a:p>
            <a:pPr>
              <a:lnSpc>
                <a:spcPct val="150000"/>
              </a:lnSpc>
            </a:pPr>
            <a:r>
              <a:rPr lang="en-US" sz="1400" dirty="0">
                <a:latin typeface="Times New Roman" panose="02020603050405020304" pitchFamily="18" charset="0"/>
                <a:cs typeface="Times New Roman" panose="02020603050405020304" pitchFamily="18" charset="0"/>
              </a:rPr>
              <a:t>It </a:t>
            </a:r>
            <a:r>
              <a:rPr lang="en-US" sz="1400" dirty="0">
                <a:solidFill>
                  <a:schemeClr val="accent4">
                    <a:lumMod val="50000"/>
                  </a:schemeClr>
                </a:solidFill>
                <a:latin typeface="Times New Roman" panose="02020603050405020304" pitchFamily="18" charset="0"/>
                <a:cs typeface="Times New Roman" panose="02020603050405020304" pitchFamily="18" charset="0"/>
              </a:rPr>
              <a:t>is impossible </a:t>
            </a:r>
            <a:r>
              <a:rPr lang="en-US" sz="1400" dirty="0">
                <a:latin typeface="Times New Roman" panose="02020603050405020304" pitchFamily="18" charset="0"/>
                <a:cs typeface="Times New Roman" panose="02020603050405020304" pitchFamily="18" charset="0"/>
              </a:rPr>
              <a:t>to construct a </a:t>
            </a:r>
            <a:r>
              <a:rPr lang="en-US" sz="1400" dirty="0">
                <a:solidFill>
                  <a:schemeClr val="accent4">
                    <a:lumMod val="50000"/>
                  </a:schemeClr>
                </a:solidFill>
                <a:latin typeface="Times New Roman" panose="02020603050405020304" pitchFamily="18" charset="0"/>
                <a:cs typeface="Times New Roman" panose="02020603050405020304" pitchFamily="18" charset="0"/>
              </a:rPr>
              <a:t>heat engine </a:t>
            </a:r>
            <a:r>
              <a:rPr lang="en-US" sz="1400" dirty="0">
                <a:latin typeface="Times New Roman" panose="02020603050405020304" pitchFamily="18" charset="0"/>
                <a:cs typeface="Times New Roman" panose="02020603050405020304" pitchFamily="18" charset="0"/>
              </a:rPr>
              <a:t>that operates in a </a:t>
            </a:r>
            <a:r>
              <a:rPr lang="en-US" sz="1400" dirty="0">
                <a:solidFill>
                  <a:schemeClr val="accent4">
                    <a:lumMod val="50000"/>
                  </a:schemeClr>
                </a:solidFill>
                <a:latin typeface="Times New Roman" panose="02020603050405020304" pitchFamily="18" charset="0"/>
                <a:cs typeface="Times New Roman" panose="02020603050405020304" pitchFamily="18" charset="0"/>
              </a:rPr>
              <a:t>cyclic process</a:t>
            </a:r>
            <a:r>
              <a:rPr lang="en-US" sz="1400" dirty="0">
                <a:latin typeface="Times New Roman" panose="02020603050405020304" pitchFamily="18" charset="0"/>
                <a:cs typeface="Times New Roman" panose="02020603050405020304" pitchFamily="18" charset="0"/>
              </a:rPr>
              <a:t>, that </a:t>
            </a:r>
            <a:r>
              <a:rPr lang="en-US" sz="1400" dirty="0">
                <a:solidFill>
                  <a:schemeClr val="accent4">
                    <a:lumMod val="50000"/>
                  </a:schemeClr>
                </a:solidFill>
                <a:latin typeface="Times New Roman" panose="02020603050405020304" pitchFamily="18" charset="0"/>
                <a:cs typeface="Times New Roman" panose="02020603050405020304" pitchFamily="18" charset="0"/>
              </a:rPr>
              <a:t>absorbs heat from a single reservoir </a:t>
            </a:r>
            <a:r>
              <a:rPr lang="en-US" sz="1400" dirty="0">
                <a:latin typeface="Times New Roman" panose="02020603050405020304" pitchFamily="18" charset="0"/>
                <a:cs typeface="Times New Roman" panose="02020603050405020304" pitchFamily="18" charset="0"/>
              </a:rPr>
              <a:t>and </a:t>
            </a:r>
            <a:r>
              <a:rPr lang="en-US" sz="1400" dirty="0">
                <a:solidFill>
                  <a:schemeClr val="accent4">
                    <a:lumMod val="50000"/>
                  </a:schemeClr>
                </a:solidFill>
                <a:latin typeface="Times New Roman" panose="02020603050405020304" pitchFamily="18" charset="0"/>
                <a:cs typeface="Times New Roman" panose="02020603050405020304" pitchFamily="18" charset="0"/>
              </a:rPr>
              <a:t>convert all </a:t>
            </a:r>
            <a:r>
              <a:rPr lang="en-US" sz="1400" dirty="0">
                <a:latin typeface="Times New Roman" panose="02020603050405020304" pitchFamily="18" charset="0"/>
                <a:cs typeface="Times New Roman" panose="02020603050405020304" pitchFamily="18" charset="0"/>
              </a:rPr>
              <a:t>of that </a:t>
            </a:r>
            <a:r>
              <a:rPr lang="en-US" sz="1400" dirty="0">
                <a:solidFill>
                  <a:schemeClr val="accent4">
                    <a:lumMod val="50000"/>
                  </a:schemeClr>
                </a:solidFill>
                <a:latin typeface="Times New Roman" panose="02020603050405020304" pitchFamily="18" charset="0"/>
                <a:cs typeface="Times New Roman" panose="02020603050405020304" pitchFamily="18" charset="0"/>
              </a:rPr>
              <a:t>heat into work</a:t>
            </a:r>
            <a:r>
              <a:rPr lang="en-US" sz="1400" dirty="0">
                <a:latin typeface="Times New Roman" panose="02020603050405020304" pitchFamily="18" charset="0"/>
                <a:cs typeface="Times New Roman" panose="02020603050405020304" pitchFamily="18" charset="0"/>
              </a:rPr>
              <a:t>. </a:t>
            </a:r>
          </a:p>
        </p:txBody>
      </p:sp>
      <p:cxnSp>
        <p:nvCxnSpPr>
          <p:cNvPr id="39" name="Straight Connector 38">
            <a:extLst>
              <a:ext uri="{FF2B5EF4-FFF2-40B4-BE49-F238E27FC236}">
                <a16:creationId xmlns:a16="http://schemas.microsoft.com/office/drawing/2014/main" id="{058C3A0E-50A6-4D24-9B7E-5CFD6CF40A6F}"/>
              </a:ext>
            </a:extLst>
          </p:cNvPr>
          <p:cNvCxnSpPr>
            <a:cxnSpLocks/>
          </p:cNvCxnSpPr>
          <p:nvPr/>
        </p:nvCxnSpPr>
        <p:spPr>
          <a:xfrm flipH="1">
            <a:off x="0" y="570237"/>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113C57A1-C438-470D-BCB8-FDC262733707}"/>
              </a:ext>
            </a:extLst>
          </p:cNvPr>
          <p:cNvSpPr txBox="1"/>
          <p:nvPr/>
        </p:nvSpPr>
        <p:spPr>
          <a:xfrm>
            <a:off x="4177720" y="-16993"/>
            <a:ext cx="7885648" cy="376834"/>
          </a:xfrm>
          <a:prstGeom prst="rect">
            <a:avLst/>
          </a:prstGeom>
          <a:noFill/>
        </p:spPr>
        <p:txBody>
          <a:bodyPr wrap="square">
            <a:spAutoFit/>
          </a:bodyPr>
          <a:lstStyle/>
          <a:p>
            <a:pPr algn="ctr">
              <a:lnSpc>
                <a:spcPct val="150000"/>
              </a:lnSpc>
            </a:pPr>
            <a:r>
              <a:rPr lang="en-US" sz="1400" dirty="0">
                <a:solidFill>
                  <a:srgbClr val="0070C0"/>
                </a:solidFill>
                <a:latin typeface="Times New Roman" panose="02020603050405020304" pitchFamily="18" charset="0"/>
                <a:cs typeface="Times New Roman" panose="02020603050405020304" pitchFamily="18" charset="0"/>
              </a:rPr>
              <a:t>Second law of thermodynamics, helps us to understand the energy transfer in terms of </a:t>
            </a:r>
            <a:r>
              <a:rPr lang="en-US" sz="1400" dirty="0">
                <a:solidFill>
                  <a:srgbClr val="FF0000"/>
                </a:solidFill>
                <a:latin typeface="Times New Roman" panose="02020603050405020304" pitchFamily="18" charset="0"/>
                <a:cs typeface="Times New Roman" panose="02020603050405020304" pitchFamily="18" charset="0"/>
              </a:rPr>
              <a:t>quantity and quality</a:t>
            </a:r>
          </a:p>
        </p:txBody>
      </p:sp>
      <p:sp>
        <p:nvSpPr>
          <p:cNvPr id="11" name="Oval 10">
            <a:extLst>
              <a:ext uri="{FF2B5EF4-FFF2-40B4-BE49-F238E27FC236}">
                <a16:creationId xmlns:a16="http://schemas.microsoft.com/office/drawing/2014/main" id="{924DB7DF-28BA-4C81-A519-C9344647BAC9}"/>
              </a:ext>
            </a:extLst>
          </p:cNvPr>
          <p:cNvSpPr/>
          <p:nvPr/>
        </p:nvSpPr>
        <p:spPr>
          <a:xfrm>
            <a:off x="66515" y="2041864"/>
            <a:ext cx="978468" cy="582477"/>
          </a:xfrm>
          <a:prstGeom prst="ellipse">
            <a:avLst/>
          </a:prstGeom>
          <a:gradFill>
            <a:gsLst>
              <a:gs pos="0">
                <a:srgbClr val="FF0000"/>
              </a:gs>
              <a:gs pos="45000">
                <a:srgbClr val="FF5050"/>
              </a:gs>
              <a:gs pos="97000">
                <a:srgbClr val="FF6600"/>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Heat source</a:t>
            </a:r>
          </a:p>
        </p:txBody>
      </p:sp>
      <p:sp>
        <p:nvSpPr>
          <p:cNvPr id="12" name="Rectangle: Rounded Corners 11">
            <a:extLst>
              <a:ext uri="{FF2B5EF4-FFF2-40B4-BE49-F238E27FC236}">
                <a16:creationId xmlns:a16="http://schemas.microsoft.com/office/drawing/2014/main" id="{8157DE94-C9AB-4C9A-91C4-61F56C2489D3}"/>
              </a:ext>
            </a:extLst>
          </p:cNvPr>
          <p:cNvSpPr/>
          <p:nvPr/>
        </p:nvSpPr>
        <p:spPr>
          <a:xfrm>
            <a:off x="40081" y="3521316"/>
            <a:ext cx="978468" cy="652318"/>
          </a:xfrm>
          <a:prstGeom prst="round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Heat engine</a:t>
            </a:r>
          </a:p>
        </p:txBody>
      </p:sp>
      <p:sp>
        <p:nvSpPr>
          <p:cNvPr id="49" name="Oval 48">
            <a:extLst>
              <a:ext uri="{FF2B5EF4-FFF2-40B4-BE49-F238E27FC236}">
                <a16:creationId xmlns:a16="http://schemas.microsoft.com/office/drawing/2014/main" id="{AABD6EBC-31CF-4FE1-A755-6EA6AB7B470F}"/>
              </a:ext>
            </a:extLst>
          </p:cNvPr>
          <p:cNvSpPr/>
          <p:nvPr/>
        </p:nvSpPr>
        <p:spPr>
          <a:xfrm>
            <a:off x="2062929" y="3569223"/>
            <a:ext cx="983426" cy="584775"/>
          </a:xfrm>
          <a:prstGeom prst="ellipse">
            <a:avLst/>
          </a:prstGeom>
          <a:gradFill>
            <a:gsLst>
              <a:gs pos="23000">
                <a:schemeClr val="accent6">
                  <a:lumMod val="60000"/>
                  <a:lumOff val="40000"/>
                </a:schemeClr>
              </a:gs>
              <a:gs pos="70000">
                <a:schemeClr val="accent6">
                  <a:lumMod val="60000"/>
                  <a:lumOff val="40000"/>
                </a:schemeClr>
              </a:gs>
            </a:gsLst>
            <a:lin ang="54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Work output</a:t>
            </a:r>
          </a:p>
        </p:txBody>
      </p:sp>
      <p:sp>
        <p:nvSpPr>
          <p:cNvPr id="13" name="Arrow: Down 12">
            <a:extLst>
              <a:ext uri="{FF2B5EF4-FFF2-40B4-BE49-F238E27FC236}">
                <a16:creationId xmlns:a16="http://schemas.microsoft.com/office/drawing/2014/main" id="{269B89FC-CE14-41BE-90AE-587C99470805}"/>
              </a:ext>
            </a:extLst>
          </p:cNvPr>
          <p:cNvSpPr/>
          <p:nvPr/>
        </p:nvSpPr>
        <p:spPr>
          <a:xfrm>
            <a:off x="341209" y="2636931"/>
            <a:ext cx="419449" cy="865719"/>
          </a:xfrm>
          <a:prstGeom prst="downArrow">
            <a:avLst/>
          </a:prstGeom>
          <a:gradFill>
            <a:gsLst>
              <a:gs pos="0">
                <a:schemeClr val="accent2">
                  <a:lumMod val="75000"/>
                </a:schemeClr>
              </a:gs>
              <a:gs pos="27500">
                <a:srgbClr val="FF0000"/>
              </a:gs>
              <a:gs pos="8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517D0587-B693-42E7-982A-A0EED0AA28C3}"/>
              </a:ext>
            </a:extLst>
          </p:cNvPr>
          <p:cNvSpPr/>
          <p:nvPr/>
        </p:nvSpPr>
        <p:spPr>
          <a:xfrm rot="16200000">
            <a:off x="1322586" y="3335828"/>
            <a:ext cx="419449" cy="1024667"/>
          </a:xfrm>
          <a:prstGeom prst="downArrow">
            <a:avLst/>
          </a:prstGeom>
          <a:gradFill>
            <a:gsLst>
              <a:gs pos="0">
                <a:schemeClr val="accent6">
                  <a:lumMod val="60000"/>
                  <a:lumOff val="40000"/>
                </a:schemeClr>
              </a:gs>
              <a:gs pos="27500">
                <a:schemeClr val="accent6">
                  <a:lumMod val="40000"/>
                  <a:lumOff val="60000"/>
                </a:schemeClr>
              </a:gs>
              <a:gs pos="80000">
                <a:schemeClr val="accent6">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957744F-81C9-4EAD-88A7-F04AD6740484}"/>
              </a:ext>
            </a:extLst>
          </p:cNvPr>
          <p:cNvSpPr txBox="1"/>
          <p:nvPr/>
        </p:nvSpPr>
        <p:spPr>
          <a:xfrm>
            <a:off x="991729" y="2194602"/>
            <a:ext cx="686132"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100%</a:t>
            </a:r>
            <a:endParaRPr lang="en-US" sz="1200" dirty="0"/>
          </a:p>
        </p:txBody>
      </p:sp>
      <p:sp>
        <p:nvSpPr>
          <p:cNvPr id="54" name="TextBox 53">
            <a:extLst>
              <a:ext uri="{FF2B5EF4-FFF2-40B4-BE49-F238E27FC236}">
                <a16:creationId xmlns:a16="http://schemas.microsoft.com/office/drawing/2014/main" id="{811DB64A-BF91-4557-97B0-D166F944FCC4}"/>
              </a:ext>
            </a:extLst>
          </p:cNvPr>
          <p:cNvSpPr txBox="1"/>
          <p:nvPr/>
        </p:nvSpPr>
        <p:spPr>
          <a:xfrm>
            <a:off x="1186921" y="3959157"/>
            <a:ext cx="679167"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100%</a:t>
            </a:r>
            <a:endParaRPr lang="en-US" sz="1200" dirty="0"/>
          </a:p>
        </p:txBody>
      </p:sp>
      <p:sp>
        <p:nvSpPr>
          <p:cNvPr id="56" name="TextBox 55">
            <a:extLst>
              <a:ext uri="{FF2B5EF4-FFF2-40B4-BE49-F238E27FC236}">
                <a16:creationId xmlns:a16="http://schemas.microsoft.com/office/drawing/2014/main" id="{A80DBD39-F5D6-4C61-9F0E-1CCCE1D861B7}"/>
              </a:ext>
            </a:extLst>
          </p:cNvPr>
          <p:cNvSpPr txBox="1"/>
          <p:nvPr/>
        </p:nvSpPr>
        <p:spPr>
          <a:xfrm>
            <a:off x="1155304" y="3003360"/>
            <a:ext cx="1072467" cy="307777"/>
          </a:xfrm>
          <a:prstGeom prst="rect">
            <a:avLst/>
          </a:prstGeom>
          <a:noFill/>
          <a:ln>
            <a:solidFill>
              <a:srgbClr val="FFC000"/>
            </a:solidFill>
            <a:prstDash val="dash"/>
          </a:ln>
        </p:spPr>
        <p:txBody>
          <a:bodyPr wrap="square">
            <a:spAutoFit/>
          </a:bodyPr>
          <a:lstStyle/>
          <a:p>
            <a:r>
              <a:rPr lang="en-US" sz="1400" dirty="0">
                <a:solidFill>
                  <a:srgbClr val="FF0066"/>
                </a:solidFill>
                <a:latin typeface="Times New Roman" panose="02020603050405020304" pitchFamily="18" charset="0"/>
                <a:cs typeface="Times New Roman" panose="02020603050405020304" pitchFamily="18" charset="0"/>
              </a:rPr>
              <a:t>Impossible!</a:t>
            </a:r>
            <a:endParaRPr lang="en-US" sz="1400" dirty="0">
              <a:solidFill>
                <a:srgbClr val="FF0066"/>
              </a:solidFill>
            </a:endParaRPr>
          </a:p>
        </p:txBody>
      </p:sp>
      <p:sp>
        <p:nvSpPr>
          <p:cNvPr id="57" name="TextBox 56">
            <a:extLst>
              <a:ext uri="{FF2B5EF4-FFF2-40B4-BE49-F238E27FC236}">
                <a16:creationId xmlns:a16="http://schemas.microsoft.com/office/drawing/2014/main" id="{BD1C1924-04E7-4EE2-BBC0-CD6AA8C099D6}"/>
              </a:ext>
            </a:extLst>
          </p:cNvPr>
          <p:cNvSpPr txBox="1"/>
          <p:nvPr/>
        </p:nvSpPr>
        <p:spPr>
          <a:xfrm>
            <a:off x="12103" y="5810678"/>
            <a:ext cx="1646147" cy="338554"/>
          </a:xfrm>
          <a:prstGeom prst="rect">
            <a:avLst/>
          </a:prstGeom>
          <a:noFill/>
          <a:ln>
            <a:solidFill>
              <a:srgbClr val="FFC000"/>
            </a:solidFill>
            <a:prstDash val="dash"/>
          </a:ln>
        </p:spPr>
        <p:txBody>
          <a:bodyPr wrap="square">
            <a:spAutoFit/>
          </a:bodyPr>
          <a:lstStyle/>
          <a:p>
            <a:r>
              <a:rPr lang="en-US" sz="1600" dirty="0">
                <a:solidFill>
                  <a:schemeClr val="accent5">
                    <a:lumMod val="50000"/>
                  </a:schemeClr>
                </a:solidFill>
                <a:latin typeface="Times New Roman" panose="02020603050405020304" pitchFamily="18" charset="0"/>
                <a:cs typeface="Times New Roman" panose="02020603050405020304" pitchFamily="18" charset="0"/>
              </a:rPr>
              <a:t>Consider a Car… </a:t>
            </a:r>
            <a:endParaRPr lang="en-US" sz="1600" dirty="0">
              <a:solidFill>
                <a:schemeClr val="accent5">
                  <a:lumMod val="50000"/>
                </a:schemeClr>
              </a:solidFill>
            </a:endParaRPr>
          </a:p>
        </p:txBody>
      </p:sp>
      <p:sp>
        <p:nvSpPr>
          <p:cNvPr id="58" name="TextBox 57">
            <a:extLst>
              <a:ext uri="{FF2B5EF4-FFF2-40B4-BE49-F238E27FC236}">
                <a16:creationId xmlns:a16="http://schemas.microsoft.com/office/drawing/2014/main" id="{704767F8-BBBA-4FA0-807C-62D2D4A64FD6}"/>
              </a:ext>
            </a:extLst>
          </p:cNvPr>
          <p:cNvSpPr txBox="1"/>
          <p:nvPr/>
        </p:nvSpPr>
        <p:spPr>
          <a:xfrm>
            <a:off x="-19007" y="6211270"/>
            <a:ext cx="5444453" cy="584775"/>
          </a:xfrm>
          <a:prstGeom prst="rect">
            <a:avLst/>
          </a:prstGeom>
          <a:noFill/>
          <a:ln>
            <a:solidFill>
              <a:srgbClr val="FFC000"/>
            </a:solidFill>
            <a:prstDash val="dash"/>
          </a:ln>
        </p:spPr>
        <p:txBody>
          <a:bodyPr wrap="square">
            <a:spAutoFit/>
          </a:bodyPr>
          <a:lstStyle/>
          <a:p>
            <a:r>
              <a:rPr lang="en-US" sz="1600" dirty="0">
                <a:solidFill>
                  <a:schemeClr val="accent2">
                    <a:lumMod val="50000"/>
                  </a:schemeClr>
                </a:solidFill>
                <a:latin typeface="Times New Roman" panose="02020603050405020304" pitchFamily="18" charset="0"/>
                <a:cs typeface="Times New Roman" panose="02020603050405020304" pitchFamily="18" charset="0"/>
              </a:rPr>
              <a:t>100% of fuel is not utilized to run the car. There is always a heat rejection and heat loss.</a:t>
            </a:r>
          </a:p>
        </p:txBody>
      </p:sp>
      <p:sp>
        <p:nvSpPr>
          <p:cNvPr id="63" name="Arrow: Down 62">
            <a:extLst>
              <a:ext uri="{FF2B5EF4-FFF2-40B4-BE49-F238E27FC236}">
                <a16:creationId xmlns:a16="http://schemas.microsoft.com/office/drawing/2014/main" id="{80B8C93C-8042-4EF0-8DE7-DC60EC18AAA5}"/>
              </a:ext>
            </a:extLst>
          </p:cNvPr>
          <p:cNvSpPr/>
          <p:nvPr/>
        </p:nvSpPr>
        <p:spPr>
          <a:xfrm rot="5400000">
            <a:off x="3345462" y="3355448"/>
            <a:ext cx="419449" cy="985431"/>
          </a:xfrm>
          <a:prstGeom prst="downArrow">
            <a:avLst/>
          </a:prstGeom>
          <a:gradFill>
            <a:gsLst>
              <a:gs pos="0">
                <a:schemeClr val="accent4">
                  <a:lumMod val="60000"/>
                  <a:lumOff val="40000"/>
                </a:schemeClr>
              </a:gs>
              <a:gs pos="27500">
                <a:schemeClr val="accent4">
                  <a:lumMod val="40000"/>
                  <a:lumOff val="60000"/>
                </a:schemeClr>
              </a:gs>
              <a:gs pos="80000">
                <a:schemeClr val="accent6">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D808B75F-17C4-4193-9918-F74878F79F38}"/>
              </a:ext>
            </a:extLst>
          </p:cNvPr>
          <p:cNvSpPr/>
          <p:nvPr/>
        </p:nvSpPr>
        <p:spPr>
          <a:xfrm>
            <a:off x="4059117" y="3539968"/>
            <a:ext cx="983416" cy="608741"/>
          </a:xfrm>
          <a:prstGeom prst="round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Heat engine</a:t>
            </a:r>
          </a:p>
        </p:txBody>
      </p:sp>
      <p:sp>
        <p:nvSpPr>
          <p:cNvPr id="67" name="Oval 66">
            <a:extLst>
              <a:ext uri="{FF2B5EF4-FFF2-40B4-BE49-F238E27FC236}">
                <a16:creationId xmlns:a16="http://schemas.microsoft.com/office/drawing/2014/main" id="{424DB135-7CA1-4093-ABC4-39BEC9446179}"/>
              </a:ext>
            </a:extLst>
          </p:cNvPr>
          <p:cNvSpPr/>
          <p:nvPr/>
        </p:nvSpPr>
        <p:spPr>
          <a:xfrm>
            <a:off x="4059994" y="5139141"/>
            <a:ext cx="983416" cy="584776"/>
          </a:xfrm>
          <a:prstGeom prst="ellipse">
            <a:avLst/>
          </a:prstGeom>
          <a:gradFill>
            <a:gsLst>
              <a:gs pos="0">
                <a:schemeClr val="accent5">
                  <a:lumMod val="60000"/>
                  <a:lumOff val="40000"/>
                </a:schemeClr>
              </a:gs>
              <a:gs pos="45000">
                <a:schemeClr val="accent5">
                  <a:lumMod val="60000"/>
                  <a:lumOff val="40000"/>
                </a:schemeClr>
              </a:gs>
              <a:gs pos="97000">
                <a:schemeClr val="accent5">
                  <a:lumMod val="75000"/>
                </a:schemeClr>
              </a:gs>
            </a:gsLst>
            <a:lin ang="5400000" scaled="1"/>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Heat sink</a:t>
            </a:r>
          </a:p>
        </p:txBody>
      </p:sp>
      <p:sp>
        <p:nvSpPr>
          <p:cNvPr id="78" name="Arrow: Down 77">
            <a:extLst>
              <a:ext uri="{FF2B5EF4-FFF2-40B4-BE49-F238E27FC236}">
                <a16:creationId xmlns:a16="http://schemas.microsoft.com/office/drawing/2014/main" id="{B7EDEADD-8830-4CDD-A105-87D43CB1EA17}"/>
              </a:ext>
            </a:extLst>
          </p:cNvPr>
          <p:cNvSpPr/>
          <p:nvPr/>
        </p:nvSpPr>
        <p:spPr>
          <a:xfrm>
            <a:off x="4332711" y="2608290"/>
            <a:ext cx="419449" cy="923498"/>
          </a:xfrm>
          <a:prstGeom prst="downArrow">
            <a:avLst/>
          </a:prstGeom>
          <a:gradFill>
            <a:gsLst>
              <a:gs pos="0">
                <a:schemeClr val="accent2">
                  <a:lumMod val="75000"/>
                </a:schemeClr>
              </a:gs>
              <a:gs pos="27500">
                <a:srgbClr val="FF0000"/>
              </a:gs>
              <a:gs pos="8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Down 78">
            <a:extLst>
              <a:ext uri="{FF2B5EF4-FFF2-40B4-BE49-F238E27FC236}">
                <a16:creationId xmlns:a16="http://schemas.microsoft.com/office/drawing/2014/main" id="{62E143C5-8070-4762-B415-07CA34B390E0}"/>
              </a:ext>
            </a:extLst>
          </p:cNvPr>
          <p:cNvSpPr/>
          <p:nvPr/>
        </p:nvSpPr>
        <p:spPr>
          <a:xfrm>
            <a:off x="4332423" y="4171644"/>
            <a:ext cx="419449" cy="961858"/>
          </a:xfrm>
          <a:prstGeom prst="downArrow">
            <a:avLst/>
          </a:prstGeom>
          <a:gradFill>
            <a:gsLst>
              <a:gs pos="0">
                <a:schemeClr val="accent4">
                  <a:lumMod val="60000"/>
                  <a:lumOff val="40000"/>
                </a:schemeClr>
              </a:gs>
              <a:gs pos="53750">
                <a:schemeClr val="accent5">
                  <a:lumMod val="60000"/>
                  <a:lumOff val="40000"/>
                </a:schemeClr>
              </a:gs>
              <a:gs pos="27500">
                <a:schemeClr val="accent5">
                  <a:lumMod val="40000"/>
                  <a:lumOff val="60000"/>
                </a:schemeClr>
              </a:gs>
              <a:gs pos="80000">
                <a:schemeClr val="accent5">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75AF9842-D765-4ED2-965A-5BABB51465CC}"/>
              </a:ext>
            </a:extLst>
          </p:cNvPr>
          <p:cNvSpPr txBox="1"/>
          <p:nvPr/>
        </p:nvSpPr>
        <p:spPr>
          <a:xfrm>
            <a:off x="4585893" y="4347096"/>
            <a:ext cx="839324"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Heat rejection</a:t>
            </a:r>
            <a:endParaRPr lang="en-US" sz="1400" dirty="0"/>
          </a:p>
        </p:txBody>
      </p:sp>
      <p:sp>
        <p:nvSpPr>
          <p:cNvPr id="92" name="TextBox 91">
            <a:extLst>
              <a:ext uri="{FF2B5EF4-FFF2-40B4-BE49-F238E27FC236}">
                <a16:creationId xmlns:a16="http://schemas.microsoft.com/office/drawing/2014/main" id="{715BDC13-980F-4411-99A1-80E235D56592}"/>
              </a:ext>
            </a:extLst>
          </p:cNvPr>
          <p:cNvSpPr txBox="1"/>
          <p:nvPr/>
        </p:nvSpPr>
        <p:spPr>
          <a:xfrm>
            <a:off x="3354807" y="3255423"/>
            <a:ext cx="711397"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Useful work</a:t>
            </a:r>
            <a:endParaRPr lang="en-US" sz="1400" dirty="0"/>
          </a:p>
        </p:txBody>
      </p:sp>
      <p:cxnSp>
        <p:nvCxnSpPr>
          <p:cNvPr id="93" name="Straight Connector 92">
            <a:extLst>
              <a:ext uri="{FF2B5EF4-FFF2-40B4-BE49-F238E27FC236}">
                <a16:creationId xmlns:a16="http://schemas.microsoft.com/office/drawing/2014/main" id="{3C9632DC-480D-4BAA-A31D-649833A20250}"/>
              </a:ext>
            </a:extLst>
          </p:cNvPr>
          <p:cNvCxnSpPr>
            <a:cxnSpLocks/>
          </p:cNvCxnSpPr>
          <p:nvPr/>
        </p:nvCxnSpPr>
        <p:spPr>
          <a:xfrm flipH="1" flipV="1">
            <a:off x="134695" y="2006831"/>
            <a:ext cx="1770560" cy="22466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528418-C11D-4EA5-9788-ACE887A8A58D}"/>
              </a:ext>
            </a:extLst>
          </p:cNvPr>
          <p:cNvCxnSpPr>
            <a:cxnSpLocks/>
          </p:cNvCxnSpPr>
          <p:nvPr/>
        </p:nvCxnSpPr>
        <p:spPr>
          <a:xfrm flipV="1">
            <a:off x="77244" y="2081635"/>
            <a:ext cx="1770560" cy="22466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C1EB8292-4AA9-484A-B8AF-EE09F2A19A1F}"/>
              </a:ext>
            </a:extLst>
          </p:cNvPr>
          <p:cNvSpPr/>
          <p:nvPr/>
        </p:nvSpPr>
        <p:spPr>
          <a:xfrm>
            <a:off x="4033961" y="2025814"/>
            <a:ext cx="1016374" cy="595067"/>
          </a:xfrm>
          <a:prstGeom prst="ellipse">
            <a:avLst/>
          </a:prstGeom>
          <a:gradFill>
            <a:gsLst>
              <a:gs pos="0">
                <a:srgbClr val="FF0000"/>
              </a:gs>
              <a:gs pos="45000">
                <a:srgbClr val="FF5050"/>
              </a:gs>
              <a:gs pos="97000">
                <a:srgbClr val="FF6600"/>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Heat source</a:t>
            </a:r>
          </a:p>
        </p:txBody>
      </p:sp>
      <p:sp>
        <p:nvSpPr>
          <p:cNvPr id="44" name="TextBox 43">
            <a:extLst>
              <a:ext uri="{FF2B5EF4-FFF2-40B4-BE49-F238E27FC236}">
                <a16:creationId xmlns:a16="http://schemas.microsoft.com/office/drawing/2014/main" id="{9C9F5D6B-2932-4D33-BEC3-0B317AA529FB}"/>
              </a:ext>
            </a:extLst>
          </p:cNvPr>
          <p:cNvSpPr txBox="1"/>
          <p:nvPr/>
        </p:nvSpPr>
        <p:spPr>
          <a:xfrm>
            <a:off x="581947" y="4761957"/>
            <a:ext cx="3077130" cy="338554"/>
          </a:xfrm>
          <a:prstGeom prst="rect">
            <a:avLst/>
          </a:prstGeom>
          <a:noFill/>
          <a:ln>
            <a:solidFill>
              <a:srgbClr val="FFC000"/>
            </a:solidFill>
            <a:prstDash val="dash"/>
          </a:ln>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No heat engine is 100% efficient</a:t>
            </a:r>
          </a:p>
        </p:txBody>
      </p:sp>
      <p:sp>
        <p:nvSpPr>
          <p:cNvPr id="47" name="TextBox 46">
            <a:extLst>
              <a:ext uri="{FF2B5EF4-FFF2-40B4-BE49-F238E27FC236}">
                <a16:creationId xmlns:a16="http://schemas.microsoft.com/office/drawing/2014/main" id="{F020CB44-92E7-4738-877F-F920DE81FC5F}"/>
              </a:ext>
            </a:extLst>
          </p:cNvPr>
          <p:cNvSpPr txBox="1"/>
          <p:nvPr/>
        </p:nvSpPr>
        <p:spPr>
          <a:xfrm>
            <a:off x="398704" y="1484436"/>
            <a:ext cx="5040467"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Some energy must be always rejected to the cooler reservoir.</a:t>
            </a:r>
            <a:endParaRPr lang="en-US" sz="1400" dirty="0"/>
          </a:p>
        </p:txBody>
      </p:sp>
    </p:spTree>
    <p:extLst>
      <p:ext uri="{BB962C8B-B14F-4D97-AF65-F5344CB8AC3E}">
        <p14:creationId xmlns:p14="http://schemas.microsoft.com/office/powerpoint/2010/main" val="39846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down)">
                                      <p:cBhvr>
                                        <p:cTn id="42" dur="500"/>
                                        <p:tgtEl>
                                          <p:spTgt spid="54"/>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down)">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down)">
                                      <p:cBhvr>
                                        <p:cTn id="54" dur="500"/>
                                        <p:tgtEl>
                                          <p:spTgt spid="93"/>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down)">
                                      <p:cBhvr>
                                        <p:cTn id="73" dur="500"/>
                                        <p:tgtEl>
                                          <p:spTgt spid="6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wipe(down)">
                                      <p:cBhvr>
                                        <p:cTn id="76" dur="500"/>
                                        <p:tgtEl>
                                          <p:spTgt spid="7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right)">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up)">
                                      <p:cBhvr>
                                        <p:cTn id="89" dur="500"/>
                                        <p:tgtEl>
                                          <p:spTgt spid="7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up)">
                                      <p:cBhvr>
                                        <p:cTn id="92" dur="500"/>
                                        <p:tgtEl>
                                          <p:spTgt spid="67"/>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wipe(up)">
                                      <p:cBhvr>
                                        <p:cTn id="95" dur="500"/>
                                        <p:tgtEl>
                                          <p:spTgt spid="8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down)">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down)">
                                      <p:cBhvr>
                                        <p:cTn id="110" dur="500"/>
                                        <p:tgtEl>
                                          <p:spTgt spid="57"/>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down)">
                                      <p:cBhvr>
                                        <p:cTn id="11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4" grpId="0"/>
      <p:bldP spid="45" grpId="0"/>
      <p:bldP spid="11" grpId="0" animBg="1"/>
      <p:bldP spid="12" grpId="0" animBg="1"/>
      <p:bldP spid="49" grpId="0" animBg="1"/>
      <p:bldP spid="13" grpId="0" animBg="1"/>
      <p:bldP spid="51" grpId="0" animBg="1"/>
      <p:bldP spid="53" grpId="0"/>
      <p:bldP spid="54" grpId="0"/>
      <p:bldP spid="56" grpId="0" animBg="1"/>
      <p:bldP spid="57" grpId="0" animBg="1"/>
      <p:bldP spid="58" grpId="0" animBg="1"/>
      <p:bldP spid="63" grpId="0" animBg="1"/>
      <p:bldP spid="66" grpId="0" animBg="1"/>
      <p:bldP spid="67" grpId="0" animBg="1"/>
      <p:bldP spid="78" grpId="0" animBg="1"/>
      <p:bldP spid="79" grpId="0" animBg="1"/>
      <p:bldP spid="82" grpId="0"/>
      <p:bldP spid="92" grpId="0"/>
      <p:bldP spid="65" grpId="0" animBg="1"/>
      <p:bldP spid="44"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0" y="0"/>
            <a:ext cx="5914238" cy="3768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4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Energy balance and efficiency of a heat engine (Kelvin Planck statement)</a:t>
            </a:r>
          </a:p>
        </p:txBody>
      </p:sp>
      <p:pic>
        <p:nvPicPr>
          <p:cNvPr id="33" name="Picture 15">
            <a:extLst>
              <a:ext uri="{FF2B5EF4-FFF2-40B4-BE49-F238E27FC236}">
                <a16:creationId xmlns:a16="http://schemas.microsoft.com/office/drawing/2014/main" id="{65F962CE-E7D4-4F94-B2EE-BC76B5366E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4"/>
          <a:stretch/>
        </p:blipFill>
        <p:spPr bwMode="auto">
          <a:xfrm>
            <a:off x="6644081" y="8175"/>
            <a:ext cx="5547919" cy="4923048"/>
          </a:xfrm>
          <a:prstGeom prst="rect">
            <a:avLst/>
          </a:prstGeom>
          <a:noFill/>
          <a:ln w="9525">
            <a:noFill/>
            <a:miter lim="800000"/>
            <a:headEnd/>
            <a:tailEnd/>
          </a:ln>
        </p:spPr>
      </p:pic>
      <p:sp>
        <p:nvSpPr>
          <p:cNvPr id="34" name="Rectangle 33">
            <a:extLst>
              <a:ext uri="{FF2B5EF4-FFF2-40B4-BE49-F238E27FC236}">
                <a16:creationId xmlns:a16="http://schemas.microsoft.com/office/drawing/2014/main" id="{80036E4F-756E-4EF1-A4B0-5A5192FB3603}"/>
              </a:ext>
            </a:extLst>
          </p:cNvPr>
          <p:cNvSpPr/>
          <p:nvPr/>
        </p:nvSpPr>
        <p:spPr>
          <a:xfrm>
            <a:off x="6746438" y="5074348"/>
            <a:ext cx="5422083" cy="1677382"/>
          </a:xfrm>
          <a:prstGeom prst="rect">
            <a:avLst/>
          </a:prstGeom>
        </p:spPr>
        <p:txBody>
          <a:bodyPr wrap="square">
            <a:spAutoFit/>
          </a:bodyPr>
          <a:lstStyle/>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Q</a:t>
            </a:r>
            <a:r>
              <a:rPr lang="en-US" sz="1600" baseline="-25000" dirty="0">
                <a:solidFill>
                  <a:srgbClr val="3333FF"/>
                </a:solidFill>
                <a:latin typeface="Times New Roman" panose="02020603050405020304" pitchFamily="18" charset="0"/>
                <a:cs typeface="Times New Roman" panose="02020603050405020304" pitchFamily="18" charset="0"/>
              </a:rPr>
              <a:t>in</a:t>
            </a:r>
            <a:r>
              <a:rPr lang="en-US" sz="1200" dirty="0">
                <a:latin typeface="Times New Roman" panose="02020603050405020304" pitchFamily="18" charset="0"/>
                <a:cs typeface="Times New Roman" panose="02020603050405020304" pitchFamily="18" charset="0"/>
              </a:rPr>
              <a:t>  :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heat supplied to steam in boiler </a:t>
            </a:r>
            <a:r>
              <a:rPr lang="en-US" sz="1200" dirty="0">
                <a:latin typeface="Times New Roman" panose="02020603050405020304" pitchFamily="18" charset="0"/>
                <a:cs typeface="Times New Roman" panose="02020603050405020304" pitchFamily="18" charset="0"/>
              </a:rPr>
              <a:t>from a high-temperature source at constant pressure</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Q</a:t>
            </a:r>
            <a:r>
              <a:rPr lang="en-US" sz="1600" baseline="-25000" dirty="0">
                <a:solidFill>
                  <a:srgbClr val="3333FF"/>
                </a:solidFill>
                <a:latin typeface="Times New Roman" panose="02020603050405020304" pitchFamily="18" charset="0"/>
                <a:cs typeface="Times New Roman" panose="02020603050405020304" pitchFamily="18" charset="0"/>
              </a:rPr>
              <a:t>out</a:t>
            </a:r>
            <a:r>
              <a:rPr lang="en-US" sz="1200" dirty="0">
                <a:solidFill>
                  <a:srgbClr val="3333FF"/>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heat rejected from steam in condenser </a:t>
            </a:r>
            <a:r>
              <a:rPr lang="en-US" sz="1200" dirty="0">
                <a:latin typeface="Times New Roman" panose="02020603050405020304" pitchFamily="18" charset="0"/>
                <a:cs typeface="Times New Roman" panose="02020603050405020304" pitchFamily="18" charset="0"/>
              </a:rPr>
              <a:t>to a low-temperature sink at constant pressure</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W</a:t>
            </a:r>
            <a:r>
              <a:rPr lang="en-US" sz="1600" baseline="-25000" dirty="0">
                <a:solidFill>
                  <a:srgbClr val="3333FF"/>
                </a:solidFill>
                <a:latin typeface="Times New Roman" panose="02020603050405020304" pitchFamily="18" charset="0"/>
                <a:cs typeface="Times New Roman" panose="02020603050405020304" pitchFamily="18" charset="0"/>
              </a:rPr>
              <a:t>out</a:t>
            </a:r>
            <a:r>
              <a:rPr lang="en-US" sz="1200" dirty="0">
                <a:latin typeface="Times New Roman" panose="02020603050405020304" pitchFamily="18" charset="0"/>
                <a:cs typeface="Times New Roman" panose="02020603050405020304" pitchFamily="18" charset="0"/>
              </a:rPr>
              <a:t> :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work delivered by steam </a:t>
            </a:r>
            <a:r>
              <a:rPr lang="en-US" sz="1200" dirty="0">
                <a:latin typeface="Times New Roman" panose="02020603050405020304" pitchFamily="18" charset="0"/>
                <a:cs typeface="Times New Roman" panose="02020603050405020304" pitchFamily="18" charset="0"/>
              </a:rPr>
              <a:t>as it expands in turbine </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W</a:t>
            </a:r>
            <a:r>
              <a:rPr lang="en-US" sz="1600" baseline="-25000" dirty="0">
                <a:solidFill>
                  <a:srgbClr val="3333FF"/>
                </a:solidFill>
                <a:latin typeface="Times New Roman" panose="02020603050405020304" pitchFamily="18" charset="0"/>
                <a:cs typeface="Times New Roman" panose="02020603050405020304" pitchFamily="18" charset="0"/>
              </a:rPr>
              <a:t>in</a:t>
            </a:r>
            <a:r>
              <a:rPr lang="en-US" sz="1200" dirty="0">
                <a:solidFill>
                  <a:srgbClr val="3333FF"/>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work required to compress water </a:t>
            </a:r>
            <a:r>
              <a:rPr lang="en-US" sz="1200" dirty="0">
                <a:latin typeface="Times New Roman" panose="02020603050405020304" pitchFamily="18" charset="0"/>
                <a:cs typeface="Times New Roman" panose="02020603050405020304" pitchFamily="18" charset="0"/>
              </a:rPr>
              <a:t>to boiler pressure</a:t>
            </a:r>
          </a:p>
        </p:txBody>
      </p:sp>
      <p:sp>
        <p:nvSpPr>
          <p:cNvPr id="35" name="Rectangle 3">
            <a:extLst>
              <a:ext uri="{FF2B5EF4-FFF2-40B4-BE49-F238E27FC236}">
                <a16:creationId xmlns:a16="http://schemas.microsoft.com/office/drawing/2014/main" id="{A6E0D419-7798-4EF2-9F57-8C858BD561CF}"/>
              </a:ext>
            </a:extLst>
          </p:cNvPr>
          <p:cNvSpPr>
            <a:spLocks noChangeArrowheads="1"/>
          </p:cNvSpPr>
          <p:nvPr/>
        </p:nvSpPr>
        <p:spPr bwMode="auto">
          <a:xfrm>
            <a:off x="664198" y="421918"/>
            <a:ext cx="2930952" cy="307777"/>
          </a:xfrm>
          <a:prstGeom prst="rect">
            <a:avLst/>
          </a:prstGeom>
          <a:noFill/>
          <a:ln w="9525">
            <a:noFill/>
            <a:miter lim="800000"/>
            <a:headEnd/>
            <a:tailEnd/>
          </a:ln>
        </p:spPr>
        <p:txBody>
          <a:bodyPr wrap="square">
            <a:spAutoFit/>
          </a:bodyPr>
          <a:lstStyle/>
          <a:p>
            <a:pPr algn="ctr"/>
            <a:r>
              <a:rPr lang="en-US" sz="1400" dirty="0">
                <a:solidFill>
                  <a:srgbClr val="0000FF"/>
                </a:solidFill>
                <a:latin typeface="Times New Roman" panose="02020603050405020304" pitchFamily="18" charset="0"/>
                <a:cs typeface="Times New Roman" panose="02020603050405020304" pitchFamily="18" charset="0"/>
              </a:rPr>
              <a:t>Energy balance in steam power plant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FC2CBB2-1C69-4993-83F3-D78FDF0944B4}"/>
                  </a:ext>
                </a:extLst>
              </p:cNvPr>
              <p:cNvSpPr txBox="1"/>
              <p:nvPr/>
            </p:nvSpPr>
            <p:spPr>
              <a:xfrm>
                <a:off x="3549972" y="399996"/>
                <a:ext cx="1459684" cy="338554"/>
              </a:xfrm>
              <a:prstGeom prst="rect">
                <a:avLst/>
              </a:prstGeom>
              <a:noFill/>
              <a:ln>
                <a:solidFill>
                  <a:srgbClr val="FFC000"/>
                </a:solidFill>
                <a:prstDash val="dash"/>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000CC"/>
                              </a:solidFill>
                              <a:latin typeface="Cambria Math" panose="02040503050406030204" pitchFamily="18" charset="0"/>
                            </a:rPr>
                          </m:ctrlPr>
                        </m:sSubPr>
                        <m:e>
                          <m:r>
                            <a:rPr lang="en-US" sz="1600" b="0" i="1" smtClean="0">
                              <a:solidFill>
                                <a:srgbClr val="0000CC"/>
                              </a:solidFill>
                              <a:latin typeface="Cambria Math" panose="02040503050406030204" pitchFamily="18" charset="0"/>
                            </a:rPr>
                            <m:t>𝐸</m:t>
                          </m:r>
                        </m:e>
                        <m:sub>
                          <m:r>
                            <a:rPr lang="en-US" sz="1600" b="0" i="1" smtClean="0">
                              <a:solidFill>
                                <a:srgbClr val="0000CC"/>
                              </a:solidFill>
                              <a:latin typeface="Cambria Math" panose="02040503050406030204" pitchFamily="18" charset="0"/>
                            </a:rPr>
                            <m:t>𝑖𝑛</m:t>
                          </m:r>
                          <m:r>
                            <a:rPr lang="en-US" sz="1600" b="0" i="1" smtClean="0">
                              <a:solidFill>
                                <a:srgbClr val="0000CC"/>
                              </a:solidFill>
                              <a:latin typeface="Cambria Math" panose="02040503050406030204" pitchFamily="18" charset="0"/>
                            </a:rPr>
                            <m:t> </m:t>
                          </m:r>
                        </m:sub>
                      </m:sSub>
                      <m:r>
                        <a:rPr lang="en-US" sz="1600" b="0" i="1" smtClean="0">
                          <a:solidFill>
                            <a:srgbClr val="0000CC"/>
                          </a:solidFill>
                          <a:latin typeface="Cambria Math" panose="02040503050406030204" pitchFamily="18" charset="0"/>
                        </a:rPr>
                        <m:t>=</m:t>
                      </m:r>
                      <m:sSub>
                        <m:sSubPr>
                          <m:ctrlPr>
                            <a:rPr lang="en-US" sz="1600" i="1">
                              <a:solidFill>
                                <a:srgbClr val="0000CC"/>
                              </a:solidFill>
                              <a:latin typeface="Cambria Math" panose="02040503050406030204" pitchFamily="18" charset="0"/>
                            </a:rPr>
                          </m:ctrlPr>
                        </m:sSubPr>
                        <m:e>
                          <m:r>
                            <a:rPr lang="en-US" sz="1600" b="0" i="1" smtClean="0">
                              <a:solidFill>
                                <a:srgbClr val="0000CC"/>
                              </a:solidFill>
                              <a:latin typeface="Cambria Math" panose="02040503050406030204" pitchFamily="18" charset="0"/>
                            </a:rPr>
                            <m:t>𝐸</m:t>
                          </m:r>
                        </m:e>
                        <m:sub>
                          <m:r>
                            <a:rPr lang="en-US" sz="1600" b="0" i="1" smtClean="0">
                              <a:solidFill>
                                <a:srgbClr val="0000CC"/>
                              </a:solidFill>
                              <a:latin typeface="Cambria Math" panose="02040503050406030204" pitchFamily="18" charset="0"/>
                            </a:rPr>
                            <m:t>𝑜𝑢𝑡</m:t>
                          </m:r>
                          <m:r>
                            <a:rPr lang="en-US" sz="1600" b="0" i="1">
                              <a:solidFill>
                                <a:srgbClr val="0000CC"/>
                              </a:solidFill>
                              <a:latin typeface="Cambria Math" panose="02040503050406030204" pitchFamily="18" charset="0"/>
                            </a:rPr>
                            <m:t> </m:t>
                          </m:r>
                        </m:sub>
                      </m:sSub>
                    </m:oMath>
                  </m:oMathPara>
                </a14:m>
                <a:endParaRPr lang="en-US" sz="1600" i="1" dirty="0">
                  <a:solidFill>
                    <a:srgbClr val="0000CC"/>
                  </a:solidFill>
                </a:endParaRPr>
              </a:p>
            </p:txBody>
          </p:sp>
        </mc:Choice>
        <mc:Fallback xmlns="">
          <p:sp>
            <p:nvSpPr>
              <p:cNvPr id="37" name="TextBox 36">
                <a:extLst>
                  <a:ext uri="{FF2B5EF4-FFF2-40B4-BE49-F238E27FC236}">
                    <a16:creationId xmlns:a16="http://schemas.microsoft.com/office/drawing/2014/main" id="{4FC2CBB2-1C69-4993-83F3-D78FDF0944B4}"/>
                  </a:ext>
                </a:extLst>
              </p:cNvPr>
              <p:cNvSpPr txBox="1">
                <a:spLocks noRot="1" noChangeAspect="1" noMove="1" noResize="1" noEditPoints="1" noAdjustHandles="1" noChangeArrowheads="1" noChangeShapeType="1" noTextEdit="1"/>
              </p:cNvSpPr>
              <p:nvPr/>
            </p:nvSpPr>
            <p:spPr>
              <a:xfrm>
                <a:off x="3549972" y="399996"/>
                <a:ext cx="1459684" cy="338554"/>
              </a:xfrm>
              <a:prstGeom prst="rect">
                <a:avLst/>
              </a:prstGeom>
              <a:blipFill>
                <a:blip r:embed="rId3"/>
                <a:stretch>
                  <a:fillRect/>
                </a:stretch>
              </a:blipFill>
              <a:ln>
                <a:solidFill>
                  <a:srgbClr val="FFC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CDD0738-0D3F-4A47-A54D-777CD89D787A}"/>
                  </a:ext>
                </a:extLst>
              </p:cNvPr>
              <p:cNvSpPr txBox="1"/>
              <p:nvPr/>
            </p:nvSpPr>
            <p:spPr>
              <a:xfrm>
                <a:off x="1065403" y="801861"/>
                <a:ext cx="238952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a:solidFill>
                                <a:schemeClr val="tx1"/>
                              </a:solidFill>
                              <a:latin typeface="Cambria Math" panose="02040503050406030204" pitchFamily="18" charset="0"/>
                            </a:rPr>
                            <m:t>(</m:t>
                          </m:r>
                          <m:r>
                            <a:rPr lang="en-US" sz="1400" b="0" i="1">
                              <a:solidFill>
                                <a:schemeClr val="tx1"/>
                              </a:solidFill>
                              <a:latin typeface="Cambria Math" panose="02040503050406030204" pitchFamily="18" charset="0"/>
                            </a:rPr>
                            <m:t>𝑄</m:t>
                          </m:r>
                          <m:r>
                            <a:rPr lang="en-US" sz="1400" b="0" i="1">
                              <a:solidFill>
                                <a:schemeClr val="tx1"/>
                              </a:solidFill>
                              <a:latin typeface="Cambria Math" panose="02040503050406030204" pitchFamily="18" charset="0"/>
                            </a:rPr>
                            <m:t>+</m:t>
                          </m:r>
                          <m:r>
                            <a:rPr lang="en-US" sz="1400" b="0" i="1">
                              <a:solidFill>
                                <a:schemeClr val="tx1"/>
                              </a:solidFill>
                              <a:latin typeface="Cambria Math" panose="02040503050406030204" pitchFamily="18" charset="0"/>
                            </a:rPr>
                            <m:t>𝑊</m:t>
                          </m:r>
                          <m:r>
                            <a:rPr lang="en-US" sz="1400" b="0" i="1">
                              <a:solidFill>
                                <a:schemeClr val="tx1"/>
                              </a:solidFill>
                              <a:latin typeface="Cambria Math" panose="02040503050406030204" pitchFamily="18" charset="0"/>
                            </a:rPr>
                            <m:t>)</m:t>
                          </m:r>
                          <m:r>
                            <m:rPr>
                              <m:nor/>
                            </m:rPr>
                            <a:rPr lang="en-US" sz="1400" i="1" dirty="0">
                              <a:solidFill>
                                <a:schemeClr val="tx1"/>
                              </a:solidFill>
                            </a:rPr>
                            <m:t> </m:t>
                          </m:r>
                        </m:e>
                        <m:sub>
                          <m:r>
                            <a:rPr lang="en-US" sz="1400" b="0" i="1" smtClean="0">
                              <a:solidFill>
                                <a:schemeClr val="tx1"/>
                              </a:solidFill>
                              <a:latin typeface="Cambria Math" panose="02040503050406030204" pitchFamily="18" charset="0"/>
                            </a:rPr>
                            <m:t>𝑖𝑛</m:t>
                          </m:r>
                          <m:r>
                            <a:rPr lang="en-US" sz="1400" b="0" i="1" smtClean="0">
                              <a:solidFill>
                                <a:schemeClr val="tx1"/>
                              </a:solidFill>
                              <a:latin typeface="Cambria Math" panose="02040503050406030204" pitchFamily="18" charset="0"/>
                            </a:rPr>
                            <m:t> </m:t>
                          </m:r>
                        </m:sub>
                      </m:sSub>
                      <m:r>
                        <a:rPr lang="en-US" sz="1400" b="0" i="1" smtClean="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b="0" i="1">
                              <a:solidFill>
                                <a:schemeClr val="tx1"/>
                              </a:solidFill>
                              <a:latin typeface="Cambria Math" panose="02040503050406030204" pitchFamily="18" charset="0"/>
                            </a:rPr>
                            <m:t>(</m:t>
                          </m:r>
                          <m:r>
                            <a:rPr lang="en-US" sz="1400" b="0" i="1">
                              <a:solidFill>
                                <a:schemeClr val="tx1"/>
                              </a:solidFill>
                              <a:latin typeface="Cambria Math" panose="02040503050406030204" pitchFamily="18" charset="0"/>
                            </a:rPr>
                            <m:t>𝑄</m:t>
                          </m:r>
                          <m:r>
                            <a:rPr lang="en-US" sz="1400" b="0" i="1">
                              <a:solidFill>
                                <a:schemeClr val="tx1"/>
                              </a:solidFill>
                              <a:latin typeface="Cambria Math" panose="02040503050406030204" pitchFamily="18" charset="0"/>
                            </a:rPr>
                            <m:t>+</m:t>
                          </m:r>
                          <m:r>
                            <a:rPr lang="en-US" sz="1400" b="0" i="1">
                              <a:solidFill>
                                <a:schemeClr val="tx1"/>
                              </a:solidFill>
                              <a:latin typeface="Cambria Math" panose="02040503050406030204" pitchFamily="18" charset="0"/>
                            </a:rPr>
                            <m:t>𝑊</m:t>
                          </m:r>
                          <m:r>
                            <a:rPr lang="en-US" sz="1400" b="0" i="1">
                              <a:solidFill>
                                <a:schemeClr val="tx1"/>
                              </a:solidFill>
                              <a:latin typeface="Cambria Math" panose="02040503050406030204" pitchFamily="18" charset="0"/>
                            </a:rPr>
                            <m:t>)</m:t>
                          </m:r>
                          <m:r>
                            <m:rPr>
                              <m:nor/>
                            </m:rPr>
                            <a:rPr lang="en-US" sz="1400" i="1" dirty="0">
                              <a:solidFill>
                                <a:schemeClr val="tx1"/>
                              </a:solidFill>
                            </a:rPr>
                            <m:t> </m:t>
                          </m:r>
                        </m:e>
                        <m:sub>
                          <m:r>
                            <a:rPr lang="en-US" sz="1400" b="0" i="1" smtClean="0">
                              <a:solidFill>
                                <a:schemeClr val="tx1"/>
                              </a:solidFill>
                              <a:latin typeface="Cambria Math" panose="02040503050406030204" pitchFamily="18" charset="0"/>
                            </a:rPr>
                            <m:t>𝑜𝑢𝑡</m:t>
                          </m:r>
                          <m:r>
                            <a:rPr lang="en-US" sz="1400" b="0" i="1">
                              <a:solidFill>
                                <a:schemeClr val="tx1"/>
                              </a:solidFill>
                              <a:latin typeface="Cambria Math" panose="02040503050406030204" pitchFamily="18" charset="0"/>
                            </a:rPr>
                            <m:t> </m:t>
                          </m:r>
                        </m:sub>
                      </m:sSub>
                    </m:oMath>
                  </m:oMathPara>
                </a14:m>
                <a:endParaRPr lang="en-US" sz="1400" i="1" dirty="0">
                  <a:solidFill>
                    <a:schemeClr val="tx1"/>
                  </a:solidFill>
                </a:endParaRPr>
              </a:p>
            </p:txBody>
          </p:sp>
        </mc:Choice>
        <mc:Fallback xmlns="">
          <p:sp>
            <p:nvSpPr>
              <p:cNvPr id="39" name="TextBox 38">
                <a:extLst>
                  <a:ext uri="{FF2B5EF4-FFF2-40B4-BE49-F238E27FC236}">
                    <a16:creationId xmlns:a16="http://schemas.microsoft.com/office/drawing/2014/main" id="{2CDD0738-0D3F-4A47-A54D-777CD89D787A}"/>
                  </a:ext>
                </a:extLst>
              </p:cNvPr>
              <p:cNvSpPr txBox="1">
                <a:spLocks noRot="1" noChangeAspect="1" noMove="1" noResize="1" noEditPoints="1" noAdjustHandles="1" noChangeArrowheads="1" noChangeShapeType="1" noTextEdit="1"/>
              </p:cNvSpPr>
              <p:nvPr/>
            </p:nvSpPr>
            <p:spPr>
              <a:xfrm>
                <a:off x="1065403" y="801861"/>
                <a:ext cx="2389528" cy="307777"/>
              </a:xfrm>
              <a:prstGeom prst="rect">
                <a:avLst/>
              </a:prstGeom>
              <a:blipFill>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51F887-67DE-4E30-BF0E-D9A16C8D4B24}"/>
                  </a:ext>
                </a:extLst>
              </p:cNvPr>
              <p:cNvSpPr txBox="1"/>
              <p:nvPr/>
            </p:nvSpPr>
            <p:spPr>
              <a:xfrm>
                <a:off x="964735" y="1219412"/>
                <a:ext cx="2443979" cy="246221"/>
              </a:xfrm>
              <a:prstGeom prst="rect">
                <a:avLst/>
              </a:prstGeom>
              <a:noFill/>
              <a:ln>
                <a:noFill/>
                <a:prstDash val="dash"/>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𝑄</m:t>
                          </m:r>
                        </m:e>
                        <m:sub>
                          <m:r>
                            <a:rPr lang="en-US" sz="1600" b="0" i="1">
                              <a:solidFill>
                                <a:schemeClr val="tx1"/>
                              </a:solidFill>
                              <a:latin typeface="Cambria Math" panose="02040503050406030204" pitchFamily="18" charset="0"/>
                            </a:rPr>
                            <m:t>𝑖𝑛</m:t>
                          </m:r>
                        </m:sub>
                      </m:sSub>
                      <m:r>
                        <a:rPr lang="en-US" sz="1600" b="0" i="1"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𝑄</m:t>
                          </m:r>
                        </m:e>
                        <m:sub>
                          <m:r>
                            <a:rPr lang="en-US" sz="1600" b="0" i="1" smtClean="0">
                              <a:solidFill>
                                <a:schemeClr val="tx1"/>
                              </a:solidFill>
                              <a:latin typeface="Cambria Math" panose="02040503050406030204" pitchFamily="18" charset="0"/>
                            </a:rPr>
                            <m:t>𝑜𝑢𝑡</m:t>
                          </m:r>
                        </m:sub>
                      </m:sSub>
                      <m:r>
                        <a:rPr lang="en-US" sz="1600" b="0" i="1"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smtClean="0">
                              <a:solidFill>
                                <a:schemeClr val="tx1"/>
                              </a:solidFill>
                              <a:latin typeface="Cambria Math" panose="02040503050406030204" pitchFamily="18" charset="0"/>
                            </a:rPr>
                            <m:t>𝑜𝑢𝑡</m:t>
                          </m:r>
                        </m:sub>
                      </m:sSub>
                      <m:r>
                        <a:rPr lang="en-US" sz="1600" b="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smtClean="0">
                              <a:solidFill>
                                <a:schemeClr val="tx1"/>
                              </a:solidFill>
                              <a:latin typeface="Cambria Math" panose="02040503050406030204" pitchFamily="18" charset="0"/>
                            </a:rPr>
                            <m:t>𝑖𝑛</m:t>
                          </m:r>
                        </m:sub>
                      </m:sSub>
                      <m:r>
                        <a:rPr lang="en-US" sz="1600" b="0" i="1" smtClean="0">
                          <a:solidFill>
                            <a:schemeClr val="tx1"/>
                          </a:solidFill>
                          <a:latin typeface="Cambria Math" panose="02040503050406030204" pitchFamily="18" charset="0"/>
                        </a:rPr>
                        <m:t> </m:t>
                      </m:r>
                    </m:oMath>
                  </m:oMathPara>
                </a14:m>
                <a:endParaRPr lang="en-US" sz="1600" dirty="0">
                  <a:solidFill>
                    <a:schemeClr val="tx1"/>
                  </a:solidFill>
                </a:endParaRPr>
              </a:p>
            </p:txBody>
          </p:sp>
        </mc:Choice>
        <mc:Fallback xmlns="">
          <p:sp>
            <p:nvSpPr>
              <p:cNvPr id="40" name="TextBox 39">
                <a:extLst>
                  <a:ext uri="{FF2B5EF4-FFF2-40B4-BE49-F238E27FC236}">
                    <a16:creationId xmlns:a16="http://schemas.microsoft.com/office/drawing/2014/main" id="{8751F887-67DE-4E30-BF0E-D9A16C8D4B24}"/>
                  </a:ext>
                </a:extLst>
              </p:cNvPr>
              <p:cNvSpPr txBox="1">
                <a:spLocks noRot="1" noChangeAspect="1" noMove="1" noResize="1" noEditPoints="1" noAdjustHandles="1" noChangeArrowheads="1" noChangeShapeType="1" noTextEdit="1"/>
              </p:cNvSpPr>
              <p:nvPr/>
            </p:nvSpPr>
            <p:spPr>
              <a:xfrm>
                <a:off x="964735" y="1219412"/>
                <a:ext cx="2443979" cy="246221"/>
              </a:xfrm>
              <a:prstGeom prst="rect">
                <a:avLst/>
              </a:prstGeom>
              <a:blipFill>
                <a:blip r:embed="rId5"/>
                <a:stretch>
                  <a:fillRect b="-30000"/>
                </a:stretch>
              </a:blipFill>
              <a:ln>
                <a:noFill/>
                <a:prstDash val="dash"/>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64548F1-6CEC-424A-85C6-160091B6F431}"/>
              </a:ext>
            </a:extLst>
          </p:cNvPr>
          <p:cNvCxnSpPr>
            <a:cxnSpLocks/>
          </p:cNvCxnSpPr>
          <p:nvPr/>
        </p:nvCxnSpPr>
        <p:spPr>
          <a:xfrm flipV="1">
            <a:off x="3525655" y="1374375"/>
            <a:ext cx="4474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5FB6EF2-52F9-4535-91CB-1400DF8852A4}"/>
              </a:ext>
            </a:extLst>
          </p:cNvPr>
          <p:cNvSpPr/>
          <p:nvPr/>
        </p:nvSpPr>
        <p:spPr>
          <a:xfrm>
            <a:off x="4003905" y="1196708"/>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44" name="Rectangle 3">
                <a:extLst>
                  <a:ext uri="{FF2B5EF4-FFF2-40B4-BE49-F238E27FC236}">
                    <a16:creationId xmlns:a16="http://schemas.microsoft.com/office/drawing/2014/main" id="{4EB089CB-E004-45AB-A897-98E9D6C3BC86}"/>
                  </a:ext>
                </a:extLst>
              </p:cNvPr>
              <p:cNvSpPr>
                <a:spLocks noChangeArrowheads="1"/>
              </p:cNvSpPr>
              <p:nvPr/>
            </p:nvSpPr>
            <p:spPr bwMode="auto">
              <a:xfrm>
                <a:off x="7056" y="1622757"/>
                <a:ext cx="5012424" cy="317203"/>
              </a:xfrm>
              <a:prstGeom prst="rect">
                <a:avLst/>
              </a:prstGeom>
              <a:noFill/>
              <a:ln w="9525">
                <a:noFill/>
                <a:miter lim="800000"/>
                <a:headEnd/>
                <a:tailEnd/>
              </a:ln>
            </p:spPr>
            <p:txBody>
              <a:bodyPr wrap="square">
                <a:spAutoFit/>
              </a:bodyPr>
              <a:lstStyle/>
              <a:p>
                <a:pPr algn="ctr"/>
                <a:r>
                  <a:rPr lang="en-US" sz="1400" dirty="0">
                    <a:solidFill>
                      <a:srgbClr val="0000FF"/>
                    </a:solidFill>
                    <a:latin typeface="Times New Roman" panose="02020603050405020304" pitchFamily="18" charset="0"/>
                    <a:cs typeface="Times New Roman" panose="02020603050405020304" pitchFamily="18" charset="0"/>
                  </a:rPr>
                  <a:t>How to find the net-work (</a:t>
                </a:r>
                <a14:m>
                  <m:oMath xmlns:m="http://schemas.openxmlformats.org/officeDocument/2006/math">
                    <m:sSub>
                      <m:sSubPr>
                        <m:ctrlPr>
                          <a:rPr lang="en-US" sz="1400" i="1" smtClean="0">
                            <a:solidFill>
                              <a:srgbClr val="0000FF"/>
                            </a:solidFill>
                            <a:latin typeface="Cambria Math" panose="02040503050406030204" pitchFamily="18" charset="0"/>
                          </a:rPr>
                        </m:ctrlPr>
                      </m:sSubPr>
                      <m:e>
                        <m:r>
                          <a:rPr lang="en-US" sz="1400" b="0" i="1" smtClean="0">
                            <a:solidFill>
                              <a:srgbClr val="0000FF"/>
                            </a:solidFill>
                            <a:latin typeface="Cambria Math" panose="02040503050406030204" pitchFamily="18" charset="0"/>
                          </a:rPr>
                          <m:t>𝑊</m:t>
                        </m:r>
                      </m:e>
                      <m:sub>
                        <m:r>
                          <a:rPr lang="en-US" sz="1400" b="0" i="1" smtClean="0">
                            <a:solidFill>
                              <a:srgbClr val="0000FF"/>
                            </a:solidFill>
                            <a:latin typeface="Cambria Math" panose="02040503050406030204" pitchFamily="18" charset="0"/>
                          </a:rPr>
                          <m:t>𝑛𝑒𝑡</m:t>
                        </m:r>
                        <m:r>
                          <a:rPr lang="en-US" sz="1400" b="0" i="1" smtClean="0">
                            <a:solidFill>
                              <a:srgbClr val="0000FF"/>
                            </a:solidFill>
                            <a:latin typeface="Cambria Math" panose="02040503050406030204" pitchFamily="18" charset="0"/>
                          </a:rPr>
                          <m:t>, </m:t>
                        </m:r>
                        <m:r>
                          <a:rPr lang="en-US" sz="1400" b="0" i="1" smtClean="0">
                            <a:solidFill>
                              <a:srgbClr val="0000FF"/>
                            </a:solidFill>
                            <a:latin typeface="Cambria Math" panose="02040503050406030204" pitchFamily="18" charset="0"/>
                          </a:rPr>
                          <m:t>𝑜𝑢𝑡</m:t>
                        </m:r>
                      </m:sub>
                    </m:sSub>
                  </m:oMath>
                </a14:m>
                <a:r>
                  <a:rPr lang="en-US" sz="1400" dirty="0">
                    <a:solidFill>
                      <a:srgbClr val="0000FF"/>
                    </a:solidFill>
                    <a:latin typeface="Times New Roman" panose="02020603050405020304" pitchFamily="18" charset="0"/>
                    <a:cs typeface="Times New Roman" panose="02020603050405020304" pitchFamily="18" charset="0"/>
                  </a:rPr>
                  <a:t>), that we get out of the system?</a:t>
                </a:r>
              </a:p>
            </p:txBody>
          </p:sp>
        </mc:Choice>
        <mc:Fallback xmlns="">
          <p:sp>
            <p:nvSpPr>
              <p:cNvPr id="44" name="Rectangle 3">
                <a:extLst>
                  <a:ext uri="{FF2B5EF4-FFF2-40B4-BE49-F238E27FC236}">
                    <a16:creationId xmlns:a16="http://schemas.microsoft.com/office/drawing/2014/main" id="{4EB089CB-E004-45AB-A897-98E9D6C3BC86}"/>
                  </a:ext>
                </a:extLst>
              </p:cNvPr>
              <p:cNvSpPr>
                <a:spLocks noRot="1" noChangeAspect="1" noMove="1" noResize="1" noEditPoints="1" noAdjustHandles="1" noChangeArrowheads="1" noChangeShapeType="1" noTextEdit="1"/>
              </p:cNvSpPr>
              <p:nvPr/>
            </p:nvSpPr>
            <p:spPr bwMode="auto">
              <a:xfrm>
                <a:off x="7056" y="1622757"/>
                <a:ext cx="5012424" cy="317203"/>
              </a:xfrm>
              <a:prstGeom prst="rect">
                <a:avLst/>
              </a:prstGeom>
              <a:blipFill>
                <a:blip r:embed="rId6"/>
                <a:stretch>
                  <a:fillRect t="-3846" b="-1730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D01D720-8D35-46F0-A25E-E30D1A64CAD1}"/>
                  </a:ext>
                </a:extLst>
              </p:cNvPr>
              <p:cNvSpPr txBox="1"/>
              <p:nvPr/>
            </p:nvSpPr>
            <p:spPr>
              <a:xfrm>
                <a:off x="946602" y="1988205"/>
                <a:ext cx="2724681" cy="349326"/>
              </a:xfrm>
              <a:prstGeom prst="rect">
                <a:avLst/>
              </a:prstGeom>
              <a:noFill/>
            </p:spPr>
            <p:txBody>
              <a:bodyPr wrap="square">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a:solidFill>
                              <a:schemeClr val="tx1"/>
                            </a:solidFill>
                            <a:latin typeface="Cambria Math" panose="02040503050406030204" pitchFamily="18" charset="0"/>
                          </a:rPr>
                          <m:t>𝑛</m:t>
                        </m:r>
                        <m:r>
                          <a:rPr lang="en-US" sz="1600" b="0" i="1" smtClean="0">
                            <a:solidFill>
                              <a:schemeClr val="tx1"/>
                            </a:solidFill>
                            <a:latin typeface="Cambria Math" panose="02040503050406030204" pitchFamily="18" charset="0"/>
                          </a:rPr>
                          <m:t>𝑒𝑡</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𝑜𝑢𝑡</m:t>
                        </m:r>
                      </m:sub>
                    </m:sSub>
                    <m:r>
                      <a:rPr lang="en-US" sz="1600" b="0" i="1"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smtClean="0">
                            <a:solidFill>
                              <a:schemeClr val="tx1"/>
                            </a:solidFill>
                            <a:latin typeface="Cambria Math" panose="02040503050406030204" pitchFamily="18" charset="0"/>
                          </a:rPr>
                          <m:t>𝑜𝑢𝑡</m:t>
                        </m:r>
                      </m:sub>
                    </m:sSub>
                    <m:r>
                      <a:rPr lang="en-US" sz="1600" b="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smtClean="0">
                            <a:solidFill>
                              <a:schemeClr val="tx1"/>
                            </a:solidFill>
                            <a:latin typeface="Cambria Math" panose="02040503050406030204" pitchFamily="18" charset="0"/>
                          </a:rPr>
                          <m:t>𝑖𝑛</m:t>
                        </m:r>
                      </m:sub>
                    </m:sSub>
                  </m:oMath>
                </a14:m>
                <a:r>
                  <a:rPr lang="en-US" sz="1600" dirty="0">
                    <a:solidFill>
                      <a:schemeClr val="tx1"/>
                    </a:solidFill>
                  </a:rPr>
                  <a:t>   </a:t>
                </a:r>
                <a:r>
                  <a:rPr lang="en-US" sz="1600" dirty="0">
                    <a:solidFill>
                      <a:schemeClr val="tx1"/>
                    </a:solidFill>
                    <a:latin typeface="Times New Roman" panose="02020603050405020304" pitchFamily="18" charset="0"/>
                    <a:cs typeface="Times New Roman" panose="02020603050405020304" pitchFamily="18" charset="0"/>
                  </a:rPr>
                  <a:t>(kJ)</a:t>
                </a:r>
              </a:p>
            </p:txBody>
          </p:sp>
        </mc:Choice>
        <mc:Fallback xmlns="">
          <p:sp>
            <p:nvSpPr>
              <p:cNvPr id="47" name="TextBox 46">
                <a:extLst>
                  <a:ext uri="{FF2B5EF4-FFF2-40B4-BE49-F238E27FC236}">
                    <a16:creationId xmlns:a16="http://schemas.microsoft.com/office/drawing/2014/main" id="{9D01D720-8D35-46F0-A25E-E30D1A64CAD1}"/>
                  </a:ext>
                </a:extLst>
              </p:cNvPr>
              <p:cNvSpPr txBox="1">
                <a:spLocks noRot="1" noChangeAspect="1" noMove="1" noResize="1" noEditPoints="1" noAdjustHandles="1" noChangeArrowheads="1" noChangeShapeType="1" noTextEdit="1"/>
              </p:cNvSpPr>
              <p:nvPr/>
            </p:nvSpPr>
            <p:spPr>
              <a:xfrm>
                <a:off x="946602" y="1988205"/>
                <a:ext cx="2724681" cy="349326"/>
              </a:xfrm>
              <a:prstGeom prst="rect">
                <a:avLst/>
              </a:prstGeom>
              <a:blipFill>
                <a:blip r:embed="rId7"/>
                <a:stretch>
                  <a:fillRect t="-5263" b="-1929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84DED45D-C6C5-4849-B250-EC5883A300E8}"/>
              </a:ext>
            </a:extLst>
          </p:cNvPr>
          <p:cNvCxnSpPr>
            <a:cxnSpLocks/>
          </p:cNvCxnSpPr>
          <p:nvPr/>
        </p:nvCxnSpPr>
        <p:spPr>
          <a:xfrm>
            <a:off x="3522612" y="2190351"/>
            <a:ext cx="448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E0217708-D73D-47F1-AA2C-D1B556DB5939}"/>
              </a:ext>
            </a:extLst>
          </p:cNvPr>
          <p:cNvSpPr/>
          <p:nvPr/>
        </p:nvSpPr>
        <p:spPr>
          <a:xfrm>
            <a:off x="4003905" y="2021074"/>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p:sp>
        <p:nvSpPr>
          <p:cNvPr id="50" name="Rectangle 3">
            <a:extLst>
              <a:ext uri="{FF2B5EF4-FFF2-40B4-BE49-F238E27FC236}">
                <a16:creationId xmlns:a16="http://schemas.microsoft.com/office/drawing/2014/main" id="{15163E2D-E636-488D-8036-F966758F1B8C}"/>
              </a:ext>
            </a:extLst>
          </p:cNvPr>
          <p:cNvSpPr>
            <a:spLocks noChangeArrowheads="1"/>
          </p:cNvSpPr>
          <p:nvPr/>
        </p:nvSpPr>
        <p:spPr bwMode="auto">
          <a:xfrm>
            <a:off x="738994" y="2516736"/>
            <a:ext cx="3247895" cy="307777"/>
          </a:xfrm>
          <a:prstGeom prst="rect">
            <a:avLst/>
          </a:prstGeom>
          <a:noFill/>
          <a:ln w="9525">
            <a:noFill/>
            <a:miter lim="800000"/>
            <a:headEnd/>
            <a:tailEnd/>
          </a:ln>
        </p:spPr>
        <p:txBody>
          <a:bodyPr wrap="square">
            <a:spAutoFit/>
          </a:bodyPr>
          <a:lstStyle/>
          <a:p>
            <a:pPr algn="ctr"/>
            <a:r>
              <a:rPr lang="en-US" sz="1400" dirty="0">
                <a:solidFill>
                  <a:srgbClr val="0000FF"/>
                </a:solidFill>
                <a:latin typeface="Times New Roman" panose="02020603050405020304" pitchFamily="18" charset="0"/>
                <a:cs typeface="Times New Roman" panose="02020603050405020304" pitchFamily="18" charset="0"/>
              </a:rPr>
              <a:t>From equations 1 and 2, we can write as,</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5DE046E-AF04-491E-830E-8A770A1AB618}"/>
                  </a:ext>
                </a:extLst>
              </p:cNvPr>
              <p:cNvSpPr txBox="1"/>
              <p:nvPr/>
            </p:nvSpPr>
            <p:spPr>
              <a:xfrm>
                <a:off x="876181" y="2831131"/>
                <a:ext cx="2821156" cy="349326"/>
              </a:xfrm>
              <a:prstGeom prst="rect">
                <a:avLst/>
              </a:prstGeom>
              <a:noFill/>
            </p:spPr>
            <p:txBody>
              <a:bodyPr wrap="square">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a:solidFill>
                              <a:schemeClr val="tx1"/>
                            </a:solidFill>
                            <a:latin typeface="Cambria Math" panose="02040503050406030204" pitchFamily="18" charset="0"/>
                          </a:rPr>
                          <m:t>𝑛</m:t>
                        </m:r>
                        <m:r>
                          <a:rPr lang="en-US" sz="1600" b="0" i="1" smtClean="0">
                            <a:solidFill>
                              <a:schemeClr val="tx1"/>
                            </a:solidFill>
                            <a:latin typeface="Cambria Math" panose="02040503050406030204" pitchFamily="18" charset="0"/>
                          </a:rPr>
                          <m:t>𝑒𝑡</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𝑜𝑢𝑡</m:t>
                        </m:r>
                      </m:sub>
                    </m:sSub>
                    <m:r>
                      <a:rPr lang="en-US" sz="1600" b="0" i="1"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𝑄</m:t>
                        </m:r>
                      </m:e>
                      <m:sub>
                        <m:r>
                          <a:rPr lang="en-US" sz="1600" b="0" i="1" smtClean="0">
                            <a:solidFill>
                              <a:schemeClr val="tx1"/>
                            </a:solidFill>
                            <a:latin typeface="Cambria Math" panose="02040503050406030204" pitchFamily="18" charset="0"/>
                          </a:rPr>
                          <m:t>𝑖𝑛</m:t>
                        </m:r>
                      </m:sub>
                    </m:sSub>
                    <m:r>
                      <a:rPr lang="en-US" sz="1600" b="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𝑄</m:t>
                        </m:r>
                      </m:e>
                      <m:sub>
                        <m:r>
                          <a:rPr lang="en-US" sz="1600" b="0" i="1" smtClean="0">
                            <a:solidFill>
                              <a:schemeClr val="tx1"/>
                            </a:solidFill>
                            <a:latin typeface="Cambria Math" panose="02040503050406030204" pitchFamily="18" charset="0"/>
                          </a:rPr>
                          <m:t>𝑜𝑢𝑡</m:t>
                        </m:r>
                      </m:sub>
                    </m:sSub>
                  </m:oMath>
                </a14:m>
                <a:r>
                  <a:rPr lang="en-US" sz="1600" dirty="0">
                    <a:solidFill>
                      <a:schemeClr val="tx1"/>
                    </a:solidFill>
                  </a:rPr>
                  <a:t>   </a:t>
                </a:r>
                <a:r>
                  <a:rPr lang="en-US" sz="1600" dirty="0">
                    <a:solidFill>
                      <a:schemeClr val="tx1"/>
                    </a:solidFill>
                    <a:latin typeface="Times New Roman" panose="02020603050405020304" pitchFamily="18" charset="0"/>
                    <a:cs typeface="Times New Roman" panose="02020603050405020304" pitchFamily="18" charset="0"/>
                  </a:rPr>
                  <a:t>(kJ)</a:t>
                </a:r>
              </a:p>
            </p:txBody>
          </p:sp>
        </mc:Choice>
        <mc:Fallback xmlns="">
          <p:sp>
            <p:nvSpPr>
              <p:cNvPr id="51" name="TextBox 50">
                <a:extLst>
                  <a:ext uri="{FF2B5EF4-FFF2-40B4-BE49-F238E27FC236}">
                    <a16:creationId xmlns:a16="http://schemas.microsoft.com/office/drawing/2014/main" id="{55DE046E-AF04-491E-830E-8A770A1AB618}"/>
                  </a:ext>
                </a:extLst>
              </p:cNvPr>
              <p:cNvSpPr txBox="1">
                <a:spLocks noRot="1" noChangeAspect="1" noMove="1" noResize="1" noEditPoints="1" noAdjustHandles="1" noChangeArrowheads="1" noChangeShapeType="1" noTextEdit="1"/>
              </p:cNvSpPr>
              <p:nvPr/>
            </p:nvSpPr>
            <p:spPr>
              <a:xfrm>
                <a:off x="876181" y="2831131"/>
                <a:ext cx="2821156" cy="349326"/>
              </a:xfrm>
              <a:prstGeom prst="rect">
                <a:avLst/>
              </a:prstGeom>
              <a:blipFill>
                <a:blip r:embed="rId8"/>
                <a:stretch>
                  <a:fillRect t="-5172" b="-17241"/>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B78440C1-425A-420A-BF01-08E47F975069}"/>
              </a:ext>
            </a:extLst>
          </p:cNvPr>
          <p:cNvCxnSpPr>
            <a:cxnSpLocks/>
          </p:cNvCxnSpPr>
          <p:nvPr/>
        </p:nvCxnSpPr>
        <p:spPr>
          <a:xfrm>
            <a:off x="3522612" y="3000408"/>
            <a:ext cx="448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A0CD3FC2-2E20-4703-B6A6-CAAC05F9A69C}"/>
              </a:ext>
            </a:extLst>
          </p:cNvPr>
          <p:cNvSpPr/>
          <p:nvPr/>
        </p:nvSpPr>
        <p:spPr>
          <a:xfrm>
            <a:off x="4003905" y="2831131"/>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5A90AE-7C33-4B44-87E2-CE21495B5482}"/>
                  </a:ext>
                </a:extLst>
              </p:cNvPr>
              <p:cNvSpPr txBox="1"/>
              <p:nvPr/>
            </p:nvSpPr>
            <p:spPr>
              <a:xfrm>
                <a:off x="970161" y="3867282"/>
                <a:ext cx="2438553"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chemeClr val="tx1"/>
                          </a:solidFill>
                          <a:latin typeface="Cambria Math" panose="02040503050406030204" pitchFamily="18" charset="0"/>
                        </a:rPr>
                        <m:t>Performance</m:t>
                      </m:r>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15" name="TextBox 14">
                <a:extLst>
                  <a:ext uri="{FF2B5EF4-FFF2-40B4-BE49-F238E27FC236}">
                    <a16:creationId xmlns:a16="http://schemas.microsoft.com/office/drawing/2014/main" id="{445A90AE-7C33-4B44-87E2-CE21495B5482}"/>
                  </a:ext>
                </a:extLst>
              </p:cNvPr>
              <p:cNvSpPr txBox="1">
                <a:spLocks noRot="1" noChangeAspect="1" noMove="1" noResize="1" noEditPoints="1" noAdjustHandles="1" noChangeArrowheads="1" noChangeShapeType="1" noTextEdit="1"/>
              </p:cNvSpPr>
              <p:nvPr/>
            </p:nvSpPr>
            <p:spPr>
              <a:xfrm>
                <a:off x="970161" y="3867282"/>
                <a:ext cx="2438553" cy="445378"/>
              </a:xfrm>
              <a:prstGeom prst="rect">
                <a:avLst/>
              </a:prstGeom>
              <a:blipFill>
                <a:blip r:embed="rId9"/>
                <a:stretch>
                  <a:fillRect l="-1250" r="-2000" b="-17808"/>
                </a:stretch>
              </a:blipFill>
            </p:spPr>
            <p:txBody>
              <a:bodyPr/>
              <a:lstStyle/>
              <a:p>
                <a:r>
                  <a:rPr lang="en-US">
                    <a:noFill/>
                  </a:rPr>
                  <a:t> </a:t>
                </a:r>
              </a:p>
            </p:txBody>
          </p:sp>
        </mc:Fallback>
      </mc:AlternateContent>
      <p:sp>
        <p:nvSpPr>
          <p:cNvPr id="63" name="Rectangle 3">
            <a:extLst>
              <a:ext uri="{FF2B5EF4-FFF2-40B4-BE49-F238E27FC236}">
                <a16:creationId xmlns:a16="http://schemas.microsoft.com/office/drawing/2014/main" id="{1CC410DD-DD3B-473F-9E53-3C6FE5F0D54C}"/>
              </a:ext>
            </a:extLst>
          </p:cNvPr>
          <p:cNvSpPr>
            <a:spLocks noChangeArrowheads="1"/>
          </p:cNvSpPr>
          <p:nvPr/>
        </p:nvSpPr>
        <p:spPr bwMode="auto">
          <a:xfrm>
            <a:off x="636219" y="3369767"/>
            <a:ext cx="3247895" cy="307777"/>
          </a:xfrm>
          <a:prstGeom prst="rect">
            <a:avLst/>
          </a:prstGeom>
          <a:noFill/>
          <a:ln w="9525">
            <a:noFill/>
            <a:miter lim="800000"/>
            <a:headEnd/>
            <a:tailEnd/>
          </a:ln>
        </p:spPr>
        <p:txBody>
          <a:bodyPr wrap="square">
            <a:spAutoFit/>
          </a:bodyPr>
          <a:lstStyle/>
          <a:p>
            <a:pPr algn="ctr"/>
            <a:r>
              <a:rPr lang="en-US" sz="1400" dirty="0">
                <a:solidFill>
                  <a:srgbClr val="0000FF"/>
                </a:solidFill>
                <a:latin typeface="Times New Roman" panose="02020603050405020304" pitchFamily="18" charset="0"/>
                <a:cs typeface="Times New Roman" panose="02020603050405020304" pitchFamily="18" charset="0"/>
              </a:rPr>
              <a:t>Generally, how performance is evaluated? </a:t>
            </a:r>
          </a:p>
        </p:txBody>
      </p:sp>
      <p:sp>
        <p:nvSpPr>
          <p:cNvPr id="65" name="Rectangle 3">
            <a:extLst>
              <a:ext uri="{FF2B5EF4-FFF2-40B4-BE49-F238E27FC236}">
                <a16:creationId xmlns:a16="http://schemas.microsoft.com/office/drawing/2014/main" id="{F1C62230-E69F-4760-84EA-548D354E79D1}"/>
              </a:ext>
            </a:extLst>
          </p:cNvPr>
          <p:cNvSpPr>
            <a:spLocks noChangeArrowheads="1"/>
          </p:cNvSpPr>
          <p:nvPr/>
        </p:nvSpPr>
        <p:spPr bwMode="auto">
          <a:xfrm>
            <a:off x="136040" y="4398472"/>
            <a:ext cx="4453801" cy="307777"/>
          </a:xfrm>
          <a:prstGeom prst="rect">
            <a:avLst/>
          </a:prstGeom>
          <a:noFill/>
          <a:ln w="9525">
            <a:noFill/>
            <a:miter lim="800000"/>
            <a:headEnd/>
            <a:tailEnd/>
          </a:ln>
        </p:spPr>
        <p:txBody>
          <a:bodyPr wrap="square">
            <a:spAutoFit/>
          </a:bodyPr>
          <a:lstStyle/>
          <a:p>
            <a:pPr algn="ctr"/>
            <a:r>
              <a:rPr lang="en-US" sz="1400" dirty="0">
                <a:solidFill>
                  <a:srgbClr val="0000FF"/>
                </a:solidFill>
                <a:latin typeface="Times New Roman" panose="02020603050405020304" pitchFamily="18" charset="0"/>
                <a:cs typeface="Times New Roman" panose="02020603050405020304" pitchFamily="18" charset="0"/>
              </a:rPr>
              <a:t>In terms of thermal systems, we use the word “Efficiency”</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9564BD4-CDF6-42D2-991B-78AEAAE4E065}"/>
                  </a:ext>
                </a:extLst>
              </p:cNvPr>
              <p:cNvSpPr txBox="1"/>
              <p:nvPr/>
            </p:nvSpPr>
            <p:spPr>
              <a:xfrm>
                <a:off x="641575" y="4842919"/>
                <a:ext cx="2976199"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chemeClr val="tx1"/>
                          </a:solidFill>
                          <a:latin typeface="Cambria Math" panose="02040503050406030204" pitchFamily="18" charset="0"/>
                        </a:rPr>
                        <m:t>So</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Efficiency</m:t>
                      </m:r>
                      <m:r>
                        <a:rPr lang="en-US" sz="1400" b="0" i="0" smtClean="0">
                          <a:solidFill>
                            <a:schemeClr val="tx1"/>
                          </a:solidFill>
                          <a:latin typeface="Cambria Math" panose="02040503050406030204" pitchFamily="18" charset="0"/>
                        </a:rPr>
                        <m:t> (</m:t>
                      </m:r>
                      <m:sSub>
                        <m:sSubPr>
                          <m:ctrlPr>
                            <a:rPr lang="en-US" sz="1400" b="0" i="1" smtClean="0">
                              <a:solidFill>
                                <a:schemeClr val="tx1"/>
                              </a:solidFill>
                              <a:latin typeface="Cambria Math" panose="02040503050406030204" pitchFamily="18" charset="0"/>
                            </a:rPr>
                          </m:ctrlPr>
                        </m:sSubPr>
                        <m:e>
                          <m:r>
                            <m:rPr>
                              <m:sty m:val="p"/>
                            </m:rPr>
                            <a:rPr lang="el-GR" sz="1400" b="0" i="0" smtClean="0">
                              <a:solidFill>
                                <a:schemeClr val="tx1"/>
                              </a:solidFill>
                              <a:latin typeface="Cambria Math" panose="02040503050406030204" pitchFamily="18" charset="0"/>
                            </a:rPr>
                            <m:t>η</m:t>
                          </m:r>
                        </m:e>
                        <m:sub>
                          <m:r>
                            <m:rPr>
                              <m:sty m:val="p"/>
                            </m:rPr>
                            <a:rPr lang="en-US" sz="1400" b="0" i="0" smtClean="0">
                              <a:solidFill>
                                <a:schemeClr val="tx1"/>
                              </a:solidFill>
                              <a:latin typeface="Cambria Math" panose="02040503050406030204" pitchFamily="18" charset="0"/>
                            </a:rPr>
                            <m:t>th</m:t>
                          </m:r>
                        </m:sub>
                      </m:sSub>
                      <m:r>
                        <a:rPr lang="en-US" sz="1400" b="0" i="1" smtClean="0">
                          <a:solidFill>
                            <a:schemeClr val="tx1"/>
                          </a:solidFill>
                          <a:latin typeface="Cambria Math" panose="02040503050406030204" pitchFamily="18" charset="0"/>
                        </a:rPr>
                        <m:t>)</m:t>
                      </m:r>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Net</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work</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Total</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heat</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66" name="TextBox 65">
                <a:extLst>
                  <a:ext uri="{FF2B5EF4-FFF2-40B4-BE49-F238E27FC236}">
                    <a16:creationId xmlns:a16="http://schemas.microsoft.com/office/drawing/2014/main" id="{39564BD4-CDF6-42D2-991B-78AEAAE4E065}"/>
                  </a:ext>
                </a:extLst>
              </p:cNvPr>
              <p:cNvSpPr txBox="1">
                <a:spLocks noRot="1" noChangeAspect="1" noMove="1" noResize="1" noEditPoints="1" noAdjustHandles="1" noChangeArrowheads="1" noChangeShapeType="1" noTextEdit="1"/>
              </p:cNvSpPr>
              <p:nvPr/>
            </p:nvSpPr>
            <p:spPr>
              <a:xfrm>
                <a:off x="641575" y="4842919"/>
                <a:ext cx="2976199" cy="445378"/>
              </a:xfrm>
              <a:prstGeom prst="rect">
                <a:avLst/>
              </a:prstGeom>
              <a:blipFill>
                <a:blip r:embed="rId10"/>
                <a:stretch>
                  <a:fillRect l="-820" r="-1230" b="-14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5C533BE-BB92-4431-877D-E1277D536949}"/>
                  </a:ext>
                </a:extLst>
              </p:cNvPr>
              <p:cNvSpPr txBox="1"/>
              <p:nvPr/>
            </p:nvSpPr>
            <p:spPr>
              <a:xfrm>
                <a:off x="620479" y="5455325"/>
                <a:ext cx="2067937" cy="439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chemeClr val="tx1"/>
                          </a:solidFill>
                          <a:latin typeface="Cambria Math" panose="02040503050406030204" pitchFamily="18" charset="0"/>
                        </a:rPr>
                        <m:t>Efficiency</m:t>
                      </m:r>
                      <m:r>
                        <a:rPr lang="en-US" sz="1400" b="0" i="0" smtClean="0">
                          <a:solidFill>
                            <a:schemeClr val="tx1"/>
                          </a:solidFill>
                          <a:latin typeface="Cambria Math" panose="02040503050406030204" pitchFamily="18" charset="0"/>
                        </a:rPr>
                        <m:t> (</m:t>
                      </m:r>
                      <m:sSub>
                        <m:sSubPr>
                          <m:ctrlPr>
                            <a:rPr lang="en-US" sz="1400" b="0" i="1" smtClean="0">
                              <a:solidFill>
                                <a:schemeClr val="tx1"/>
                              </a:solidFill>
                              <a:latin typeface="Cambria Math" panose="02040503050406030204" pitchFamily="18" charset="0"/>
                            </a:rPr>
                          </m:ctrlPr>
                        </m:sSubPr>
                        <m:e>
                          <m:r>
                            <m:rPr>
                              <m:sty m:val="p"/>
                            </m:rPr>
                            <a:rPr lang="el-GR" sz="1400" b="0" i="0" smtClean="0">
                              <a:solidFill>
                                <a:schemeClr val="tx1"/>
                              </a:solidFill>
                              <a:latin typeface="Cambria Math" panose="02040503050406030204" pitchFamily="18" charset="0"/>
                            </a:rPr>
                            <m:t>η</m:t>
                          </m:r>
                        </m:e>
                        <m:sub>
                          <m:r>
                            <m:rPr>
                              <m:sty m:val="p"/>
                            </m:rPr>
                            <a:rPr lang="en-US" sz="1400" b="0" i="0" smtClean="0">
                              <a:solidFill>
                                <a:schemeClr val="tx1"/>
                              </a:solidFill>
                              <a:latin typeface="Cambria Math" panose="02040503050406030204" pitchFamily="18" charset="0"/>
                            </a:rPr>
                            <m:t>th</m:t>
                          </m:r>
                        </m:sub>
                      </m:sSub>
                      <m:r>
                        <a:rPr lang="en-US" sz="1400" b="0" i="1" smtClean="0">
                          <a:solidFill>
                            <a:schemeClr val="tx1"/>
                          </a:solidFill>
                          <a:latin typeface="Cambria Math" panose="02040503050406030204" pitchFamily="18" charset="0"/>
                        </a:rPr>
                        <m:t>)</m:t>
                      </m:r>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𝑛𝑒𝑡</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𝑜𝑢𝑡</m:t>
                              </m:r>
                            </m:sub>
                          </m:sSub>
                        </m:num>
                        <m:den>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𝑄</m:t>
                              </m:r>
                            </m:e>
                            <m:sub>
                              <m:r>
                                <a:rPr lang="en-US" sz="1400" i="1">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67" name="TextBox 66">
                <a:extLst>
                  <a:ext uri="{FF2B5EF4-FFF2-40B4-BE49-F238E27FC236}">
                    <a16:creationId xmlns:a16="http://schemas.microsoft.com/office/drawing/2014/main" id="{25C533BE-BB92-4431-877D-E1277D536949}"/>
                  </a:ext>
                </a:extLst>
              </p:cNvPr>
              <p:cNvSpPr txBox="1">
                <a:spLocks noRot="1" noChangeAspect="1" noMove="1" noResize="1" noEditPoints="1" noAdjustHandles="1" noChangeArrowheads="1" noChangeShapeType="1" noTextEdit="1"/>
              </p:cNvSpPr>
              <p:nvPr/>
            </p:nvSpPr>
            <p:spPr>
              <a:xfrm>
                <a:off x="620479" y="5455325"/>
                <a:ext cx="2067937" cy="439672"/>
              </a:xfrm>
              <a:prstGeom prst="rect">
                <a:avLst/>
              </a:prstGeom>
              <a:blipFill>
                <a:blip r:embed="rId11"/>
                <a:stretch>
                  <a:fillRect l="-265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F90329D7-7244-4185-9CD7-07BED592FEED}"/>
                  </a:ext>
                </a:extLst>
              </p:cNvPr>
              <p:cNvSpPr txBox="1"/>
              <p:nvPr/>
            </p:nvSpPr>
            <p:spPr>
              <a:xfrm>
                <a:off x="2454337" y="5415689"/>
                <a:ext cx="1647099" cy="550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𝑄</m:t>
                              </m:r>
                            </m:e>
                            <m:sub>
                              <m:r>
                                <a:rPr lang="en-US" sz="1400" i="1">
                                  <a:solidFill>
                                    <a:schemeClr val="tx1"/>
                                  </a:solidFill>
                                  <a:latin typeface="Cambria Math" panose="02040503050406030204" pitchFamily="18" charset="0"/>
                                </a:rPr>
                                <m:t>𝑖𝑛</m:t>
                              </m:r>
                            </m:sub>
                          </m:sSub>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𝑄</m:t>
                              </m:r>
                            </m:e>
                            <m:sub>
                              <m:r>
                                <a:rPr lang="en-US" sz="1400" i="1">
                                  <a:solidFill>
                                    <a:schemeClr val="tx1"/>
                                  </a:solidFill>
                                  <a:latin typeface="Cambria Math" panose="02040503050406030204" pitchFamily="18" charset="0"/>
                                </a:rPr>
                                <m:t>𝑜𝑢𝑡</m:t>
                              </m:r>
                            </m:sub>
                          </m:sSub>
                        </m:num>
                        <m:den>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𝑄</m:t>
                              </m:r>
                            </m:e>
                            <m:sub>
                              <m:r>
                                <a:rPr lang="en-US" sz="1400" i="1">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78" name="TextBox 77">
                <a:extLst>
                  <a:ext uri="{FF2B5EF4-FFF2-40B4-BE49-F238E27FC236}">
                    <a16:creationId xmlns:a16="http://schemas.microsoft.com/office/drawing/2014/main" id="{F90329D7-7244-4185-9CD7-07BED592FEED}"/>
                  </a:ext>
                </a:extLst>
              </p:cNvPr>
              <p:cNvSpPr txBox="1">
                <a:spLocks noRot="1" noChangeAspect="1" noMove="1" noResize="1" noEditPoints="1" noAdjustHandles="1" noChangeArrowheads="1" noChangeShapeType="1" noTextEdit="1"/>
              </p:cNvSpPr>
              <p:nvPr/>
            </p:nvSpPr>
            <p:spPr>
              <a:xfrm>
                <a:off x="2454337" y="5415689"/>
                <a:ext cx="1647099" cy="550728"/>
              </a:xfrm>
              <a:prstGeom prst="rect">
                <a:avLst/>
              </a:prstGeom>
              <a:blipFill>
                <a:blip r:embed="rId12"/>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DEB2F89A-A580-4B99-ADC3-8A16A2788B95}"/>
                  </a:ext>
                </a:extLst>
              </p:cNvPr>
              <p:cNvSpPr txBox="1"/>
              <p:nvPr/>
            </p:nvSpPr>
            <p:spPr>
              <a:xfrm>
                <a:off x="807954" y="6093809"/>
                <a:ext cx="2067937" cy="614079"/>
              </a:xfrm>
              <a:prstGeom prst="rect">
                <a:avLst/>
              </a:prstGeom>
              <a:noFill/>
              <a:ln w="19050">
                <a:solidFill>
                  <a:srgbClr val="FFC000"/>
                </a:solidFill>
                <a:prstDash val="sysDash"/>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m:rPr>
                              <m:sty m:val="p"/>
                            </m:rPr>
                            <a:rPr lang="el-GR" sz="1600">
                              <a:solidFill>
                                <a:schemeClr val="tx1"/>
                              </a:solidFill>
                              <a:latin typeface="Cambria Math" panose="02040503050406030204" pitchFamily="18" charset="0"/>
                            </a:rPr>
                            <m:t>η</m:t>
                          </m:r>
                        </m:e>
                        <m:sub>
                          <m:r>
                            <m:rPr>
                              <m:sty m:val="p"/>
                            </m:rPr>
                            <a:rPr lang="en-US" sz="1600">
                              <a:solidFill>
                                <a:schemeClr val="tx1"/>
                              </a:solidFill>
                              <a:latin typeface="Cambria Math" panose="02040503050406030204" pitchFamily="18" charset="0"/>
                            </a:rPr>
                            <m:t>th</m:t>
                          </m:r>
                        </m:sub>
                      </m:sSub>
                      <m:r>
                        <a:rPr lang="en-US" sz="1600" i="0"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1−</m:t>
                      </m:r>
                      <m:f>
                        <m:fPr>
                          <m:ctrlPr>
                            <a:rPr lang="en-US" sz="1600" i="1" smtClean="0">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𝑄</m:t>
                              </m:r>
                            </m:e>
                            <m:sub>
                              <m:r>
                                <a:rPr lang="en-US" sz="1600" i="1">
                                  <a:solidFill>
                                    <a:schemeClr val="tx1"/>
                                  </a:solidFill>
                                  <a:latin typeface="Cambria Math" panose="02040503050406030204" pitchFamily="18" charset="0"/>
                                </a:rPr>
                                <m:t>𝑜𝑢𝑡</m:t>
                              </m:r>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𝑄</m:t>
                              </m:r>
                            </m:e>
                            <m:sub>
                              <m:r>
                                <a:rPr lang="en-US" sz="1600" i="1">
                                  <a:solidFill>
                                    <a:schemeClr val="tx1"/>
                                  </a:solidFill>
                                  <a:latin typeface="Cambria Math" panose="02040503050406030204" pitchFamily="18" charset="0"/>
                                </a:rPr>
                                <m:t>𝑖𝑛</m:t>
                              </m:r>
                            </m:sub>
                          </m:sSub>
                        </m:den>
                      </m:f>
                    </m:oMath>
                  </m:oMathPara>
                </a14:m>
                <a:endParaRPr lang="en-US" sz="1600" dirty="0">
                  <a:solidFill>
                    <a:schemeClr val="tx1"/>
                  </a:solidFill>
                </a:endParaRPr>
              </a:p>
            </p:txBody>
          </p:sp>
        </mc:Choice>
        <mc:Fallback xmlns="">
          <p:sp>
            <p:nvSpPr>
              <p:cNvPr id="79" name="TextBox 78">
                <a:extLst>
                  <a:ext uri="{FF2B5EF4-FFF2-40B4-BE49-F238E27FC236}">
                    <a16:creationId xmlns:a16="http://schemas.microsoft.com/office/drawing/2014/main" id="{DEB2F89A-A580-4B99-ADC3-8A16A2788B95}"/>
                  </a:ext>
                </a:extLst>
              </p:cNvPr>
              <p:cNvSpPr txBox="1">
                <a:spLocks noRot="1" noChangeAspect="1" noMove="1" noResize="1" noEditPoints="1" noAdjustHandles="1" noChangeArrowheads="1" noChangeShapeType="1" noTextEdit="1"/>
              </p:cNvSpPr>
              <p:nvPr/>
            </p:nvSpPr>
            <p:spPr>
              <a:xfrm>
                <a:off x="807954" y="6093809"/>
                <a:ext cx="2067937" cy="614079"/>
              </a:xfrm>
              <a:prstGeom prst="rect">
                <a:avLst/>
              </a:prstGeom>
              <a:blipFill>
                <a:blip r:embed="rId13"/>
                <a:stretch>
                  <a:fillRect/>
                </a:stretch>
              </a:blipFill>
              <a:ln w="19050">
                <a:solidFill>
                  <a:srgbClr val="FFC000"/>
                </a:solidFill>
                <a:prstDash val="sysDash"/>
              </a:ln>
            </p:spPr>
            <p:txBody>
              <a:bodyPr/>
              <a:lstStyle/>
              <a:p>
                <a:r>
                  <a:rPr lang="en-US">
                    <a:noFill/>
                  </a:rPr>
                  <a:t> </a:t>
                </a:r>
              </a:p>
            </p:txBody>
          </p:sp>
        </mc:Fallback>
      </mc:AlternateContent>
      <p:sp>
        <p:nvSpPr>
          <p:cNvPr id="80" name="Rectangle 79">
            <a:extLst>
              <a:ext uri="{FF2B5EF4-FFF2-40B4-BE49-F238E27FC236}">
                <a16:creationId xmlns:a16="http://schemas.microsoft.com/office/drawing/2014/main" id="{07C042AB-843A-4DDE-A278-2500E635DBA6}"/>
              </a:ext>
            </a:extLst>
          </p:cNvPr>
          <p:cNvSpPr/>
          <p:nvPr/>
        </p:nvSpPr>
        <p:spPr>
          <a:xfrm>
            <a:off x="2983742" y="6049054"/>
            <a:ext cx="3477872" cy="738664"/>
          </a:xfrm>
          <a:prstGeom prst="rect">
            <a:avLst/>
          </a:prstGeom>
          <a:noFill/>
          <a:ln w="19050">
            <a:solidFill>
              <a:srgbClr val="FFC000"/>
            </a:solidFill>
            <a:prstDash val="sysDash"/>
          </a:ln>
        </p:spPr>
        <p:txBody>
          <a:bodyPr wrap="square">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Thermal efficiency </a:t>
            </a:r>
            <a:r>
              <a:rPr lang="en-US" sz="1400" dirty="0">
                <a:latin typeface="Times New Roman" panose="02020603050405020304" pitchFamily="18" charset="0"/>
                <a:cs typeface="Times New Roman" panose="02020603050405020304" pitchFamily="18" charset="0"/>
              </a:rPr>
              <a:t>of a heat engine is </a:t>
            </a:r>
            <a:r>
              <a:rPr lang="en-US" sz="1400" dirty="0">
                <a:solidFill>
                  <a:srgbClr val="C00000"/>
                </a:solidFill>
                <a:latin typeface="Times New Roman" panose="02020603050405020304" pitchFamily="18" charset="0"/>
                <a:cs typeface="Times New Roman" panose="02020603050405020304" pitchFamily="18" charset="0"/>
              </a:rPr>
              <a:t>always less than 1 or less than100%</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Arial" panose="020B0604020202020204" pitchFamily="34" charset="0"/>
              </a:rPr>
              <a:t>as </a:t>
            </a:r>
            <a:r>
              <a:rPr lang="en-US" sz="1400" dirty="0">
                <a:latin typeface="Times New Roman" panose="02020603050405020304" pitchFamily="18" charset="0"/>
                <a:cs typeface="Times New Roman" panose="02020603050405020304" pitchFamily="18" charset="0"/>
              </a:rPr>
              <a:t>both Q</a:t>
            </a:r>
            <a:r>
              <a:rPr lang="en-US" sz="1400" baseline="-25000" dirty="0">
                <a:latin typeface="Times New Roman" panose="02020603050405020304" pitchFamily="18" charset="0"/>
                <a:cs typeface="Times New Roman" panose="02020603050405020304" pitchFamily="18" charset="0"/>
              </a:rPr>
              <a:t>out</a:t>
            </a:r>
            <a:r>
              <a:rPr lang="en-US" sz="1400" dirty="0">
                <a:latin typeface="Times New Roman" panose="02020603050405020304" pitchFamily="18" charset="0"/>
                <a:cs typeface="Times New Roman" panose="02020603050405020304" pitchFamily="18" charset="0"/>
              </a:rPr>
              <a:t> and Q</a:t>
            </a:r>
            <a:r>
              <a:rPr lang="en-US" sz="1400" baseline="-25000" dirty="0">
                <a:latin typeface="Times New Roman" panose="02020603050405020304" pitchFamily="18" charset="0"/>
                <a:cs typeface="Times New Roman" panose="02020603050405020304" pitchFamily="18" charset="0"/>
              </a:rPr>
              <a:t>in</a:t>
            </a:r>
            <a:r>
              <a:rPr lang="en-US" sz="1400" dirty="0">
                <a:latin typeface="Times New Roman" panose="02020603050405020304" pitchFamily="18" charset="0"/>
                <a:cs typeface="Times New Roman" panose="02020603050405020304" pitchFamily="18" charset="0"/>
              </a:rPr>
              <a:t> are always positive values and </a:t>
            </a:r>
            <a:r>
              <a:rPr lang="en-US" sz="1400" dirty="0">
                <a:solidFill>
                  <a:srgbClr val="C00000"/>
                </a:solidFill>
                <a:latin typeface="Times New Roman" panose="02020603050405020304" pitchFamily="18" charset="0"/>
                <a:cs typeface="Times New Roman" panose="02020603050405020304" pitchFamily="18" charset="0"/>
              </a:rPr>
              <a:t>Q</a:t>
            </a:r>
            <a:r>
              <a:rPr lang="en-US" sz="1400" baseline="-25000" dirty="0">
                <a:solidFill>
                  <a:srgbClr val="C00000"/>
                </a:solidFill>
                <a:latin typeface="Times New Roman" panose="02020603050405020304" pitchFamily="18" charset="0"/>
                <a:cs typeface="Times New Roman" panose="02020603050405020304" pitchFamily="18" charset="0"/>
              </a:rPr>
              <a:t>out</a:t>
            </a:r>
            <a:r>
              <a:rPr lang="en-US" sz="1400" dirty="0">
                <a:solidFill>
                  <a:srgbClr val="C00000"/>
                </a:solidFill>
                <a:latin typeface="Times New Roman" panose="02020603050405020304" pitchFamily="18" charset="0"/>
                <a:cs typeface="Times New Roman" panose="02020603050405020304" pitchFamily="18" charset="0"/>
              </a:rPr>
              <a:t>&lt; Q</a:t>
            </a:r>
            <a:r>
              <a:rPr lang="en-US" sz="1400" baseline="-25000" dirty="0">
                <a:solidFill>
                  <a:srgbClr val="C00000"/>
                </a:solidFill>
                <a:latin typeface="Times New Roman" panose="02020603050405020304" pitchFamily="18" charset="0"/>
                <a:cs typeface="Times New Roman" panose="02020603050405020304" pitchFamily="18" charset="0"/>
              </a:rPr>
              <a:t>in</a:t>
            </a:r>
            <a:endParaRPr lang="en-US" sz="1400" dirty="0">
              <a:solidFill>
                <a:srgbClr val="C00000"/>
              </a:solidFill>
              <a:latin typeface="Times New Roman" panose="02020603050405020304" pitchFamily="18"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D254FA89-7ECD-434D-A859-E4284CA44CCF}"/>
              </a:ext>
            </a:extLst>
          </p:cNvPr>
          <p:cNvCxnSpPr>
            <a:cxnSpLocks/>
          </p:cNvCxnSpPr>
          <p:nvPr/>
        </p:nvCxnSpPr>
        <p:spPr>
          <a:xfrm>
            <a:off x="6564381" y="-16992"/>
            <a:ext cx="0" cy="6874992"/>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63F69AD-C2D9-400B-8930-B5BC8DC28F41}"/>
                  </a:ext>
                </a:extLst>
              </p:cNvPr>
              <p:cNvSpPr txBox="1"/>
              <p:nvPr/>
            </p:nvSpPr>
            <p:spPr>
              <a:xfrm>
                <a:off x="3595150" y="5394317"/>
                <a:ext cx="1647099" cy="5507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𝑄</m:t>
                              </m:r>
                            </m:e>
                            <m:sub>
                              <m:r>
                                <a:rPr lang="en-US" sz="1400" i="1">
                                  <a:solidFill>
                                    <a:schemeClr val="tx1"/>
                                  </a:solidFill>
                                  <a:latin typeface="Cambria Math" panose="02040503050406030204" pitchFamily="18" charset="0"/>
                                </a:rPr>
                                <m:t>𝑖𝑛</m:t>
                              </m:r>
                            </m:sub>
                          </m:sSub>
                        </m:num>
                        <m:den>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𝑄</m:t>
                              </m:r>
                            </m:e>
                            <m:sub>
                              <m:r>
                                <a:rPr lang="en-US" sz="1400" i="1">
                                  <a:solidFill>
                                    <a:schemeClr val="tx1"/>
                                  </a:solidFill>
                                  <a:latin typeface="Cambria Math" panose="02040503050406030204" pitchFamily="18" charset="0"/>
                                </a:rPr>
                                <m:t>𝑖𝑛</m:t>
                              </m:r>
                            </m:sub>
                          </m:sSub>
                        </m:den>
                      </m:f>
                      <m:r>
                        <a:rPr lang="en-US" sz="1400" b="0" i="1" smtClean="0">
                          <a:solidFill>
                            <a:schemeClr val="tx1"/>
                          </a:solidFill>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𝑜𝑢𝑡</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28" name="TextBox 27">
                <a:extLst>
                  <a:ext uri="{FF2B5EF4-FFF2-40B4-BE49-F238E27FC236}">
                    <a16:creationId xmlns:a16="http://schemas.microsoft.com/office/drawing/2014/main" id="{863F69AD-C2D9-400B-8930-B5BC8DC28F41}"/>
                  </a:ext>
                </a:extLst>
              </p:cNvPr>
              <p:cNvSpPr txBox="1">
                <a:spLocks noRot="1" noChangeAspect="1" noMove="1" noResize="1" noEditPoints="1" noAdjustHandles="1" noChangeArrowheads="1" noChangeShapeType="1" noTextEdit="1"/>
              </p:cNvSpPr>
              <p:nvPr/>
            </p:nvSpPr>
            <p:spPr>
              <a:xfrm>
                <a:off x="3595150" y="5394317"/>
                <a:ext cx="1647099" cy="550728"/>
              </a:xfrm>
              <a:prstGeom prst="rect">
                <a:avLst/>
              </a:prstGeom>
              <a:blipFill>
                <a:blip r:embed="rId14"/>
                <a:stretch>
                  <a:fillRect b="-111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1DDCA350-C806-4243-B8A2-DFDB430FD8FD}"/>
              </a:ext>
            </a:extLst>
          </p:cNvPr>
          <p:cNvSpPr txBox="1"/>
          <p:nvPr/>
        </p:nvSpPr>
        <p:spPr>
          <a:xfrm>
            <a:off x="10357797" y="1080912"/>
            <a:ext cx="1537600"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HP and HT </a:t>
            </a:r>
          </a:p>
          <a:p>
            <a:pPr algn="ctr"/>
            <a:r>
              <a:rPr lang="en-US" sz="1400" dirty="0">
                <a:solidFill>
                  <a:srgbClr val="C00000"/>
                </a:solidFill>
                <a:latin typeface="Times New Roman" panose="02020603050405020304" pitchFamily="18" charset="0"/>
                <a:cs typeface="Times New Roman" panose="02020603050405020304" pitchFamily="18" charset="0"/>
              </a:rPr>
              <a:t>Superheated steam</a:t>
            </a:r>
          </a:p>
        </p:txBody>
      </p:sp>
      <p:sp>
        <p:nvSpPr>
          <p:cNvPr id="30" name="TextBox 29">
            <a:extLst>
              <a:ext uri="{FF2B5EF4-FFF2-40B4-BE49-F238E27FC236}">
                <a16:creationId xmlns:a16="http://schemas.microsoft.com/office/drawing/2014/main" id="{E25F4049-7192-4967-84AE-8BC999A9CF77}"/>
              </a:ext>
            </a:extLst>
          </p:cNvPr>
          <p:cNvSpPr txBox="1"/>
          <p:nvPr/>
        </p:nvSpPr>
        <p:spPr>
          <a:xfrm>
            <a:off x="10756195" y="3501991"/>
            <a:ext cx="1228221"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LP and HT </a:t>
            </a:r>
          </a:p>
          <a:p>
            <a:pPr algn="ctr"/>
            <a:r>
              <a:rPr lang="en-US" sz="1400" dirty="0">
                <a:solidFill>
                  <a:srgbClr val="C00000"/>
                </a:solidFill>
                <a:latin typeface="Times New Roman" panose="02020603050405020304" pitchFamily="18" charset="0"/>
                <a:cs typeface="Times New Roman" panose="02020603050405020304" pitchFamily="18" charset="0"/>
              </a:rPr>
              <a:t>Mixture steam</a:t>
            </a:r>
          </a:p>
        </p:txBody>
      </p:sp>
      <p:sp>
        <p:nvSpPr>
          <p:cNvPr id="31" name="TextBox 30">
            <a:extLst>
              <a:ext uri="{FF2B5EF4-FFF2-40B4-BE49-F238E27FC236}">
                <a16:creationId xmlns:a16="http://schemas.microsoft.com/office/drawing/2014/main" id="{58B03556-F7CD-4342-A128-64288DE68CFD}"/>
              </a:ext>
            </a:extLst>
          </p:cNvPr>
          <p:cNvSpPr txBox="1"/>
          <p:nvPr/>
        </p:nvSpPr>
        <p:spPr>
          <a:xfrm>
            <a:off x="7397020" y="2978771"/>
            <a:ext cx="978987"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LP and LT </a:t>
            </a:r>
          </a:p>
          <a:p>
            <a:pPr algn="ctr"/>
            <a:r>
              <a:rPr lang="en-US" sz="1400" dirty="0">
                <a:solidFill>
                  <a:srgbClr val="C00000"/>
                </a:solidFill>
                <a:latin typeface="Times New Roman" panose="02020603050405020304" pitchFamily="18" charset="0"/>
                <a:cs typeface="Times New Roman" panose="02020603050405020304" pitchFamily="18" charset="0"/>
              </a:rPr>
              <a:t>liquid</a:t>
            </a:r>
          </a:p>
        </p:txBody>
      </p:sp>
      <p:sp>
        <p:nvSpPr>
          <p:cNvPr id="32" name="TextBox 31">
            <a:extLst>
              <a:ext uri="{FF2B5EF4-FFF2-40B4-BE49-F238E27FC236}">
                <a16:creationId xmlns:a16="http://schemas.microsoft.com/office/drawing/2014/main" id="{D2588C7C-053B-4A2A-BF0B-FE40B41601E6}"/>
              </a:ext>
            </a:extLst>
          </p:cNvPr>
          <p:cNvSpPr txBox="1"/>
          <p:nvPr/>
        </p:nvSpPr>
        <p:spPr>
          <a:xfrm>
            <a:off x="6813625" y="1181734"/>
            <a:ext cx="978987"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LP and LT </a:t>
            </a:r>
          </a:p>
          <a:p>
            <a:pPr algn="ctr"/>
            <a:r>
              <a:rPr lang="en-US" sz="1400" dirty="0">
                <a:solidFill>
                  <a:srgbClr val="C00000"/>
                </a:solidFill>
                <a:latin typeface="Times New Roman" panose="02020603050405020304" pitchFamily="18" charset="0"/>
                <a:cs typeface="Times New Roman" panose="02020603050405020304" pitchFamily="18" charset="0"/>
              </a:rPr>
              <a:t>liquid</a:t>
            </a:r>
          </a:p>
        </p:txBody>
      </p:sp>
    </p:spTree>
    <p:extLst>
      <p:ext uri="{BB962C8B-B14F-4D97-AF65-F5344CB8AC3E}">
        <p14:creationId xmlns:p14="http://schemas.microsoft.com/office/powerpoint/2010/main" val="26703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wipe(down)">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fad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wipe(down)">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wipe(down)">
                                      <p:cBhvr>
                                        <p:cTn id="27" dur="50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par>
                                <p:cTn id="62" presetID="22" presetClass="entr" presetSubtype="4"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down)">
                                      <p:cBhvr>
                                        <p:cTn id="64" dur="500"/>
                                        <p:tgtEl>
                                          <p:spTgt spid="4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down)">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00"/>
                                        <p:tgtEl>
                                          <p:spTgt spid="50"/>
                                        </p:tgtEl>
                                      </p:cBhvr>
                                    </p:animEffect>
                                  </p:childTnLst>
                                </p:cTn>
                              </p:par>
                              <p:par>
                                <p:cTn id="76" presetID="22" presetClass="entr" presetSubtype="4"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down)">
                                      <p:cBhvr>
                                        <p:cTn id="78" dur="500"/>
                                        <p:tgtEl>
                                          <p:spTgt spid="5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down)">
                                      <p:cBhvr>
                                        <p:cTn id="81" dur="500"/>
                                        <p:tgtEl>
                                          <p:spTgt spid="5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down)">
                                      <p:cBhvr>
                                        <p:cTn id="86" dur="500"/>
                                        <p:tgtEl>
                                          <p:spTgt spid="6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down)">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down)">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wipe(down)">
                                      <p:cBhvr>
                                        <p:cTn id="106" dur="500"/>
                                        <p:tgtEl>
                                          <p:spTgt spid="6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ipe(down)">
                                      <p:cBhvr>
                                        <p:cTn id="111" dur="500"/>
                                        <p:tgtEl>
                                          <p:spTgt spid="7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wipe(down)">
                                      <p:cBhvr>
                                        <p:cTn id="121" dur="500"/>
                                        <p:tgtEl>
                                          <p:spTgt spid="7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wipe(down)">
                                      <p:cBhvr>
                                        <p:cTn id="12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9" grpId="0"/>
      <p:bldP spid="40" grpId="0"/>
      <p:bldP spid="8" grpId="0" animBg="1"/>
      <p:bldP spid="44" grpId="0"/>
      <p:bldP spid="47" grpId="0"/>
      <p:bldP spid="49" grpId="0" animBg="1"/>
      <p:bldP spid="50" grpId="0"/>
      <p:bldP spid="51" grpId="0"/>
      <p:bldP spid="57" grpId="0" animBg="1"/>
      <p:bldP spid="15" grpId="0"/>
      <p:bldP spid="63" grpId="0"/>
      <p:bldP spid="65" grpId="0"/>
      <p:bldP spid="66" grpId="0"/>
      <p:bldP spid="67" grpId="0"/>
      <p:bldP spid="78" grpId="0"/>
      <p:bldP spid="79" grpId="0" animBg="1"/>
      <p:bldP spid="80"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1" y="-16993"/>
            <a:ext cx="4051882" cy="41742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6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Introduction to Second law of thermodynamics</a:t>
            </a:r>
          </a:p>
        </p:txBody>
      </p:sp>
      <p:sp>
        <p:nvSpPr>
          <p:cNvPr id="46" name="TextBox 45">
            <a:extLst>
              <a:ext uri="{FF2B5EF4-FFF2-40B4-BE49-F238E27FC236}">
                <a16:creationId xmlns:a16="http://schemas.microsoft.com/office/drawing/2014/main" id="{22A5F63E-DEA8-4175-8C65-762CDE9A800C}"/>
              </a:ext>
            </a:extLst>
          </p:cNvPr>
          <p:cNvSpPr txBox="1"/>
          <p:nvPr/>
        </p:nvSpPr>
        <p:spPr>
          <a:xfrm>
            <a:off x="1723237" y="477958"/>
            <a:ext cx="2239861" cy="417422"/>
          </a:xfrm>
          <a:prstGeom prst="rect">
            <a:avLst/>
          </a:prstGeom>
          <a:noFill/>
        </p:spPr>
        <p:txBody>
          <a:bodyPr wrap="square">
            <a:spAutoFit/>
          </a:bodyPr>
          <a:lstStyle/>
          <a:p>
            <a:pPr algn="ctr">
              <a:lnSpc>
                <a:spcPct val="150000"/>
              </a:lnSpc>
            </a:pPr>
            <a:r>
              <a:rPr lang="en-US" sz="1600" u="sng" dirty="0">
                <a:solidFill>
                  <a:srgbClr val="0000FF"/>
                </a:solidFill>
                <a:latin typeface="Times New Roman" panose="02020603050405020304" pitchFamily="18" charset="0"/>
                <a:cs typeface="Times New Roman" panose="02020603050405020304" pitchFamily="18" charset="0"/>
              </a:rPr>
              <a:t>Kelvin Planck statement</a:t>
            </a:r>
          </a:p>
        </p:txBody>
      </p:sp>
      <p:sp>
        <p:nvSpPr>
          <p:cNvPr id="33" name="TextBox 32">
            <a:extLst>
              <a:ext uri="{FF2B5EF4-FFF2-40B4-BE49-F238E27FC236}">
                <a16:creationId xmlns:a16="http://schemas.microsoft.com/office/drawing/2014/main" id="{D53E2B15-A1A5-4566-A512-A8FA7D8EE58E}"/>
              </a:ext>
            </a:extLst>
          </p:cNvPr>
          <p:cNvSpPr txBox="1"/>
          <p:nvPr/>
        </p:nvSpPr>
        <p:spPr>
          <a:xfrm>
            <a:off x="7552509" y="494736"/>
            <a:ext cx="2624733" cy="417422"/>
          </a:xfrm>
          <a:prstGeom prst="rect">
            <a:avLst/>
          </a:prstGeom>
          <a:noFill/>
        </p:spPr>
        <p:txBody>
          <a:bodyPr wrap="square">
            <a:spAutoFit/>
          </a:bodyPr>
          <a:lstStyle/>
          <a:p>
            <a:pPr algn="ctr">
              <a:lnSpc>
                <a:spcPct val="150000"/>
              </a:lnSpc>
            </a:pPr>
            <a:r>
              <a:rPr lang="en-US" sz="1600" u="sng" dirty="0">
                <a:solidFill>
                  <a:srgbClr val="0000FF"/>
                </a:solidFill>
                <a:latin typeface="Times New Roman" panose="02020603050405020304" pitchFamily="18" charset="0"/>
                <a:cs typeface="Times New Roman" panose="02020603050405020304" pitchFamily="18" charset="0"/>
              </a:rPr>
              <a:t>Clausius statement</a:t>
            </a:r>
          </a:p>
        </p:txBody>
      </p:sp>
      <p:sp>
        <p:nvSpPr>
          <p:cNvPr id="34" name="TextBox 33">
            <a:extLst>
              <a:ext uri="{FF2B5EF4-FFF2-40B4-BE49-F238E27FC236}">
                <a16:creationId xmlns:a16="http://schemas.microsoft.com/office/drawing/2014/main" id="{FD4A20DB-CFDD-4659-9DF0-4443BDD2D072}"/>
              </a:ext>
            </a:extLst>
          </p:cNvPr>
          <p:cNvSpPr txBox="1"/>
          <p:nvPr/>
        </p:nvSpPr>
        <p:spPr>
          <a:xfrm>
            <a:off x="-43380" y="776952"/>
            <a:ext cx="5635723" cy="1023165"/>
          </a:xfrm>
          <a:prstGeom prst="rect">
            <a:avLst/>
          </a:prstGeom>
          <a:noFill/>
        </p:spPr>
        <p:txBody>
          <a:bodyPr wrap="square">
            <a:spAutoFit/>
          </a:bodyPr>
          <a:lstStyle/>
          <a:p>
            <a:pPr>
              <a:lnSpc>
                <a:spcPct val="150000"/>
              </a:lnSpc>
            </a:pPr>
            <a:r>
              <a:rPr lang="en-US" sz="1400" dirty="0">
                <a:latin typeface="Times New Roman" panose="02020603050405020304" pitchFamily="18" charset="0"/>
                <a:cs typeface="Times New Roman" panose="02020603050405020304" pitchFamily="18" charset="0"/>
              </a:rPr>
              <a:t>It </a:t>
            </a:r>
            <a:r>
              <a:rPr lang="en-US" sz="1400" dirty="0">
                <a:solidFill>
                  <a:schemeClr val="accent4">
                    <a:lumMod val="50000"/>
                  </a:schemeClr>
                </a:solidFill>
                <a:latin typeface="Times New Roman" panose="02020603050405020304" pitchFamily="18" charset="0"/>
                <a:cs typeface="Times New Roman" panose="02020603050405020304" pitchFamily="18" charset="0"/>
              </a:rPr>
              <a:t>is impossible </a:t>
            </a:r>
            <a:r>
              <a:rPr lang="en-US" sz="1400" dirty="0">
                <a:latin typeface="Times New Roman" panose="02020603050405020304" pitchFamily="18" charset="0"/>
                <a:cs typeface="Times New Roman" panose="02020603050405020304" pitchFamily="18" charset="0"/>
              </a:rPr>
              <a:t>to construct a </a:t>
            </a:r>
            <a:r>
              <a:rPr lang="en-US" sz="1400" dirty="0">
                <a:solidFill>
                  <a:schemeClr val="accent4">
                    <a:lumMod val="50000"/>
                  </a:schemeClr>
                </a:solidFill>
                <a:latin typeface="Times New Roman" panose="02020603050405020304" pitchFamily="18" charset="0"/>
                <a:cs typeface="Times New Roman" panose="02020603050405020304" pitchFamily="18" charset="0"/>
              </a:rPr>
              <a:t>heat engine </a:t>
            </a:r>
            <a:r>
              <a:rPr lang="en-US" sz="1400" dirty="0">
                <a:latin typeface="Times New Roman" panose="02020603050405020304" pitchFamily="18" charset="0"/>
                <a:cs typeface="Times New Roman" panose="02020603050405020304" pitchFamily="18" charset="0"/>
              </a:rPr>
              <a:t>that operates in a </a:t>
            </a:r>
            <a:r>
              <a:rPr lang="en-US" sz="1400" dirty="0">
                <a:solidFill>
                  <a:schemeClr val="accent4">
                    <a:lumMod val="50000"/>
                  </a:schemeClr>
                </a:solidFill>
                <a:latin typeface="Times New Roman" panose="02020603050405020304" pitchFamily="18" charset="0"/>
                <a:cs typeface="Times New Roman" panose="02020603050405020304" pitchFamily="18" charset="0"/>
              </a:rPr>
              <a:t>cyclic process</a:t>
            </a:r>
            <a:r>
              <a:rPr lang="en-US" sz="1400" dirty="0">
                <a:latin typeface="Times New Roman" panose="02020603050405020304" pitchFamily="18" charset="0"/>
                <a:cs typeface="Times New Roman" panose="02020603050405020304" pitchFamily="18" charset="0"/>
              </a:rPr>
              <a:t>, that </a:t>
            </a:r>
            <a:r>
              <a:rPr lang="en-US" sz="1400" dirty="0">
                <a:solidFill>
                  <a:schemeClr val="accent4">
                    <a:lumMod val="50000"/>
                  </a:schemeClr>
                </a:solidFill>
                <a:latin typeface="Times New Roman" panose="02020603050405020304" pitchFamily="18" charset="0"/>
                <a:cs typeface="Times New Roman" panose="02020603050405020304" pitchFamily="18" charset="0"/>
              </a:rPr>
              <a:t>absorbs heat from a single reservoir </a:t>
            </a:r>
            <a:r>
              <a:rPr lang="en-US" sz="1400" dirty="0">
                <a:latin typeface="Times New Roman" panose="02020603050405020304" pitchFamily="18" charset="0"/>
                <a:cs typeface="Times New Roman" panose="02020603050405020304" pitchFamily="18" charset="0"/>
              </a:rPr>
              <a:t>and </a:t>
            </a:r>
            <a:r>
              <a:rPr lang="en-US" sz="1400" dirty="0">
                <a:solidFill>
                  <a:schemeClr val="accent4">
                    <a:lumMod val="50000"/>
                  </a:schemeClr>
                </a:solidFill>
                <a:latin typeface="Times New Roman" panose="02020603050405020304" pitchFamily="18" charset="0"/>
                <a:cs typeface="Times New Roman" panose="02020603050405020304" pitchFamily="18" charset="0"/>
              </a:rPr>
              <a:t>convert all </a:t>
            </a:r>
            <a:r>
              <a:rPr lang="en-US" sz="1400" dirty="0">
                <a:latin typeface="Times New Roman" panose="02020603050405020304" pitchFamily="18" charset="0"/>
                <a:cs typeface="Times New Roman" panose="02020603050405020304" pitchFamily="18" charset="0"/>
              </a:rPr>
              <a:t>of that </a:t>
            </a:r>
            <a:r>
              <a:rPr lang="en-US" sz="1400" dirty="0">
                <a:solidFill>
                  <a:schemeClr val="accent4">
                    <a:lumMod val="50000"/>
                  </a:schemeClr>
                </a:solidFill>
                <a:latin typeface="Times New Roman" panose="02020603050405020304" pitchFamily="18" charset="0"/>
                <a:cs typeface="Times New Roman" panose="02020603050405020304" pitchFamily="18" charset="0"/>
              </a:rPr>
              <a:t>heat into work</a:t>
            </a:r>
            <a:r>
              <a:rPr lang="en-US" sz="1400" dirty="0">
                <a:latin typeface="Times New Roman" panose="02020603050405020304" pitchFamily="18" charset="0"/>
                <a:cs typeface="Times New Roman" panose="02020603050405020304" pitchFamily="18" charset="0"/>
              </a:rPr>
              <a:t>. </a:t>
            </a:r>
          </a:p>
        </p:txBody>
      </p:sp>
      <p:cxnSp>
        <p:nvCxnSpPr>
          <p:cNvPr id="35" name="Straight Connector 34">
            <a:extLst>
              <a:ext uri="{FF2B5EF4-FFF2-40B4-BE49-F238E27FC236}">
                <a16:creationId xmlns:a16="http://schemas.microsoft.com/office/drawing/2014/main" id="{70CC0844-4963-4CD8-8B65-BDC724B7066C}"/>
              </a:ext>
            </a:extLst>
          </p:cNvPr>
          <p:cNvCxnSpPr>
            <a:cxnSpLocks/>
          </p:cNvCxnSpPr>
          <p:nvPr/>
        </p:nvCxnSpPr>
        <p:spPr>
          <a:xfrm>
            <a:off x="5515757" y="570451"/>
            <a:ext cx="0" cy="628754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58C3A0E-50A6-4D24-9B7E-5CFD6CF40A6F}"/>
              </a:ext>
            </a:extLst>
          </p:cNvPr>
          <p:cNvCxnSpPr>
            <a:cxnSpLocks/>
          </p:cNvCxnSpPr>
          <p:nvPr/>
        </p:nvCxnSpPr>
        <p:spPr>
          <a:xfrm flipH="1">
            <a:off x="0" y="570237"/>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92EBD29C-04B9-45FC-A800-BE6364F45AE1}"/>
              </a:ext>
            </a:extLst>
          </p:cNvPr>
          <p:cNvSpPr txBox="1"/>
          <p:nvPr/>
        </p:nvSpPr>
        <p:spPr>
          <a:xfrm>
            <a:off x="5939242" y="791700"/>
            <a:ext cx="5851266" cy="1023165"/>
          </a:xfrm>
          <a:prstGeom prst="rect">
            <a:avLst/>
          </a:prstGeom>
          <a:noFill/>
        </p:spPr>
        <p:txBody>
          <a:bodyPr wrap="square">
            <a:spAutoFit/>
          </a:bodyPr>
          <a:lstStyle/>
          <a:p>
            <a:pPr algn="ctr">
              <a:lnSpc>
                <a:spcPct val="150000"/>
              </a:lnSpc>
            </a:pPr>
            <a:r>
              <a:rPr lang="en-US" sz="1400" dirty="0">
                <a:latin typeface="Times New Roman" panose="02020603050405020304" pitchFamily="18" charset="0"/>
                <a:cs typeface="Times New Roman" panose="02020603050405020304" pitchFamily="18" charset="0"/>
              </a:rPr>
              <a:t>It is </a:t>
            </a:r>
            <a:r>
              <a:rPr lang="en-US" sz="1400" dirty="0">
                <a:solidFill>
                  <a:schemeClr val="accent4">
                    <a:lumMod val="50000"/>
                  </a:schemeClr>
                </a:solidFill>
                <a:latin typeface="Times New Roman" panose="02020603050405020304" pitchFamily="18" charset="0"/>
                <a:cs typeface="Times New Roman" panose="02020603050405020304" pitchFamily="18" charset="0"/>
              </a:rPr>
              <a:t>impossible</a:t>
            </a:r>
            <a:r>
              <a:rPr lang="en-US" sz="1400" dirty="0">
                <a:latin typeface="Times New Roman" panose="02020603050405020304" pitchFamily="18" charset="0"/>
                <a:cs typeface="Times New Roman" panose="02020603050405020304" pitchFamily="18" charset="0"/>
              </a:rPr>
              <a:t> to develop a </a:t>
            </a:r>
            <a:r>
              <a:rPr lang="en-US" sz="1400" dirty="0">
                <a:solidFill>
                  <a:schemeClr val="accent4">
                    <a:lumMod val="50000"/>
                  </a:schemeClr>
                </a:solidFill>
                <a:latin typeface="Times New Roman" panose="02020603050405020304" pitchFamily="18" charset="0"/>
                <a:cs typeface="Times New Roman" panose="02020603050405020304" pitchFamily="18" charset="0"/>
              </a:rPr>
              <a:t>device (system)</a:t>
            </a:r>
            <a:r>
              <a:rPr lang="en-US" sz="1400" dirty="0">
                <a:latin typeface="Times New Roman" panose="02020603050405020304" pitchFamily="18" charset="0"/>
                <a:cs typeface="Times New Roman" panose="02020603050405020304" pitchFamily="18" charset="0"/>
              </a:rPr>
              <a:t> to occur which is operating in a cycle, where, the </a:t>
            </a:r>
            <a:r>
              <a:rPr lang="en-US" sz="1400" dirty="0">
                <a:solidFill>
                  <a:schemeClr val="accent4">
                    <a:lumMod val="50000"/>
                  </a:schemeClr>
                </a:solidFill>
                <a:latin typeface="Times New Roman" panose="02020603050405020304" pitchFamily="18" charset="0"/>
                <a:cs typeface="Times New Roman" panose="02020603050405020304" pitchFamily="18" charset="0"/>
              </a:rPr>
              <a:t>heat transfer </a:t>
            </a:r>
            <a:r>
              <a:rPr lang="en-US" sz="1400" dirty="0">
                <a:latin typeface="Times New Roman" panose="02020603050405020304" pitchFamily="18" charset="0"/>
                <a:cs typeface="Times New Roman" panose="02020603050405020304" pitchFamily="18" charset="0"/>
              </a:rPr>
              <a:t>occurs </a:t>
            </a:r>
            <a:r>
              <a:rPr lang="en-US" sz="1400" dirty="0">
                <a:solidFill>
                  <a:schemeClr val="accent4">
                    <a:lumMod val="50000"/>
                  </a:schemeClr>
                </a:solidFill>
                <a:latin typeface="Times New Roman" panose="02020603050405020304" pitchFamily="18" charset="0"/>
                <a:cs typeface="Times New Roman" panose="02020603050405020304" pitchFamily="18" charset="0"/>
              </a:rPr>
              <a:t>from</a:t>
            </a:r>
            <a:r>
              <a:rPr lang="en-US" sz="1400" dirty="0">
                <a:latin typeface="Times New Roman" panose="02020603050405020304" pitchFamily="18" charset="0"/>
                <a:cs typeface="Times New Roman" panose="02020603050405020304" pitchFamily="18" charset="0"/>
              </a:rPr>
              <a:t> a </a:t>
            </a:r>
            <a:r>
              <a:rPr lang="en-US" sz="1400" dirty="0">
                <a:solidFill>
                  <a:schemeClr val="accent4">
                    <a:lumMod val="50000"/>
                  </a:schemeClr>
                </a:solidFill>
                <a:latin typeface="Times New Roman" panose="02020603050405020304" pitchFamily="18" charset="0"/>
                <a:cs typeface="Times New Roman" panose="02020603050405020304" pitchFamily="18" charset="0"/>
              </a:rPr>
              <a:t>cooler body to a hotter body</a:t>
            </a:r>
            <a:r>
              <a:rPr lang="en-US" sz="1400" dirty="0">
                <a:latin typeface="Times New Roman" panose="02020603050405020304" pitchFamily="18" charset="0"/>
                <a:cs typeface="Times New Roman" panose="02020603050405020304" pitchFamily="18" charset="0"/>
              </a:rPr>
              <a:t>, </a:t>
            </a:r>
            <a:r>
              <a:rPr lang="en-US" sz="1400" dirty="0">
                <a:solidFill>
                  <a:schemeClr val="accent4">
                    <a:lumMod val="50000"/>
                  </a:schemeClr>
                </a:solidFill>
                <a:latin typeface="Times New Roman" panose="02020603050405020304" pitchFamily="18" charset="0"/>
                <a:cs typeface="Times New Roman" panose="02020603050405020304" pitchFamily="18" charset="0"/>
              </a:rPr>
              <a:t>without</a:t>
            </a:r>
            <a:r>
              <a:rPr lang="en-US" sz="1400" dirty="0">
                <a:latin typeface="Times New Roman" panose="02020603050405020304" pitchFamily="18" charset="0"/>
                <a:cs typeface="Times New Roman" panose="02020603050405020304" pitchFamily="18" charset="0"/>
              </a:rPr>
              <a:t> any help from an external </a:t>
            </a:r>
            <a:r>
              <a:rPr lang="en-US" sz="1400" dirty="0">
                <a:solidFill>
                  <a:schemeClr val="accent4">
                    <a:lumMod val="50000"/>
                  </a:schemeClr>
                </a:solidFill>
                <a:latin typeface="Times New Roman" panose="02020603050405020304" pitchFamily="18" charset="0"/>
                <a:cs typeface="Times New Roman" panose="02020603050405020304" pitchFamily="18" charset="0"/>
              </a:rPr>
              <a:t>work</a:t>
            </a:r>
            <a:r>
              <a:rPr lang="en-US" sz="1400" dirty="0">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113C57A1-C438-470D-BCB8-FDC262733707}"/>
              </a:ext>
            </a:extLst>
          </p:cNvPr>
          <p:cNvSpPr txBox="1"/>
          <p:nvPr/>
        </p:nvSpPr>
        <p:spPr>
          <a:xfrm>
            <a:off x="4177720" y="-16993"/>
            <a:ext cx="7885648" cy="376834"/>
          </a:xfrm>
          <a:prstGeom prst="rect">
            <a:avLst/>
          </a:prstGeom>
          <a:noFill/>
        </p:spPr>
        <p:txBody>
          <a:bodyPr wrap="square">
            <a:spAutoFit/>
          </a:bodyPr>
          <a:lstStyle/>
          <a:p>
            <a:pPr algn="ctr">
              <a:lnSpc>
                <a:spcPct val="150000"/>
              </a:lnSpc>
            </a:pPr>
            <a:r>
              <a:rPr lang="en-US" sz="1400" dirty="0">
                <a:solidFill>
                  <a:srgbClr val="0070C0"/>
                </a:solidFill>
                <a:latin typeface="Times New Roman" panose="02020603050405020304" pitchFamily="18" charset="0"/>
                <a:cs typeface="Times New Roman" panose="02020603050405020304" pitchFamily="18" charset="0"/>
              </a:rPr>
              <a:t>Second law of thermodynamics, helps us to understand the energy transfer in terms of </a:t>
            </a:r>
            <a:r>
              <a:rPr lang="en-US" sz="1400" dirty="0">
                <a:solidFill>
                  <a:srgbClr val="FF0000"/>
                </a:solidFill>
                <a:latin typeface="Times New Roman" panose="02020603050405020304" pitchFamily="18" charset="0"/>
                <a:cs typeface="Times New Roman" panose="02020603050405020304" pitchFamily="18" charset="0"/>
              </a:rPr>
              <a:t>quantity and quality</a:t>
            </a:r>
          </a:p>
        </p:txBody>
      </p:sp>
      <p:sp>
        <p:nvSpPr>
          <p:cNvPr id="11" name="Oval 10">
            <a:extLst>
              <a:ext uri="{FF2B5EF4-FFF2-40B4-BE49-F238E27FC236}">
                <a16:creationId xmlns:a16="http://schemas.microsoft.com/office/drawing/2014/main" id="{924DB7DF-28BA-4C81-A519-C9344647BAC9}"/>
              </a:ext>
            </a:extLst>
          </p:cNvPr>
          <p:cNvSpPr/>
          <p:nvPr/>
        </p:nvSpPr>
        <p:spPr>
          <a:xfrm>
            <a:off x="66515" y="2041864"/>
            <a:ext cx="978468" cy="582477"/>
          </a:xfrm>
          <a:prstGeom prst="ellipse">
            <a:avLst/>
          </a:prstGeom>
          <a:gradFill>
            <a:gsLst>
              <a:gs pos="0">
                <a:srgbClr val="FF0000"/>
              </a:gs>
              <a:gs pos="45000">
                <a:srgbClr val="FF5050"/>
              </a:gs>
              <a:gs pos="97000">
                <a:srgbClr val="FF6600"/>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Heat source</a:t>
            </a:r>
          </a:p>
        </p:txBody>
      </p:sp>
      <p:sp>
        <p:nvSpPr>
          <p:cNvPr id="12" name="Rectangle: Rounded Corners 11">
            <a:extLst>
              <a:ext uri="{FF2B5EF4-FFF2-40B4-BE49-F238E27FC236}">
                <a16:creationId xmlns:a16="http://schemas.microsoft.com/office/drawing/2014/main" id="{8157DE94-C9AB-4C9A-91C4-61F56C2489D3}"/>
              </a:ext>
            </a:extLst>
          </p:cNvPr>
          <p:cNvSpPr/>
          <p:nvPr/>
        </p:nvSpPr>
        <p:spPr>
          <a:xfrm>
            <a:off x="40081" y="3521316"/>
            <a:ext cx="978468" cy="652318"/>
          </a:xfrm>
          <a:prstGeom prst="round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Heat engine</a:t>
            </a:r>
          </a:p>
        </p:txBody>
      </p:sp>
      <p:sp>
        <p:nvSpPr>
          <p:cNvPr id="49" name="Oval 48">
            <a:extLst>
              <a:ext uri="{FF2B5EF4-FFF2-40B4-BE49-F238E27FC236}">
                <a16:creationId xmlns:a16="http://schemas.microsoft.com/office/drawing/2014/main" id="{AABD6EBC-31CF-4FE1-A755-6EA6AB7B470F}"/>
              </a:ext>
            </a:extLst>
          </p:cNvPr>
          <p:cNvSpPr/>
          <p:nvPr/>
        </p:nvSpPr>
        <p:spPr>
          <a:xfrm>
            <a:off x="2062929" y="3569223"/>
            <a:ext cx="983426" cy="584775"/>
          </a:xfrm>
          <a:prstGeom prst="ellipse">
            <a:avLst/>
          </a:prstGeom>
          <a:gradFill>
            <a:gsLst>
              <a:gs pos="23000">
                <a:schemeClr val="accent6">
                  <a:lumMod val="60000"/>
                  <a:lumOff val="40000"/>
                </a:schemeClr>
              </a:gs>
              <a:gs pos="70000">
                <a:schemeClr val="accent6">
                  <a:lumMod val="60000"/>
                  <a:lumOff val="40000"/>
                </a:schemeClr>
              </a:gs>
            </a:gsLst>
            <a:lin ang="54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Work output</a:t>
            </a:r>
          </a:p>
        </p:txBody>
      </p:sp>
      <p:sp>
        <p:nvSpPr>
          <p:cNvPr id="13" name="Arrow: Down 12">
            <a:extLst>
              <a:ext uri="{FF2B5EF4-FFF2-40B4-BE49-F238E27FC236}">
                <a16:creationId xmlns:a16="http://schemas.microsoft.com/office/drawing/2014/main" id="{269B89FC-CE14-41BE-90AE-587C99470805}"/>
              </a:ext>
            </a:extLst>
          </p:cNvPr>
          <p:cNvSpPr/>
          <p:nvPr/>
        </p:nvSpPr>
        <p:spPr>
          <a:xfrm>
            <a:off x="341209" y="2636931"/>
            <a:ext cx="419449" cy="865719"/>
          </a:xfrm>
          <a:prstGeom prst="downArrow">
            <a:avLst/>
          </a:prstGeom>
          <a:gradFill>
            <a:gsLst>
              <a:gs pos="0">
                <a:schemeClr val="accent2">
                  <a:lumMod val="75000"/>
                </a:schemeClr>
              </a:gs>
              <a:gs pos="27500">
                <a:srgbClr val="FF0000"/>
              </a:gs>
              <a:gs pos="8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517D0587-B693-42E7-982A-A0EED0AA28C3}"/>
              </a:ext>
            </a:extLst>
          </p:cNvPr>
          <p:cNvSpPr/>
          <p:nvPr/>
        </p:nvSpPr>
        <p:spPr>
          <a:xfrm rot="16200000">
            <a:off x="1322586" y="3335828"/>
            <a:ext cx="419449" cy="1024667"/>
          </a:xfrm>
          <a:prstGeom prst="downArrow">
            <a:avLst/>
          </a:prstGeom>
          <a:gradFill>
            <a:gsLst>
              <a:gs pos="0">
                <a:schemeClr val="accent6">
                  <a:lumMod val="60000"/>
                  <a:lumOff val="40000"/>
                </a:schemeClr>
              </a:gs>
              <a:gs pos="27500">
                <a:schemeClr val="accent6">
                  <a:lumMod val="40000"/>
                  <a:lumOff val="60000"/>
                </a:schemeClr>
              </a:gs>
              <a:gs pos="80000">
                <a:schemeClr val="accent6">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957744F-81C9-4EAD-88A7-F04AD6740484}"/>
              </a:ext>
            </a:extLst>
          </p:cNvPr>
          <p:cNvSpPr txBox="1"/>
          <p:nvPr/>
        </p:nvSpPr>
        <p:spPr>
          <a:xfrm>
            <a:off x="991729" y="2194602"/>
            <a:ext cx="686132"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100%</a:t>
            </a:r>
            <a:endParaRPr lang="en-US" sz="1200" dirty="0"/>
          </a:p>
        </p:txBody>
      </p:sp>
      <p:sp>
        <p:nvSpPr>
          <p:cNvPr id="54" name="TextBox 53">
            <a:extLst>
              <a:ext uri="{FF2B5EF4-FFF2-40B4-BE49-F238E27FC236}">
                <a16:creationId xmlns:a16="http://schemas.microsoft.com/office/drawing/2014/main" id="{811DB64A-BF91-4557-97B0-D166F944FCC4}"/>
              </a:ext>
            </a:extLst>
          </p:cNvPr>
          <p:cNvSpPr txBox="1"/>
          <p:nvPr/>
        </p:nvSpPr>
        <p:spPr>
          <a:xfrm>
            <a:off x="1186921" y="3959157"/>
            <a:ext cx="679167"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100%</a:t>
            </a:r>
            <a:endParaRPr lang="en-US" sz="1200" dirty="0"/>
          </a:p>
        </p:txBody>
      </p:sp>
      <p:sp>
        <p:nvSpPr>
          <p:cNvPr id="56" name="TextBox 55">
            <a:extLst>
              <a:ext uri="{FF2B5EF4-FFF2-40B4-BE49-F238E27FC236}">
                <a16:creationId xmlns:a16="http://schemas.microsoft.com/office/drawing/2014/main" id="{A80DBD39-F5D6-4C61-9F0E-1CCCE1D861B7}"/>
              </a:ext>
            </a:extLst>
          </p:cNvPr>
          <p:cNvSpPr txBox="1"/>
          <p:nvPr/>
        </p:nvSpPr>
        <p:spPr>
          <a:xfrm>
            <a:off x="1155304" y="3003360"/>
            <a:ext cx="1072467" cy="307777"/>
          </a:xfrm>
          <a:prstGeom prst="rect">
            <a:avLst/>
          </a:prstGeom>
          <a:noFill/>
          <a:ln>
            <a:solidFill>
              <a:srgbClr val="FFC000"/>
            </a:solidFill>
            <a:prstDash val="dash"/>
          </a:ln>
        </p:spPr>
        <p:txBody>
          <a:bodyPr wrap="square">
            <a:spAutoFit/>
          </a:bodyPr>
          <a:lstStyle/>
          <a:p>
            <a:r>
              <a:rPr lang="en-US" sz="1400" dirty="0">
                <a:solidFill>
                  <a:srgbClr val="FF0066"/>
                </a:solidFill>
                <a:latin typeface="Times New Roman" panose="02020603050405020304" pitchFamily="18" charset="0"/>
                <a:cs typeface="Times New Roman" panose="02020603050405020304" pitchFamily="18" charset="0"/>
              </a:rPr>
              <a:t>Impossible!</a:t>
            </a:r>
            <a:endParaRPr lang="en-US" sz="1400" dirty="0">
              <a:solidFill>
                <a:srgbClr val="FF0066"/>
              </a:solidFill>
            </a:endParaRPr>
          </a:p>
        </p:txBody>
      </p:sp>
      <p:sp>
        <p:nvSpPr>
          <p:cNvPr id="57" name="TextBox 56">
            <a:extLst>
              <a:ext uri="{FF2B5EF4-FFF2-40B4-BE49-F238E27FC236}">
                <a16:creationId xmlns:a16="http://schemas.microsoft.com/office/drawing/2014/main" id="{BD1C1924-04E7-4EE2-BBC0-CD6AA8C099D6}"/>
              </a:ext>
            </a:extLst>
          </p:cNvPr>
          <p:cNvSpPr txBox="1"/>
          <p:nvPr/>
        </p:nvSpPr>
        <p:spPr>
          <a:xfrm>
            <a:off x="12103" y="5810678"/>
            <a:ext cx="1646147" cy="338554"/>
          </a:xfrm>
          <a:prstGeom prst="rect">
            <a:avLst/>
          </a:prstGeom>
          <a:noFill/>
          <a:ln>
            <a:solidFill>
              <a:srgbClr val="FFC000"/>
            </a:solidFill>
            <a:prstDash val="dash"/>
          </a:ln>
        </p:spPr>
        <p:txBody>
          <a:bodyPr wrap="square">
            <a:spAutoFit/>
          </a:bodyPr>
          <a:lstStyle/>
          <a:p>
            <a:r>
              <a:rPr lang="en-US" sz="1600" dirty="0">
                <a:solidFill>
                  <a:schemeClr val="accent5">
                    <a:lumMod val="50000"/>
                  </a:schemeClr>
                </a:solidFill>
                <a:latin typeface="Times New Roman" panose="02020603050405020304" pitchFamily="18" charset="0"/>
                <a:cs typeface="Times New Roman" panose="02020603050405020304" pitchFamily="18" charset="0"/>
              </a:rPr>
              <a:t>Consider a Car… </a:t>
            </a:r>
            <a:endParaRPr lang="en-US" sz="1600" dirty="0">
              <a:solidFill>
                <a:schemeClr val="accent5">
                  <a:lumMod val="50000"/>
                </a:schemeClr>
              </a:solidFill>
            </a:endParaRPr>
          </a:p>
        </p:txBody>
      </p:sp>
      <p:sp>
        <p:nvSpPr>
          <p:cNvPr id="58" name="TextBox 57">
            <a:extLst>
              <a:ext uri="{FF2B5EF4-FFF2-40B4-BE49-F238E27FC236}">
                <a16:creationId xmlns:a16="http://schemas.microsoft.com/office/drawing/2014/main" id="{704767F8-BBBA-4FA0-807C-62D2D4A64FD6}"/>
              </a:ext>
            </a:extLst>
          </p:cNvPr>
          <p:cNvSpPr txBox="1"/>
          <p:nvPr/>
        </p:nvSpPr>
        <p:spPr>
          <a:xfrm>
            <a:off x="-19007" y="6211270"/>
            <a:ext cx="5444453" cy="584775"/>
          </a:xfrm>
          <a:prstGeom prst="rect">
            <a:avLst/>
          </a:prstGeom>
          <a:noFill/>
          <a:ln>
            <a:solidFill>
              <a:srgbClr val="FFC000"/>
            </a:solidFill>
            <a:prstDash val="dash"/>
          </a:ln>
        </p:spPr>
        <p:txBody>
          <a:bodyPr wrap="square">
            <a:spAutoFit/>
          </a:bodyPr>
          <a:lstStyle/>
          <a:p>
            <a:r>
              <a:rPr lang="en-US" sz="1600" dirty="0">
                <a:solidFill>
                  <a:schemeClr val="accent2">
                    <a:lumMod val="50000"/>
                  </a:schemeClr>
                </a:solidFill>
                <a:latin typeface="Times New Roman" panose="02020603050405020304" pitchFamily="18" charset="0"/>
                <a:cs typeface="Times New Roman" panose="02020603050405020304" pitchFamily="18" charset="0"/>
              </a:rPr>
              <a:t>100% of fuel is not utilized to run the car. There is always a heat rejection and heat loss.</a:t>
            </a:r>
          </a:p>
        </p:txBody>
      </p:sp>
      <p:sp>
        <p:nvSpPr>
          <p:cNvPr id="63" name="Arrow: Down 62">
            <a:extLst>
              <a:ext uri="{FF2B5EF4-FFF2-40B4-BE49-F238E27FC236}">
                <a16:creationId xmlns:a16="http://schemas.microsoft.com/office/drawing/2014/main" id="{80B8C93C-8042-4EF0-8DE7-DC60EC18AAA5}"/>
              </a:ext>
            </a:extLst>
          </p:cNvPr>
          <p:cNvSpPr/>
          <p:nvPr/>
        </p:nvSpPr>
        <p:spPr>
          <a:xfrm rot="5400000">
            <a:off x="3345462" y="3355448"/>
            <a:ext cx="419449" cy="985431"/>
          </a:xfrm>
          <a:prstGeom prst="downArrow">
            <a:avLst/>
          </a:prstGeom>
          <a:gradFill>
            <a:gsLst>
              <a:gs pos="0">
                <a:schemeClr val="accent4">
                  <a:lumMod val="60000"/>
                  <a:lumOff val="40000"/>
                </a:schemeClr>
              </a:gs>
              <a:gs pos="27500">
                <a:schemeClr val="accent4">
                  <a:lumMod val="40000"/>
                  <a:lumOff val="60000"/>
                </a:schemeClr>
              </a:gs>
              <a:gs pos="80000">
                <a:schemeClr val="accent6">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D808B75F-17C4-4193-9918-F74878F79F38}"/>
              </a:ext>
            </a:extLst>
          </p:cNvPr>
          <p:cNvSpPr/>
          <p:nvPr/>
        </p:nvSpPr>
        <p:spPr>
          <a:xfrm>
            <a:off x="4059117" y="3539968"/>
            <a:ext cx="983416" cy="608741"/>
          </a:xfrm>
          <a:prstGeom prst="round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Heat engine</a:t>
            </a:r>
          </a:p>
        </p:txBody>
      </p:sp>
      <p:sp>
        <p:nvSpPr>
          <p:cNvPr id="67" name="Oval 66">
            <a:extLst>
              <a:ext uri="{FF2B5EF4-FFF2-40B4-BE49-F238E27FC236}">
                <a16:creationId xmlns:a16="http://schemas.microsoft.com/office/drawing/2014/main" id="{424DB135-7CA1-4093-ABC4-39BEC9446179}"/>
              </a:ext>
            </a:extLst>
          </p:cNvPr>
          <p:cNvSpPr/>
          <p:nvPr/>
        </p:nvSpPr>
        <p:spPr>
          <a:xfrm>
            <a:off x="4059994" y="5139141"/>
            <a:ext cx="983416" cy="584776"/>
          </a:xfrm>
          <a:prstGeom prst="ellipse">
            <a:avLst/>
          </a:prstGeom>
          <a:gradFill>
            <a:gsLst>
              <a:gs pos="0">
                <a:schemeClr val="accent5">
                  <a:lumMod val="60000"/>
                  <a:lumOff val="40000"/>
                </a:schemeClr>
              </a:gs>
              <a:gs pos="45000">
                <a:schemeClr val="accent5">
                  <a:lumMod val="60000"/>
                  <a:lumOff val="40000"/>
                </a:schemeClr>
              </a:gs>
              <a:gs pos="97000">
                <a:schemeClr val="accent5">
                  <a:lumMod val="75000"/>
                </a:schemeClr>
              </a:gs>
            </a:gsLst>
            <a:lin ang="5400000" scaled="1"/>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Heat sink</a:t>
            </a:r>
          </a:p>
        </p:txBody>
      </p:sp>
      <p:sp>
        <p:nvSpPr>
          <p:cNvPr id="78" name="Arrow: Down 77">
            <a:extLst>
              <a:ext uri="{FF2B5EF4-FFF2-40B4-BE49-F238E27FC236}">
                <a16:creationId xmlns:a16="http://schemas.microsoft.com/office/drawing/2014/main" id="{B7EDEADD-8830-4CDD-A105-87D43CB1EA17}"/>
              </a:ext>
            </a:extLst>
          </p:cNvPr>
          <p:cNvSpPr/>
          <p:nvPr/>
        </p:nvSpPr>
        <p:spPr>
          <a:xfrm>
            <a:off x="4332711" y="2608290"/>
            <a:ext cx="419449" cy="923498"/>
          </a:xfrm>
          <a:prstGeom prst="downArrow">
            <a:avLst/>
          </a:prstGeom>
          <a:gradFill>
            <a:gsLst>
              <a:gs pos="0">
                <a:schemeClr val="accent2">
                  <a:lumMod val="75000"/>
                </a:schemeClr>
              </a:gs>
              <a:gs pos="27500">
                <a:srgbClr val="FF0000"/>
              </a:gs>
              <a:gs pos="8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Down 78">
            <a:extLst>
              <a:ext uri="{FF2B5EF4-FFF2-40B4-BE49-F238E27FC236}">
                <a16:creationId xmlns:a16="http://schemas.microsoft.com/office/drawing/2014/main" id="{62E143C5-8070-4762-B415-07CA34B390E0}"/>
              </a:ext>
            </a:extLst>
          </p:cNvPr>
          <p:cNvSpPr/>
          <p:nvPr/>
        </p:nvSpPr>
        <p:spPr>
          <a:xfrm>
            <a:off x="4332423" y="4171644"/>
            <a:ext cx="419449" cy="961858"/>
          </a:xfrm>
          <a:prstGeom prst="downArrow">
            <a:avLst/>
          </a:prstGeom>
          <a:gradFill>
            <a:gsLst>
              <a:gs pos="0">
                <a:schemeClr val="accent4">
                  <a:lumMod val="60000"/>
                  <a:lumOff val="40000"/>
                </a:schemeClr>
              </a:gs>
              <a:gs pos="53750">
                <a:schemeClr val="accent5">
                  <a:lumMod val="60000"/>
                  <a:lumOff val="40000"/>
                </a:schemeClr>
              </a:gs>
              <a:gs pos="27500">
                <a:schemeClr val="accent5">
                  <a:lumMod val="40000"/>
                  <a:lumOff val="60000"/>
                </a:schemeClr>
              </a:gs>
              <a:gs pos="80000">
                <a:schemeClr val="accent5">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75AF9842-D765-4ED2-965A-5BABB51465CC}"/>
              </a:ext>
            </a:extLst>
          </p:cNvPr>
          <p:cNvSpPr txBox="1"/>
          <p:nvPr/>
        </p:nvSpPr>
        <p:spPr>
          <a:xfrm>
            <a:off x="4585893" y="4347096"/>
            <a:ext cx="839324"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Heat rejection</a:t>
            </a:r>
            <a:endParaRPr lang="en-US" sz="1400" dirty="0"/>
          </a:p>
        </p:txBody>
      </p:sp>
      <p:sp>
        <p:nvSpPr>
          <p:cNvPr id="92" name="TextBox 91">
            <a:extLst>
              <a:ext uri="{FF2B5EF4-FFF2-40B4-BE49-F238E27FC236}">
                <a16:creationId xmlns:a16="http://schemas.microsoft.com/office/drawing/2014/main" id="{715BDC13-980F-4411-99A1-80E235D56592}"/>
              </a:ext>
            </a:extLst>
          </p:cNvPr>
          <p:cNvSpPr txBox="1"/>
          <p:nvPr/>
        </p:nvSpPr>
        <p:spPr>
          <a:xfrm>
            <a:off x="3354807" y="3255423"/>
            <a:ext cx="711397"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Useful work</a:t>
            </a:r>
            <a:endParaRPr lang="en-US" sz="1400" dirty="0"/>
          </a:p>
        </p:txBody>
      </p:sp>
      <p:cxnSp>
        <p:nvCxnSpPr>
          <p:cNvPr id="93" name="Straight Connector 92">
            <a:extLst>
              <a:ext uri="{FF2B5EF4-FFF2-40B4-BE49-F238E27FC236}">
                <a16:creationId xmlns:a16="http://schemas.microsoft.com/office/drawing/2014/main" id="{3C9632DC-480D-4BAA-A31D-649833A20250}"/>
              </a:ext>
            </a:extLst>
          </p:cNvPr>
          <p:cNvCxnSpPr>
            <a:cxnSpLocks/>
          </p:cNvCxnSpPr>
          <p:nvPr/>
        </p:nvCxnSpPr>
        <p:spPr>
          <a:xfrm flipH="1" flipV="1">
            <a:off x="134695" y="2006831"/>
            <a:ext cx="1770560" cy="22466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Arrow: Down 102">
            <a:extLst>
              <a:ext uri="{FF2B5EF4-FFF2-40B4-BE49-F238E27FC236}">
                <a16:creationId xmlns:a16="http://schemas.microsoft.com/office/drawing/2014/main" id="{446759FA-8543-4B81-84F7-C49FB6ECAE38}"/>
              </a:ext>
            </a:extLst>
          </p:cNvPr>
          <p:cNvSpPr/>
          <p:nvPr/>
        </p:nvSpPr>
        <p:spPr>
          <a:xfrm rot="5400000">
            <a:off x="7458453" y="3189363"/>
            <a:ext cx="419449" cy="1229507"/>
          </a:xfrm>
          <a:prstGeom prst="downArrow">
            <a:avLst/>
          </a:prstGeom>
          <a:gradFill>
            <a:gsLst>
              <a:gs pos="0">
                <a:schemeClr val="accent4">
                  <a:lumMod val="60000"/>
                  <a:lumOff val="40000"/>
                </a:schemeClr>
              </a:gs>
              <a:gs pos="27500">
                <a:schemeClr val="accent4">
                  <a:lumMod val="40000"/>
                  <a:lumOff val="60000"/>
                </a:schemeClr>
              </a:gs>
              <a:gs pos="80000">
                <a:schemeClr val="accent6">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E1446EA-3D61-4819-8893-04C69339DDE5}"/>
              </a:ext>
            </a:extLst>
          </p:cNvPr>
          <p:cNvSpPr/>
          <p:nvPr/>
        </p:nvSpPr>
        <p:spPr>
          <a:xfrm>
            <a:off x="6021528" y="2001830"/>
            <a:ext cx="1046889" cy="636887"/>
          </a:xfrm>
          <a:prstGeom prst="ellipse">
            <a:avLst/>
          </a:prstGeom>
          <a:gradFill>
            <a:gsLst>
              <a:gs pos="0">
                <a:srgbClr val="FF0000"/>
              </a:gs>
              <a:gs pos="45000">
                <a:srgbClr val="FF5050"/>
              </a:gs>
              <a:gs pos="97000">
                <a:srgbClr val="FF6600"/>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Hot body</a:t>
            </a:r>
          </a:p>
        </p:txBody>
      </p:sp>
      <p:sp>
        <p:nvSpPr>
          <p:cNvPr id="105" name="Rectangle: Rounded Corners 104">
            <a:extLst>
              <a:ext uri="{FF2B5EF4-FFF2-40B4-BE49-F238E27FC236}">
                <a16:creationId xmlns:a16="http://schemas.microsoft.com/office/drawing/2014/main" id="{EDFE1D72-6093-478A-B4AD-4CE752768826}"/>
              </a:ext>
            </a:extLst>
          </p:cNvPr>
          <p:cNvSpPr/>
          <p:nvPr/>
        </p:nvSpPr>
        <p:spPr>
          <a:xfrm>
            <a:off x="6102599" y="3561593"/>
            <a:ext cx="950826" cy="579486"/>
          </a:xfrm>
          <a:prstGeom prst="round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System</a:t>
            </a:r>
          </a:p>
        </p:txBody>
      </p:sp>
      <p:sp>
        <p:nvSpPr>
          <p:cNvPr id="106" name="Oval 105">
            <a:extLst>
              <a:ext uri="{FF2B5EF4-FFF2-40B4-BE49-F238E27FC236}">
                <a16:creationId xmlns:a16="http://schemas.microsoft.com/office/drawing/2014/main" id="{28172E55-13CE-4934-A94C-09898AF3F647}"/>
              </a:ext>
            </a:extLst>
          </p:cNvPr>
          <p:cNvSpPr/>
          <p:nvPr/>
        </p:nvSpPr>
        <p:spPr>
          <a:xfrm>
            <a:off x="6075880" y="5169786"/>
            <a:ext cx="1015354" cy="579487"/>
          </a:xfrm>
          <a:prstGeom prst="ellipse">
            <a:avLst/>
          </a:prstGeom>
          <a:gradFill>
            <a:gsLst>
              <a:gs pos="0">
                <a:schemeClr val="accent5">
                  <a:lumMod val="60000"/>
                  <a:lumOff val="40000"/>
                </a:schemeClr>
              </a:gs>
              <a:gs pos="45000">
                <a:schemeClr val="accent5">
                  <a:lumMod val="60000"/>
                  <a:lumOff val="40000"/>
                </a:schemeClr>
              </a:gs>
              <a:gs pos="97000">
                <a:schemeClr val="accent5">
                  <a:lumMod val="75000"/>
                </a:schemeClr>
              </a:gs>
            </a:gsLst>
            <a:lin ang="5400000" scaled="1"/>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Cold body</a:t>
            </a:r>
          </a:p>
        </p:txBody>
      </p:sp>
      <p:sp>
        <p:nvSpPr>
          <p:cNvPr id="107" name="Arrow: Down 106">
            <a:extLst>
              <a:ext uri="{FF2B5EF4-FFF2-40B4-BE49-F238E27FC236}">
                <a16:creationId xmlns:a16="http://schemas.microsoft.com/office/drawing/2014/main" id="{17895D56-0730-4409-92D6-F850B7FB57AF}"/>
              </a:ext>
            </a:extLst>
          </p:cNvPr>
          <p:cNvSpPr/>
          <p:nvPr/>
        </p:nvSpPr>
        <p:spPr>
          <a:xfrm flipV="1">
            <a:off x="6367387" y="2645901"/>
            <a:ext cx="419449" cy="915691"/>
          </a:xfrm>
          <a:prstGeom prst="downArrow">
            <a:avLst/>
          </a:prstGeom>
          <a:gradFill>
            <a:gsLst>
              <a:gs pos="0">
                <a:schemeClr val="accent2">
                  <a:lumMod val="75000"/>
                </a:schemeClr>
              </a:gs>
              <a:gs pos="27500">
                <a:srgbClr val="FF0000"/>
              </a:gs>
              <a:gs pos="8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Arrow: Down 107">
            <a:extLst>
              <a:ext uri="{FF2B5EF4-FFF2-40B4-BE49-F238E27FC236}">
                <a16:creationId xmlns:a16="http://schemas.microsoft.com/office/drawing/2014/main" id="{EAB05E5F-A882-47CB-88F2-385F877E82F1}"/>
              </a:ext>
            </a:extLst>
          </p:cNvPr>
          <p:cNvSpPr/>
          <p:nvPr/>
        </p:nvSpPr>
        <p:spPr>
          <a:xfrm flipV="1">
            <a:off x="6370052" y="4163254"/>
            <a:ext cx="419449" cy="998142"/>
          </a:xfrm>
          <a:prstGeom prst="downArrow">
            <a:avLst/>
          </a:prstGeom>
          <a:gradFill>
            <a:gsLst>
              <a:gs pos="0">
                <a:schemeClr val="accent5">
                  <a:lumMod val="75000"/>
                </a:schemeClr>
              </a:gs>
              <a:gs pos="53750">
                <a:schemeClr val="accent5">
                  <a:lumMod val="60000"/>
                  <a:lumOff val="40000"/>
                </a:schemeClr>
              </a:gs>
              <a:gs pos="27500">
                <a:schemeClr val="accent5">
                  <a:lumMod val="40000"/>
                  <a:lumOff val="60000"/>
                </a:schemeClr>
              </a:gs>
              <a:gs pos="80000">
                <a:schemeClr val="accent5">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41578964-4E60-42E0-9321-51F5CF005D89}"/>
              </a:ext>
            </a:extLst>
          </p:cNvPr>
          <p:cNvSpPr/>
          <p:nvPr/>
        </p:nvSpPr>
        <p:spPr>
          <a:xfrm>
            <a:off x="8282932" y="3493077"/>
            <a:ext cx="1006490" cy="584775"/>
          </a:xfrm>
          <a:prstGeom prst="ellipse">
            <a:avLst/>
          </a:prstGeom>
          <a:gradFill>
            <a:gsLst>
              <a:gs pos="23000">
                <a:schemeClr val="accent6">
                  <a:lumMod val="60000"/>
                  <a:lumOff val="40000"/>
                </a:schemeClr>
              </a:gs>
              <a:gs pos="70000">
                <a:schemeClr val="accent6">
                  <a:lumMod val="60000"/>
                  <a:lumOff val="40000"/>
                </a:schemeClr>
              </a:gs>
            </a:gsLst>
            <a:lin ang="54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Work</a:t>
            </a:r>
          </a:p>
          <a:p>
            <a:pPr algn="ctr"/>
            <a:r>
              <a:rPr lang="en-US" sz="1600" dirty="0">
                <a:solidFill>
                  <a:schemeClr val="tx1"/>
                </a:solidFill>
                <a:latin typeface="Times New Roman" panose="02020603050405020304" pitchFamily="18" charset="0"/>
                <a:cs typeface="Times New Roman" panose="02020603050405020304" pitchFamily="18" charset="0"/>
              </a:rPr>
              <a:t>input</a:t>
            </a:r>
          </a:p>
        </p:txBody>
      </p:sp>
      <p:sp>
        <p:nvSpPr>
          <p:cNvPr id="16" name="Oval 15">
            <a:extLst>
              <a:ext uri="{FF2B5EF4-FFF2-40B4-BE49-F238E27FC236}">
                <a16:creationId xmlns:a16="http://schemas.microsoft.com/office/drawing/2014/main" id="{92ADD76A-D845-4194-8650-0FCE3327A195}"/>
              </a:ext>
            </a:extLst>
          </p:cNvPr>
          <p:cNvSpPr/>
          <p:nvPr/>
        </p:nvSpPr>
        <p:spPr>
          <a:xfrm>
            <a:off x="5665415" y="1667429"/>
            <a:ext cx="1841972" cy="4301233"/>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4709E7C7-F604-4B1E-AC64-9B2AEC359E67}"/>
              </a:ext>
            </a:extLst>
          </p:cNvPr>
          <p:cNvSpPr txBox="1"/>
          <p:nvPr/>
        </p:nvSpPr>
        <p:spPr>
          <a:xfrm>
            <a:off x="7597698" y="2438931"/>
            <a:ext cx="3953819" cy="830997"/>
          </a:xfrm>
          <a:prstGeom prst="rect">
            <a:avLst/>
          </a:prstGeom>
          <a:noFill/>
          <a:ln>
            <a:solidFill>
              <a:srgbClr val="FFC000"/>
            </a:solidFill>
            <a:prstDash val="dash"/>
          </a:ln>
        </p:spPr>
        <p:txBody>
          <a:bodyPr wrap="square">
            <a:spAutoFit/>
          </a:bodyPr>
          <a:lstStyle/>
          <a:p>
            <a:pPr algn="ctr"/>
            <a:r>
              <a:rPr lang="en-US" sz="1600" dirty="0">
                <a:solidFill>
                  <a:schemeClr val="accent2">
                    <a:lumMod val="50000"/>
                  </a:schemeClr>
                </a:solidFill>
                <a:latin typeface="Times New Roman" panose="02020603050405020304" pitchFamily="18" charset="0"/>
                <a:cs typeface="Times New Roman" panose="02020603050405020304" pitchFamily="18" charset="0"/>
              </a:rPr>
              <a:t>We have to give some work to transfer heat from cold to hot body. Cannot happen naturally</a:t>
            </a:r>
            <a:endParaRPr lang="en-US" sz="1600" dirty="0">
              <a:solidFill>
                <a:schemeClr val="accent2">
                  <a:lumMod val="50000"/>
                </a:schemeClr>
              </a:solidFill>
            </a:endParaRPr>
          </a:p>
        </p:txBody>
      </p:sp>
      <p:sp>
        <p:nvSpPr>
          <p:cNvPr id="115" name="TextBox 114">
            <a:extLst>
              <a:ext uri="{FF2B5EF4-FFF2-40B4-BE49-F238E27FC236}">
                <a16:creationId xmlns:a16="http://schemas.microsoft.com/office/drawing/2014/main" id="{903AEB14-F019-4642-8426-9F58FE4BF7FB}"/>
              </a:ext>
            </a:extLst>
          </p:cNvPr>
          <p:cNvSpPr txBox="1"/>
          <p:nvPr/>
        </p:nvSpPr>
        <p:spPr>
          <a:xfrm>
            <a:off x="9799881" y="5335504"/>
            <a:ext cx="2344476" cy="338554"/>
          </a:xfrm>
          <a:prstGeom prst="rect">
            <a:avLst/>
          </a:prstGeom>
          <a:noFill/>
          <a:ln>
            <a:solidFill>
              <a:srgbClr val="FFC000"/>
            </a:solidFill>
            <a:prstDash val="dash"/>
          </a:ln>
        </p:spPr>
        <p:txBody>
          <a:bodyPr wrap="square">
            <a:spAutoFit/>
          </a:bodyPr>
          <a:lstStyle/>
          <a:p>
            <a:r>
              <a:rPr lang="en-US" sz="1600" dirty="0">
                <a:solidFill>
                  <a:schemeClr val="accent5">
                    <a:lumMod val="50000"/>
                  </a:schemeClr>
                </a:solidFill>
                <a:latin typeface="Times New Roman" panose="02020603050405020304" pitchFamily="18" charset="0"/>
                <a:cs typeface="Times New Roman" panose="02020603050405020304" pitchFamily="18" charset="0"/>
              </a:rPr>
              <a:t>Consider a Refrigerator… </a:t>
            </a:r>
            <a:endParaRPr lang="en-US" sz="1600" dirty="0">
              <a:solidFill>
                <a:schemeClr val="accent5">
                  <a:lumMod val="50000"/>
                </a:schemeClr>
              </a:solidFill>
            </a:endParaRPr>
          </a:p>
        </p:txBody>
      </p:sp>
      <p:sp>
        <p:nvSpPr>
          <p:cNvPr id="116" name="TextBox 115">
            <a:extLst>
              <a:ext uri="{FF2B5EF4-FFF2-40B4-BE49-F238E27FC236}">
                <a16:creationId xmlns:a16="http://schemas.microsoft.com/office/drawing/2014/main" id="{5E551879-5D4A-48AC-B286-5F601B47E700}"/>
              </a:ext>
            </a:extLst>
          </p:cNvPr>
          <p:cNvSpPr txBox="1"/>
          <p:nvPr/>
        </p:nvSpPr>
        <p:spPr>
          <a:xfrm>
            <a:off x="7173009" y="5715178"/>
            <a:ext cx="5037269" cy="584775"/>
          </a:xfrm>
          <a:prstGeom prst="rect">
            <a:avLst/>
          </a:prstGeom>
          <a:noFill/>
          <a:ln>
            <a:solidFill>
              <a:srgbClr val="FFC000"/>
            </a:solidFill>
            <a:prstDash val="dash"/>
          </a:ln>
        </p:spPr>
        <p:txBody>
          <a:bodyPr wrap="square">
            <a:spAutoFit/>
          </a:bodyPr>
          <a:lstStyle/>
          <a:p>
            <a:pPr algn="ctr"/>
            <a:r>
              <a:rPr lang="en-US" sz="1600" dirty="0">
                <a:solidFill>
                  <a:schemeClr val="accent2">
                    <a:lumMod val="50000"/>
                  </a:schemeClr>
                </a:solidFill>
                <a:latin typeface="Times New Roman" panose="02020603050405020304" pitchFamily="18" charset="0"/>
                <a:cs typeface="Times New Roman" panose="02020603050405020304" pitchFamily="18" charset="0"/>
              </a:rPr>
              <a:t>We are supplying energy (work), to reduce the refrigerator’s  temperature below atmospheric temperature.</a:t>
            </a:r>
          </a:p>
        </p:txBody>
      </p:sp>
      <p:sp>
        <p:nvSpPr>
          <p:cNvPr id="118" name="TextBox 117">
            <a:extLst>
              <a:ext uri="{FF2B5EF4-FFF2-40B4-BE49-F238E27FC236}">
                <a16:creationId xmlns:a16="http://schemas.microsoft.com/office/drawing/2014/main" id="{6D122A3D-AD95-4050-99DC-BAB5C6ED5983}"/>
              </a:ext>
            </a:extLst>
          </p:cNvPr>
          <p:cNvSpPr txBox="1"/>
          <p:nvPr/>
        </p:nvSpPr>
        <p:spPr>
          <a:xfrm>
            <a:off x="5543465" y="6380391"/>
            <a:ext cx="6628600" cy="338554"/>
          </a:xfrm>
          <a:prstGeom prst="rect">
            <a:avLst/>
          </a:prstGeom>
          <a:noFill/>
          <a:ln>
            <a:solidFill>
              <a:schemeClr val="tx1"/>
            </a:solidFill>
            <a:prstDash val="dash"/>
          </a:ln>
        </p:spPr>
        <p:txBody>
          <a:bodyPr wrap="square">
            <a:spAutoFit/>
          </a:bodyPr>
          <a:lstStyle/>
          <a:p>
            <a:r>
              <a:rPr lang="en-US" sz="1600" dirty="0">
                <a:solidFill>
                  <a:srgbClr val="C00000"/>
                </a:solidFill>
                <a:latin typeface="Times New Roman" panose="02020603050405020304" pitchFamily="18" charset="0"/>
                <a:cs typeface="Times New Roman" panose="02020603050405020304" pitchFamily="18" charset="0"/>
              </a:rPr>
              <a:t>Generally cooling occurs naturally, but refrigeration needs some external work</a:t>
            </a:r>
            <a:endParaRPr lang="en-US" sz="1600" dirty="0">
              <a:solidFill>
                <a:srgbClr val="C00000"/>
              </a:solidFill>
            </a:endParaRPr>
          </a:p>
        </p:txBody>
      </p:sp>
      <p:sp>
        <p:nvSpPr>
          <p:cNvPr id="19" name="Freeform: Shape 18">
            <a:extLst>
              <a:ext uri="{FF2B5EF4-FFF2-40B4-BE49-F238E27FC236}">
                <a16:creationId xmlns:a16="http://schemas.microsoft.com/office/drawing/2014/main" id="{F5179199-80CA-4B67-86DA-419C7C0737A6}"/>
              </a:ext>
            </a:extLst>
          </p:cNvPr>
          <p:cNvSpPr/>
          <p:nvPr/>
        </p:nvSpPr>
        <p:spPr>
          <a:xfrm>
            <a:off x="6999342" y="1842718"/>
            <a:ext cx="2059957" cy="603203"/>
          </a:xfrm>
          <a:custGeom>
            <a:avLst/>
            <a:gdLst>
              <a:gd name="connsiteX0" fmla="*/ 0 w 2059957"/>
              <a:gd name="connsiteY0" fmla="*/ 49021 h 603203"/>
              <a:gd name="connsiteX1" fmla="*/ 655782 w 2059957"/>
              <a:gd name="connsiteY1" fmla="*/ 12076 h 603203"/>
              <a:gd name="connsiteX2" fmla="*/ 1828800 w 2059957"/>
              <a:gd name="connsiteY2" fmla="*/ 233749 h 603203"/>
              <a:gd name="connsiteX3" fmla="*/ 2059709 w 2059957"/>
              <a:gd name="connsiteY3" fmla="*/ 603203 h 603203"/>
            </a:gdLst>
            <a:ahLst/>
            <a:cxnLst>
              <a:cxn ang="0">
                <a:pos x="connsiteX0" y="connsiteY0"/>
              </a:cxn>
              <a:cxn ang="0">
                <a:pos x="connsiteX1" y="connsiteY1"/>
              </a:cxn>
              <a:cxn ang="0">
                <a:pos x="connsiteX2" y="connsiteY2"/>
              </a:cxn>
              <a:cxn ang="0">
                <a:pos x="connsiteX3" y="connsiteY3"/>
              </a:cxn>
            </a:cxnLst>
            <a:rect l="l" t="t" r="r" b="b"/>
            <a:pathLst>
              <a:path w="2059957" h="603203">
                <a:moveTo>
                  <a:pt x="0" y="49021"/>
                </a:moveTo>
                <a:cubicBezTo>
                  <a:pt x="175491" y="15154"/>
                  <a:pt x="350982" y="-18712"/>
                  <a:pt x="655782" y="12076"/>
                </a:cubicBezTo>
                <a:cubicBezTo>
                  <a:pt x="960582" y="42864"/>
                  <a:pt x="1594812" y="135228"/>
                  <a:pt x="1828800" y="233749"/>
                </a:cubicBezTo>
                <a:cubicBezTo>
                  <a:pt x="2062788" y="332270"/>
                  <a:pt x="2061248" y="467736"/>
                  <a:pt x="2059709" y="603203"/>
                </a:cubicBezTo>
              </a:path>
            </a:pathLst>
          </a:custGeom>
          <a:noFill/>
          <a:ln>
            <a:solidFill>
              <a:schemeClr val="accent5">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65528418-C11D-4EA5-9788-ACE887A8A58D}"/>
              </a:ext>
            </a:extLst>
          </p:cNvPr>
          <p:cNvCxnSpPr>
            <a:cxnSpLocks/>
          </p:cNvCxnSpPr>
          <p:nvPr/>
        </p:nvCxnSpPr>
        <p:spPr>
          <a:xfrm flipV="1">
            <a:off x="77244" y="2081635"/>
            <a:ext cx="1770560" cy="22466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C1EB8292-4AA9-484A-B8AF-EE09F2A19A1F}"/>
              </a:ext>
            </a:extLst>
          </p:cNvPr>
          <p:cNvSpPr/>
          <p:nvPr/>
        </p:nvSpPr>
        <p:spPr>
          <a:xfrm>
            <a:off x="4033961" y="2025814"/>
            <a:ext cx="1016374" cy="595067"/>
          </a:xfrm>
          <a:prstGeom prst="ellipse">
            <a:avLst/>
          </a:prstGeom>
          <a:gradFill>
            <a:gsLst>
              <a:gs pos="0">
                <a:srgbClr val="FF0000"/>
              </a:gs>
              <a:gs pos="45000">
                <a:srgbClr val="FF5050"/>
              </a:gs>
              <a:gs pos="97000">
                <a:srgbClr val="FF6600"/>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Heat source</a:t>
            </a:r>
          </a:p>
        </p:txBody>
      </p:sp>
      <p:sp>
        <p:nvSpPr>
          <p:cNvPr id="44" name="TextBox 43">
            <a:extLst>
              <a:ext uri="{FF2B5EF4-FFF2-40B4-BE49-F238E27FC236}">
                <a16:creationId xmlns:a16="http://schemas.microsoft.com/office/drawing/2014/main" id="{9C9F5D6B-2932-4D33-BEC3-0B317AA529FB}"/>
              </a:ext>
            </a:extLst>
          </p:cNvPr>
          <p:cNvSpPr txBox="1"/>
          <p:nvPr/>
        </p:nvSpPr>
        <p:spPr>
          <a:xfrm>
            <a:off x="581947" y="4761957"/>
            <a:ext cx="3077130" cy="338554"/>
          </a:xfrm>
          <a:prstGeom prst="rect">
            <a:avLst/>
          </a:prstGeom>
          <a:noFill/>
          <a:ln>
            <a:solidFill>
              <a:srgbClr val="FFC000"/>
            </a:solidFill>
            <a:prstDash val="dash"/>
          </a:ln>
        </p:spPr>
        <p:txBody>
          <a:bodyPr wrap="square">
            <a:spAutoFit/>
          </a:bodyPr>
          <a:lstStyle/>
          <a:p>
            <a:r>
              <a:rPr lang="en-US" sz="1600" dirty="0">
                <a:solidFill>
                  <a:srgbClr val="0000FF"/>
                </a:solidFill>
                <a:latin typeface="Times New Roman" panose="02020603050405020304" pitchFamily="18" charset="0"/>
                <a:cs typeface="Times New Roman" panose="02020603050405020304" pitchFamily="18" charset="0"/>
              </a:rPr>
              <a:t>No heat engine is 100% efficient</a:t>
            </a:r>
          </a:p>
        </p:txBody>
      </p:sp>
      <p:sp>
        <p:nvSpPr>
          <p:cNvPr id="47" name="TextBox 46">
            <a:extLst>
              <a:ext uri="{FF2B5EF4-FFF2-40B4-BE49-F238E27FC236}">
                <a16:creationId xmlns:a16="http://schemas.microsoft.com/office/drawing/2014/main" id="{F020CB44-92E7-4738-877F-F920DE81FC5F}"/>
              </a:ext>
            </a:extLst>
          </p:cNvPr>
          <p:cNvSpPr txBox="1"/>
          <p:nvPr/>
        </p:nvSpPr>
        <p:spPr>
          <a:xfrm>
            <a:off x="398704" y="1484436"/>
            <a:ext cx="5040467"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Some energy must be always rejected to the cooler reservoir.</a:t>
            </a:r>
            <a:endParaRPr lang="en-US" sz="1400" dirty="0"/>
          </a:p>
        </p:txBody>
      </p:sp>
    </p:spTree>
    <p:extLst>
      <p:ext uri="{BB962C8B-B14F-4D97-AF65-F5344CB8AC3E}">
        <p14:creationId xmlns:p14="http://schemas.microsoft.com/office/powerpoint/2010/main" val="29741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down)">
                                      <p:cBhvr>
                                        <p:cTn id="15" dur="500"/>
                                        <p:tgtEl>
                                          <p:spTgt spid="10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wipe(down)">
                                      <p:cBhvr>
                                        <p:cTn id="18" dur="500"/>
                                        <p:tgtEl>
                                          <p:spTgt spid="10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wipe(down)">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down)">
                                      <p:cBhvr>
                                        <p:cTn id="26" dur="500"/>
                                        <p:tgtEl>
                                          <p:spTgt spid="108"/>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down)">
                                      <p:cBhvr>
                                        <p:cTn id="30" dur="500"/>
                                        <p:tgtEl>
                                          <p:spTgt spid="10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500"/>
                                        <p:tgtEl>
                                          <p:spTgt spid="111"/>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right)">
                                      <p:cBhvr>
                                        <p:cTn id="39" dur="500"/>
                                        <p:tgtEl>
                                          <p:spTgt spid="1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wipe(down)">
                                      <p:cBhvr>
                                        <p:cTn id="50" dur="500"/>
                                        <p:tgtEl>
                                          <p:spTgt spid="1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15"/>
                                        </p:tgtEl>
                                        <p:attrNameLst>
                                          <p:attrName>style.visibility</p:attrName>
                                        </p:attrNameLst>
                                      </p:cBhvr>
                                      <p:to>
                                        <p:strVal val="visible"/>
                                      </p:to>
                                    </p:set>
                                    <p:animEffect transition="in" filter="wipe(down)">
                                      <p:cBhvr>
                                        <p:cTn id="60" dur="500"/>
                                        <p:tgtEl>
                                          <p:spTgt spid="11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wipe(down)">
                                      <p:cBhvr>
                                        <p:cTn id="63" dur="500"/>
                                        <p:tgtEl>
                                          <p:spTgt spid="1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18"/>
                                        </p:tgtEl>
                                        <p:attrNameLst>
                                          <p:attrName>style.visibility</p:attrName>
                                        </p:attrNameLst>
                                      </p:cBhvr>
                                      <p:to>
                                        <p:strVal val="visible"/>
                                      </p:to>
                                    </p:set>
                                    <p:animEffect transition="in" filter="wipe(down)">
                                      <p:cBhvr>
                                        <p:cTn id="68"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103" grpId="0" animBg="1"/>
      <p:bldP spid="104" grpId="0" animBg="1"/>
      <p:bldP spid="105" grpId="0" animBg="1"/>
      <p:bldP spid="106" grpId="0" animBg="1"/>
      <p:bldP spid="107" grpId="0" animBg="1"/>
      <p:bldP spid="108" grpId="0" animBg="1"/>
      <p:bldP spid="111" grpId="0" animBg="1"/>
      <p:bldP spid="16" grpId="0" animBg="1"/>
      <p:bldP spid="114" grpId="0" animBg="1"/>
      <p:bldP spid="115" grpId="0" animBg="1"/>
      <p:bldP spid="116" grpId="0" animBg="1"/>
      <p:bldP spid="1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6,700+ Open Fridge No People Stock Photos, Pictures &amp; Royalty-Free Images -  iStock">
            <a:extLst>
              <a:ext uri="{FF2B5EF4-FFF2-40B4-BE49-F238E27FC236}">
                <a16:creationId xmlns:a16="http://schemas.microsoft.com/office/drawing/2014/main" id="{E463F2DE-D457-4F5D-8768-155505A22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011" y="437464"/>
            <a:ext cx="3492843" cy="3067460"/>
          </a:xfrm>
          <a:prstGeom prst="rect">
            <a:avLst/>
          </a:prstGeom>
          <a:noFill/>
          <a:ln>
            <a:solidFill>
              <a:schemeClr val="tx1">
                <a:lumMod val="95000"/>
                <a:lumOff val="5000"/>
              </a:schemeClr>
            </a:solid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Person Thinking Icon Images – Browse 249,568 Stock Photos ...">
            <a:extLst>
              <a:ext uri="{FF2B5EF4-FFF2-40B4-BE49-F238E27FC236}">
                <a16:creationId xmlns:a16="http://schemas.microsoft.com/office/drawing/2014/main" id="{7635FF42-417D-461D-ADCB-0F5794BDB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 y="411602"/>
            <a:ext cx="1047799" cy="1047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1806A2-FC75-4DD5-802E-4ABFD1A95D93}"/>
              </a:ext>
            </a:extLst>
          </p:cNvPr>
          <p:cNvSpPr txBox="1"/>
          <p:nvPr/>
        </p:nvSpPr>
        <p:spPr>
          <a:xfrm>
            <a:off x="1061962" y="515161"/>
            <a:ext cx="1853967" cy="461665"/>
          </a:xfrm>
          <a:prstGeom prst="rect">
            <a:avLst/>
          </a:prstGeom>
          <a:noFill/>
          <a:ln>
            <a:noFill/>
            <a:prstDash val="dash"/>
          </a:ln>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Just think!!!!</a:t>
            </a:r>
          </a:p>
        </p:txBody>
      </p:sp>
      <p:sp>
        <p:nvSpPr>
          <p:cNvPr id="6" name="TextBox 5">
            <a:extLst>
              <a:ext uri="{FF2B5EF4-FFF2-40B4-BE49-F238E27FC236}">
                <a16:creationId xmlns:a16="http://schemas.microsoft.com/office/drawing/2014/main" id="{B00C0799-9D5B-4D7F-A911-4B4A6788B057}"/>
              </a:ext>
            </a:extLst>
          </p:cNvPr>
          <p:cNvSpPr txBox="1"/>
          <p:nvPr/>
        </p:nvSpPr>
        <p:spPr>
          <a:xfrm>
            <a:off x="4764948" y="49379"/>
            <a:ext cx="4053865" cy="336118"/>
          </a:xfrm>
          <a:prstGeom prst="rect">
            <a:avLst/>
          </a:prstGeom>
          <a:noFill/>
        </p:spPr>
        <p:txBody>
          <a:bodyPr wrap="square">
            <a:spAutoFit/>
          </a:bodyPr>
          <a:lstStyle/>
          <a:p>
            <a:pPr algn="ctr">
              <a:lnSpc>
                <a:spcPct val="150000"/>
              </a:lnSpc>
            </a:pPr>
            <a:r>
              <a:rPr lang="en-US" sz="1200" dirty="0">
                <a:solidFill>
                  <a:srgbClr val="0070C0"/>
                </a:solidFill>
                <a:latin typeface="Times New Roman" panose="02020603050405020304" pitchFamily="18" charset="0"/>
                <a:cs typeface="Times New Roman" panose="02020603050405020304" pitchFamily="18" charset="0"/>
              </a:rPr>
              <a:t>Imagine that you kept a refrigerator inside the insulated room. </a:t>
            </a:r>
          </a:p>
        </p:txBody>
      </p:sp>
      <p:sp>
        <p:nvSpPr>
          <p:cNvPr id="14" name="TextBox 13">
            <a:extLst>
              <a:ext uri="{FF2B5EF4-FFF2-40B4-BE49-F238E27FC236}">
                <a16:creationId xmlns:a16="http://schemas.microsoft.com/office/drawing/2014/main" id="{43F5CB9D-D045-49A4-B52C-52FB07040C84}"/>
              </a:ext>
            </a:extLst>
          </p:cNvPr>
          <p:cNvSpPr txBox="1"/>
          <p:nvPr/>
        </p:nvSpPr>
        <p:spPr>
          <a:xfrm>
            <a:off x="1029379" y="1048459"/>
            <a:ext cx="3650540"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You kept it open and switched it on </a:t>
            </a:r>
            <a:endParaRPr lang="en-US" sz="1400" dirty="0"/>
          </a:p>
        </p:txBody>
      </p:sp>
      <p:sp>
        <p:nvSpPr>
          <p:cNvPr id="15" name="TextBox 14">
            <a:extLst>
              <a:ext uri="{FF2B5EF4-FFF2-40B4-BE49-F238E27FC236}">
                <a16:creationId xmlns:a16="http://schemas.microsoft.com/office/drawing/2014/main" id="{E0B24CB6-C210-4B86-9469-C4F95B7DFF09}"/>
              </a:ext>
            </a:extLst>
          </p:cNvPr>
          <p:cNvSpPr txBox="1"/>
          <p:nvPr/>
        </p:nvSpPr>
        <p:spPr>
          <a:xfrm>
            <a:off x="131220" y="1388933"/>
            <a:ext cx="5478012"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What will be the temperature of the insulated room after one hour?</a:t>
            </a:r>
            <a:endParaRPr lang="en-US" sz="1400" dirty="0"/>
          </a:p>
        </p:txBody>
      </p:sp>
      <p:graphicFrame>
        <p:nvGraphicFramePr>
          <p:cNvPr id="17" name="Table 17">
            <a:extLst>
              <a:ext uri="{FF2B5EF4-FFF2-40B4-BE49-F238E27FC236}">
                <a16:creationId xmlns:a16="http://schemas.microsoft.com/office/drawing/2014/main" id="{61578DE9-4CE4-43E8-ADDE-4193FFCC9C57}"/>
              </a:ext>
            </a:extLst>
          </p:cNvPr>
          <p:cNvGraphicFramePr>
            <a:graphicFrameLocks noGrp="1"/>
          </p:cNvGraphicFramePr>
          <p:nvPr>
            <p:extLst>
              <p:ext uri="{D42A27DB-BD31-4B8C-83A1-F6EECF244321}">
                <p14:modId xmlns:p14="http://schemas.microsoft.com/office/powerpoint/2010/main" val="3063739252"/>
              </p:ext>
            </p:extLst>
          </p:nvPr>
        </p:nvGraphicFramePr>
        <p:xfrm>
          <a:off x="5825448" y="3682968"/>
          <a:ext cx="2752102" cy="2540466"/>
        </p:xfrm>
        <a:graphic>
          <a:graphicData uri="http://schemas.openxmlformats.org/drawingml/2006/table">
            <a:tbl>
              <a:tblPr firstRow="1" bandRow="1">
                <a:tableStyleId>{AF606853-7671-496A-8E4F-DF71F8EC918B}</a:tableStyleId>
              </a:tblPr>
              <a:tblGrid>
                <a:gridCol w="752773">
                  <a:extLst>
                    <a:ext uri="{9D8B030D-6E8A-4147-A177-3AD203B41FA5}">
                      <a16:colId xmlns:a16="http://schemas.microsoft.com/office/drawing/2014/main" val="2626743839"/>
                    </a:ext>
                  </a:extLst>
                </a:gridCol>
                <a:gridCol w="1999329">
                  <a:extLst>
                    <a:ext uri="{9D8B030D-6E8A-4147-A177-3AD203B41FA5}">
                      <a16:colId xmlns:a16="http://schemas.microsoft.com/office/drawing/2014/main" val="3930372938"/>
                    </a:ext>
                  </a:extLst>
                </a:gridCol>
              </a:tblGrid>
              <a:tr h="644596">
                <a:tc>
                  <a:txBody>
                    <a:bodyPr/>
                    <a:lstStyle/>
                    <a:p>
                      <a:pPr algn="ctr"/>
                      <a:r>
                        <a:rPr lang="en-US" sz="1400" dirty="0">
                          <a:solidFill>
                            <a:srgbClr val="FFFF00"/>
                          </a:solidFill>
                          <a:latin typeface="Times New Roman" panose="02020603050405020304" pitchFamily="18" charset="0"/>
                          <a:cs typeface="Times New Roman" panose="02020603050405020304" pitchFamily="18" charset="0"/>
                        </a:rPr>
                        <a:t>Time</a:t>
                      </a:r>
                    </a:p>
                  </a:txBody>
                  <a:tcPr/>
                </a:tc>
                <a:tc>
                  <a:txBody>
                    <a:bodyPr/>
                    <a:lstStyle/>
                    <a:p>
                      <a:pPr algn="ctr"/>
                      <a:r>
                        <a:rPr lang="en-US" sz="1400" dirty="0">
                          <a:solidFill>
                            <a:srgbClr val="FFFF00"/>
                          </a:solidFill>
                          <a:latin typeface="Times New Roman" panose="02020603050405020304" pitchFamily="18" charset="0"/>
                          <a:cs typeface="Times New Roman" panose="02020603050405020304" pitchFamily="18" charset="0"/>
                        </a:rPr>
                        <a:t>Temperature rise from 27 </a:t>
                      </a:r>
                      <a:r>
                        <a:rPr lang="en-US" sz="1400" baseline="30000" dirty="0">
                          <a:solidFill>
                            <a:srgbClr val="FFFF00"/>
                          </a:solidFill>
                          <a:latin typeface="Times New Roman" panose="02020603050405020304" pitchFamily="18" charset="0"/>
                          <a:cs typeface="Times New Roman" panose="02020603050405020304" pitchFamily="18" charset="0"/>
                        </a:rPr>
                        <a:t>o</a:t>
                      </a:r>
                      <a:r>
                        <a:rPr lang="en-US" sz="1400" dirty="0">
                          <a:solidFill>
                            <a:srgbClr val="FFFF00"/>
                          </a:solidFill>
                          <a:latin typeface="Times New Roman" panose="02020603050405020304" pitchFamily="18" charset="0"/>
                          <a:cs typeface="Times New Roman" panose="02020603050405020304" pitchFamily="18" charset="0"/>
                        </a:rPr>
                        <a:t>C in 3m</a:t>
                      </a:r>
                      <a:r>
                        <a:rPr lang="en-US" sz="1400" baseline="30000" dirty="0">
                          <a:solidFill>
                            <a:srgbClr val="FFFF00"/>
                          </a:solidFill>
                          <a:latin typeface="Times New Roman" panose="02020603050405020304" pitchFamily="18" charset="0"/>
                          <a:cs typeface="Times New Roman" panose="02020603050405020304" pitchFamily="18" charset="0"/>
                        </a:rPr>
                        <a:t>2</a:t>
                      </a:r>
                      <a:r>
                        <a:rPr lang="en-US" sz="1400" dirty="0">
                          <a:solidFill>
                            <a:srgbClr val="FFFF00"/>
                          </a:solidFill>
                          <a:latin typeface="Times New Roman" panose="02020603050405020304" pitchFamily="18" charset="0"/>
                          <a:cs typeface="Times New Roman" panose="02020603050405020304" pitchFamily="18" charset="0"/>
                        </a:rPr>
                        <a:t> room</a:t>
                      </a:r>
                    </a:p>
                  </a:txBody>
                  <a:tcPr/>
                </a:tc>
                <a:extLst>
                  <a:ext uri="{0D108BD9-81ED-4DB2-BD59-A6C34878D82A}">
                    <a16:rowId xmlns:a16="http://schemas.microsoft.com/office/drawing/2014/main" val="3838437047"/>
                  </a:ext>
                </a:extLst>
              </a:tr>
              <a:tr h="379174">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 min</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1.32 </a:t>
                      </a:r>
                      <a:r>
                        <a:rPr lang="en-US" sz="1400" baseline="30000" dirty="0">
                          <a:solidFill>
                            <a:schemeClr val="tx1"/>
                          </a:solidFill>
                          <a:latin typeface="Times New Roman" panose="02020603050405020304" pitchFamily="18" charset="0"/>
                          <a:cs typeface="Times New Roman" panose="02020603050405020304" pitchFamily="18" charset="0"/>
                        </a:rPr>
                        <a:t>o</a:t>
                      </a:r>
                      <a:r>
                        <a:rPr lang="en-US" sz="1400" dirty="0">
                          <a:solidFill>
                            <a:schemeClr val="tx1"/>
                          </a:solidFill>
                          <a:latin typeface="Times New Roman" panose="02020603050405020304" pitchFamily="18" charset="0"/>
                          <a:cs typeface="Times New Roman" panose="02020603050405020304" pitchFamily="18" charset="0"/>
                        </a:rPr>
                        <a:t>C</a:t>
                      </a:r>
                    </a:p>
                  </a:txBody>
                  <a:tcPr/>
                </a:tc>
                <a:extLst>
                  <a:ext uri="{0D108BD9-81ED-4DB2-BD59-A6C34878D82A}">
                    <a16:rowId xmlns:a16="http://schemas.microsoft.com/office/drawing/2014/main" val="3594128554"/>
                  </a:ext>
                </a:extLst>
              </a:tr>
              <a:tr h="379174">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5 min</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6.6 </a:t>
                      </a:r>
                      <a:r>
                        <a:rPr lang="en-US" sz="1400" baseline="30000" dirty="0">
                          <a:solidFill>
                            <a:schemeClr val="tx1"/>
                          </a:solidFill>
                          <a:latin typeface="Times New Roman" panose="02020603050405020304" pitchFamily="18" charset="0"/>
                          <a:cs typeface="Times New Roman" panose="02020603050405020304" pitchFamily="18" charset="0"/>
                        </a:rPr>
                        <a:t>o</a:t>
                      </a:r>
                      <a:r>
                        <a:rPr lang="en-US" sz="1400" dirty="0">
                          <a:solidFill>
                            <a:schemeClr val="tx1"/>
                          </a:solidFill>
                          <a:latin typeface="Times New Roman" panose="02020603050405020304" pitchFamily="18" charset="0"/>
                          <a:cs typeface="Times New Roman" panose="02020603050405020304" pitchFamily="18" charset="0"/>
                        </a:rPr>
                        <a:t>C</a:t>
                      </a:r>
                    </a:p>
                  </a:txBody>
                  <a:tcPr/>
                </a:tc>
                <a:extLst>
                  <a:ext uri="{0D108BD9-81ED-4DB2-BD59-A6C34878D82A}">
                    <a16:rowId xmlns:a16="http://schemas.microsoft.com/office/drawing/2014/main" val="2435050283"/>
                  </a:ext>
                </a:extLst>
              </a:tr>
              <a:tr h="379174">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10 min</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13.2 </a:t>
                      </a:r>
                      <a:r>
                        <a:rPr lang="en-US" sz="1400" baseline="30000" dirty="0">
                          <a:solidFill>
                            <a:schemeClr val="tx1"/>
                          </a:solidFill>
                          <a:latin typeface="Times New Roman" panose="02020603050405020304" pitchFamily="18" charset="0"/>
                          <a:cs typeface="Times New Roman" panose="02020603050405020304" pitchFamily="18" charset="0"/>
                        </a:rPr>
                        <a:t>o</a:t>
                      </a:r>
                      <a:r>
                        <a:rPr lang="en-US" sz="1400" dirty="0">
                          <a:solidFill>
                            <a:schemeClr val="tx1"/>
                          </a:solidFill>
                          <a:latin typeface="Times New Roman" panose="02020603050405020304" pitchFamily="18" charset="0"/>
                          <a:cs typeface="Times New Roman" panose="02020603050405020304" pitchFamily="18" charset="0"/>
                        </a:rPr>
                        <a:t>C</a:t>
                      </a:r>
                    </a:p>
                  </a:txBody>
                  <a:tcPr/>
                </a:tc>
                <a:extLst>
                  <a:ext uri="{0D108BD9-81ED-4DB2-BD59-A6C34878D82A}">
                    <a16:rowId xmlns:a16="http://schemas.microsoft.com/office/drawing/2014/main" val="346094088"/>
                  </a:ext>
                </a:extLst>
              </a:tr>
              <a:tr h="379174">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30 min</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39.6 </a:t>
                      </a:r>
                      <a:r>
                        <a:rPr lang="en-US" sz="1400" baseline="30000" dirty="0">
                          <a:solidFill>
                            <a:schemeClr val="tx1"/>
                          </a:solidFill>
                          <a:latin typeface="Times New Roman" panose="02020603050405020304" pitchFamily="18" charset="0"/>
                          <a:cs typeface="Times New Roman" panose="02020603050405020304" pitchFamily="18" charset="0"/>
                        </a:rPr>
                        <a:t>o</a:t>
                      </a:r>
                      <a:r>
                        <a:rPr lang="en-US" sz="1400" dirty="0">
                          <a:solidFill>
                            <a:schemeClr val="tx1"/>
                          </a:solidFill>
                          <a:latin typeface="Times New Roman" panose="02020603050405020304" pitchFamily="18" charset="0"/>
                          <a:cs typeface="Times New Roman" panose="02020603050405020304" pitchFamily="18" charset="0"/>
                        </a:rPr>
                        <a:t>C</a:t>
                      </a:r>
                    </a:p>
                  </a:txBody>
                  <a:tcPr/>
                </a:tc>
                <a:extLst>
                  <a:ext uri="{0D108BD9-81ED-4DB2-BD59-A6C34878D82A}">
                    <a16:rowId xmlns:a16="http://schemas.microsoft.com/office/drawing/2014/main" val="2776956801"/>
                  </a:ext>
                </a:extLst>
              </a:tr>
              <a:tr h="379174">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1 hour</a:t>
                      </a:r>
                    </a:p>
                  </a:txBody>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79.2 </a:t>
                      </a:r>
                      <a:r>
                        <a:rPr lang="en-US" sz="1400" baseline="30000" dirty="0">
                          <a:solidFill>
                            <a:schemeClr val="tx1"/>
                          </a:solidFill>
                          <a:latin typeface="Times New Roman" panose="02020603050405020304" pitchFamily="18" charset="0"/>
                          <a:cs typeface="Times New Roman" panose="02020603050405020304" pitchFamily="18" charset="0"/>
                        </a:rPr>
                        <a:t>o</a:t>
                      </a:r>
                      <a:r>
                        <a:rPr lang="en-US" sz="1400" dirty="0">
                          <a:solidFill>
                            <a:schemeClr val="tx1"/>
                          </a:solidFill>
                          <a:latin typeface="Times New Roman" panose="02020603050405020304" pitchFamily="18" charset="0"/>
                          <a:cs typeface="Times New Roman" panose="02020603050405020304" pitchFamily="18" charset="0"/>
                        </a:rPr>
                        <a:t>C</a:t>
                      </a:r>
                    </a:p>
                  </a:txBody>
                  <a:tcPr/>
                </a:tc>
                <a:extLst>
                  <a:ext uri="{0D108BD9-81ED-4DB2-BD59-A6C34878D82A}">
                    <a16:rowId xmlns:a16="http://schemas.microsoft.com/office/drawing/2014/main" val="711995208"/>
                  </a:ext>
                </a:extLst>
              </a:tr>
            </a:tbl>
          </a:graphicData>
        </a:graphic>
      </p:graphicFrame>
      <p:sp>
        <p:nvSpPr>
          <p:cNvPr id="23" name="TextBox 22">
            <a:extLst>
              <a:ext uri="{FF2B5EF4-FFF2-40B4-BE49-F238E27FC236}">
                <a16:creationId xmlns:a16="http://schemas.microsoft.com/office/drawing/2014/main" id="{771F1DC6-5DBB-4447-B850-7C018C86A7CF}"/>
              </a:ext>
            </a:extLst>
          </p:cNvPr>
          <p:cNvSpPr txBox="1"/>
          <p:nvPr/>
        </p:nvSpPr>
        <p:spPr>
          <a:xfrm>
            <a:off x="705375" y="1718704"/>
            <a:ext cx="4059573" cy="307777"/>
          </a:xfrm>
          <a:prstGeom prst="rect">
            <a:avLst/>
          </a:prstGeom>
          <a:noFill/>
        </p:spPr>
        <p:txBody>
          <a:bodyPr wrap="square">
            <a:spAutoFit/>
          </a:bodyPr>
          <a:lstStyle/>
          <a:p>
            <a:r>
              <a:rPr lang="en-US" sz="1400" dirty="0">
                <a:solidFill>
                  <a:srgbClr val="0000FF"/>
                </a:solidFill>
                <a:latin typeface="Times New Roman" panose="02020603050405020304" pitchFamily="18" charset="0"/>
                <a:cs typeface="Times New Roman" panose="02020603050405020304" pitchFamily="18" charset="0"/>
              </a:rPr>
              <a:t>Do you think that the room will be cooled?</a:t>
            </a:r>
            <a:endParaRPr lang="en-US" sz="1400" dirty="0">
              <a:solidFill>
                <a:srgbClr val="0000FF"/>
              </a:solidFill>
            </a:endParaRPr>
          </a:p>
        </p:txBody>
      </p:sp>
      <p:sp>
        <p:nvSpPr>
          <p:cNvPr id="24" name="TextBox 23">
            <a:extLst>
              <a:ext uri="{FF2B5EF4-FFF2-40B4-BE49-F238E27FC236}">
                <a16:creationId xmlns:a16="http://schemas.microsoft.com/office/drawing/2014/main" id="{9F22E648-8FBD-44FD-B2B0-015F65439797}"/>
              </a:ext>
            </a:extLst>
          </p:cNvPr>
          <p:cNvSpPr txBox="1"/>
          <p:nvPr/>
        </p:nvSpPr>
        <p:spPr>
          <a:xfrm>
            <a:off x="35955" y="2072793"/>
            <a:ext cx="4930328" cy="523220"/>
          </a:xfrm>
          <a:prstGeom prst="rect">
            <a:avLst/>
          </a:prstGeom>
          <a:noFill/>
          <a:ln>
            <a:solidFill>
              <a:srgbClr val="FFC000"/>
            </a:solidFill>
            <a:prstDash val="dash"/>
          </a:ln>
        </p:spPr>
        <p:txBody>
          <a:bodyPr wrap="square">
            <a:spAutoFit/>
          </a:bodyPr>
          <a:lstStyle/>
          <a:p>
            <a:pPr algn="ctr"/>
            <a:r>
              <a:rPr lang="en-US" sz="1400" dirty="0">
                <a:solidFill>
                  <a:srgbClr val="00B050"/>
                </a:solidFill>
                <a:latin typeface="Times New Roman" panose="02020603050405020304" pitchFamily="18" charset="0"/>
                <a:cs typeface="Times New Roman" panose="02020603050405020304" pitchFamily="18" charset="0"/>
              </a:rPr>
              <a:t>Answer is, </a:t>
            </a:r>
            <a:r>
              <a:rPr lang="en-US" sz="1400" dirty="0">
                <a:latin typeface="Times New Roman" panose="02020603050405020304" pitchFamily="18" charset="0"/>
                <a:cs typeface="Times New Roman" panose="02020603050405020304" pitchFamily="18" charset="0"/>
              </a:rPr>
              <a:t>the temperature of the insulated room will be 79.2 </a:t>
            </a:r>
            <a:r>
              <a:rPr lang="en-US" sz="1400" baseline="30000" dirty="0">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C higher than the initial room temperature </a:t>
            </a:r>
            <a:endParaRPr lang="en-US" sz="1400" dirty="0"/>
          </a:p>
        </p:txBody>
      </p:sp>
      <p:sp>
        <p:nvSpPr>
          <p:cNvPr id="25" name="TextBox 24">
            <a:extLst>
              <a:ext uri="{FF2B5EF4-FFF2-40B4-BE49-F238E27FC236}">
                <a16:creationId xmlns:a16="http://schemas.microsoft.com/office/drawing/2014/main" id="{881E8FAD-22B7-46A3-B233-C897A854950D}"/>
              </a:ext>
            </a:extLst>
          </p:cNvPr>
          <p:cNvSpPr txBox="1"/>
          <p:nvPr/>
        </p:nvSpPr>
        <p:spPr>
          <a:xfrm>
            <a:off x="850329" y="2639873"/>
            <a:ext cx="3045996"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Because….!</a:t>
            </a:r>
            <a:endParaRPr lang="en-US" sz="1400" dirty="0"/>
          </a:p>
        </p:txBody>
      </p:sp>
      <p:sp>
        <p:nvSpPr>
          <p:cNvPr id="26" name="TextBox 25">
            <a:extLst>
              <a:ext uri="{FF2B5EF4-FFF2-40B4-BE49-F238E27FC236}">
                <a16:creationId xmlns:a16="http://schemas.microsoft.com/office/drawing/2014/main" id="{ACC8072B-7F66-400F-BCAA-6DC7E552674F}"/>
              </a:ext>
            </a:extLst>
          </p:cNvPr>
          <p:cNvSpPr txBox="1"/>
          <p:nvPr/>
        </p:nvSpPr>
        <p:spPr>
          <a:xfrm>
            <a:off x="19113" y="2923002"/>
            <a:ext cx="4833182" cy="523220"/>
          </a:xfrm>
          <a:prstGeom prst="rect">
            <a:avLst/>
          </a:prstGeom>
          <a:noFill/>
        </p:spPr>
        <p:txBody>
          <a:bodyPr wrap="square">
            <a:spAutoFit/>
          </a:bodyPr>
          <a:lstStyle/>
          <a:p>
            <a:pPr marL="342900" indent="-342900" algn="just">
              <a:buFont typeface="+mj-lt"/>
              <a:buAutoNum type="arabicPeriod"/>
            </a:pPr>
            <a:r>
              <a:rPr lang="en-US" sz="1400" dirty="0">
                <a:latin typeface="Times New Roman" panose="02020603050405020304" pitchFamily="18" charset="0"/>
                <a:cs typeface="Times New Roman" panose="02020603050405020304" pitchFamily="18" charset="0"/>
              </a:rPr>
              <a:t>The refrigerant flows continuously in the refrigerator to absorb heat from the room</a:t>
            </a:r>
            <a:endParaRPr lang="en-US" sz="1400" dirty="0"/>
          </a:p>
        </p:txBody>
      </p:sp>
      <p:sp>
        <p:nvSpPr>
          <p:cNvPr id="27" name="TextBox 26">
            <a:extLst>
              <a:ext uri="{FF2B5EF4-FFF2-40B4-BE49-F238E27FC236}">
                <a16:creationId xmlns:a16="http://schemas.microsoft.com/office/drawing/2014/main" id="{EEB81457-AA21-4225-8C7D-87C3AC2AADBA}"/>
              </a:ext>
            </a:extLst>
          </p:cNvPr>
          <p:cNvSpPr txBox="1"/>
          <p:nvPr/>
        </p:nvSpPr>
        <p:spPr>
          <a:xfrm>
            <a:off x="-39697" y="3490082"/>
            <a:ext cx="5726113" cy="523220"/>
          </a:xfrm>
          <a:prstGeom prst="rect">
            <a:avLst/>
          </a:prstGeom>
          <a:noFill/>
        </p:spPr>
        <p:txBody>
          <a:bodyPr wrap="square">
            <a:spAutoFit/>
          </a:bodyPr>
          <a:lstStyle/>
          <a:p>
            <a:pPr marL="342900" indent="-342900" algn="just">
              <a:buFont typeface="+mj-lt"/>
              <a:buAutoNum type="arabicPeriod" startAt="2"/>
            </a:pPr>
            <a:r>
              <a:rPr lang="en-US" sz="1400" dirty="0">
                <a:latin typeface="Times New Roman" panose="02020603050405020304" pitchFamily="18" charset="0"/>
                <a:cs typeface="Times New Roman" panose="02020603050405020304" pitchFamily="18" charset="0"/>
              </a:rPr>
              <a:t>This heat should be lost to the surrounding with the help of condenser which is located at back side of refrigerator.</a:t>
            </a:r>
            <a:endParaRPr lang="en-US" sz="1400" dirty="0"/>
          </a:p>
        </p:txBody>
      </p:sp>
      <p:sp>
        <p:nvSpPr>
          <p:cNvPr id="28" name="TextBox 27">
            <a:extLst>
              <a:ext uri="{FF2B5EF4-FFF2-40B4-BE49-F238E27FC236}">
                <a16:creationId xmlns:a16="http://schemas.microsoft.com/office/drawing/2014/main" id="{91C54EC9-92F8-4555-A690-B9DD03A38B24}"/>
              </a:ext>
            </a:extLst>
          </p:cNvPr>
          <p:cNvSpPr txBox="1"/>
          <p:nvPr/>
        </p:nvSpPr>
        <p:spPr>
          <a:xfrm>
            <a:off x="-54215" y="4046017"/>
            <a:ext cx="5726114" cy="738664"/>
          </a:xfrm>
          <a:prstGeom prst="rect">
            <a:avLst/>
          </a:prstGeom>
          <a:noFill/>
        </p:spPr>
        <p:txBody>
          <a:bodyPr wrap="square">
            <a:spAutoFit/>
          </a:bodyPr>
          <a:lstStyle/>
          <a:p>
            <a:pPr marL="342900" indent="-342900" algn="just">
              <a:buFont typeface="+mj-lt"/>
              <a:buAutoNum type="arabicPeriod" startAt="3"/>
            </a:pPr>
            <a:r>
              <a:rPr lang="en-US" sz="1400" dirty="0">
                <a:latin typeface="Times New Roman" panose="02020603050405020304" pitchFamily="18" charset="0"/>
                <a:cs typeface="Times New Roman" panose="02020603050405020304" pitchFamily="18" charset="0"/>
              </a:rPr>
              <a:t>But, here the heat is again dissipated in to the room, as the condenser is also inside the room. So this process happens continuously which will not reduce the temperature of the room.</a:t>
            </a:r>
            <a:endParaRPr lang="en-US" sz="1400" dirty="0"/>
          </a:p>
        </p:txBody>
      </p:sp>
      <p:sp>
        <p:nvSpPr>
          <p:cNvPr id="29" name="TextBox 28">
            <a:extLst>
              <a:ext uri="{FF2B5EF4-FFF2-40B4-BE49-F238E27FC236}">
                <a16:creationId xmlns:a16="http://schemas.microsoft.com/office/drawing/2014/main" id="{D00DAAA8-C143-41A2-AE51-0E9DA41EF31F}"/>
              </a:ext>
            </a:extLst>
          </p:cNvPr>
          <p:cNvSpPr txBox="1"/>
          <p:nvPr/>
        </p:nvSpPr>
        <p:spPr>
          <a:xfrm>
            <a:off x="-54215" y="4824514"/>
            <a:ext cx="5879663" cy="738664"/>
          </a:xfrm>
          <a:prstGeom prst="rect">
            <a:avLst/>
          </a:prstGeom>
          <a:noFill/>
        </p:spPr>
        <p:txBody>
          <a:bodyPr wrap="square">
            <a:spAutoFit/>
          </a:bodyPr>
          <a:lstStyle/>
          <a:p>
            <a:pPr marL="342900" indent="-342900" algn="just">
              <a:buFont typeface="+mj-lt"/>
              <a:buAutoNum type="arabicPeriod" startAt="4"/>
            </a:pPr>
            <a:r>
              <a:rPr lang="en-US" sz="1400" dirty="0">
                <a:latin typeface="Times New Roman" panose="02020603050405020304" pitchFamily="18" charset="0"/>
                <a:cs typeface="Times New Roman" panose="02020603050405020304" pitchFamily="18" charset="0"/>
              </a:rPr>
              <a:t>In addition, continuous running of compressor, condenser fan due to electric supply, naturally generates heat which is also dissipated inside the room.</a:t>
            </a:r>
            <a:endParaRPr lang="en-US" sz="1400" dirty="0"/>
          </a:p>
        </p:txBody>
      </p:sp>
      <p:sp>
        <p:nvSpPr>
          <p:cNvPr id="30" name="TextBox 29">
            <a:extLst>
              <a:ext uri="{FF2B5EF4-FFF2-40B4-BE49-F238E27FC236}">
                <a16:creationId xmlns:a16="http://schemas.microsoft.com/office/drawing/2014/main" id="{2B892374-63D3-4D1A-9405-286E4F52D186}"/>
              </a:ext>
            </a:extLst>
          </p:cNvPr>
          <p:cNvSpPr txBox="1"/>
          <p:nvPr/>
        </p:nvSpPr>
        <p:spPr>
          <a:xfrm>
            <a:off x="-39699" y="5578337"/>
            <a:ext cx="5726115" cy="523220"/>
          </a:xfrm>
          <a:prstGeom prst="rect">
            <a:avLst/>
          </a:prstGeom>
          <a:noFill/>
        </p:spPr>
        <p:txBody>
          <a:bodyPr wrap="square">
            <a:spAutoFit/>
          </a:bodyPr>
          <a:lstStyle/>
          <a:p>
            <a:pPr marL="342900" indent="-342900" algn="just">
              <a:buFont typeface="+mj-lt"/>
              <a:buAutoNum type="arabicPeriod" startAt="5"/>
            </a:pPr>
            <a:r>
              <a:rPr lang="en-US" sz="1400" dirty="0">
                <a:latin typeface="Times New Roman" panose="02020603050405020304" pitchFamily="18" charset="0"/>
                <a:cs typeface="Times New Roman" panose="02020603050405020304" pitchFamily="18" charset="0"/>
              </a:rPr>
              <a:t>So, keeping the refrigerator open inside a room, will always increase the temperature of the room.</a:t>
            </a:r>
            <a:endParaRPr lang="en-US" sz="1400" dirty="0"/>
          </a:p>
        </p:txBody>
      </p:sp>
      <p:sp>
        <p:nvSpPr>
          <p:cNvPr id="32" name="TextBox 31">
            <a:extLst>
              <a:ext uri="{FF2B5EF4-FFF2-40B4-BE49-F238E27FC236}">
                <a16:creationId xmlns:a16="http://schemas.microsoft.com/office/drawing/2014/main" id="{5110BC69-4F4A-4AED-AA4D-1B9CD2481E58}"/>
              </a:ext>
            </a:extLst>
          </p:cNvPr>
          <p:cNvSpPr txBox="1"/>
          <p:nvPr/>
        </p:nvSpPr>
        <p:spPr>
          <a:xfrm>
            <a:off x="5945997" y="6219985"/>
            <a:ext cx="2711980" cy="276999"/>
          </a:xfrm>
          <a:prstGeom prst="rect">
            <a:avLst/>
          </a:prstGeom>
          <a:noFill/>
        </p:spPr>
        <p:txBody>
          <a:bodyPr wrap="square">
            <a:spAutoFit/>
          </a:bodyPr>
          <a:lstStyle/>
          <a:p>
            <a:r>
              <a:rPr lang="en-US" sz="1200" dirty="0">
                <a:solidFill>
                  <a:srgbClr val="FF0000"/>
                </a:solidFill>
                <a:latin typeface="Times New Roman" panose="02020603050405020304" pitchFamily="18" charset="0"/>
                <a:cs typeface="Times New Roman" panose="02020603050405020304" pitchFamily="18" charset="0"/>
              </a:rPr>
              <a:t>Note: Only if the room is 100% insulated</a:t>
            </a:r>
            <a:endParaRPr lang="en-US" sz="1200" dirty="0">
              <a:solidFill>
                <a:srgbClr val="FF0000"/>
              </a:solidFill>
            </a:endParaRPr>
          </a:p>
        </p:txBody>
      </p:sp>
      <p:sp>
        <p:nvSpPr>
          <p:cNvPr id="33" name="TextBox 32">
            <a:extLst>
              <a:ext uri="{FF2B5EF4-FFF2-40B4-BE49-F238E27FC236}">
                <a16:creationId xmlns:a16="http://schemas.microsoft.com/office/drawing/2014/main" id="{0C51814D-7D71-4FAA-9C1B-C7DA152D49EF}"/>
              </a:ext>
            </a:extLst>
          </p:cNvPr>
          <p:cNvSpPr txBox="1"/>
          <p:nvPr/>
        </p:nvSpPr>
        <p:spPr>
          <a:xfrm>
            <a:off x="-16151" y="6127652"/>
            <a:ext cx="5799188" cy="738664"/>
          </a:xfrm>
          <a:prstGeom prst="rect">
            <a:avLst/>
          </a:prstGeom>
          <a:noFill/>
        </p:spPr>
        <p:txBody>
          <a:bodyPr wrap="square">
            <a:spAutoFit/>
          </a:bodyPr>
          <a:lstStyle/>
          <a:p>
            <a:pPr marL="342900" indent="-342900" algn="just">
              <a:buFont typeface="+mj-lt"/>
              <a:buAutoNum type="arabicPeriod" startAt="6"/>
            </a:pPr>
            <a:r>
              <a:rPr lang="en-US" sz="1400" dirty="0">
                <a:latin typeface="Times New Roman" panose="02020603050405020304" pitchFamily="18" charset="0"/>
                <a:cs typeface="Times New Roman" panose="02020603050405020304" pitchFamily="18" charset="0"/>
              </a:rPr>
              <a:t>By the way, this will not happen in real time, as the walls and ventilations will dissipate the heat continuously outside. And compressor will shutdown due to over heat.</a:t>
            </a:r>
            <a:endParaRPr lang="en-US" sz="1400" dirty="0"/>
          </a:p>
        </p:txBody>
      </p:sp>
      <p:pic>
        <p:nvPicPr>
          <p:cNvPr id="34" name="Picture 8">
            <a:extLst>
              <a:ext uri="{FF2B5EF4-FFF2-40B4-BE49-F238E27FC236}">
                <a16:creationId xmlns:a16="http://schemas.microsoft.com/office/drawing/2014/main" id="{C9CC3897-18F5-4F56-9BF8-45467C5618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31"/>
          <a:stretch/>
        </p:blipFill>
        <p:spPr bwMode="auto">
          <a:xfrm>
            <a:off x="8657977" y="253169"/>
            <a:ext cx="3534023" cy="3494611"/>
          </a:xfrm>
          <a:prstGeom prst="rect">
            <a:avLst/>
          </a:prstGeom>
          <a:noFill/>
          <a:ln w="9525">
            <a:noFill/>
            <a:miter lim="800000"/>
            <a:headEnd/>
            <a:tailEnd/>
          </a:ln>
        </p:spPr>
      </p:pic>
      <p:pic>
        <p:nvPicPr>
          <p:cNvPr id="18" name="Picture 17">
            <a:extLst>
              <a:ext uri="{FF2B5EF4-FFF2-40B4-BE49-F238E27FC236}">
                <a16:creationId xmlns:a16="http://schemas.microsoft.com/office/drawing/2014/main" id="{32D35DCA-0C75-48EF-B1C0-DF45413F28E4}"/>
              </a:ext>
            </a:extLst>
          </p:cNvPr>
          <p:cNvPicPr>
            <a:picLocks noChangeAspect="1"/>
          </p:cNvPicPr>
          <p:nvPr/>
        </p:nvPicPr>
        <p:blipFill>
          <a:blip r:embed="rId5"/>
          <a:stretch>
            <a:fillRect/>
          </a:stretch>
        </p:blipFill>
        <p:spPr>
          <a:xfrm>
            <a:off x="9103671" y="3875714"/>
            <a:ext cx="2586050" cy="2920031"/>
          </a:xfrm>
          <a:prstGeom prst="rect">
            <a:avLst/>
          </a:prstGeom>
        </p:spPr>
      </p:pic>
      <p:sp>
        <p:nvSpPr>
          <p:cNvPr id="36" name="TextBox 35">
            <a:extLst>
              <a:ext uri="{FF2B5EF4-FFF2-40B4-BE49-F238E27FC236}">
                <a16:creationId xmlns:a16="http://schemas.microsoft.com/office/drawing/2014/main" id="{1990A504-CE12-4CCB-843A-933CAA941EAE}"/>
              </a:ext>
            </a:extLst>
          </p:cNvPr>
          <p:cNvSpPr txBox="1"/>
          <p:nvPr/>
        </p:nvSpPr>
        <p:spPr>
          <a:xfrm>
            <a:off x="9976742" y="5432695"/>
            <a:ext cx="1960792" cy="1167114"/>
          </a:xfrm>
          <a:prstGeom prst="rect">
            <a:avLst/>
          </a:prstGeom>
          <a:noFill/>
        </p:spPr>
        <p:txBody>
          <a:bodyPr wrap="square">
            <a:spAutoFit/>
          </a:bodyPr>
          <a:lstStyle/>
          <a:p>
            <a:pPr algn="ctr">
              <a:lnSpc>
                <a:spcPct val="150000"/>
              </a:lnSpc>
            </a:pPr>
            <a:r>
              <a:rPr lang="en-US" sz="1200" dirty="0">
                <a:solidFill>
                  <a:srgbClr val="0070C0"/>
                </a:solidFill>
                <a:latin typeface="Times New Roman" panose="02020603050405020304" pitchFamily="18" charset="0"/>
                <a:cs typeface="Times New Roman" panose="02020603050405020304" pitchFamily="18" charset="0"/>
              </a:rPr>
              <a:t>There should be an external energy or work given to the system, to transfer heat from cold body to hot body. </a:t>
            </a:r>
          </a:p>
        </p:txBody>
      </p:sp>
      <p:sp>
        <p:nvSpPr>
          <p:cNvPr id="37" name="TextBox 36">
            <a:extLst>
              <a:ext uri="{FF2B5EF4-FFF2-40B4-BE49-F238E27FC236}">
                <a16:creationId xmlns:a16="http://schemas.microsoft.com/office/drawing/2014/main" id="{70C08379-585E-4801-926A-169E08810E20}"/>
              </a:ext>
            </a:extLst>
          </p:cNvPr>
          <p:cNvSpPr txBox="1"/>
          <p:nvPr/>
        </p:nvSpPr>
        <p:spPr>
          <a:xfrm>
            <a:off x="35955" y="17909"/>
            <a:ext cx="2592198" cy="3768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4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Proving Clausius statement</a:t>
            </a:r>
          </a:p>
        </p:txBody>
      </p:sp>
    </p:spTree>
    <p:extLst>
      <p:ext uri="{BB962C8B-B14F-4D97-AF65-F5344CB8AC3E}">
        <p14:creationId xmlns:p14="http://schemas.microsoft.com/office/powerpoint/2010/main" val="41101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wipe(down)">
                                      <p:cBhvr>
                                        <p:cTn id="10" dur="500"/>
                                        <p:tgtEl>
                                          <p:spTgt spid="10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23" grpId="0"/>
      <p:bldP spid="24" grpId="0" animBg="1"/>
      <p:bldP spid="25" grpId="0"/>
      <p:bldP spid="26" grpId="0"/>
      <p:bldP spid="27" grpId="0"/>
      <p:bldP spid="28" grpId="0"/>
      <p:bldP spid="29" grpId="0"/>
      <p:bldP spid="30" grpId="0"/>
      <p:bldP spid="32" grpId="0"/>
      <p:bldP spid="33"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0" y="0"/>
            <a:ext cx="3937293" cy="3768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4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Coefficient of Performance (COP) of a refrigerator</a:t>
            </a:r>
          </a:p>
        </p:txBody>
      </p:sp>
      <p:sp>
        <p:nvSpPr>
          <p:cNvPr id="34" name="Rectangle 33">
            <a:extLst>
              <a:ext uri="{FF2B5EF4-FFF2-40B4-BE49-F238E27FC236}">
                <a16:creationId xmlns:a16="http://schemas.microsoft.com/office/drawing/2014/main" id="{80036E4F-756E-4EF1-A4B0-5A5192FB3603}"/>
              </a:ext>
            </a:extLst>
          </p:cNvPr>
          <p:cNvSpPr/>
          <p:nvPr/>
        </p:nvSpPr>
        <p:spPr>
          <a:xfrm>
            <a:off x="6778721" y="5213237"/>
            <a:ext cx="5422083" cy="984885"/>
          </a:xfrm>
          <a:prstGeom prst="rect">
            <a:avLst/>
          </a:prstGeom>
        </p:spPr>
        <p:txBody>
          <a:bodyPr wrap="square">
            <a:spAutoFit/>
          </a:bodyPr>
          <a:lstStyle/>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Q</a:t>
            </a:r>
            <a:r>
              <a:rPr lang="en-US" sz="1600" baseline="-25000" dirty="0">
                <a:solidFill>
                  <a:srgbClr val="3333FF"/>
                </a:solidFill>
                <a:latin typeface="Times New Roman" panose="02020603050405020304" pitchFamily="18" charset="0"/>
                <a:cs typeface="Times New Roman" panose="02020603050405020304" pitchFamily="18" charset="0"/>
              </a:rPr>
              <a:t>L</a:t>
            </a:r>
            <a:r>
              <a:rPr lang="en-US" sz="1200" dirty="0">
                <a:latin typeface="Times New Roman" panose="02020603050405020304" pitchFamily="18" charset="0"/>
                <a:cs typeface="Times New Roman" panose="02020603050405020304" pitchFamily="18" charset="0"/>
              </a:rPr>
              <a:t>  :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heat absorbed </a:t>
            </a:r>
            <a:r>
              <a:rPr lang="en-US" sz="1200" dirty="0">
                <a:latin typeface="Times New Roman" panose="02020603050405020304" pitchFamily="18" charset="0"/>
                <a:cs typeface="Times New Roman" panose="02020603050405020304" pitchFamily="18" charset="0"/>
              </a:rPr>
              <a:t>from the space where cooling is needed</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Q</a:t>
            </a:r>
            <a:r>
              <a:rPr lang="en-US" sz="1600" baseline="-25000" dirty="0">
                <a:solidFill>
                  <a:srgbClr val="3333FF"/>
                </a:solidFill>
                <a:latin typeface="Times New Roman" panose="02020603050405020304" pitchFamily="18" charset="0"/>
                <a:cs typeface="Times New Roman" panose="02020603050405020304" pitchFamily="18" charset="0"/>
              </a:rPr>
              <a:t>H</a:t>
            </a:r>
            <a:r>
              <a:rPr lang="en-US" sz="1200" dirty="0">
                <a:solidFill>
                  <a:srgbClr val="3333FF"/>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heat rejected </a:t>
            </a:r>
            <a:r>
              <a:rPr lang="en-US" sz="1200" dirty="0">
                <a:latin typeface="Times New Roman" panose="02020603050405020304" pitchFamily="18" charset="0"/>
                <a:cs typeface="Times New Roman" panose="02020603050405020304" pitchFamily="18" charset="0"/>
              </a:rPr>
              <a:t>to the atmosphere</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W</a:t>
            </a:r>
            <a:r>
              <a:rPr lang="en-US" sz="1600" baseline="-25000" dirty="0">
                <a:solidFill>
                  <a:srgbClr val="3333FF"/>
                </a:solidFill>
                <a:latin typeface="Times New Roman" panose="02020603050405020304" pitchFamily="18" charset="0"/>
                <a:cs typeface="Times New Roman" panose="02020603050405020304" pitchFamily="18" charset="0"/>
              </a:rPr>
              <a:t>net, in</a:t>
            </a:r>
            <a:r>
              <a:rPr lang="en-US" sz="1200" dirty="0">
                <a:latin typeface="Times New Roman" panose="02020603050405020304" pitchFamily="18" charset="0"/>
                <a:cs typeface="Times New Roman" panose="02020603050405020304" pitchFamily="18" charset="0"/>
              </a:rPr>
              <a:t> :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work supplied as input, </a:t>
            </a:r>
            <a:r>
              <a:rPr lang="en-US" sz="1200" dirty="0">
                <a:latin typeface="Times New Roman" panose="02020603050405020304" pitchFamily="18" charset="0"/>
                <a:cs typeface="Times New Roman" panose="02020603050405020304" pitchFamily="18" charset="0"/>
              </a:rPr>
              <a:t>to get the desired cooling effect</a:t>
            </a:r>
          </a:p>
        </p:txBody>
      </p:sp>
      <p:cxnSp>
        <p:nvCxnSpPr>
          <p:cNvPr id="48" name="Straight Arrow Connector 47">
            <a:extLst>
              <a:ext uri="{FF2B5EF4-FFF2-40B4-BE49-F238E27FC236}">
                <a16:creationId xmlns:a16="http://schemas.microsoft.com/office/drawing/2014/main" id="{84DED45D-C6C5-4849-B250-EC5883A300E8}"/>
              </a:ext>
            </a:extLst>
          </p:cNvPr>
          <p:cNvCxnSpPr>
            <a:cxnSpLocks/>
          </p:cNvCxnSpPr>
          <p:nvPr/>
        </p:nvCxnSpPr>
        <p:spPr>
          <a:xfrm>
            <a:off x="3884114" y="1082824"/>
            <a:ext cx="448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E0217708-D73D-47F1-AA2C-D1B556DB5939}"/>
              </a:ext>
            </a:extLst>
          </p:cNvPr>
          <p:cNvSpPr/>
          <p:nvPr/>
        </p:nvSpPr>
        <p:spPr>
          <a:xfrm>
            <a:off x="4420609" y="900753"/>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sp>
        <p:nvSpPr>
          <p:cNvPr id="50" name="Rectangle 3">
            <a:extLst>
              <a:ext uri="{FF2B5EF4-FFF2-40B4-BE49-F238E27FC236}">
                <a16:creationId xmlns:a16="http://schemas.microsoft.com/office/drawing/2014/main" id="{15163E2D-E636-488D-8036-F966758F1B8C}"/>
              </a:ext>
            </a:extLst>
          </p:cNvPr>
          <p:cNvSpPr>
            <a:spLocks noChangeArrowheads="1"/>
          </p:cNvSpPr>
          <p:nvPr/>
        </p:nvSpPr>
        <p:spPr bwMode="auto">
          <a:xfrm>
            <a:off x="-372004" y="1524179"/>
            <a:ext cx="3247895" cy="307777"/>
          </a:xfrm>
          <a:prstGeom prst="rect">
            <a:avLst/>
          </a:prstGeom>
          <a:noFill/>
          <a:ln w="9525">
            <a:noFill/>
            <a:miter lim="800000"/>
            <a:headEnd/>
            <a:tailEnd/>
          </a:ln>
        </p:spPr>
        <p:txBody>
          <a:bodyPr wrap="square">
            <a:spAutoFit/>
          </a:bodyPr>
          <a:lstStyle/>
          <a:p>
            <a:pPr algn="ctr"/>
            <a:r>
              <a:rPr lang="en-US" sz="1400" dirty="0">
                <a:solidFill>
                  <a:schemeClr val="accent4">
                    <a:lumMod val="50000"/>
                  </a:schemeClr>
                </a:solidFill>
                <a:latin typeface="Times New Roman" panose="02020603050405020304" pitchFamily="18" charset="0"/>
                <a:cs typeface="Times New Roman" panose="02020603050405020304" pitchFamily="18" charset="0"/>
              </a:rPr>
              <a:t>What is the desired output here?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5DE046E-AF04-491E-830E-8A770A1AB618}"/>
                  </a:ext>
                </a:extLst>
              </p:cNvPr>
              <p:cNvSpPr txBox="1"/>
              <p:nvPr/>
            </p:nvSpPr>
            <p:spPr>
              <a:xfrm>
                <a:off x="1663533" y="2978708"/>
                <a:ext cx="2821156" cy="349326"/>
              </a:xfrm>
              <a:prstGeom prst="rect">
                <a:avLst/>
              </a:prstGeom>
              <a:noFill/>
            </p:spPr>
            <p:txBody>
              <a:bodyPr wrap="square">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𝑄</m:t>
                        </m:r>
                      </m:e>
                      <m:sub>
                        <m:r>
                          <a:rPr lang="en-US" sz="1600" i="1">
                            <a:solidFill>
                              <a:schemeClr val="tx1"/>
                            </a:solidFill>
                            <a:latin typeface="Cambria Math" panose="02040503050406030204" pitchFamily="18" charset="0"/>
                          </a:rPr>
                          <m:t>𝐻</m:t>
                        </m:r>
                      </m:sub>
                    </m:sSub>
                    <m:r>
                      <a:rPr lang="en-US" sz="1600" b="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𝑊</m:t>
                        </m:r>
                      </m:e>
                      <m:sub>
                        <m:r>
                          <a:rPr lang="en-US" sz="1600" b="0" i="1">
                            <a:solidFill>
                              <a:schemeClr val="tx1"/>
                            </a:solidFill>
                            <a:latin typeface="Cambria Math" panose="02040503050406030204" pitchFamily="18" charset="0"/>
                          </a:rPr>
                          <m:t>𝑛</m:t>
                        </m:r>
                        <m:r>
                          <a:rPr lang="en-US" sz="1600" b="0" i="1" smtClean="0">
                            <a:solidFill>
                              <a:schemeClr val="tx1"/>
                            </a:solidFill>
                            <a:latin typeface="Cambria Math" panose="02040503050406030204" pitchFamily="18" charset="0"/>
                          </a:rPr>
                          <m:t>𝑒𝑡</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𝑖𝑛</m:t>
                        </m:r>
                      </m:sub>
                    </m:sSub>
                    <m:r>
                      <a:rPr lang="en-US" sz="1600" b="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𝑄</m:t>
                        </m:r>
                      </m:e>
                      <m:sub>
                        <m:r>
                          <a:rPr lang="en-US" sz="1600" b="0" i="1" smtClean="0">
                            <a:solidFill>
                              <a:schemeClr val="tx1"/>
                            </a:solidFill>
                            <a:latin typeface="Cambria Math" panose="02040503050406030204" pitchFamily="18" charset="0"/>
                          </a:rPr>
                          <m:t>𝐿</m:t>
                        </m:r>
                      </m:sub>
                    </m:sSub>
                    <m:r>
                      <a:rPr lang="en-US" sz="1600" b="0" i="1" smtClean="0">
                        <a:solidFill>
                          <a:schemeClr val="tx1"/>
                        </a:solidFill>
                        <a:latin typeface="Cambria Math" panose="02040503050406030204" pitchFamily="18" charset="0"/>
                      </a:rPr>
                      <m:t>      </m:t>
                    </m:r>
                    <m:r>
                      <a:rPr lang="en-US" sz="1600" i="1" smtClean="0">
                        <a:solidFill>
                          <a:schemeClr val="tx1"/>
                        </a:solidFill>
                        <a:latin typeface="Cambria Math" panose="02040503050406030204" pitchFamily="18" charset="0"/>
                      </a:rPr>
                      <m:t> </m:t>
                    </m:r>
                  </m:oMath>
                </a14:m>
                <a:r>
                  <a:rPr lang="en-US" sz="1600" dirty="0">
                    <a:solidFill>
                      <a:schemeClr val="tx1"/>
                    </a:solidFill>
                    <a:latin typeface="Times New Roman" panose="02020603050405020304" pitchFamily="18" charset="0"/>
                    <a:cs typeface="Times New Roman" panose="02020603050405020304" pitchFamily="18" charset="0"/>
                  </a:rPr>
                  <a:t>(kJ)</a:t>
                </a:r>
              </a:p>
            </p:txBody>
          </p:sp>
        </mc:Choice>
        <mc:Fallback xmlns="">
          <p:sp>
            <p:nvSpPr>
              <p:cNvPr id="51" name="TextBox 50">
                <a:extLst>
                  <a:ext uri="{FF2B5EF4-FFF2-40B4-BE49-F238E27FC236}">
                    <a16:creationId xmlns:a16="http://schemas.microsoft.com/office/drawing/2014/main" id="{55DE046E-AF04-491E-830E-8A770A1AB618}"/>
                  </a:ext>
                </a:extLst>
              </p:cNvPr>
              <p:cNvSpPr txBox="1">
                <a:spLocks noRot="1" noChangeAspect="1" noMove="1" noResize="1" noEditPoints="1" noAdjustHandles="1" noChangeArrowheads="1" noChangeShapeType="1" noTextEdit="1"/>
              </p:cNvSpPr>
              <p:nvPr/>
            </p:nvSpPr>
            <p:spPr>
              <a:xfrm>
                <a:off x="1663533" y="2978708"/>
                <a:ext cx="2821156" cy="349326"/>
              </a:xfrm>
              <a:prstGeom prst="rect">
                <a:avLst/>
              </a:prstGeom>
              <a:blipFill>
                <a:blip r:embed="rId2"/>
                <a:stretch>
                  <a:fillRect t="-5263" b="-19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5A90AE-7C33-4B44-87E2-CE21495B5482}"/>
                  </a:ext>
                </a:extLst>
              </p:cNvPr>
              <p:cNvSpPr txBox="1"/>
              <p:nvPr/>
            </p:nvSpPr>
            <p:spPr>
              <a:xfrm>
                <a:off x="1983538" y="897830"/>
                <a:ext cx="1766894"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solidFill>
                            <a:schemeClr val="tx1"/>
                          </a:solidFill>
                          <a:latin typeface="Cambria Math" panose="02040503050406030204" pitchFamily="18" charset="0"/>
                        </a:rPr>
                        <m:t>COP</m:t>
                      </m:r>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15" name="TextBox 14">
                <a:extLst>
                  <a:ext uri="{FF2B5EF4-FFF2-40B4-BE49-F238E27FC236}">
                    <a16:creationId xmlns:a16="http://schemas.microsoft.com/office/drawing/2014/main" id="{445A90AE-7C33-4B44-87E2-CE21495B5482}"/>
                  </a:ext>
                </a:extLst>
              </p:cNvPr>
              <p:cNvSpPr txBox="1">
                <a:spLocks noRot="1" noChangeAspect="1" noMove="1" noResize="1" noEditPoints="1" noAdjustHandles="1" noChangeArrowheads="1" noChangeShapeType="1" noTextEdit="1"/>
              </p:cNvSpPr>
              <p:nvPr/>
            </p:nvSpPr>
            <p:spPr>
              <a:xfrm>
                <a:off x="1983538" y="897830"/>
                <a:ext cx="1766894" cy="445378"/>
              </a:xfrm>
              <a:prstGeom prst="rect">
                <a:avLst/>
              </a:prstGeom>
              <a:blipFill>
                <a:blip r:embed="rId3"/>
                <a:stretch>
                  <a:fillRect l="-1724" r="-2759" b="-17808"/>
                </a:stretch>
              </a:blipFill>
            </p:spPr>
            <p:txBody>
              <a:bodyPr/>
              <a:lstStyle/>
              <a:p>
                <a:r>
                  <a:rPr lang="en-US">
                    <a:noFill/>
                  </a:rPr>
                  <a:t> </a:t>
                </a:r>
              </a:p>
            </p:txBody>
          </p:sp>
        </mc:Fallback>
      </mc:AlternateContent>
      <p:sp>
        <p:nvSpPr>
          <p:cNvPr id="63" name="Rectangle 3">
            <a:extLst>
              <a:ext uri="{FF2B5EF4-FFF2-40B4-BE49-F238E27FC236}">
                <a16:creationId xmlns:a16="http://schemas.microsoft.com/office/drawing/2014/main" id="{1CC410DD-DD3B-473F-9E53-3C6FE5F0D54C}"/>
              </a:ext>
            </a:extLst>
          </p:cNvPr>
          <p:cNvSpPr>
            <a:spLocks noChangeArrowheads="1"/>
          </p:cNvSpPr>
          <p:nvPr/>
        </p:nvSpPr>
        <p:spPr bwMode="auto">
          <a:xfrm>
            <a:off x="-41635" y="2122124"/>
            <a:ext cx="2736258" cy="307777"/>
          </a:xfrm>
          <a:prstGeom prst="rect">
            <a:avLst/>
          </a:prstGeom>
          <a:noFill/>
          <a:ln w="9525">
            <a:noFill/>
            <a:miter lim="800000"/>
            <a:headEnd/>
            <a:tailEnd/>
          </a:ln>
        </p:spPr>
        <p:txBody>
          <a:bodyPr wrap="square">
            <a:spAutoFit/>
          </a:bodyPr>
          <a:lstStyle/>
          <a:p>
            <a:pPr algn="ctr"/>
            <a:r>
              <a:rPr lang="en-US" sz="1400" dirty="0">
                <a:solidFill>
                  <a:schemeClr val="accent4">
                    <a:lumMod val="50000"/>
                  </a:schemeClr>
                </a:solidFill>
                <a:latin typeface="Times New Roman" panose="02020603050405020304" pitchFamily="18" charset="0"/>
                <a:cs typeface="Times New Roman" panose="02020603050405020304" pitchFamily="18" charset="0"/>
              </a:rPr>
              <a:t>What is the required input here? </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9564BD4-CDF6-42D2-991B-78AEAAE4E065}"/>
                  </a:ext>
                </a:extLst>
              </p:cNvPr>
              <p:cNvSpPr txBox="1"/>
              <p:nvPr/>
            </p:nvSpPr>
            <p:spPr>
              <a:xfrm>
                <a:off x="2231078" y="3655692"/>
                <a:ext cx="1827102"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COP</m:t>
                          </m:r>
                        </m:e>
                        <m:sub>
                          <m:r>
                            <m:rPr>
                              <m:sty m:val="p"/>
                            </m:rPr>
                            <a:rPr lang="en-US" sz="1400" b="0" i="0" smtClean="0">
                              <a:latin typeface="Cambria Math" panose="02040503050406030204" pitchFamily="18" charset="0"/>
                            </a:rPr>
                            <m:t>R</m:t>
                          </m:r>
                        </m:sub>
                      </m:sSub>
                      <m:r>
                        <a:rPr lang="en-US" sz="1400" b="0" i="0" smtClean="0">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66" name="TextBox 65">
                <a:extLst>
                  <a:ext uri="{FF2B5EF4-FFF2-40B4-BE49-F238E27FC236}">
                    <a16:creationId xmlns:a16="http://schemas.microsoft.com/office/drawing/2014/main" id="{39564BD4-CDF6-42D2-991B-78AEAAE4E065}"/>
                  </a:ext>
                </a:extLst>
              </p:cNvPr>
              <p:cNvSpPr txBox="1">
                <a:spLocks noRot="1" noChangeAspect="1" noMove="1" noResize="1" noEditPoints="1" noAdjustHandles="1" noChangeArrowheads="1" noChangeShapeType="1" noTextEdit="1"/>
              </p:cNvSpPr>
              <p:nvPr/>
            </p:nvSpPr>
            <p:spPr>
              <a:xfrm>
                <a:off x="2231078" y="3655692"/>
                <a:ext cx="1827102" cy="445378"/>
              </a:xfrm>
              <a:prstGeom prst="rect">
                <a:avLst/>
              </a:prstGeom>
              <a:blipFill>
                <a:blip r:embed="rId4"/>
                <a:stretch>
                  <a:fillRect l="-1667" t="-1370" r="-2333" b="-16438"/>
                </a:stretch>
              </a:blipFill>
            </p:spPr>
            <p:txBody>
              <a:bodyPr/>
              <a:lstStyle/>
              <a:p>
                <a:r>
                  <a:rPr lang="en-US">
                    <a:noFill/>
                  </a:rPr>
                  <a:t> </a:t>
                </a:r>
              </a:p>
            </p:txBody>
          </p:sp>
        </mc:Fallback>
      </mc:AlternateContent>
      <p:sp>
        <p:nvSpPr>
          <p:cNvPr id="80" name="Rectangle 79">
            <a:extLst>
              <a:ext uri="{FF2B5EF4-FFF2-40B4-BE49-F238E27FC236}">
                <a16:creationId xmlns:a16="http://schemas.microsoft.com/office/drawing/2014/main" id="{07C042AB-843A-4DDE-A278-2500E635DBA6}"/>
              </a:ext>
            </a:extLst>
          </p:cNvPr>
          <p:cNvSpPr/>
          <p:nvPr/>
        </p:nvSpPr>
        <p:spPr>
          <a:xfrm>
            <a:off x="521794" y="5685374"/>
            <a:ext cx="5700756" cy="307777"/>
          </a:xfrm>
          <a:prstGeom prst="rect">
            <a:avLst/>
          </a:prstGeom>
          <a:noFill/>
          <a:ln w="19050">
            <a:solidFill>
              <a:srgbClr val="FFC000"/>
            </a:solidFill>
            <a:prstDash val="sysDash"/>
          </a:ln>
        </p:spPr>
        <p:txBody>
          <a:bodyPr wrap="square">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Coefficient of Performance (COP) of a refrigerator should be greater than 1. </a:t>
            </a:r>
            <a:endParaRPr lang="en-US" sz="1400" dirty="0">
              <a:latin typeface="Times New Roman" panose="02020603050405020304" pitchFamily="18"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D254FA89-7ECD-434D-A859-E4284CA44CCF}"/>
              </a:ext>
            </a:extLst>
          </p:cNvPr>
          <p:cNvCxnSpPr>
            <a:cxnSpLocks/>
          </p:cNvCxnSpPr>
          <p:nvPr/>
        </p:nvCxnSpPr>
        <p:spPr>
          <a:xfrm>
            <a:off x="6778721" y="-16992"/>
            <a:ext cx="0" cy="6874992"/>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
        <p:nvSpPr>
          <p:cNvPr id="28" name="Rectangle 3">
            <a:extLst>
              <a:ext uri="{FF2B5EF4-FFF2-40B4-BE49-F238E27FC236}">
                <a16:creationId xmlns:a16="http://schemas.microsoft.com/office/drawing/2014/main" id="{805313F7-B247-4F46-81B0-A5819C34C377}"/>
              </a:ext>
            </a:extLst>
          </p:cNvPr>
          <p:cNvSpPr>
            <a:spLocks noChangeArrowheads="1"/>
          </p:cNvSpPr>
          <p:nvPr/>
        </p:nvSpPr>
        <p:spPr bwMode="auto">
          <a:xfrm>
            <a:off x="-34378" y="494698"/>
            <a:ext cx="6862186" cy="307777"/>
          </a:xfrm>
          <a:prstGeom prst="rect">
            <a:avLst/>
          </a:prstGeom>
          <a:noFill/>
          <a:ln w="9525">
            <a:noFill/>
            <a:miter lim="800000"/>
            <a:headEnd/>
            <a:tailEnd/>
          </a:ln>
        </p:spPr>
        <p:txBody>
          <a:bodyPr wrap="square">
            <a:spAutoFit/>
          </a:bodyPr>
          <a:lstStyle/>
          <a:p>
            <a:pPr algn="ctr"/>
            <a:r>
              <a:rPr lang="en-US" sz="1400" dirty="0">
                <a:latin typeface="Times New Roman" panose="02020603050405020304" pitchFamily="18" charset="0"/>
                <a:cs typeface="Times New Roman" panose="02020603050405020304" pitchFamily="18" charset="0"/>
              </a:rPr>
              <a:t>In refrigerator, we do not use the word “</a:t>
            </a:r>
            <a:r>
              <a:rPr lang="en-US" sz="1400" dirty="0">
                <a:solidFill>
                  <a:srgbClr val="FF0000"/>
                </a:solidFill>
                <a:latin typeface="Times New Roman" panose="02020603050405020304" pitchFamily="18" charset="0"/>
                <a:cs typeface="Times New Roman" panose="02020603050405020304" pitchFamily="18" charset="0"/>
              </a:rPr>
              <a:t>efficiency</a:t>
            </a:r>
            <a:r>
              <a:rPr lang="en-US" sz="1400" dirty="0">
                <a:latin typeface="Times New Roman" panose="02020603050405020304" pitchFamily="18" charset="0"/>
                <a:cs typeface="Times New Roman" panose="02020603050405020304" pitchFamily="18" charset="0"/>
              </a:rPr>
              <a:t>”. But we use “</a:t>
            </a:r>
            <a:r>
              <a:rPr lang="en-US" sz="1400" dirty="0">
                <a:solidFill>
                  <a:srgbClr val="00B050"/>
                </a:solidFill>
                <a:latin typeface="Times New Roman" panose="02020603050405020304" pitchFamily="18" charset="0"/>
                <a:cs typeface="Times New Roman" panose="02020603050405020304" pitchFamily="18" charset="0"/>
              </a:rPr>
              <a:t>Coefficient of Performance”</a:t>
            </a:r>
          </a:p>
        </p:txBody>
      </p:sp>
      <p:pic>
        <p:nvPicPr>
          <p:cNvPr id="29" name="Picture 8">
            <a:extLst>
              <a:ext uri="{FF2B5EF4-FFF2-40B4-BE49-F238E27FC236}">
                <a16:creationId xmlns:a16="http://schemas.microsoft.com/office/drawing/2014/main" id="{41B79825-0E41-4AEF-84E6-28D46C0658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31"/>
          <a:stretch/>
        </p:blipFill>
        <p:spPr bwMode="auto">
          <a:xfrm>
            <a:off x="7198402" y="5483"/>
            <a:ext cx="4873933" cy="481957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0" name="Rectangle 3">
                <a:extLst>
                  <a:ext uri="{FF2B5EF4-FFF2-40B4-BE49-F238E27FC236}">
                    <a16:creationId xmlns:a16="http://schemas.microsoft.com/office/drawing/2014/main" id="{EFD50887-7E47-4B79-A7DB-7556C5E2AC72}"/>
                  </a:ext>
                </a:extLst>
              </p:cNvPr>
              <p:cNvSpPr>
                <a:spLocks noChangeArrowheads="1"/>
              </p:cNvSpPr>
              <p:nvPr/>
            </p:nvSpPr>
            <p:spPr bwMode="auto">
              <a:xfrm>
                <a:off x="2457024" y="2118836"/>
                <a:ext cx="4362692" cy="317203"/>
              </a:xfrm>
              <a:prstGeom prst="rect">
                <a:avLst/>
              </a:prstGeom>
              <a:noFill/>
              <a:ln w="9525">
                <a:noFill/>
                <a:miter lim="800000"/>
                <a:headEnd/>
                <a:tailEnd/>
              </a:ln>
            </p:spPr>
            <p:txBody>
              <a:bodyPr wrap="square">
                <a:spAutoFit/>
              </a:bodyPr>
              <a:lstStyle/>
              <a:p>
                <a:pPr algn="ctr"/>
                <a:r>
                  <a:rPr lang="en-US" sz="1400" dirty="0">
                    <a:latin typeface="Times New Roman" panose="02020603050405020304" pitchFamily="18" charset="0"/>
                    <a:cs typeface="Times New Roman" panose="02020603050405020304" pitchFamily="18" charset="0"/>
                  </a:rPr>
                  <a:t>Amount of work </a:t>
                </a:r>
                <a14:m>
                  <m:oMath xmlns:m="http://schemas.openxmlformats.org/officeDocument/2006/math">
                    <m:r>
                      <a:rPr lang="en-US" sz="1400" b="0" i="0" smtClean="0">
                        <a:solidFill>
                          <a:srgbClr val="00B050"/>
                        </a:solidFill>
                        <a:latin typeface="Cambria Math" panose="02040503050406030204" pitchFamily="18" charset="0"/>
                      </a:rPr>
                      <m:t>(</m:t>
                    </m:r>
                    <m:sSub>
                      <m:sSubPr>
                        <m:ctrlPr>
                          <a:rPr lang="en-US" sz="1400" i="1" smtClean="0">
                            <a:solidFill>
                              <a:srgbClr val="00B050"/>
                            </a:solidFill>
                            <a:latin typeface="Cambria Math" panose="02040503050406030204" pitchFamily="18" charset="0"/>
                          </a:rPr>
                        </m:ctrlPr>
                      </m:sSubPr>
                      <m:e>
                        <m:r>
                          <a:rPr lang="en-US" sz="1400" b="0" i="1" smtClean="0">
                            <a:solidFill>
                              <a:srgbClr val="00B050"/>
                            </a:solidFill>
                            <a:latin typeface="Cambria Math" panose="02040503050406030204" pitchFamily="18" charset="0"/>
                          </a:rPr>
                          <m:t>𝑊</m:t>
                        </m:r>
                      </m:e>
                      <m:sub>
                        <m:r>
                          <a:rPr lang="en-US" sz="1400" b="0" i="1">
                            <a:solidFill>
                              <a:srgbClr val="00B050"/>
                            </a:solidFill>
                            <a:latin typeface="Cambria Math" panose="02040503050406030204" pitchFamily="18" charset="0"/>
                          </a:rPr>
                          <m:t>𝑛</m:t>
                        </m:r>
                        <m:r>
                          <a:rPr lang="en-US" sz="1400" b="0" i="1" smtClean="0">
                            <a:solidFill>
                              <a:srgbClr val="00B050"/>
                            </a:solidFill>
                            <a:latin typeface="Cambria Math" panose="02040503050406030204" pitchFamily="18" charset="0"/>
                          </a:rPr>
                          <m:t>𝑒𝑡</m:t>
                        </m:r>
                        <m:r>
                          <a:rPr lang="en-US" sz="1400" b="0" i="1" smtClean="0">
                            <a:solidFill>
                              <a:srgbClr val="00B050"/>
                            </a:solidFill>
                            <a:latin typeface="Cambria Math" panose="02040503050406030204" pitchFamily="18" charset="0"/>
                          </a:rPr>
                          <m:t>, </m:t>
                        </m:r>
                        <m:r>
                          <a:rPr lang="en-US" sz="1400" b="0" i="1" smtClean="0">
                            <a:solidFill>
                              <a:srgbClr val="00B050"/>
                            </a:solidFill>
                            <a:latin typeface="Cambria Math" panose="02040503050406030204" pitchFamily="18" charset="0"/>
                          </a:rPr>
                          <m:t>𝑖𝑛</m:t>
                        </m:r>
                      </m:sub>
                    </m:sSub>
                    <m:r>
                      <a:rPr lang="en-US" sz="1400" b="0" i="1" smtClean="0">
                        <a:solidFill>
                          <a:srgbClr val="00B050"/>
                        </a:solidFill>
                        <a:latin typeface="Cambria Math" panose="02040503050406030204" pitchFamily="18" charset="0"/>
                      </a:rPr>
                      <m:t>)</m:t>
                    </m:r>
                  </m:oMath>
                </a14:m>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required to run the compressor.</a:t>
                </a:r>
              </a:p>
            </p:txBody>
          </p:sp>
        </mc:Choice>
        <mc:Fallback xmlns="">
          <p:sp>
            <p:nvSpPr>
              <p:cNvPr id="30" name="Rectangle 3">
                <a:extLst>
                  <a:ext uri="{FF2B5EF4-FFF2-40B4-BE49-F238E27FC236}">
                    <a16:creationId xmlns:a16="http://schemas.microsoft.com/office/drawing/2014/main" id="{EFD50887-7E47-4B79-A7DB-7556C5E2AC72}"/>
                  </a:ext>
                </a:extLst>
              </p:cNvPr>
              <p:cNvSpPr>
                <a:spLocks noRot="1" noChangeAspect="1" noMove="1" noResize="1" noEditPoints="1" noAdjustHandles="1" noChangeArrowheads="1" noChangeShapeType="1" noTextEdit="1"/>
              </p:cNvSpPr>
              <p:nvPr/>
            </p:nvSpPr>
            <p:spPr bwMode="auto">
              <a:xfrm>
                <a:off x="2457024" y="2118836"/>
                <a:ext cx="4362692" cy="317203"/>
              </a:xfrm>
              <a:prstGeom prst="rect">
                <a:avLst/>
              </a:prstGeom>
              <a:blipFill>
                <a:blip r:embed="rId6"/>
                <a:stretch>
                  <a:fillRect t="-3846" b="-1538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
                <a:extLst>
                  <a:ext uri="{FF2B5EF4-FFF2-40B4-BE49-F238E27FC236}">
                    <a16:creationId xmlns:a16="http://schemas.microsoft.com/office/drawing/2014/main" id="{4B08F9A4-D32E-4A94-A7B2-11B6546D74DC}"/>
                  </a:ext>
                </a:extLst>
              </p:cNvPr>
              <p:cNvSpPr>
                <a:spLocks noChangeArrowheads="1"/>
              </p:cNvSpPr>
              <p:nvPr/>
            </p:nvSpPr>
            <p:spPr bwMode="auto">
              <a:xfrm>
                <a:off x="2318372" y="1516371"/>
                <a:ext cx="4509436" cy="523220"/>
              </a:xfrm>
              <a:prstGeom prst="rect">
                <a:avLst/>
              </a:prstGeom>
              <a:noFill/>
              <a:ln w="9525">
                <a:noFill/>
                <a:miter lim="800000"/>
                <a:headEnd/>
                <a:tailEnd/>
              </a:ln>
            </p:spPr>
            <p:txBody>
              <a:bodyPr wrap="square">
                <a:spAutoFit/>
              </a:bodyPr>
              <a:lstStyle/>
              <a:p>
                <a:pPr algn="ctr"/>
                <a:r>
                  <a:rPr lang="en-US" sz="1400" b="0" dirty="0">
                    <a:solidFill>
                      <a:schemeClr val="tx1"/>
                    </a:solidFill>
                    <a:latin typeface="Times New Roman" panose="02020603050405020304" pitchFamily="18" charset="0"/>
                    <a:cs typeface="Times New Roman" panose="02020603050405020304" pitchFamily="18" charset="0"/>
                  </a:rPr>
                  <a:t>Amount of heat </a:t>
                </a:r>
                <a14:m>
                  <m:oMath xmlns:m="http://schemas.openxmlformats.org/officeDocument/2006/math">
                    <m:d>
                      <m:dPr>
                        <m:ctrlPr>
                          <a:rPr lang="en-US" sz="1400" i="1" smtClean="0">
                            <a:solidFill>
                              <a:srgbClr val="0000FF"/>
                            </a:solidFill>
                            <a:latin typeface="Cambria Math" panose="02040503050406030204" pitchFamily="18" charset="0"/>
                          </a:rPr>
                        </m:ctrlPr>
                      </m:dPr>
                      <m:e>
                        <m:sSub>
                          <m:sSubPr>
                            <m:ctrlPr>
                              <a:rPr lang="en-US" sz="1400" i="1">
                                <a:solidFill>
                                  <a:srgbClr val="0000FF"/>
                                </a:solidFill>
                                <a:latin typeface="Cambria Math" panose="02040503050406030204" pitchFamily="18" charset="0"/>
                              </a:rPr>
                            </m:ctrlPr>
                          </m:sSubPr>
                          <m:e>
                            <m:r>
                              <a:rPr lang="en-US" sz="1400" i="1">
                                <a:solidFill>
                                  <a:srgbClr val="0000FF"/>
                                </a:solidFill>
                                <a:latin typeface="Cambria Math" panose="02040503050406030204" pitchFamily="18" charset="0"/>
                              </a:rPr>
                              <m:t>𝑄</m:t>
                            </m:r>
                          </m:e>
                          <m:sub>
                            <m:r>
                              <a:rPr lang="en-US" sz="1400" i="1">
                                <a:solidFill>
                                  <a:srgbClr val="0000FF"/>
                                </a:solidFill>
                                <a:latin typeface="Cambria Math" panose="02040503050406030204" pitchFamily="18" charset="0"/>
                              </a:rPr>
                              <m:t>𝐿</m:t>
                            </m:r>
                          </m:sub>
                        </m:sSub>
                      </m:e>
                    </m:d>
                  </m:oMath>
                </a14:m>
                <a:r>
                  <a:rPr lang="en-US" sz="1400" b="0" dirty="0">
                    <a:solidFill>
                      <a:srgbClr val="0000FF"/>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from refrigerated </a:t>
                </a:r>
                <a:r>
                  <a:rPr lang="en-US" sz="1400" dirty="0">
                    <a:solidFill>
                      <a:schemeClr val="tx1"/>
                    </a:solidFill>
                    <a:latin typeface="Times New Roman" panose="02020603050405020304" pitchFamily="18" charset="0"/>
                    <a:cs typeface="Times New Roman" panose="02020603050405020304" pitchFamily="18" charset="0"/>
                  </a:rPr>
                  <a:t>space to be removed</a:t>
                </a:r>
              </a:p>
              <a:p>
                <a:pPr algn="ctr"/>
                <a:r>
                  <a:rPr lang="en-US" sz="1400" dirty="0">
                    <a:latin typeface="Times New Roman" panose="02020603050405020304" pitchFamily="18" charset="0"/>
                    <a:cs typeface="Times New Roman" panose="02020603050405020304" pitchFamily="18" charset="0"/>
                  </a:rPr>
                  <a:t>(Cooling effect)</a:t>
                </a:r>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Rectangle 3">
                <a:extLst>
                  <a:ext uri="{FF2B5EF4-FFF2-40B4-BE49-F238E27FC236}">
                    <a16:creationId xmlns:a16="http://schemas.microsoft.com/office/drawing/2014/main" id="{4B08F9A4-D32E-4A94-A7B2-11B6546D74DC}"/>
                  </a:ext>
                </a:extLst>
              </p:cNvPr>
              <p:cNvSpPr>
                <a:spLocks noRot="1" noChangeAspect="1" noMove="1" noResize="1" noEditPoints="1" noAdjustHandles="1" noChangeArrowheads="1" noChangeShapeType="1" noTextEdit="1"/>
              </p:cNvSpPr>
              <p:nvPr/>
            </p:nvSpPr>
            <p:spPr bwMode="auto">
              <a:xfrm>
                <a:off x="2318372" y="1516371"/>
                <a:ext cx="4509436" cy="523220"/>
              </a:xfrm>
              <a:prstGeom prst="rect">
                <a:avLst/>
              </a:prstGeom>
              <a:blipFill>
                <a:blip r:embed="rId7"/>
                <a:stretch>
                  <a:fillRect t="-2326" b="-10465"/>
                </a:stretch>
              </a:blipFill>
              <a:ln w="9525">
                <a:noFill/>
                <a:miter lim="800000"/>
                <a:headEnd/>
                <a:tailEnd/>
              </a:ln>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0BB03719-22DE-4E3F-9C2D-49BFEDD0E54B}"/>
              </a:ext>
            </a:extLst>
          </p:cNvPr>
          <p:cNvCxnSpPr>
            <a:cxnSpLocks/>
          </p:cNvCxnSpPr>
          <p:nvPr/>
        </p:nvCxnSpPr>
        <p:spPr>
          <a:xfrm>
            <a:off x="4198631" y="3153371"/>
            <a:ext cx="448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EE93C0CD-5C8A-4077-9F7E-F852CBFFF0D8}"/>
              </a:ext>
            </a:extLst>
          </p:cNvPr>
          <p:cNvSpPr/>
          <p:nvPr/>
        </p:nvSpPr>
        <p:spPr>
          <a:xfrm>
            <a:off x="4689319" y="2986013"/>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08AED81-713E-450C-8AE3-0F250835D63B}"/>
                  </a:ext>
                </a:extLst>
              </p:cNvPr>
              <p:cNvSpPr txBox="1"/>
              <p:nvPr/>
            </p:nvSpPr>
            <p:spPr>
              <a:xfrm>
                <a:off x="2349032" y="4531893"/>
                <a:ext cx="1199303" cy="457561"/>
              </a:xfrm>
              <a:prstGeom prst="rect">
                <a:avLst/>
              </a:prstGeom>
              <a:noFill/>
              <a:ln>
                <a:solidFill>
                  <a:srgbClr val="FFC000"/>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m:rPr>
                              <m:sty m:val="p"/>
                            </m:rPr>
                            <a:rPr lang="en-US" sz="1400">
                              <a:latin typeface="Cambria Math" panose="02040503050406030204" pitchFamily="18" charset="0"/>
                            </a:rPr>
                            <m:t>COP</m:t>
                          </m:r>
                        </m:e>
                        <m:sub>
                          <m:r>
                            <m:rPr>
                              <m:sty m:val="p"/>
                            </m:rPr>
                            <a:rPr lang="en-US" sz="1400">
                              <a:latin typeface="Cambria Math" panose="02040503050406030204" pitchFamily="18" charset="0"/>
                            </a:rPr>
                            <m:t>R</m:t>
                          </m:r>
                        </m:sub>
                      </m:sSub>
                      <m:r>
                        <a:rPr lang="en-US" sz="1400" b="0" i="1"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𝑄</m:t>
                              </m:r>
                            </m:e>
                            <m:sub>
                              <m:r>
                                <a:rPr lang="en-US" sz="1400" b="0" i="1" smtClean="0">
                                  <a:solidFill>
                                    <a:schemeClr val="tx1"/>
                                  </a:solidFill>
                                  <a:latin typeface="Cambria Math" panose="02040503050406030204" pitchFamily="18" charset="0"/>
                                </a:rPr>
                                <m:t>𝐿</m:t>
                              </m:r>
                            </m:sub>
                          </m:sSub>
                        </m:num>
                        <m:den>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𝑒𝑡</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45" name="TextBox 44">
                <a:extLst>
                  <a:ext uri="{FF2B5EF4-FFF2-40B4-BE49-F238E27FC236}">
                    <a16:creationId xmlns:a16="http://schemas.microsoft.com/office/drawing/2014/main" id="{808AED81-713E-450C-8AE3-0F250835D63B}"/>
                  </a:ext>
                </a:extLst>
              </p:cNvPr>
              <p:cNvSpPr txBox="1">
                <a:spLocks noRot="1" noChangeAspect="1" noMove="1" noResize="1" noEditPoints="1" noAdjustHandles="1" noChangeArrowheads="1" noChangeShapeType="1" noTextEdit="1"/>
              </p:cNvSpPr>
              <p:nvPr/>
            </p:nvSpPr>
            <p:spPr>
              <a:xfrm>
                <a:off x="2349032" y="4531893"/>
                <a:ext cx="1199303" cy="457561"/>
              </a:xfrm>
              <a:prstGeom prst="rect">
                <a:avLst/>
              </a:prstGeom>
              <a:blipFill>
                <a:blip r:embed="rId8"/>
                <a:stretch>
                  <a:fillRect l="-2513" r="-503" b="-3896"/>
                </a:stretch>
              </a:blipFill>
              <a:ln>
                <a:solidFill>
                  <a:srgbClr val="FFC00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3513C60-FAB8-49E3-8022-CFCF6FEA377E}"/>
                  </a:ext>
                </a:extLst>
              </p:cNvPr>
              <p:cNvSpPr txBox="1"/>
              <p:nvPr/>
            </p:nvSpPr>
            <p:spPr>
              <a:xfrm>
                <a:off x="3927021" y="4602071"/>
                <a:ext cx="1727559" cy="317203"/>
              </a:xfrm>
              <a:prstGeom prst="rect">
                <a:avLst/>
              </a:prstGeom>
              <a:noFill/>
            </p:spPr>
            <p:txBody>
              <a:bodyPr wrap="square">
                <a:spAutoFit/>
              </a:bodyPr>
              <a:lstStyle/>
              <a:p>
                <a:r>
                  <a:rPr lang="en-US" sz="1400" dirty="0">
                    <a:solidFill>
                      <a:srgbClr val="C00000"/>
                    </a:solidFill>
                    <a:latin typeface="Times New Roman" panose="02020603050405020304" pitchFamily="18" charset="0"/>
                    <a:cs typeface="Times New Roman" panose="02020603050405020304" pitchFamily="18" charset="0"/>
                  </a:rPr>
                  <a:t>Where,</a:t>
                </a:r>
                <a:r>
                  <a:rPr lang="en-US" sz="1400" dirty="0">
                    <a:solidFill>
                      <a:srgbClr val="C00000"/>
                    </a:solidFill>
                  </a:rPr>
                  <a:t> </a:t>
                </a:r>
                <a14:m>
                  <m:oMath xmlns:m="http://schemas.openxmlformats.org/officeDocument/2006/math">
                    <m:sSub>
                      <m:sSubPr>
                        <m:ctrlPr>
                          <a:rPr lang="en-US" sz="140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𝑄</m:t>
                        </m:r>
                      </m:e>
                      <m:sub>
                        <m:r>
                          <a:rPr lang="en-US" sz="1400" b="0" i="1" smtClean="0">
                            <a:solidFill>
                              <a:srgbClr val="C00000"/>
                            </a:solidFill>
                            <a:latin typeface="Cambria Math" panose="02040503050406030204" pitchFamily="18" charset="0"/>
                          </a:rPr>
                          <m:t>𝐿</m:t>
                        </m:r>
                      </m:sub>
                    </m:sSub>
                  </m:oMath>
                </a14:m>
                <a:r>
                  <a:rPr lang="en-US" sz="1400" dirty="0">
                    <a:solidFill>
                      <a:srgbClr val="C00000"/>
                    </a:solidFill>
                  </a:rPr>
                  <a:t> &gt; </a:t>
                </a:r>
                <a14:m>
                  <m:oMath xmlns:m="http://schemas.openxmlformats.org/officeDocument/2006/math">
                    <m:sSub>
                      <m:sSubPr>
                        <m:ctrlPr>
                          <a:rPr lang="en-US" sz="1400" i="1">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 </m:t>
                        </m:r>
                        <m:r>
                          <a:rPr lang="en-US" sz="1400" i="1">
                            <a:solidFill>
                              <a:srgbClr val="C00000"/>
                            </a:solidFill>
                            <a:latin typeface="Cambria Math" panose="02040503050406030204" pitchFamily="18" charset="0"/>
                          </a:rPr>
                          <m:t>𝑊</m:t>
                        </m:r>
                      </m:e>
                      <m:sub>
                        <m:r>
                          <a:rPr lang="en-US" sz="1400" i="1">
                            <a:solidFill>
                              <a:srgbClr val="C00000"/>
                            </a:solidFill>
                            <a:latin typeface="Cambria Math" panose="02040503050406030204" pitchFamily="18" charset="0"/>
                          </a:rPr>
                          <m:t>𝑛𝑒𝑡</m:t>
                        </m:r>
                        <m:r>
                          <a:rPr lang="en-US" sz="1400" i="1">
                            <a:solidFill>
                              <a:srgbClr val="C00000"/>
                            </a:solidFill>
                            <a:latin typeface="Cambria Math" panose="02040503050406030204" pitchFamily="18" charset="0"/>
                          </a:rPr>
                          <m:t>, </m:t>
                        </m:r>
                        <m:r>
                          <a:rPr lang="en-US" sz="1400" i="1">
                            <a:solidFill>
                              <a:srgbClr val="C00000"/>
                            </a:solidFill>
                            <a:latin typeface="Cambria Math" panose="02040503050406030204" pitchFamily="18" charset="0"/>
                          </a:rPr>
                          <m:t>𝑖𝑛</m:t>
                        </m:r>
                      </m:sub>
                    </m:sSub>
                  </m:oMath>
                </a14:m>
                <a:endParaRPr lang="en-US" sz="1400" dirty="0">
                  <a:solidFill>
                    <a:srgbClr val="C00000"/>
                  </a:solidFill>
                </a:endParaRPr>
              </a:p>
            </p:txBody>
          </p:sp>
        </mc:Choice>
        <mc:Fallback xmlns="">
          <p:sp>
            <p:nvSpPr>
              <p:cNvPr id="52" name="TextBox 51">
                <a:extLst>
                  <a:ext uri="{FF2B5EF4-FFF2-40B4-BE49-F238E27FC236}">
                    <a16:creationId xmlns:a16="http://schemas.microsoft.com/office/drawing/2014/main" id="{D3513C60-FAB8-49E3-8022-CFCF6FEA377E}"/>
                  </a:ext>
                </a:extLst>
              </p:cNvPr>
              <p:cNvSpPr txBox="1">
                <a:spLocks noRot="1" noChangeAspect="1" noMove="1" noResize="1" noEditPoints="1" noAdjustHandles="1" noChangeArrowheads="1" noChangeShapeType="1" noTextEdit="1"/>
              </p:cNvSpPr>
              <p:nvPr/>
            </p:nvSpPr>
            <p:spPr>
              <a:xfrm>
                <a:off x="3927021" y="4602071"/>
                <a:ext cx="1727559" cy="317203"/>
              </a:xfrm>
              <a:prstGeom prst="rect">
                <a:avLst/>
              </a:prstGeom>
              <a:blipFill>
                <a:blip r:embed="rId9"/>
                <a:stretch>
                  <a:fillRect l="-1056" t="-3846" b="-17308"/>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07CE76CB-D80B-4F5F-A45D-C4BFC2872F71}"/>
              </a:ext>
            </a:extLst>
          </p:cNvPr>
          <p:cNvSpPr txBox="1"/>
          <p:nvPr/>
        </p:nvSpPr>
        <p:spPr>
          <a:xfrm>
            <a:off x="10563531" y="1000959"/>
            <a:ext cx="1037142"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HP and HT </a:t>
            </a:r>
          </a:p>
          <a:p>
            <a:pPr algn="ctr"/>
            <a:r>
              <a:rPr lang="en-US" sz="1400" dirty="0">
                <a:solidFill>
                  <a:srgbClr val="C00000"/>
                </a:solidFill>
                <a:latin typeface="Times New Roman" panose="02020603050405020304" pitchFamily="18" charset="0"/>
                <a:cs typeface="Times New Roman" panose="02020603050405020304" pitchFamily="18" charset="0"/>
              </a:rPr>
              <a:t>vapor</a:t>
            </a:r>
          </a:p>
        </p:txBody>
      </p:sp>
      <p:sp>
        <p:nvSpPr>
          <p:cNvPr id="23" name="TextBox 22">
            <a:extLst>
              <a:ext uri="{FF2B5EF4-FFF2-40B4-BE49-F238E27FC236}">
                <a16:creationId xmlns:a16="http://schemas.microsoft.com/office/drawing/2014/main" id="{1F37A798-F0A9-4D6C-9EF2-8F892013F9CA}"/>
              </a:ext>
            </a:extLst>
          </p:cNvPr>
          <p:cNvSpPr txBox="1"/>
          <p:nvPr/>
        </p:nvSpPr>
        <p:spPr>
          <a:xfrm>
            <a:off x="10401013" y="3405140"/>
            <a:ext cx="978987"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LP and LT </a:t>
            </a:r>
          </a:p>
          <a:p>
            <a:pPr algn="ctr"/>
            <a:r>
              <a:rPr lang="en-US" sz="1400" dirty="0">
                <a:solidFill>
                  <a:srgbClr val="C00000"/>
                </a:solidFill>
                <a:latin typeface="Times New Roman" panose="02020603050405020304" pitchFamily="18" charset="0"/>
                <a:cs typeface="Times New Roman" panose="02020603050405020304" pitchFamily="18" charset="0"/>
              </a:rPr>
              <a:t>vapor</a:t>
            </a:r>
          </a:p>
        </p:txBody>
      </p:sp>
      <p:sp>
        <p:nvSpPr>
          <p:cNvPr id="24" name="TextBox 23">
            <a:extLst>
              <a:ext uri="{FF2B5EF4-FFF2-40B4-BE49-F238E27FC236}">
                <a16:creationId xmlns:a16="http://schemas.microsoft.com/office/drawing/2014/main" id="{1C7C9A4C-3451-4ED4-8062-6B21FD1C3A68}"/>
              </a:ext>
            </a:extLst>
          </p:cNvPr>
          <p:cNvSpPr txBox="1"/>
          <p:nvPr/>
        </p:nvSpPr>
        <p:spPr>
          <a:xfrm>
            <a:off x="7519982" y="3498387"/>
            <a:ext cx="869019" cy="461665"/>
          </a:xfrm>
          <a:prstGeom prst="rect">
            <a:avLst/>
          </a:prstGeom>
          <a:noFill/>
        </p:spPr>
        <p:txBody>
          <a:bodyPr wrap="none" rtlCol="0">
            <a:spAutoFit/>
          </a:bodyPr>
          <a:lstStyle/>
          <a:p>
            <a:pPr algn="ctr"/>
            <a:r>
              <a:rPr lang="en-US" sz="1200" dirty="0">
                <a:solidFill>
                  <a:srgbClr val="C00000"/>
                </a:solidFill>
                <a:latin typeface="Times New Roman" panose="02020603050405020304" pitchFamily="18" charset="0"/>
                <a:cs typeface="Times New Roman" panose="02020603050405020304" pitchFamily="18" charset="0"/>
              </a:rPr>
              <a:t>LP and LT </a:t>
            </a:r>
          </a:p>
          <a:p>
            <a:pPr algn="ctr"/>
            <a:r>
              <a:rPr lang="en-US" sz="1200" dirty="0">
                <a:solidFill>
                  <a:srgbClr val="C00000"/>
                </a:solidFill>
                <a:latin typeface="Times New Roman" panose="02020603050405020304" pitchFamily="18" charset="0"/>
                <a:cs typeface="Times New Roman" panose="02020603050405020304" pitchFamily="18" charset="0"/>
              </a:rPr>
              <a:t>Liquid</a:t>
            </a:r>
          </a:p>
        </p:txBody>
      </p:sp>
      <p:sp>
        <p:nvSpPr>
          <p:cNvPr id="25" name="TextBox 24">
            <a:extLst>
              <a:ext uri="{FF2B5EF4-FFF2-40B4-BE49-F238E27FC236}">
                <a16:creationId xmlns:a16="http://schemas.microsoft.com/office/drawing/2014/main" id="{815E4A2D-065C-4757-932F-6AD6B188DED5}"/>
              </a:ext>
            </a:extLst>
          </p:cNvPr>
          <p:cNvSpPr txBox="1"/>
          <p:nvPr/>
        </p:nvSpPr>
        <p:spPr>
          <a:xfrm>
            <a:off x="7511157" y="926881"/>
            <a:ext cx="999825"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HP and LT </a:t>
            </a:r>
          </a:p>
          <a:p>
            <a:pPr algn="ctr"/>
            <a:r>
              <a:rPr lang="en-US" sz="1400" dirty="0">
                <a:solidFill>
                  <a:srgbClr val="C00000"/>
                </a:solidFill>
                <a:latin typeface="Times New Roman" panose="02020603050405020304" pitchFamily="18" charset="0"/>
                <a:cs typeface="Times New Roman" panose="02020603050405020304" pitchFamily="18" charset="0"/>
              </a:rPr>
              <a:t>liquid</a:t>
            </a:r>
          </a:p>
        </p:txBody>
      </p:sp>
      <p:sp>
        <p:nvSpPr>
          <p:cNvPr id="26" name="Rectangle 25">
            <a:extLst>
              <a:ext uri="{FF2B5EF4-FFF2-40B4-BE49-F238E27FC236}">
                <a16:creationId xmlns:a16="http://schemas.microsoft.com/office/drawing/2014/main" id="{B0458E32-A1BA-4262-8278-3456E415022A}"/>
              </a:ext>
            </a:extLst>
          </p:cNvPr>
          <p:cNvSpPr/>
          <p:nvPr/>
        </p:nvSpPr>
        <p:spPr>
          <a:xfrm>
            <a:off x="515895" y="6248818"/>
            <a:ext cx="5700756" cy="523220"/>
          </a:xfrm>
          <a:prstGeom prst="rect">
            <a:avLst/>
          </a:prstGeom>
          <a:noFill/>
          <a:ln w="19050">
            <a:solidFill>
              <a:srgbClr val="FFC000"/>
            </a:solidFill>
            <a:prstDash val="sysDash"/>
          </a:ln>
        </p:spPr>
        <p:txBody>
          <a:bodyPr wrap="square">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Commercial refrigerators have Coefficient of Performance (COP) ranging between 2 and 3</a:t>
            </a:r>
          </a:p>
        </p:txBody>
      </p:sp>
      <p:sp>
        <p:nvSpPr>
          <p:cNvPr id="27" name="TextBox 26">
            <a:extLst>
              <a:ext uri="{FF2B5EF4-FFF2-40B4-BE49-F238E27FC236}">
                <a16:creationId xmlns:a16="http://schemas.microsoft.com/office/drawing/2014/main" id="{589A51C8-9FC6-4F47-AA19-EC603F24E6E9}"/>
              </a:ext>
            </a:extLst>
          </p:cNvPr>
          <p:cNvSpPr txBox="1"/>
          <p:nvPr/>
        </p:nvSpPr>
        <p:spPr>
          <a:xfrm>
            <a:off x="10068003" y="3978211"/>
            <a:ext cx="1279263" cy="646331"/>
          </a:xfrm>
          <a:prstGeom prst="rect">
            <a:avLst/>
          </a:prstGeom>
          <a:noFill/>
        </p:spPr>
        <p:txBody>
          <a:bodyPr wrap="square">
            <a:spAutoFit/>
          </a:bodyPr>
          <a:lstStyle/>
          <a:p>
            <a:pPr algn="ctr"/>
            <a:r>
              <a:rPr lang="en-US" sz="1800" dirty="0">
                <a:solidFill>
                  <a:schemeClr val="tx1"/>
                </a:solidFill>
                <a:latin typeface="Times New Roman" panose="02020603050405020304" pitchFamily="18" charset="0"/>
                <a:cs typeface="Times New Roman" panose="02020603050405020304" pitchFamily="18" charset="0"/>
              </a:rPr>
              <a:t>Inside refrigerator</a:t>
            </a:r>
            <a:endParaRPr lang="en-US" dirty="0"/>
          </a:p>
        </p:txBody>
      </p:sp>
      <p:sp>
        <p:nvSpPr>
          <p:cNvPr id="32" name="TextBox 31">
            <a:extLst>
              <a:ext uri="{FF2B5EF4-FFF2-40B4-BE49-F238E27FC236}">
                <a16:creationId xmlns:a16="http://schemas.microsoft.com/office/drawing/2014/main" id="{F55FAF55-B8D5-46CC-BDC9-CDE83C9AE7E1}"/>
              </a:ext>
            </a:extLst>
          </p:cNvPr>
          <p:cNvSpPr txBox="1"/>
          <p:nvPr/>
        </p:nvSpPr>
        <p:spPr>
          <a:xfrm>
            <a:off x="10208462" y="325420"/>
            <a:ext cx="1279263" cy="646331"/>
          </a:xfrm>
          <a:prstGeom prst="rect">
            <a:avLst/>
          </a:prstGeom>
          <a:noFill/>
        </p:spPr>
        <p:txBody>
          <a:bodyPr wrap="square">
            <a:spAutoFit/>
          </a:bodyPr>
          <a:lstStyle/>
          <a:p>
            <a:pPr algn="ctr"/>
            <a:r>
              <a:rPr lang="en-US" sz="1800" dirty="0">
                <a:solidFill>
                  <a:schemeClr val="tx1"/>
                </a:solidFill>
                <a:latin typeface="Times New Roman" panose="02020603050405020304" pitchFamily="18" charset="0"/>
                <a:cs typeface="Times New Roman" panose="02020603050405020304" pitchFamily="18" charset="0"/>
              </a:rPr>
              <a:t>Backside of refrigerator</a:t>
            </a:r>
            <a:endParaRPr lang="en-US" dirty="0"/>
          </a:p>
        </p:txBody>
      </p:sp>
      <p:cxnSp>
        <p:nvCxnSpPr>
          <p:cNvPr id="5" name="Straight Arrow Connector 4">
            <a:extLst>
              <a:ext uri="{FF2B5EF4-FFF2-40B4-BE49-F238E27FC236}">
                <a16:creationId xmlns:a16="http://schemas.microsoft.com/office/drawing/2014/main" id="{FBBC0883-AEF4-440D-A85D-99C62F59F736}"/>
              </a:ext>
            </a:extLst>
          </p:cNvPr>
          <p:cNvCxnSpPr/>
          <p:nvPr/>
        </p:nvCxnSpPr>
        <p:spPr>
          <a:xfrm flipV="1">
            <a:off x="9635368" y="802475"/>
            <a:ext cx="573094" cy="540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975DF1D-73A6-4EEF-BD64-5AECB00F196A}"/>
              </a:ext>
            </a:extLst>
          </p:cNvPr>
          <p:cNvCxnSpPr>
            <a:cxnSpLocks/>
          </p:cNvCxnSpPr>
          <p:nvPr/>
        </p:nvCxnSpPr>
        <p:spPr>
          <a:xfrm>
            <a:off x="9674710" y="3604315"/>
            <a:ext cx="613245" cy="42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18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wipe(down)">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wipe(down)">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00"/>
                                        <p:tgtEl>
                                          <p:spTgt spid="4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down)">
                                      <p:cBhvr>
                                        <p:cTn id="38" dur="500"/>
                                        <p:tgtEl>
                                          <p:spTgt spid="5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down)">
                                      <p:cBhvr>
                                        <p:cTn id="72" dur="500"/>
                                        <p:tgtEl>
                                          <p:spTgt spid="4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down)">
                                      <p:cBhvr>
                                        <p:cTn id="80" dur="500"/>
                                        <p:tgtEl>
                                          <p:spTgt spid="8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15" grpId="0"/>
      <p:bldP spid="63" grpId="0"/>
      <p:bldP spid="66" grpId="0"/>
      <p:bldP spid="80" grpId="0" animBg="1"/>
      <p:bldP spid="28" grpId="0"/>
      <p:bldP spid="30" grpId="0"/>
      <p:bldP spid="31" grpId="0"/>
      <p:bldP spid="38" grpId="0" animBg="1"/>
      <p:bldP spid="45" grpId="0" animBg="1"/>
      <p:bldP spid="52"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1" y="0"/>
            <a:ext cx="1216404" cy="3768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4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Heat pumps</a:t>
            </a:r>
          </a:p>
        </p:txBody>
      </p:sp>
      <p:sp>
        <p:nvSpPr>
          <p:cNvPr id="34" name="Rectangle 33">
            <a:extLst>
              <a:ext uri="{FF2B5EF4-FFF2-40B4-BE49-F238E27FC236}">
                <a16:creationId xmlns:a16="http://schemas.microsoft.com/office/drawing/2014/main" id="{80036E4F-756E-4EF1-A4B0-5A5192FB3603}"/>
              </a:ext>
            </a:extLst>
          </p:cNvPr>
          <p:cNvSpPr/>
          <p:nvPr/>
        </p:nvSpPr>
        <p:spPr>
          <a:xfrm>
            <a:off x="6962338" y="5828594"/>
            <a:ext cx="5422083" cy="984885"/>
          </a:xfrm>
          <a:prstGeom prst="rect">
            <a:avLst/>
          </a:prstGeom>
        </p:spPr>
        <p:txBody>
          <a:bodyPr wrap="square">
            <a:spAutoFit/>
          </a:bodyPr>
          <a:lstStyle/>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Q</a:t>
            </a:r>
            <a:r>
              <a:rPr lang="en-US" sz="1600" baseline="-25000" dirty="0">
                <a:solidFill>
                  <a:srgbClr val="3333FF"/>
                </a:solidFill>
                <a:latin typeface="Times New Roman" panose="02020603050405020304" pitchFamily="18" charset="0"/>
                <a:cs typeface="Times New Roman" panose="02020603050405020304" pitchFamily="18" charset="0"/>
              </a:rPr>
              <a:t>L</a:t>
            </a:r>
            <a:r>
              <a:rPr lang="en-US" sz="1200" dirty="0">
                <a:latin typeface="Times New Roman" panose="02020603050405020304" pitchFamily="18" charset="0"/>
                <a:cs typeface="Times New Roman" panose="02020603050405020304" pitchFamily="18" charset="0"/>
              </a:rPr>
              <a:t>  :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heat absorbed </a:t>
            </a:r>
            <a:r>
              <a:rPr lang="en-US" sz="1200" dirty="0">
                <a:latin typeface="Times New Roman" panose="02020603050405020304" pitchFamily="18" charset="0"/>
                <a:cs typeface="Times New Roman" panose="02020603050405020304" pitchFamily="18" charset="0"/>
              </a:rPr>
              <a:t>from the outside environment</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Q</a:t>
            </a:r>
            <a:r>
              <a:rPr lang="en-US" sz="1600" baseline="-25000" dirty="0">
                <a:solidFill>
                  <a:srgbClr val="3333FF"/>
                </a:solidFill>
                <a:latin typeface="Times New Roman" panose="02020603050405020304" pitchFamily="18" charset="0"/>
                <a:cs typeface="Times New Roman" panose="02020603050405020304" pitchFamily="18" charset="0"/>
              </a:rPr>
              <a:t>H</a:t>
            </a:r>
            <a:r>
              <a:rPr lang="en-US" sz="1200" dirty="0">
                <a:solidFill>
                  <a:srgbClr val="3333FF"/>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heat supplied </a:t>
            </a:r>
            <a:r>
              <a:rPr lang="en-US" sz="1200" dirty="0">
                <a:latin typeface="Times New Roman" panose="02020603050405020304" pitchFamily="18" charset="0"/>
                <a:cs typeface="Times New Roman" panose="02020603050405020304" pitchFamily="18" charset="0"/>
              </a:rPr>
              <a:t>in to the living room</a:t>
            </a:r>
          </a:p>
          <a:p>
            <a:pPr>
              <a:spcAft>
                <a:spcPts val="600"/>
              </a:spcAft>
            </a:pPr>
            <a:r>
              <a:rPr lang="en-US" sz="1600" dirty="0">
                <a:solidFill>
                  <a:srgbClr val="3333FF"/>
                </a:solidFill>
                <a:latin typeface="Times New Roman" panose="02020603050405020304" pitchFamily="18" charset="0"/>
                <a:cs typeface="Times New Roman" panose="02020603050405020304" pitchFamily="18" charset="0"/>
              </a:rPr>
              <a:t>W</a:t>
            </a:r>
            <a:r>
              <a:rPr lang="en-US" sz="1600" baseline="-25000" dirty="0">
                <a:solidFill>
                  <a:srgbClr val="3333FF"/>
                </a:solidFill>
                <a:latin typeface="Times New Roman" panose="02020603050405020304" pitchFamily="18" charset="0"/>
                <a:cs typeface="Times New Roman" panose="02020603050405020304" pitchFamily="18" charset="0"/>
              </a:rPr>
              <a:t>net, in</a:t>
            </a:r>
            <a:r>
              <a:rPr lang="en-US" sz="1200" dirty="0">
                <a:latin typeface="Times New Roman" panose="02020603050405020304" pitchFamily="18" charset="0"/>
                <a:cs typeface="Times New Roman" panose="02020603050405020304" pitchFamily="18" charset="0"/>
              </a:rPr>
              <a:t> : Amount of </a:t>
            </a:r>
            <a:r>
              <a:rPr lang="en-US" sz="1200" dirty="0">
                <a:solidFill>
                  <a:schemeClr val="accent4">
                    <a:lumMod val="50000"/>
                  </a:schemeClr>
                </a:solidFill>
                <a:latin typeface="Times New Roman" panose="02020603050405020304" pitchFamily="18" charset="0"/>
                <a:cs typeface="Times New Roman" panose="02020603050405020304" pitchFamily="18" charset="0"/>
              </a:rPr>
              <a:t>work supplied as input, </a:t>
            </a:r>
            <a:r>
              <a:rPr lang="en-US" sz="1200" dirty="0">
                <a:latin typeface="Times New Roman" panose="02020603050405020304" pitchFamily="18" charset="0"/>
                <a:cs typeface="Times New Roman" panose="02020603050405020304" pitchFamily="18" charset="0"/>
              </a:rPr>
              <a:t>to get the desired heating effect</a:t>
            </a:r>
          </a:p>
        </p:txBody>
      </p:sp>
      <p:sp>
        <p:nvSpPr>
          <p:cNvPr id="50" name="Rectangle 3">
            <a:extLst>
              <a:ext uri="{FF2B5EF4-FFF2-40B4-BE49-F238E27FC236}">
                <a16:creationId xmlns:a16="http://schemas.microsoft.com/office/drawing/2014/main" id="{15163E2D-E636-488D-8036-F966758F1B8C}"/>
              </a:ext>
            </a:extLst>
          </p:cNvPr>
          <p:cNvSpPr>
            <a:spLocks noChangeArrowheads="1"/>
          </p:cNvSpPr>
          <p:nvPr/>
        </p:nvSpPr>
        <p:spPr bwMode="auto">
          <a:xfrm>
            <a:off x="-407543" y="1338804"/>
            <a:ext cx="3247895" cy="307777"/>
          </a:xfrm>
          <a:prstGeom prst="rect">
            <a:avLst/>
          </a:prstGeom>
          <a:noFill/>
          <a:ln w="9525">
            <a:noFill/>
            <a:miter lim="800000"/>
            <a:headEnd/>
            <a:tailEnd/>
          </a:ln>
        </p:spPr>
        <p:txBody>
          <a:bodyPr wrap="square">
            <a:spAutoFit/>
          </a:bodyPr>
          <a:lstStyle/>
          <a:p>
            <a:pPr algn="ctr"/>
            <a:r>
              <a:rPr lang="en-US" sz="1400" dirty="0">
                <a:solidFill>
                  <a:schemeClr val="accent4">
                    <a:lumMod val="50000"/>
                  </a:schemeClr>
                </a:solidFill>
                <a:latin typeface="Times New Roman" panose="02020603050405020304" pitchFamily="18" charset="0"/>
                <a:cs typeface="Times New Roman" panose="02020603050405020304" pitchFamily="18" charset="0"/>
              </a:rPr>
              <a:t>What is the desired output here?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5DE046E-AF04-491E-830E-8A770A1AB618}"/>
                  </a:ext>
                </a:extLst>
              </p:cNvPr>
              <p:cNvSpPr txBox="1"/>
              <p:nvPr/>
            </p:nvSpPr>
            <p:spPr>
              <a:xfrm>
                <a:off x="1673544" y="3297068"/>
                <a:ext cx="3188760" cy="349326"/>
              </a:xfrm>
              <a:prstGeom prst="rect">
                <a:avLst/>
              </a:prstGeom>
              <a:noFill/>
            </p:spPr>
            <p:txBody>
              <a:bodyPr wrap="square">
                <a:spAutoFit/>
              </a:bodyPr>
              <a:lstStyle/>
              <a:p>
                <a14:m>
                  <m:oMath xmlns:m="http://schemas.openxmlformats.org/officeDocument/2006/math">
                    <m:r>
                      <m:rPr>
                        <m:sty m:val="p"/>
                      </m:rPr>
                      <a:rPr lang="en-US" sz="1600" b="0" i="0" smtClean="0">
                        <a:solidFill>
                          <a:schemeClr val="tx1"/>
                        </a:solidFill>
                        <a:latin typeface="Cambria Math" panose="02040503050406030204" pitchFamily="18" charset="0"/>
                      </a:rPr>
                      <m:t>So</m:t>
                    </m:r>
                    <m:r>
                      <a:rPr lang="en-US" sz="1600" b="0" i="0" smtClean="0">
                        <a:solidFill>
                          <a:schemeClr val="tx1"/>
                        </a:solidFill>
                        <a:latin typeface="Cambria Math" panose="02040503050406030204" pitchFamily="18" charset="0"/>
                      </a:rPr>
                      <m:t>,     </m:t>
                    </m:r>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𝑄</m:t>
                        </m:r>
                      </m:e>
                      <m:sub>
                        <m:r>
                          <a:rPr lang="en-US" sz="1600" i="1">
                            <a:solidFill>
                              <a:schemeClr val="tx1"/>
                            </a:solidFill>
                            <a:latin typeface="Cambria Math" panose="02040503050406030204" pitchFamily="18" charset="0"/>
                          </a:rPr>
                          <m:t>𝐻</m:t>
                        </m:r>
                      </m:sub>
                    </m:sSub>
                    <m:r>
                      <a:rPr lang="en-US" sz="1600" b="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𝑄</m:t>
                        </m:r>
                      </m:e>
                      <m:sub>
                        <m:r>
                          <a:rPr lang="en-US" sz="1600" b="0" i="1" smtClean="0">
                            <a:solidFill>
                              <a:schemeClr val="tx1"/>
                            </a:solidFill>
                            <a:latin typeface="Cambria Math" panose="02040503050406030204" pitchFamily="18" charset="0"/>
                          </a:rPr>
                          <m:t>𝐿</m:t>
                        </m:r>
                      </m:sub>
                    </m:sSub>
                    <m:r>
                      <a:rPr lang="en-US"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𝑊</m:t>
                        </m:r>
                      </m:e>
                      <m:sub>
                        <m:r>
                          <a:rPr lang="en-US" sz="1600" i="1">
                            <a:latin typeface="Cambria Math" panose="02040503050406030204" pitchFamily="18" charset="0"/>
                          </a:rPr>
                          <m:t>𝑛𝑒𝑡</m:t>
                        </m:r>
                        <m:r>
                          <a:rPr lang="en-US" sz="1600" i="1">
                            <a:latin typeface="Cambria Math" panose="02040503050406030204" pitchFamily="18" charset="0"/>
                          </a:rPr>
                          <m:t>, </m:t>
                        </m:r>
                        <m:r>
                          <a:rPr lang="en-US" sz="1600" i="1">
                            <a:latin typeface="Cambria Math" panose="02040503050406030204" pitchFamily="18" charset="0"/>
                          </a:rPr>
                          <m:t>𝑖𝑛</m:t>
                        </m:r>
                      </m:sub>
                    </m:sSub>
                  </m:oMath>
                </a14:m>
                <a:r>
                  <a:rPr lang="en-US" sz="1600" dirty="0">
                    <a:solidFill>
                      <a:schemeClr val="tx1"/>
                    </a:solidFill>
                    <a:latin typeface="Times New Roman" panose="02020603050405020304" pitchFamily="18" charset="0"/>
                    <a:cs typeface="Times New Roman" panose="02020603050405020304" pitchFamily="18" charset="0"/>
                  </a:rPr>
                  <a:t>     (kJ)</a:t>
                </a:r>
              </a:p>
            </p:txBody>
          </p:sp>
        </mc:Choice>
        <mc:Fallback xmlns="">
          <p:sp>
            <p:nvSpPr>
              <p:cNvPr id="51" name="TextBox 50">
                <a:extLst>
                  <a:ext uri="{FF2B5EF4-FFF2-40B4-BE49-F238E27FC236}">
                    <a16:creationId xmlns:a16="http://schemas.microsoft.com/office/drawing/2014/main" id="{55DE046E-AF04-491E-830E-8A770A1AB618}"/>
                  </a:ext>
                </a:extLst>
              </p:cNvPr>
              <p:cNvSpPr txBox="1">
                <a:spLocks noRot="1" noChangeAspect="1" noMove="1" noResize="1" noEditPoints="1" noAdjustHandles="1" noChangeArrowheads="1" noChangeShapeType="1" noTextEdit="1"/>
              </p:cNvSpPr>
              <p:nvPr/>
            </p:nvSpPr>
            <p:spPr>
              <a:xfrm>
                <a:off x="1673544" y="3297068"/>
                <a:ext cx="3188760" cy="349326"/>
              </a:xfrm>
              <a:prstGeom prst="rect">
                <a:avLst/>
              </a:prstGeom>
              <a:blipFill>
                <a:blip r:embed="rId2"/>
                <a:stretch>
                  <a:fillRect t="-5263" b="-19298"/>
                </a:stretch>
              </a:blipFill>
            </p:spPr>
            <p:txBody>
              <a:bodyPr/>
              <a:lstStyle/>
              <a:p>
                <a:r>
                  <a:rPr lang="en-US">
                    <a:noFill/>
                  </a:rPr>
                  <a:t> </a:t>
                </a:r>
              </a:p>
            </p:txBody>
          </p:sp>
        </mc:Fallback>
      </mc:AlternateContent>
      <p:sp>
        <p:nvSpPr>
          <p:cNvPr id="63" name="Rectangle 3">
            <a:extLst>
              <a:ext uri="{FF2B5EF4-FFF2-40B4-BE49-F238E27FC236}">
                <a16:creationId xmlns:a16="http://schemas.microsoft.com/office/drawing/2014/main" id="{1CC410DD-DD3B-473F-9E53-3C6FE5F0D54C}"/>
              </a:ext>
            </a:extLst>
          </p:cNvPr>
          <p:cNvSpPr>
            <a:spLocks noChangeArrowheads="1"/>
          </p:cNvSpPr>
          <p:nvPr/>
        </p:nvSpPr>
        <p:spPr bwMode="auto">
          <a:xfrm>
            <a:off x="-198716" y="1832589"/>
            <a:ext cx="2736258" cy="307777"/>
          </a:xfrm>
          <a:prstGeom prst="rect">
            <a:avLst/>
          </a:prstGeom>
          <a:noFill/>
          <a:ln w="9525">
            <a:noFill/>
            <a:miter lim="800000"/>
            <a:headEnd/>
            <a:tailEnd/>
          </a:ln>
        </p:spPr>
        <p:txBody>
          <a:bodyPr wrap="square">
            <a:spAutoFit/>
          </a:bodyPr>
          <a:lstStyle/>
          <a:p>
            <a:pPr algn="ctr"/>
            <a:r>
              <a:rPr lang="en-US" sz="1400" dirty="0">
                <a:solidFill>
                  <a:schemeClr val="accent4">
                    <a:lumMod val="50000"/>
                  </a:schemeClr>
                </a:solidFill>
                <a:latin typeface="Times New Roman" panose="02020603050405020304" pitchFamily="18" charset="0"/>
                <a:cs typeface="Times New Roman" panose="02020603050405020304" pitchFamily="18" charset="0"/>
              </a:rPr>
              <a:t>What is the required input here? </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9564BD4-CDF6-42D2-991B-78AEAAE4E065}"/>
                  </a:ext>
                </a:extLst>
              </p:cNvPr>
              <p:cNvSpPr txBox="1"/>
              <p:nvPr/>
            </p:nvSpPr>
            <p:spPr>
              <a:xfrm>
                <a:off x="363950" y="4216471"/>
                <a:ext cx="1881734"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COP</m:t>
                          </m:r>
                        </m:e>
                        <m:sub>
                          <m:r>
                            <m:rPr>
                              <m:sty m:val="p"/>
                            </m:rPr>
                            <a:rPr lang="en-US" sz="1400" b="0" i="0" smtClean="0">
                              <a:latin typeface="Cambria Math" panose="02040503050406030204" pitchFamily="18" charset="0"/>
                            </a:rPr>
                            <m:t>P</m:t>
                          </m:r>
                        </m:sub>
                      </m:sSub>
                      <m:r>
                        <a:rPr lang="en-US" sz="1400" b="0" i="0" smtClean="0">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66" name="TextBox 65">
                <a:extLst>
                  <a:ext uri="{FF2B5EF4-FFF2-40B4-BE49-F238E27FC236}">
                    <a16:creationId xmlns:a16="http://schemas.microsoft.com/office/drawing/2014/main" id="{39564BD4-CDF6-42D2-991B-78AEAAE4E065}"/>
                  </a:ext>
                </a:extLst>
              </p:cNvPr>
              <p:cNvSpPr txBox="1">
                <a:spLocks noRot="1" noChangeAspect="1" noMove="1" noResize="1" noEditPoints="1" noAdjustHandles="1" noChangeArrowheads="1" noChangeShapeType="1" noTextEdit="1"/>
              </p:cNvSpPr>
              <p:nvPr/>
            </p:nvSpPr>
            <p:spPr>
              <a:xfrm>
                <a:off x="363950" y="4216471"/>
                <a:ext cx="1881734" cy="445378"/>
              </a:xfrm>
              <a:prstGeom prst="rect">
                <a:avLst/>
              </a:prstGeom>
              <a:blipFill>
                <a:blip r:embed="rId3"/>
                <a:stretch>
                  <a:fillRect t="-1370" r="-974" b="-16438"/>
                </a:stretch>
              </a:blipFill>
            </p:spPr>
            <p:txBody>
              <a:bodyPr/>
              <a:lstStyle/>
              <a:p>
                <a:r>
                  <a:rPr lang="en-US">
                    <a:noFill/>
                  </a:rPr>
                  <a:t> </a:t>
                </a:r>
              </a:p>
            </p:txBody>
          </p:sp>
        </mc:Fallback>
      </mc:AlternateContent>
      <p:sp>
        <p:nvSpPr>
          <p:cNvPr id="80" name="Rectangle 79">
            <a:extLst>
              <a:ext uri="{FF2B5EF4-FFF2-40B4-BE49-F238E27FC236}">
                <a16:creationId xmlns:a16="http://schemas.microsoft.com/office/drawing/2014/main" id="{07C042AB-843A-4DDE-A278-2500E635DBA6}"/>
              </a:ext>
            </a:extLst>
          </p:cNvPr>
          <p:cNvSpPr/>
          <p:nvPr/>
        </p:nvSpPr>
        <p:spPr>
          <a:xfrm>
            <a:off x="1467665" y="6456397"/>
            <a:ext cx="3651027" cy="307777"/>
          </a:xfrm>
          <a:prstGeom prst="rect">
            <a:avLst/>
          </a:prstGeom>
          <a:noFill/>
          <a:ln w="19050">
            <a:solidFill>
              <a:srgbClr val="FFC000"/>
            </a:solidFill>
            <a:prstDash val="sysDash"/>
          </a:ln>
        </p:spPr>
        <p:txBody>
          <a:bodyPr wrap="square">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COP of a pump = COP of a refrigerator +1. </a:t>
            </a:r>
            <a:endParaRPr lang="en-US" sz="1400" dirty="0">
              <a:latin typeface="Times New Roman" panose="02020603050405020304" pitchFamily="18"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D254FA89-7ECD-434D-A859-E4284CA44CCF}"/>
              </a:ext>
            </a:extLst>
          </p:cNvPr>
          <p:cNvCxnSpPr>
            <a:cxnSpLocks/>
          </p:cNvCxnSpPr>
          <p:nvPr/>
        </p:nvCxnSpPr>
        <p:spPr>
          <a:xfrm>
            <a:off x="6837444" y="-16992"/>
            <a:ext cx="0" cy="6874992"/>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
        <p:nvSpPr>
          <p:cNvPr id="28" name="Rectangle 3">
            <a:extLst>
              <a:ext uri="{FF2B5EF4-FFF2-40B4-BE49-F238E27FC236}">
                <a16:creationId xmlns:a16="http://schemas.microsoft.com/office/drawing/2014/main" id="{805313F7-B247-4F46-81B0-A5819C34C377}"/>
              </a:ext>
            </a:extLst>
          </p:cNvPr>
          <p:cNvSpPr>
            <a:spLocks noChangeArrowheads="1"/>
          </p:cNvSpPr>
          <p:nvPr/>
        </p:nvSpPr>
        <p:spPr bwMode="auto">
          <a:xfrm>
            <a:off x="1225269" y="-5316"/>
            <a:ext cx="5612175" cy="523220"/>
          </a:xfrm>
          <a:prstGeom prst="rect">
            <a:avLst/>
          </a:prstGeom>
          <a:noFill/>
          <a:ln w="9525">
            <a:noFill/>
            <a:miter lim="800000"/>
            <a:headEnd/>
            <a:tailEnd/>
          </a:ln>
        </p:spPr>
        <p:txBody>
          <a:bodyPr wrap="square">
            <a:spAutoFit/>
          </a:bodyPr>
          <a:lstStyle/>
          <a:p>
            <a:pPr algn="ctr"/>
            <a:r>
              <a:rPr lang="en-US" sz="1400" dirty="0">
                <a:solidFill>
                  <a:srgbClr val="0000FF"/>
                </a:solidFill>
                <a:latin typeface="Times New Roman" panose="02020603050405020304" pitchFamily="18" charset="0"/>
                <a:cs typeface="Times New Roman" panose="02020603050405020304" pitchFamily="18" charset="0"/>
              </a:rPr>
              <a:t>Heat pumps are devices, that transfer the thermal energy from cold space to the warm place</a:t>
            </a:r>
          </a:p>
        </p:txBody>
      </p:sp>
      <mc:AlternateContent xmlns:mc="http://schemas.openxmlformats.org/markup-compatibility/2006" xmlns:a14="http://schemas.microsoft.com/office/drawing/2010/main">
        <mc:Choice Requires="a14">
          <p:sp>
            <p:nvSpPr>
              <p:cNvPr id="30" name="Rectangle 3">
                <a:extLst>
                  <a:ext uri="{FF2B5EF4-FFF2-40B4-BE49-F238E27FC236}">
                    <a16:creationId xmlns:a16="http://schemas.microsoft.com/office/drawing/2014/main" id="{EFD50887-7E47-4B79-A7DB-7556C5E2AC72}"/>
                  </a:ext>
                </a:extLst>
              </p:cNvPr>
              <p:cNvSpPr>
                <a:spLocks noChangeArrowheads="1"/>
              </p:cNvSpPr>
              <p:nvPr/>
            </p:nvSpPr>
            <p:spPr bwMode="auto">
              <a:xfrm>
                <a:off x="2242519" y="1822268"/>
                <a:ext cx="4626443" cy="317203"/>
              </a:xfrm>
              <a:prstGeom prst="rect">
                <a:avLst/>
              </a:prstGeom>
              <a:noFill/>
              <a:ln w="9525">
                <a:noFill/>
                <a:miter lim="800000"/>
                <a:headEnd/>
                <a:tailEnd/>
              </a:ln>
            </p:spPr>
            <p:txBody>
              <a:bodyPr wrap="square">
                <a:spAutoFit/>
              </a:bodyPr>
              <a:lstStyle/>
              <a:p>
                <a:pPr algn="ctr"/>
                <a:r>
                  <a:rPr lang="en-US" sz="1400" dirty="0">
                    <a:latin typeface="Times New Roman" panose="02020603050405020304" pitchFamily="18" charset="0"/>
                    <a:cs typeface="Times New Roman" panose="02020603050405020304" pitchFamily="18" charset="0"/>
                  </a:rPr>
                  <a:t>Amount of work </a:t>
                </a:r>
                <a14:m>
                  <m:oMath xmlns:m="http://schemas.openxmlformats.org/officeDocument/2006/math">
                    <m:r>
                      <a:rPr lang="en-US" sz="1400" b="0" i="0" smtClean="0">
                        <a:solidFill>
                          <a:srgbClr val="00B050"/>
                        </a:solidFill>
                        <a:latin typeface="Cambria Math" panose="02040503050406030204" pitchFamily="18" charset="0"/>
                      </a:rPr>
                      <m:t>(</m:t>
                    </m:r>
                    <m:sSub>
                      <m:sSubPr>
                        <m:ctrlPr>
                          <a:rPr lang="en-US" sz="1400" i="1" smtClean="0">
                            <a:solidFill>
                              <a:srgbClr val="00B050"/>
                            </a:solidFill>
                            <a:latin typeface="Cambria Math" panose="02040503050406030204" pitchFamily="18" charset="0"/>
                          </a:rPr>
                        </m:ctrlPr>
                      </m:sSubPr>
                      <m:e>
                        <m:r>
                          <a:rPr lang="en-US" sz="1400" b="0" i="1" smtClean="0">
                            <a:solidFill>
                              <a:srgbClr val="00B050"/>
                            </a:solidFill>
                            <a:latin typeface="Cambria Math" panose="02040503050406030204" pitchFamily="18" charset="0"/>
                          </a:rPr>
                          <m:t>𝑊</m:t>
                        </m:r>
                      </m:e>
                      <m:sub>
                        <m:r>
                          <a:rPr lang="en-US" sz="1400" b="0" i="1">
                            <a:solidFill>
                              <a:srgbClr val="00B050"/>
                            </a:solidFill>
                            <a:latin typeface="Cambria Math" panose="02040503050406030204" pitchFamily="18" charset="0"/>
                          </a:rPr>
                          <m:t>𝑛</m:t>
                        </m:r>
                        <m:r>
                          <a:rPr lang="en-US" sz="1400" b="0" i="1" smtClean="0">
                            <a:solidFill>
                              <a:srgbClr val="00B050"/>
                            </a:solidFill>
                            <a:latin typeface="Cambria Math" panose="02040503050406030204" pitchFamily="18" charset="0"/>
                          </a:rPr>
                          <m:t>𝑒𝑡</m:t>
                        </m:r>
                        <m:r>
                          <a:rPr lang="en-US" sz="1400" b="0" i="1" smtClean="0">
                            <a:solidFill>
                              <a:srgbClr val="00B050"/>
                            </a:solidFill>
                            <a:latin typeface="Cambria Math" panose="02040503050406030204" pitchFamily="18" charset="0"/>
                          </a:rPr>
                          <m:t>, </m:t>
                        </m:r>
                        <m:r>
                          <a:rPr lang="en-US" sz="1400" b="0" i="1" smtClean="0">
                            <a:solidFill>
                              <a:srgbClr val="00B050"/>
                            </a:solidFill>
                            <a:latin typeface="Cambria Math" panose="02040503050406030204" pitchFamily="18" charset="0"/>
                          </a:rPr>
                          <m:t>𝑖𝑛</m:t>
                        </m:r>
                      </m:sub>
                    </m:sSub>
                    <m:r>
                      <a:rPr lang="en-US" sz="1400" b="0" i="1" smtClean="0">
                        <a:solidFill>
                          <a:srgbClr val="00B050"/>
                        </a:solidFill>
                        <a:latin typeface="Cambria Math" panose="02040503050406030204" pitchFamily="18" charset="0"/>
                      </a:rPr>
                      <m:t>)</m:t>
                    </m:r>
                  </m:oMath>
                </a14:m>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required to run the device.</a:t>
                </a:r>
              </a:p>
            </p:txBody>
          </p:sp>
        </mc:Choice>
        <mc:Fallback xmlns="">
          <p:sp>
            <p:nvSpPr>
              <p:cNvPr id="30" name="Rectangle 3">
                <a:extLst>
                  <a:ext uri="{FF2B5EF4-FFF2-40B4-BE49-F238E27FC236}">
                    <a16:creationId xmlns:a16="http://schemas.microsoft.com/office/drawing/2014/main" id="{EFD50887-7E47-4B79-A7DB-7556C5E2AC72}"/>
                  </a:ext>
                </a:extLst>
              </p:cNvPr>
              <p:cNvSpPr>
                <a:spLocks noRot="1" noChangeAspect="1" noMove="1" noResize="1" noEditPoints="1" noAdjustHandles="1" noChangeArrowheads="1" noChangeShapeType="1" noTextEdit="1"/>
              </p:cNvSpPr>
              <p:nvPr/>
            </p:nvSpPr>
            <p:spPr bwMode="auto">
              <a:xfrm>
                <a:off x="2242519" y="1822268"/>
                <a:ext cx="4626443" cy="317203"/>
              </a:xfrm>
              <a:prstGeom prst="rect">
                <a:avLst/>
              </a:prstGeom>
              <a:blipFill>
                <a:blip r:embed="rId4"/>
                <a:stretch>
                  <a:fillRect t="-3846" b="-1538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
                <a:extLst>
                  <a:ext uri="{FF2B5EF4-FFF2-40B4-BE49-F238E27FC236}">
                    <a16:creationId xmlns:a16="http://schemas.microsoft.com/office/drawing/2014/main" id="{4B08F9A4-D32E-4A94-A7B2-11B6546D74DC}"/>
                  </a:ext>
                </a:extLst>
              </p:cNvPr>
              <p:cNvSpPr>
                <a:spLocks noChangeArrowheads="1"/>
              </p:cNvSpPr>
              <p:nvPr/>
            </p:nvSpPr>
            <p:spPr bwMode="auto">
              <a:xfrm>
                <a:off x="2282756" y="1337704"/>
                <a:ext cx="4626443" cy="307777"/>
              </a:xfrm>
              <a:prstGeom prst="rect">
                <a:avLst/>
              </a:prstGeom>
              <a:noFill/>
              <a:ln w="9525">
                <a:noFill/>
                <a:miter lim="800000"/>
                <a:headEnd/>
                <a:tailEnd/>
              </a:ln>
            </p:spPr>
            <p:txBody>
              <a:bodyPr wrap="square">
                <a:spAutoFit/>
              </a:bodyPr>
              <a:lstStyle/>
              <a:p>
                <a:pPr algn="ctr"/>
                <a:r>
                  <a:rPr lang="en-US" sz="1400" b="0" dirty="0">
                    <a:solidFill>
                      <a:schemeClr val="tx1"/>
                    </a:solidFill>
                    <a:latin typeface="Times New Roman" panose="02020603050405020304" pitchFamily="18" charset="0"/>
                    <a:cs typeface="Times New Roman" panose="02020603050405020304" pitchFamily="18" charset="0"/>
                  </a:rPr>
                  <a:t>Amount of heat </a:t>
                </a:r>
                <a14:m>
                  <m:oMath xmlns:m="http://schemas.openxmlformats.org/officeDocument/2006/math">
                    <m:d>
                      <m:dPr>
                        <m:ctrlPr>
                          <a:rPr lang="en-US" sz="1400" i="1" smtClean="0">
                            <a:solidFill>
                              <a:srgbClr val="FF0000"/>
                            </a:solidFill>
                            <a:latin typeface="Cambria Math" panose="02040503050406030204" pitchFamily="18" charset="0"/>
                          </a:rPr>
                        </m:ctrlPr>
                      </m:dPr>
                      <m:e>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𝑄</m:t>
                            </m:r>
                          </m:e>
                          <m:sub>
                            <m:r>
                              <a:rPr lang="en-US" sz="1400" b="0" i="1" smtClean="0">
                                <a:solidFill>
                                  <a:srgbClr val="FF0000"/>
                                </a:solidFill>
                                <a:latin typeface="Cambria Math" panose="02040503050406030204" pitchFamily="18" charset="0"/>
                              </a:rPr>
                              <m:t>𝐻</m:t>
                            </m:r>
                          </m:sub>
                        </m:sSub>
                      </m:e>
                    </m:d>
                  </m:oMath>
                </a14:m>
                <a:r>
                  <a:rPr lang="en-US" sz="1400" b="0" dirty="0">
                    <a:solidFill>
                      <a:srgbClr val="0000FF"/>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supplied in to the room</a:t>
                </a:r>
                <a:r>
                  <a:rPr lang="en-US" sz="1400" b="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(Heating effect)</a:t>
                </a:r>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Rectangle 3">
                <a:extLst>
                  <a:ext uri="{FF2B5EF4-FFF2-40B4-BE49-F238E27FC236}">
                    <a16:creationId xmlns:a16="http://schemas.microsoft.com/office/drawing/2014/main" id="{4B08F9A4-D32E-4A94-A7B2-11B6546D74DC}"/>
                  </a:ext>
                </a:extLst>
              </p:cNvPr>
              <p:cNvSpPr>
                <a:spLocks noRot="1" noChangeAspect="1" noMove="1" noResize="1" noEditPoints="1" noAdjustHandles="1" noChangeArrowheads="1" noChangeShapeType="1" noTextEdit="1"/>
              </p:cNvSpPr>
              <p:nvPr/>
            </p:nvSpPr>
            <p:spPr bwMode="auto">
              <a:xfrm>
                <a:off x="2282756" y="1337704"/>
                <a:ext cx="4626443" cy="307777"/>
              </a:xfrm>
              <a:prstGeom prst="rect">
                <a:avLst/>
              </a:prstGeom>
              <a:blipFill>
                <a:blip r:embed="rId5"/>
                <a:stretch>
                  <a:fillRect t="-1961" b="-19608"/>
                </a:stretch>
              </a:blipFill>
              <a:ln w="9525">
                <a:noFill/>
                <a:miter lim="800000"/>
                <a:headEnd/>
                <a:tailEnd/>
              </a:ln>
            </p:spPr>
            <p:txBody>
              <a:bodyPr/>
              <a:lstStyle/>
              <a:p>
                <a:r>
                  <a:rPr lang="en-US">
                    <a:noFill/>
                  </a:rPr>
                  <a:t> </a:t>
                </a:r>
              </a:p>
            </p:txBody>
          </p:sp>
        </mc:Fallback>
      </mc:AlternateContent>
      <p:sp>
        <p:nvSpPr>
          <p:cNvPr id="38" name="Oval 37">
            <a:extLst>
              <a:ext uri="{FF2B5EF4-FFF2-40B4-BE49-F238E27FC236}">
                <a16:creationId xmlns:a16="http://schemas.microsoft.com/office/drawing/2014/main" id="{EE93C0CD-5C8A-4077-9F7E-F852CBFFF0D8}"/>
              </a:ext>
            </a:extLst>
          </p:cNvPr>
          <p:cNvSpPr/>
          <p:nvPr/>
        </p:nvSpPr>
        <p:spPr>
          <a:xfrm>
            <a:off x="5300580" y="3289028"/>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08AED81-713E-450C-8AE3-0F250835D63B}"/>
                  </a:ext>
                </a:extLst>
              </p:cNvPr>
              <p:cNvSpPr txBox="1"/>
              <p:nvPr/>
            </p:nvSpPr>
            <p:spPr>
              <a:xfrm>
                <a:off x="2315332" y="4216471"/>
                <a:ext cx="755784"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𝑄</m:t>
                              </m:r>
                            </m:e>
                            <m:sub>
                              <m:r>
                                <a:rPr lang="en-US" sz="1400" b="0" i="1" smtClean="0">
                                  <a:solidFill>
                                    <a:schemeClr val="tx1"/>
                                  </a:solidFill>
                                  <a:latin typeface="Cambria Math" panose="02040503050406030204" pitchFamily="18" charset="0"/>
                                </a:rPr>
                                <m:t>𝐻</m:t>
                              </m:r>
                            </m:sub>
                          </m:sSub>
                        </m:num>
                        <m:den>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𝑒𝑡</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45" name="TextBox 44">
                <a:extLst>
                  <a:ext uri="{FF2B5EF4-FFF2-40B4-BE49-F238E27FC236}">
                    <a16:creationId xmlns:a16="http://schemas.microsoft.com/office/drawing/2014/main" id="{808AED81-713E-450C-8AE3-0F250835D63B}"/>
                  </a:ext>
                </a:extLst>
              </p:cNvPr>
              <p:cNvSpPr txBox="1">
                <a:spLocks noRot="1" noChangeAspect="1" noMove="1" noResize="1" noEditPoints="1" noAdjustHandles="1" noChangeArrowheads="1" noChangeShapeType="1" noTextEdit="1"/>
              </p:cNvSpPr>
              <p:nvPr/>
            </p:nvSpPr>
            <p:spPr>
              <a:xfrm>
                <a:off x="2315332" y="4216471"/>
                <a:ext cx="755784" cy="457561"/>
              </a:xfrm>
              <a:prstGeom prst="rect">
                <a:avLst/>
              </a:prstGeom>
              <a:blipFill>
                <a:blip r:embed="rId6"/>
                <a:stretch>
                  <a:fillRect l="-2419" t="-2667" r="-806" b="-4000"/>
                </a:stretch>
              </a:blipFill>
            </p:spPr>
            <p:txBody>
              <a:bodyPr/>
              <a:lstStyle/>
              <a:p>
                <a:r>
                  <a:rPr lang="en-US">
                    <a:noFill/>
                  </a:rPr>
                  <a:t> </a:t>
                </a:r>
              </a:p>
            </p:txBody>
          </p:sp>
        </mc:Fallback>
      </mc:AlternateContent>
      <p:sp>
        <p:nvSpPr>
          <p:cNvPr id="24" name="Rectangle 3">
            <a:extLst>
              <a:ext uri="{FF2B5EF4-FFF2-40B4-BE49-F238E27FC236}">
                <a16:creationId xmlns:a16="http://schemas.microsoft.com/office/drawing/2014/main" id="{DF2DFFF0-60D5-419D-94FD-B82F54CC6E92}"/>
              </a:ext>
            </a:extLst>
          </p:cNvPr>
          <p:cNvSpPr>
            <a:spLocks noChangeArrowheads="1"/>
          </p:cNvSpPr>
          <p:nvPr/>
        </p:nvSpPr>
        <p:spPr bwMode="auto">
          <a:xfrm>
            <a:off x="-59924" y="616764"/>
            <a:ext cx="6928886" cy="523220"/>
          </a:xfrm>
          <a:prstGeom prst="rect">
            <a:avLst/>
          </a:prstGeom>
          <a:noFill/>
          <a:ln w="9525">
            <a:noFill/>
            <a:miter lim="800000"/>
            <a:headEnd/>
            <a:tailEnd/>
          </a:ln>
        </p:spPr>
        <p:txBody>
          <a:bodyPr wrap="square">
            <a:spAutoFit/>
          </a:bodyPr>
          <a:lstStyle/>
          <a:p>
            <a:pPr algn="ctr"/>
            <a:r>
              <a:rPr lang="en-US" sz="1400" dirty="0">
                <a:latin typeface="Times New Roman" panose="02020603050405020304" pitchFamily="18" charset="0"/>
                <a:cs typeface="Times New Roman" panose="02020603050405020304" pitchFamily="18" charset="0"/>
              </a:rPr>
              <a:t>Consider that, you are in Sweden, at winter season. The temperature outside is 0 </a:t>
            </a:r>
            <a:r>
              <a:rPr lang="en-US" sz="1400" baseline="30000" dirty="0">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C. So, you need a device that supplies heat in to the room to maintain the room’s temperature at 25 </a:t>
            </a:r>
            <a:r>
              <a:rPr lang="en-US" sz="1400" baseline="30000" dirty="0">
                <a:latin typeface="Times New Roman" panose="02020603050405020304" pitchFamily="18" charset="0"/>
                <a:cs typeface="Times New Roman" panose="02020603050405020304" pitchFamily="18" charset="0"/>
              </a:rPr>
              <a:t>o</a:t>
            </a:r>
            <a:r>
              <a:rPr lang="en-US" sz="1400" dirty="0">
                <a:latin typeface="Times New Roman" panose="02020603050405020304" pitchFamily="18" charset="0"/>
                <a:cs typeface="Times New Roman" panose="02020603050405020304" pitchFamily="18" charset="0"/>
              </a:rPr>
              <a:t>C.</a:t>
            </a:r>
            <a:endParaRPr lang="en-US" sz="1400" dirty="0">
              <a:solidFill>
                <a:srgbClr val="00B050"/>
              </a:solidFill>
              <a:latin typeface="Times New Roman" panose="02020603050405020304" pitchFamily="18" charset="0"/>
              <a:cs typeface="Times New Roman" panose="02020603050405020304" pitchFamily="18" charset="0"/>
            </a:endParaRPr>
          </a:p>
        </p:txBody>
      </p:sp>
      <p:pic>
        <p:nvPicPr>
          <p:cNvPr id="2060" name="Picture 12" descr="3d Modern House Isolated White Stock Illustrations – 28,457 3d Modern House  Isolated White Stock Illustrations, Vectors &amp; Clipart - Dreamstime">
            <a:extLst>
              <a:ext uri="{FF2B5EF4-FFF2-40B4-BE49-F238E27FC236}">
                <a16:creationId xmlns:a16="http://schemas.microsoft.com/office/drawing/2014/main" id="{42334B33-2259-49F4-8475-054081D8B1F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478" t="3939" r="13032" b="8484"/>
          <a:stretch/>
        </p:blipFill>
        <p:spPr bwMode="auto">
          <a:xfrm>
            <a:off x="9111864" y="252886"/>
            <a:ext cx="2022070" cy="162759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inter in Sweden 2025 | Visit Sweden">
            <a:extLst>
              <a:ext uri="{FF2B5EF4-FFF2-40B4-BE49-F238E27FC236}">
                <a16:creationId xmlns:a16="http://schemas.microsoft.com/office/drawing/2014/main" id="{806910D2-39B0-42A4-B531-DEA89A2AF2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3676" y="4251948"/>
            <a:ext cx="2061941" cy="137212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C94D19D-6920-4D71-8E7E-2CFC13035169}"/>
              </a:ext>
            </a:extLst>
          </p:cNvPr>
          <p:cNvSpPr txBox="1"/>
          <p:nvPr/>
        </p:nvSpPr>
        <p:spPr>
          <a:xfrm>
            <a:off x="9721535" y="5580270"/>
            <a:ext cx="1071250" cy="307777"/>
          </a:xfrm>
          <a:prstGeom prst="rect">
            <a:avLst/>
          </a:prstGeom>
          <a:noFill/>
        </p:spPr>
        <p:txBody>
          <a:bodyPr wrap="square">
            <a:spAutoFit/>
          </a:bodyPr>
          <a:lstStyle/>
          <a:p>
            <a:r>
              <a:rPr lang="en-US" sz="1400" b="0" dirty="0">
                <a:solidFill>
                  <a:schemeClr val="tx1">
                    <a:lumMod val="95000"/>
                    <a:lumOff val="5000"/>
                  </a:schemeClr>
                </a:solidFill>
                <a:latin typeface="Times New Roman" panose="02020603050405020304" pitchFamily="18" charset="0"/>
                <a:cs typeface="Times New Roman" panose="02020603050405020304" pitchFamily="18" charset="0"/>
              </a:rPr>
              <a:t>T = 0 </a:t>
            </a:r>
            <a:r>
              <a:rPr lang="en-US" sz="1400" b="0" baseline="30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sz="1400" b="0" dirty="0">
                <a:solidFill>
                  <a:schemeClr val="tx1">
                    <a:lumMod val="95000"/>
                    <a:lumOff val="5000"/>
                  </a:schemeClr>
                </a:solidFill>
                <a:latin typeface="Times New Roman" panose="02020603050405020304" pitchFamily="18" charset="0"/>
                <a:cs typeface="Times New Roman" panose="02020603050405020304" pitchFamily="18" charset="0"/>
              </a:rPr>
              <a:t>C</a:t>
            </a:r>
            <a:endParaRPr lang="en-US" sz="1400" dirty="0">
              <a:solidFill>
                <a:schemeClr val="tx1">
                  <a:lumMod val="95000"/>
                  <a:lumOff val="5000"/>
                </a:schemeClr>
              </a:solidFill>
            </a:endParaRPr>
          </a:p>
        </p:txBody>
      </p:sp>
      <p:sp>
        <p:nvSpPr>
          <p:cNvPr id="39" name="TextBox 38">
            <a:extLst>
              <a:ext uri="{FF2B5EF4-FFF2-40B4-BE49-F238E27FC236}">
                <a16:creationId xmlns:a16="http://schemas.microsoft.com/office/drawing/2014/main" id="{6C657532-2C67-404C-ACBC-4C05EBF7BF7D}"/>
              </a:ext>
            </a:extLst>
          </p:cNvPr>
          <p:cNvSpPr txBox="1"/>
          <p:nvPr/>
        </p:nvSpPr>
        <p:spPr>
          <a:xfrm>
            <a:off x="9708109" y="-29130"/>
            <a:ext cx="928013" cy="307777"/>
          </a:xfrm>
          <a:prstGeom prst="rect">
            <a:avLst/>
          </a:prstGeom>
          <a:noFill/>
        </p:spPr>
        <p:txBody>
          <a:bodyPr wrap="square">
            <a:spAutoFit/>
          </a:bodyPr>
          <a:lstStyle/>
          <a:p>
            <a:r>
              <a:rPr lang="en-US" sz="1400" b="0" dirty="0">
                <a:solidFill>
                  <a:srgbClr val="C00000"/>
                </a:solidFill>
                <a:latin typeface="Times New Roman" panose="02020603050405020304" pitchFamily="18" charset="0"/>
                <a:cs typeface="Times New Roman" panose="02020603050405020304" pitchFamily="18" charset="0"/>
              </a:rPr>
              <a:t>T = 25 </a:t>
            </a:r>
            <a:r>
              <a:rPr lang="en-US" sz="1400" b="0" baseline="30000" dirty="0">
                <a:solidFill>
                  <a:srgbClr val="C00000"/>
                </a:solidFill>
                <a:latin typeface="Times New Roman" panose="02020603050405020304" pitchFamily="18" charset="0"/>
                <a:cs typeface="Times New Roman" panose="02020603050405020304" pitchFamily="18" charset="0"/>
              </a:rPr>
              <a:t>o</a:t>
            </a:r>
            <a:r>
              <a:rPr lang="en-US" sz="1400" b="0" dirty="0">
                <a:solidFill>
                  <a:srgbClr val="C00000"/>
                </a:solidFill>
                <a:latin typeface="Times New Roman" panose="02020603050405020304" pitchFamily="18" charset="0"/>
                <a:cs typeface="Times New Roman" panose="02020603050405020304" pitchFamily="18" charset="0"/>
              </a:rPr>
              <a:t>C</a:t>
            </a:r>
            <a:endParaRPr lang="en-US" sz="1400" dirty="0">
              <a:solidFill>
                <a:srgbClr val="C00000"/>
              </a:solidFill>
            </a:endParaRPr>
          </a:p>
        </p:txBody>
      </p:sp>
      <p:sp>
        <p:nvSpPr>
          <p:cNvPr id="40" name="Rectangle: Rounded Corners 39">
            <a:extLst>
              <a:ext uri="{FF2B5EF4-FFF2-40B4-BE49-F238E27FC236}">
                <a16:creationId xmlns:a16="http://schemas.microsoft.com/office/drawing/2014/main" id="{C519B96B-207C-4F21-B7DF-A0D980C875A6}"/>
              </a:ext>
            </a:extLst>
          </p:cNvPr>
          <p:cNvSpPr/>
          <p:nvPr/>
        </p:nvSpPr>
        <p:spPr>
          <a:xfrm>
            <a:off x="9514853" y="2812149"/>
            <a:ext cx="1264981" cy="579486"/>
          </a:xfrm>
          <a:prstGeom prst="round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44" name="Arrow: Down 43">
            <a:extLst>
              <a:ext uri="{FF2B5EF4-FFF2-40B4-BE49-F238E27FC236}">
                <a16:creationId xmlns:a16="http://schemas.microsoft.com/office/drawing/2014/main" id="{A11B2A97-6B44-4447-B2F9-3B9B48A4E1E7}"/>
              </a:ext>
            </a:extLst>
          </p:cNvPr>
          <p:cNvSpPr/>
          <p:nvPr/>
        </p:nvSpPr>
        <p:spPr>
          <a:xfrm flipV="1">
            <a:off x="9962392" y="1880480"/>
            <a:ext cx="419449" cy="915691"/>
          </a:xfrm>
          <a:prstGeom prst="downArrow">
            <a:avLst/>
          </a:prstGeom>
          <a:gradFill>
            <a:gsLst>
              <a:gs pos="0">
                <a:schemeClr val="accent2">
                  <a:lumMod val="75000"/>
                </a:schemeClr>
              </a:gs>
              <a:gs pos="27500">
                <a:srgbClr val="FF0000"/>
              </a:gs>
              <a:gs pos="80000">
                <a:schemeClr val="accent2">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C9BEC074-4C23-4F7C-9EBE-9A984544D2CE}"/>
              </a:ext>
            </a:extLst>
          </p:cNvPr>
          <p:cNvSpPr/>
          <p:nvPr/>
        </p:nvSpPr>
        <p:spPr>
          <a:xfrm flipV="1">
            <a:off x="9962393" y="3391634"/>
            <a:ext cx="419449" cy="860313"/>
          </a:xfrm>
          <a:prstGeom prst="downArrow">
            <a:avLst/>
          </a:prstGeom>
          <a:gradFill>
            <a:gsLst>
              <a:gs pos="0">
                <a:schemeClr val="accent5">
                  <a:lumMod val="75000"/>
                </a:schemeClr>
              </a:gs>
              <a:gs pos="53750">
                <a:schemeClr val="accent5">
                  <a:lumMod val="60000"/>
                  <a:lumOff val="40000"/>
                </a:schemeClr>
              </a:gs>
              <a:gs pos="27500">
                <a:schemeClr val="accent5">
                  <a:lumMod val="40000"/>
                  <a:lumOff val="60000"/>
                </a:schemeClr>
              </a:gs>
              <a:gs pos="80000">
                <a:schemeClr val="accent5">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E8F5862D-2533-4D02-8C03-8D38C7BB3964}"/>
              </a:ext>
            </a:extLst>
          </p:cNvPr>
          <p:cNvSpPr/>
          <p:nvPr/>
        </p:nvSpPr>
        <p:spPr>
          <a:xfrm rot="16200000">
            <a:off x="8677608" y="2523957"/>
            <a:ext cx="419449" cy="1229507"/>
          </a:xfrm>
          <a:prstGeom prst="downArrow">
            <a:avLst/>
          </a:prstGeom>
          <a:gradFill>
            <a:gsLst>
              <a:gs pos="0">
                <a:schemeClr val="accent4">
                  <a:lumMod val="60000"/>
                  <a:lumOff val="40000"/>
                </a:schemeClr>
              </a:gs>
              <a:gs pos="27500">
                <a:schemeClr val="accent4">
                  <a:lumMod val="40000"/>
                  <a:lumOff val="60000"/>
                </a:schemeClr>
              </a:gs>
              <a:gs pos="80000">
                <a:schemeClr val="accent6">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8387724B-73A2-43F2-A96A-17C41CFA1D07}"/>
              </a:ext>
            </a:extLst>
          </p:cNvPr>
          <p:cNvSpPr/>
          <p:nvPr/>
        </p:nvSpPr>
        <p:spPr>
          <a:xfrm>
            <a:off x="7266089" y="2846322"/>
            <a:ext cx="1006490" cy="584775"/>
          </a:xfrm>
          <a:prstGeom prst="ellipse">
            <a:avLst/>
          </a:prstGeom>
          <a:gradFill>
            <a:gsLst>
              <a:gs pos="23000">
                <a:schemeClr val="accent6">
                  <a:lumMod val="60000"/>
                  <a:lumOff val="40000"/>
                </a:schemeClr>
              </a:gs>
              <a:gs pos="70000">
                <a:schemeClr val="accent6">
                  <a:lumMod val="60000"/>
                  <a:lumOff val="40000"/>
                </a:schemeClr>
              </a:gs>
            </a:gsLst>
            <a:lin ang="54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Work input</a:t>
            </a:r>
          </a:p>
        </p:txBody>
      </p:sp>
      <p:sp>
        <p:nvSpPr>
          <p:cNvPr id="54" name="TextBox 53">
            <a:extLst>
              <a:ext uri="{FF2B5EF4-FFF2-40B4-BE49-F238E27FC236}">
                <a16:creationId xmlns:a16="http://schemas.microsoft.com/office/drawing/2014/main" id="{3D4F6B56-D081-4302-8F2E-F2EB1EAD6808}"/>
              </a:ext>
            </a:extLst>
          </p:cNvPr>
          <p:cNvSpPr txBox="1"/>
          <p:nvPr/>
        </p:nvSpPr>
        <p:spPr>
          <a:xfrm>
            <a:off x="9468446" y="2883055"/>
            <a:ext cx="1324339" cy="369332"/>
          </a:xfrm>
          <a:prstGeom prst="rect">
            <a:avLst/>
          </a:prstGeom>
          <a:noFill/>
        </p:spPr>
        <p:txBody>
          <a:bodyPr wrap="square">
            <a:spAutoFit/>
          </a:bodyPr>
          <a:lstStyle/>
          <a:p>
            <a:pPr algn="ctr"/>
            <a:r>
              <a:rPr lang="en-US" dirty="0">
                <a:solidFill>
                  <a:schemeClr val="tx1"/>
                </a:solidFill>
                <a:latin typeface="Times New Roman" panose="02020603050405020304" pitchFamily="18" charset="0"/>
                <a:cs typeface="Times New Roman" panose="02020603050405020304" pitchFamily="18" charset="0"/>
              </a:rPr>
              <a:t>Heat pump</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E16B9FD-5A07-466E-80C5-15118DC5A3B5}"/>
                  </a:ext>
                </a:extLst>
              </p:cNvPr>
              <p:cNvSpPr txBox="1"/>
              <p:nvPr/>
            </p:nvSpPr>
            <p:spPr>
              <a:xfrm>
                <a:off x="10037925" y="3698609"/>
                <a:ext cx="8903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𝑄</m:t>
                          </m:r>
                        </m:e>
                        <m:sub>
                          <m:r>
                            <a:rPr lang="en-US" sz="1800" b="0" i="1" smtClean="0">
                              <a:solidFill>
                                <a:schemeClr val="tx1"/>
                              </a:solidFill>
                              <a:latin typeface="Cambria Math" panose="02040503050406030204" pitchFamily="18" charset="0"/>
                            </a:rPr>
                            <m:t>𝐿</m:t>
                          </m:r>
                        </m:sub>
                      </m:sSub>
                    </m:oMath>
                  </m:oMathPara>
                </a14:m>
                <a:endParaRPr lang="en-US" dirty="0"/>
              </a:p>
            </p:txBody>
          </p:sp>
        </mc:Choice>
        <mc:Fallback xmlns="">
          <p:sp>
            <p:nvSpPr>
              <p:cNvPr id="55" name="TextBox 54">
                <a:extLst>
                  <a:ext uri="{FF2B5EF4-FFF2-40B4-BE49-F238E27FC236}">
                    <a16:creationId xmlns:a16="http://schemas.microsoft.com/office/drawing/2014/main" id="{AE16B9FD-5A07-466E-80C5-15118DC5A3B5}"/>
                  </a:ext>
                </a:extLst>
              </p:cNvPr>
              <p:cNvSpPr txBox="1">
                <a:spLocks noRot="1" noChangeAspect="1" noMove="1" noResize="1" noEditPoints="1" noAdjustHandles="1" noChangeArrowheads="1" noChangeShapeType="1" noTextEdit="1"/>
              </p:cNvSpPr>
              <p:nvPr/>
            </p:nvSpPr>
            <p:spPr>
              <a:xfrm>
                <a:off x="10037925" y="3698609"/>
                <a:ext cx="890357" cy="369332"/>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3DEA851-E07E-4309-9CEA-744443340745}"/>
                  </a:ext>
                </a:extLst>
              </p:cNvPr>
              <p:cNvSpPr txBox="1"/>
              <p:nvPr/>
            </p:nvSpPr>
            <p:spPr>
              <a:xfrm>
                <a:off x="10037925" y="2197463"/>
                <a:ext cx="8903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𝑄</m:t>
                          </m:r>
                        </m:e>
                        <m:sub>
                          <m:r>
                            <a:rPr lang="en-US" sz="1800" b="0" i="1" smtClean="0">
                              <a:solidFill>
                                <a:schemeClr val="tx1"/>
                              </a:solidFill>
                              <a:latin typeface="Cambria Math" panose="02040503050406030204" pitchFamily="18" charset="0"/>
                            </a:rPr>
                            <m:t>𝐻</m:t>
                          </m:r>
                        </m:sub>
                      </m:sSub>
                    </m:oMath>
                  </m:oMathPara>
                </a14:m>
                <a:endParaRPr lang="en-US" dirty="0"/>
              </a:p>
            </p:txBody>
          </p:sp>
        </mc:Choice>
        <mc:Fallback xmlns="">
          <p:sp>
            <p:nvSpPr>
              <p:cNvPr id="56" name="TextBox 55">
                <a:extLst>
                  <a:ext uri="{FF2B5EF4-FFF2-40B4-BE49-F238E27FC236}">
                    <a16:creationId xmlns:a16="http://schemas.microsoft.com/office/drawing/2014/main" id="{63DEA851-E07E-4309-9CEA-744443340745}"/>
                  </a:ext>
                </a:extLst>
              </p:cNvPr>
              <p:cNvSpPr txBox="1">
                <a:spLocks noRot="1" noChangeAspect="1" noMove="1" noResize="1" noEditPoints="1" noAdjustHandles="1" noChangeArrowheads="1" noChangeShapeType="1" noTextEdit="1"/>
              </p:cNvSpPr>
              <p:nvPr/>
            </p:nvSpPr>
            <p:spPr>
              <a:xfrm>
                <a:off x="10037925" y="2197463"/>
                <a:ext cx="890357" cy="369332"/>
              </a:xfrm>
              <a:prstGeom prst="rect">
                <a:avLst/>
              </a:prstGeom>
              <a:blipFill>
                <a:blip r:embed="rId11"/>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5D7F8EE-DB42-47C9-81A3-4E3E7007916B}"/>
                  </a:ext>
                </a:extLst>
              </p:cNvPr>
              <p:cNvSpPr txBox="1"/>
              <p:nvPr/>
            </p:nvSpPr>
            <p:spPr>
              <a:xfrm>
                <a:off x="8182097" y="2621391"/>
                <a:ext cx="1233854"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𝑊</m:t>
                          </m:r>
                        </m:e>
                        <m:sub>
                          <m:r>
                            <a:rPr lang="en-US" sz="1800" b="0" i="1">
                              <a:solidFill>
                                <a:schemeClr val="tx1"/>
                              </a:solidFill>
                              <a:latin typeface="Cambria Math" panose="02040503050406030204" pitchFamily="18" charset="0"/>
                            </a:rPr>
                            <m:t>𝑛</m:t>
                          </m:r>
                          <m:r>
                            <a:rPr lang="en-US" sz="1800" b="0" i="1" smtClean="0">
                              <a:solidFill>
                                <a:schemeClr val="tx1"/>
                              </a:solidFill>
                              <a:latin typeface="Cambria Math" panose="02040503050406030204" pitchFamily="18" charset="0"/>
                            </a:rPr>
                            <m:t>𝑒𝑡</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𝑖𝑛</m:t>
                          </m:r>
                        </m:sub>
                      </m:sSub>
                    </m:oMath>
                  </m:oMathPara>
                </a14:m>
                <a:endParaRPr lang="en-US" dirty="0"/>
              </a:p>
            </p:txBody>
          </p:sp>
        </mc:Choice>
        <mc:Fallback xmlns="">
          <p:sp>
            <p:nvSpPr>
              <p:cNvPr id="57" name="TextBox 56">
                <a:extLst>
                  <a:ext uri="{FF2B5EF4-FFF2-40B4-BE49-F238E27FC236}">
                    <a16:creationId xmlns:a16="http://schemas.microsoft.com/office/drawing/2014/main" id="{25D7F8EE-DB42-47C9-81A3-4E3E7007916B}"/>
                  </a:ext>
                </a:extLst>
              </p:cNvPr>
              <p:cNvSpPr txBox="1">
                <a:spLocks noRot="1" noChangeAspect="1" noMove="1" noResize="1" noEditPoints="1" noAdjustHandles="1" noChangeArrowheads="1" noChangeShapeType="1" noTextEdit="1"/>
              </p:cNvSpPr>
              <p:nvPr/>
            </p:nvSpPr>
            <p:spPr>
              <a:xfrm>
                <a:off x="8182097" y="2621391"/>
                <a:ext cx="1233854" cy="3815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842178A-2A75-43AE-82B9-8AB67F215603}"/>
                  </a:ext>
                </a:extLst>
              </p:cNvPr>
              <p:cNvSpPr txBox="1"/>
              <p:nvPr/>
            </p:nvSpPr>
            <p:spPr>
              <a:xfrm>
                <a:off x="2070075" y="2271434"/>
                <a:ext cx="1913794"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𝐶𝑂𝑃</m:t>
                          </m:r>
                        </m:e>
                        <m:sub>
                          <m:r>
                            <a:rPr lang="en-US" sz="1400" b="0" i="1" smtClean="0">
                              <a:solidFill>
                                <a:schemeClr val="tx1"/>
                              </a:solidFill>
                              <a:latin typeface="Cambria Math" panose="02040503050406030204" pitchFamily="18" charset="0"/>
                            </a:rPr>
                            <m:t>𝑃</m:t>
                          </m:r>
                        </m:sub>
                      </m:sSub>
                      <m:r>
                        <a:rPr lang="en-US" sz="1400" i="0"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58" name="TextBox 57">
                <a:extLst>
                  <a:ext uri="{FF2B5EF4-FFF2-40B4-BE49-F238E27FC236}">
                    <a16:creationId xmlns:a16="http://schemas.microsoft.com/office/drawing/2014/main" id="{B842178A-2A75-43AE-82B9-8AB67F215603}"/>
                  </a:ext>
                </a:extLst>
              </p:cNvPr>
              <p:cNvSpPr txBox="1">
                <a:spLocks noRot="1" noChangeAspect="1" noMove="1" noResize="1" noEditPoints="1" noAdjustHandles="1" noChangeArrowheads="1" noChangeShapeType="1" noTextEdit="1"/>
              </p:cNvSpPr>
              <p:nvPr/>
            </p:nvSpPr>
            <p:spPr>
              <a:xfrm>
                <a:off x="2070075" y="2271434"/>
                <a:ext cx="1913794" cy="445378"/>
              </a:xfrm>
              <a:prstGeom prst="rect">
                <a:avLst/>
              </a:prstGeom>
              <a:blipFill>
                <a:blip r:embed="rId13"/>
                <a:stretch>
                  <a:fillRect l="-318" t="-1370" r="-1274" b="-16438"/>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45A2E044-9C51-4BD6-9F55-48F0861C9EA4}"/>
              </a:ext>
            </a:extLst>
          </p:cNvPr>
          <p:cNvCxnSpPr>
            <a:cxnSpLocks/>
          </p:cNvCxnSpPr>
          <p:nvPr/>
        </p:nvCxnSpPr>
        <p:spPr>
          <a:xfrm>
            <a:off x="4856006" y="3456604"/>
            <a:ext cx="448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4F70F7C3-4A47-4B37-ADC2-A56DA9DD17C4}"/>
              </a:ext>
            </a:extLst>
          </p:cNvPr>
          <p:cNvSpPr/>
          <p:nvPr/>
        </p:nvSpPr>
        <p:spPr>
          <a:xfrm>
            <a:off x="5334655" y="2352100"/>
            <a:ext cx="276837" cy="3385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1</a:t>
            </a:r>
          </a:p>
        </p:txBody>
      </p:sp>
      <p:cxnSp>
        <p:nvCxnSpPr>
          <p:cNvPr id="61" name="Straight Arrow Connector 60">
            <a:extLst>
              <a:ext uri="{FF2B5EF4-FFF2-40B4-BE49-F238E27FC236}">
                <a16:creationId xmlns:a16="http://schemas.microsoft.com/office/drawing/2014/main" id="{C1ECD35C-AADE-45E7-8760-55541157378C}"/>
              </a:ext>
            </a:extLst>
          </p:cNvPr>
          <p:cNvCxnSpPr>
            <a:cxnSpLocks/>
          </p:cNvCxnSpPr>
          <p:nvPr/>
        </p:nvCxnSpPr>
        <p:spPr>
          <a:xfrm>
            <a:off x="4866457" y="2519458"/>
            <a:ext cx="448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CCA630B-3807-46B6-AEC3-FEB105F8736F}"/>
                  </a:ext>
                </a:extLst>
              </p:cNvPr>
              <p:cNvSpPr txBox="1"/>
              <p:nvPr/>
            </p:nvSpPr>
            <p:spPr>
              <a:xfrm>
                <a:off x="3293179" y="4210379"/>
                <a:ext cx="1169423"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𝑛𝑒𝑡</m:t>
                              </m:r>
                              <m:r>
                                <a:rPr lang="en-US" sz="1400" i="1">
                                  <a:latin typeface="Cambria Math" panose="02040503050406030204" pitchFamily="18" charset="0"/>
                                </a:rPr>
                                <m:t>, </m:t>
                              </m:r>
                              <m:r>
                                <a:rPr lang="en-US" sz="1400" i="1">
                                  <a:latin typeface="Cambria Math" panose="02040503050406030204" pitchFamily="18" charset="0"/>
                                </a:rPr>
                                <m:t>𝑖𝑛</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𝐿</m:t>
                              </m:r>
                            </m:sub>
                          </m:sSub>
                        </m:num>
                        <m:den>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𝑒𝑡</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62" name="TextBox 61">
                <a:extLst>
                  <a:ext uri="{FF2B5EF4-FFF2-40B4-BE49-F238E27FC236}">
                    <a16:creationId xmlns:a16="http://schemas.microsoft.com/office/drawing/2014/main" id="{3CCA630B-3807-46B6-AEC3-FEB105F8736F}"/>
                  </a:ext>
                </a:extLst>
              </p:cNvPr>
              <p:cNvSpPr txBox="1">
                <a:spLocks noRot="1" noChangeAspect="1" noMove="1" noResize="1" noEditPoints="1" noAdjustHandles="1" noChangeArrowheads="1" noChangeShapeType="1" noTextEdit="1"/>
              </p:cNvSpPr>
              <p:nvPr/>
            </p:nvSpPr>
            <p:spPr>
              <a:xfrm>
                <a:off x="3293179" y="4210379"/>
                <a:ext cx="1169423" cy="457561"/>
              </a:xfrm>
              <a:prstGeom prst="rect">
                <a:avLst/>
              </a:prstGeom>
              <a:blipFill>
                <a:blip r:embed="rId14"/>
                <a:stretch>
                  <a:fillRect l="-1042" t="-2667"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D901556-840B-438B-9046-502B206EDAAD}"/>
                  </a:ext>
                </a:extLst>
              </p:cNvPr>
              <p:cNvSpPr txBox="1"/>
              <p:nvPr/>
            </p:nvSpPr>
            <p:spPr>
              <a:xfrm>
                <a:off x="4560811" y="4184563"/>
                <a:ext cx="1501373"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𝐿</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𝑛𝑒𝑡</m:t>
                              </m:r>
                              <m:r>
                                <a:rPr lang="en-US" sz="1400" i="1">
                                  <a:latin typeface="Cambria Math" panose="02040503050406030204" pitchFamily="18" charset="0"/>
                                </a:rPr>
                                <m:t>, </m:t>
                              </m:r>
                              <m:r>
                                <a:rPr lang="en-US" sz="1400" i="1">
                                  <a:latin typeface="Cambria Math" panose="02040503050406030204" pitchFamily="18" charset="0"/>
                                </a:rPr>
                                <m:t>𝑖𝑛</m:t>
                              </m:r>
                            </m:sub>
                          </m:sSub>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𝑛𝑒𝑡</m:t>
                              </m:r>
                              <m:r>
                                <a:rPr lang="en-US" sz="1400" i="1">
                                  <a:latin typeface="Cambria Math" panose="02040503050406030204" pitchFamily="18" charset="0"/>
                                </a:rPr>
                                <m:t>, </m:t>
                              </m:r>
                              <m:r>
                                <a:rPr lang="en-US" sz="1400" i="1">
                                  <a:latin typeface="Cambria Math" panose="02040503050406030204" pitchFamily="18" charset="0"/>
                                </a:rPr>
                                <m:t>𝑖𝑛</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𝑛𝑒𝑡</m:t>
                              </m:r>
                              <m:r>
                                <a:rPr lang="en-US" sz="1400" i="1">
                                  <a:latin typeface="Cambria Math" panose="02040503050406030204" pitchFamily="18" charset="0"/>
                                </a:rPr>
                                <m:t>, </m:t>
                              </m:r>
                              <m:r>
                                <a:rPr lang="en-US" sz="1400" i="1">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64" name="TextBox 63">
                <a:extLst>
                  <a:ext uri="{FF2B5EF4-FFF2-40B4-BE49-F238E27FC236}">
                    <a16:creationId xmlns:a16="http://schemas.microsoft.com/office/drawing/2014/main" id="{CD901556-840B-438B-9046-502B206EDAAD}"/>
                  </a:ext>
                </a:extLst>
              </p:cNvPr>
              <p:cNvSpPr txBox="1">
                <a:spLocks noRot="1" noChangeAspect="1" noMove="1" noResize="1" noEditPoints="1" noAdjustHandles="1" noChangeArrowheads="1" noChangeShapeType="1" noTextEdit="1"/>
              </p:cNvSpPr>
              <p:nvPr/>
            </p:nvSpPr>
            <p:spPr>
              <a:xfrm>
                <a:off x="4560811" y="4184563"/>
                <a:ext cx="1501373" cy="457561"/>
              </a:xfrm>
              <a:prstGeom prst="rect">
                <a:avLst/>
              </a:prstGeom>
              <a:blipFill>
                <a:blip r:embed="rId15"/>
                <a:stretch>
                  <a:fillRect l="-813" t="-1316" r="-813" b="-3947"/>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904ED1BB-8B45-4FB0-8933-F3108AAA6B5D}"/>
              </a:ext>
            </a:extLst>
          </p:cNvPr>
          <p:cNvSpPr/>
          <p:nvPr/>
        </p:nvSpPr>
        <p:spPr>
          <a:xfrm>
            <a:off x="4723002" y="4066405"/>
            <a:ext cx="618317" cy="76946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DCC6FAE-AAE1-48D7-B1EA-A40559D2B6B0}"/>
              </a:ext>
            </a:extLst>
          </p:cNvPr>
          <p:cNvSpPr/>
          <p:nvPr/>
        </p:nvSpPr>
        <p:spPr>
          <a:xfrm>
            <a:off x="5461595" y="4054428"/>
            <a:ext cx="618317" cy="76946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4F48597-0D73-4710-9EDD-B51F8D550849}"/>
              </a:ext>
            </a:extLst>
          </p:cNvPr>
          <p:cNvSpPr/>
          <p:nvPr/>
        </p:nvSpPr>
        <p:spPr>
          <a:xfrm>
            <a:off x="4093828" y="4813025"/>
            <a:ext cx="796954" cy="446099"/>
          </a:xfrm>
          <a:custGeom>
            <a:avLst/>
            <a:gdLst>
              <a:gd name="connsiteX0" fmla="*/ 796954 w 796954"/>
              <a:gd name="connsiteY0" fmla="*/ 0 h 446099"/>
              <a:gd name="connsiteX1" fmla="*/ 453005 w 796954"/>
              <a:gd name="connsiteY1" fmla="*/ 377504 h 446099"/>
              <a:gd name="connsiteX2" fmla="*/ 0 w 796954"/>
              <a:gd name="connsiteY2" fmla="*/ 444616 h 446099"/>
            </a:gdLst>
            <a:ahLst/>
            <a:cxnLst>
              <a:cxn ang="0">
                <a:pos x="connsiteX0" y="connsiteY0"/>
              </a:cxn>
              <a:cxn ang="0">
                <a:pos x="connsiteX1" y="connsiteY1"/>
              </a:cxn>
              <a:cxn ang="0">
                <a:pos x="connsiteX2" y="connsiteY2"/>
              </a:cxn>
            </a:cxnLst>
            <a:rect l="l" t="t" r="r" b="b"/>
            <a:pathLst>
              <a:path w="796954" h="446099">
                <a:moveTo>
                  <a:pt x="796954" y="0"/>
                </a:moveTo>
                <a:cubicBezTo>
                  <a:pt x="691392" y="151700"/>
                  <a:pt x="585831" y="303401"/>
                  <a:pt x="453005" y="377504"/>
                </a:cubicBezTo>
                <a:cubicBezTo>
                  <a:pt x="320179" y="451607"/>
                  <a:pt x="160089" y="448111"/>
                  <a:pt x="0" y="444616"/>
                </a:cubicBezTo>
              </a:path>
            </a:pathLst>
          </a:custGeom>
          <a:noFill/>
          <a:ln>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EDE2B25-0AF6-452A-BB5F-C6A44AAD6291}"/>
                  </a:ext>
                </a:extLst>
              </p:cNvPr>
              <p:cNvSpPr txBox="1"/>
              <p:nvPr/>
            </p:nvSpPr>
            <p:spPr>
              <a:xfrm>
                <a:off x="2789109" y="5020777"/>
                <a:ext cx="1199303"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C00000"/>
                              </a:solidFill>
                              <a:latin typeface="Cambria Math" panose="02040503050406030204" pitchFamily="18" charset="0"/>
                            </a:rPr>
                          </m:ctrlPr>
                        </m:sSubPr>
                        <m:e>
                          <m:r>
                            <m:rPr>
                              <m:sty m:val="p"/>
                            </m:rPr>
                            <a:rPr lang="en-US" sz="1400" b="0" i="0" smtClean="0">
                              <a:solidFill>
                                <a:srgbClr val="C00000"/>
                              </a:solidFill>
                              <a:latin typeface="Cambria Math" panose="02040503050406030204" pitchFamily="18" charset="0"/>
                            </a:rPr>
                            <m:t>COP</m:t>
                          </m:r>
                        </m:e>
                        <m:sub>
                          <m:r>
                            <m:rPr>
                              <m:sty m:val="p"/>
                            </m:rPr>
                            <a:rPr lang="en-US" sz="1400" b="0" i="0" smtClean="0">
                              <a:solidFill>
                                <a:srgbClr val="C00000"/>
                              </a:solidFill>
                              <a:latin typeface="Cambria Math" panose="02040503050406030204" pitchFamily="18" charset="0"/>
                            </a:rPr>
                            <m:t>R</m:t>
                          </m:r>
                        </m:sub>
                      </m:sSub>
                      <m:r>
                        <a:rPr lang="en-US" sz="1400" b="0" i="0" smtClean="0">
                          <a:solidFill>
                            <a:srgbClr val="C00000"/>
                          </a:solidFill>
                          <a:latin typeface="Cambria Math" panose="02040503050406030204" pitchFamily="18" charset="0"/>
                        </a:rPr>
                        <m:t>=</m:t>
                      </m:r>
                      <m:f>
                        <m:fPr>
                          <m:ctrlPr>
                            <a:rPr lang="en-US" sz="1400" i="1">
                              <a:solidFill>
                                <a:srgbClr val="C00000"/>
                              </a:solidFill>
                              <a:latin typeface="Cambria Math" panose="02040503050406030204" pitchFamily="18" charset="0"/>
                            </a:rPr>
                          </m:ctrlPr>
                        </m:fPr>
                        <m:num>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panose="02040503050406030204" pitchFamily="18" charset="0"/>
                                </a:rPr>
                                <m:t>𝑄</m:t>
                              </m:r>
                            </m:e>
                            <m:sub>
                              <m:r>
                                <a:rPr lang="en-US" sz="1400" i="1">
                                  <a:solidFill>
                                    <a:srgbClr val="C00000"/>
                                  </a:solidFill>
                                  <a:latin typeface="Cambria Math" panose="02040503050406030204" pitchFamily="18" charset="0"/>
                                </a:rPr>
                                <m:t>𝐿</m:t>
                              </m:r>
                            </m:sub>
                          </m:sSub>
                        </m:num>
                        <m:den>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panose="02040503050406030204" pitchFamily="18" charset="0"/>
                                </a:rPr>
                                <m:t>𝑊</m:t>
                              </m:r>
                            </m:e>
                            <m:sub>
                              <m:r>
                                <a:rPr lang="en-US" sz="1400" i="1">
                                  <a:solidFill>
                                    <a:srgbClr val="C00000"/>
                                  </a:solidFill>
                                  <a:latin typeface="Cambria Math" panose="02040503050406030204" pitchFamily="18" charset="0"/>
                                </a:rPr>
                                <m:t>𝑛𝑒𝑡</m:t>
                              </m:r>
                              <m:r>
                                <a:rPr lang="en-US" sz="1400" i="1">
                                  <a:solidFill>
                                    <a:srgbClr val="C00000"/>
                                  </a:solidFill>
                                  <a:latin typeface="Cambria Math" panose="02040503050406030204" pitchFamily="18" charset="0"/>
                                </a:rPr>
                                <m:t>, </m:t>
                              </m:r>
                              <m:r>
                                <a:rPr lang="en-US" sz="1400" i="1">
                                  <a:solidFill>
                                    <a:srgbClr val="C00000"/>
                                  </a:solidFill>
                                  <a:latin typeface="Cambria Math" panose="02040503050406030204" pitchFamily="18" charset="0"/>
                                </a:rPr>
                                <m:t>𝑖𝑛</m:t>
                              </m:r>
                            </m:sub>
                          </m:sSub>
                        </m:den>
                      </m:f>
                    </m:oMath>
                  </m:oMathPara>
                </a14:m>
                <a:endParaRPr lang="en-US" sz="1400" dirty="0">
                  <a:solidFill>
                    <a:srgbClr val="C00000"/>
                  </a:solidFill>
                </a:endParaRPr>
              </a:p>
            </p:txBody>
          </p:sp>
        </mc:Choice>
        <mc:Fallback xmlns="">
          <p:sp>
            <p:nvSpPr>
              <p:cNvPr id="67" name="TextBox 66">
                <a:extLst>
                  <a:ext uri="{FF2B5EF4-FFF2-40B4-BE49-F238E27FC236}">
                    <a16:creationId xmlns:a16="http://schemas.microsoft.com/office/drawing/2014/main" id="{CEDE2B25-0AF6-452A-BB5F-C6A44AAD6291}"/>
                  </a:ext>
                </a:extLst>
              </p:cNvPr>
              <p:cNvSpPr txBox="1">
                <a:spLocks noRot="1" noChangeAspect="1" noMove="1" noResize="1" noEditPoints="1" noAdjustHandles="1" noChangeArrowheads="1" noChangeShapeType="1" noTextEdit="1"/>
              </p:cNvSpPr>
              <p:nvPr/>
            </p:nvSpPr>
            <p:spPr>
              <a:xfrm>
                <a:off x="2789109" y="5020777"/>
                <a:ext cx="1199303" cy="457561"/>
              </a:xfrm>
              <a:prstGeom prst="rect">
                <a:avLst/>
              </a:prstGeom>
              <a:blipFill>
                <a:blip r:embed="rId16"/>
                <a:stretch>
                  <a:fillRect l="-3061" t="-2667" r="-1020" b="-4000"/>
                </a:stretch>
              </a:blipFill>
            </p:spPr>
            <p:txBody>
              <a:bodyPr/>
              <a:lstStyle/>
              <a:p>
                <a:r>
                  <a:rPr lang="en-US">
                    <a:noFill/>
                  </a:rPr>
                  <a:t> </a:t>
                </a:r>
              </a:p>
            </p:txBody>
          </p:sp>
        </mc:Fallback>
      </mc:AlternateContent>
      <p:sp>
        <p:nvSpPr>
          <p:cNvPr id="69" name="Freeform: Shape 68">
            <a:extLst>
              <a:ext uri="{FF2B5EF4-FFF2-40B4-BE49-F238E27FC236}">
                <a16:creationId xmlns:a16="http://schemas.microsoft.com/office/drawing/2014/main" id="{6D34D00A-8E09-4500-AE69-4BEF63553A2F}"/>
              </a:ext>
            </a:extLst>
          </p:cNvPr>
          <p:cNvSpPr/>
          <p:nvPr/>
        </p:nvSpPr>
        <p:spPr>
          <a:xfrm flipH="1">
            <a:off x="5794245" y="4835176"/>
            <a:ext cx="462547" cy="446099"/>
          </a:xfrm>
          <a:custGeom>
            <a:avLst/>
            <a:gdLst>
              <a:gd name="connsiteX0" fmla="*/ 796954 w 796954"/>
              <a:gd name="connsiteY0" fmla="*/ 0 h 446099"/>
              <a:gd name="connsiteX1" fmla="*/ 453005 w 796954"/>
              <a:gd name="connsiteY1" fmla="*/ 377504 h 446099"/>
              <a:gd name="connsiteX2" fmla="*/ 0 w 796954"/>
              <a:gd name="connsiteY2" fmla="*/ 444616 h 446099"/>
            </a:gdLst>
            <a:ahLst/>
            <a:cxnLst>
              <a:cxn ang="0">
                <a:pos x="connsiteX0" y="connsiteY0"/>
              </a:cxn>
              <a:cxn ang="0">
                <a:pos x="connsiteX1" y="connsiteY1"/>
              </a:cxn>
              <a:cxn ang="0">
                <a:pos x="connsiteX2" y="connsiteY2"/>
              </a:cxn>
            </a:cxnLst>
            <a:rect l="l" t="t" r="r" b="b"/>
            <a:pathLst>
              <a:path w="796954" h="446099">
                <a:moveTo>
                  <a:pt x="796954" y="0"/>
                </a:moveTo>
                <a:cubicBezTo>
                  <a:pt x="691392" y="151700"/>
                  <a:pt x="585831" y="303401"/>
                  <a:pt x="453005" y="377504"/>
                </a:cubicBezTo>
                <a:cubicBezTo>
                  <a:pt x="320179" y="451607"/>
                  <a:pt x="160089" y="448111"/>
                  <a:pt x="0" y="444616"/>
                </a:cubicBezTo>
              </a:path>
            </a:pathLst>
          </a:custGeom>
          <a:noFill/>
          <a:ln>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9ADDE7F3-4981-4D98-963C-30B4883ABC1E}"/>
              </a:ext>
            </a:extLst>
          </p:cNvPr>
          <p:cNvSpPr txBox="1"/>
          <p:nvPr/>
        </p:nvSpPr>
        <p:spPr>
          <a:xfrm>
            <a:off x="6199962" y="5074458"/>
            <a:ext cx="309050" cy="369332"/>
          </a:xfrm>
          <a:prstGeom prst="rect">
            <a:avLst/>
          </a:prstGeom>
          <a:noFill/>
        </p:spPr>
        <p:txBody>
          <a:bodyPr wrap="square">
            <a:spAutoFit/>
          </a:bodyPr>
          <a:lstStyle/>
          <a:p>
            <a:r>
              <a:rPr lang="en-US" sz="1800" dirty="0">
                <a:solidFill>
                  <a:srgbClr val="C00000"/>
                </a:solidFill>
                <a:latin typeface="Times New Roman" panose="02020603050405020304" pitchFamily="18" charset="0"/>
                <a:cs typeface="Times New Roman" panose="02020603050405020304" pitchFamily="18" charset="0"/>
              </a:rPr>
              <a:t>1</a:t>
            </a:r>
            <a:endParaRPr lang="en-US" dirty="0"/>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00D5534-2487-485E-858A-5A8D3431306D}"/>
                  </a:ext>
                </a:extLst>
              </p:cNvPr>
              <p:cNvSpPr txBox="1"/>
              <p:nvPr/>
            </p:nvSpPr>
            <p:spPr>
              <a:xfrm>
                <a:off x="2202287" y="5951705"/>
                <a:ext cx="2297883" cy="369332"/>
              </a:xfrm>
              <a:prstGeom prst="rect">
                <a:avLst/>
              </a:prstGeom>
              <a:noFill/>
              <a:ln>
                <a:solidFill>
                  <a:srgbClr val="0000FF"/>
                </a:solidFill>
                <a:prstDash val="lgDash"/>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m:rPr>
                              <m:sty m:val="p"/>
                            </m:rPr>
                            <a:rPr lang="en-US" sz="1800" b="0" i="0" smtClean="0">
                              <a:latin typeface="Cambria Math" panose="02040503050406030204" pitchFamily="18" charset="0"/>
                            </a:rPr>
                            <m:t>COP</m:t>
                          </m:r>
                        </m:e>
                        <m:sub>
                          <m:r>
                            <m:rPr>
                              <m:sty m:val="p"/>
                            </m:rPr>
                            <a:rPr lang="en-US" sz="1800" b="0" i="0" smtClean="0">
                              <a:latin typeface="Cambria Math" panose="02040503050406030204" pitchFamily="18" charset="0"/>
                            </a:rPr>
                            <m:t>P</m:t>
                          </m:r>
                        </m:sub>
                      </m:sSub>
                      <m:r>
                        <a:rPr lang="en-US" sz="1800"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COP</m:t>
                          </m:r>
                        </m:e>
                        <m:sub>
                          <m:r>
                            <m:rPr>
                              <m:sty m:val="p"/>
                            </m:rPr>
                            <a:rPr lang="en-US">
                              <a:solidFill>
                                <a:srgbClr val="C00000"/>
                              </a:solidFill>
                              <a:latin typeface="Cambria Math" panose="02040503050406030204" pitchFamily="18" charset="0"/>
                            </a:rPr>
                            <m:t>R</m:t>
                          </m:r>
                        </m:sub>
                      </m:sSub>
                      <m:r>
                        <a:rPr lang="en-US" b="0" i="1" smtClean="0">
                          <a:solidFill>
                            <a:srgbClr val="C00000"/>
                          </a:solidFill>
                          <a:latin typeface="Cambria Math" panose="02040503050406030204" pitchFamily="18" charset="0"/>
                        </a:rPr>
                        <m:t>+1</m:t>
                      </m:r>
                    </m:oMath>
                  </m:oMathPara>
                </a14:m>
                <a:endParaRPr lang="en-US" dirty="0"/>
              </a:p>
            </p:txBody>
          </p:sp>
        </mc:Choice>
        <mc:Fallback xmlns="">
          <p:sp>
            <p:nvSpPr>
              <p:cNvPr id="71" name="TextBox 70">
                <a:extLst>
                  <a:ext uri="{FF2B5EF4-FFF2-40B4-BE49-F238E27FC236}">
                    <a16:creationId xmlns:a16="http://schemas.microsoft.com/office/drawing/2014/main" id="{000D5534-2487-485E-858A-5A8D3431306D}"/>
                  </a:ext>
                </a:extLst>
              </p:cNvPr>
              <p:cNvSpPr txBox="1">
                <a:spLocks noRot="1" noChangeAspect="1" noMove="1" noResize="1" noEditPoints="1" noAdjustHandles="1" noChangeArrowheads="1" noChangeShapeType="1" noTextEdit="1"/>
              </p:cNvSpPr>
              <p:nvPr/>
            </p:nvSpPr>
            <p:spPr>
              <a:xfrm>
                <a:off x="2202287" y="5951705"/>
                <a:ext cx="2297883" cy="369332"/>
              </a:xfrm>
              <a:prstGeom prst="rect">
                <a:avLst/>
              </a:prstGeom>
              <a:blipFill>
                <a:blip r:embed="rId17"/>
                <a:stretch>
                  <a:fillRect/>
                </a:stretch>
              </a:blipFill>
              <a:ln>
                <a:solidFill>
                  <a:srgbClr val="0000FF"/>
                </a:solidFill>
                <a:prstDash val="lgDash"/>
              </a:ln>
            </p:spPr>
            <p:txBody>
              <a:bodyPr/>
              <a:lstStyle/>
              <a:p>
                <a:r>
                  <a:rPr lang="en-US">
                    <a:noFill/>
                  </a:rPr>
                  <a:t> </a:t>
                </a:r>
              </a:p>
            </p:txBody>
          </p:sp>
        </mc:Fallback>
      </mc:AlternateContent>
      <p:sp>
        <p:nvSpPr>
          <p:cNvPr id="72" name="TextBox 71">
            <a:extLst>
              <a:ext uri="{FF2B5EF4-FFF2-40B4-BE49-F238E27FC236}">
                <a16:creationId xmlns:a16="http://schemas.microsoft.com/office/drawing/2014/main" id="{F2A54A40-C38E-40C0-9196-593E3E9BFE9E}"/>
              </a:ext>
            </a:extLst>
          </p:cNvPr>
          <p:cNvSpPr txBox="1"/>
          <p:nvPr/>
        </p:nvSpPr>
        <p:spPr>
          <a:xfrm>
            <a:off x="1456140" y="5080280"/>
            <a:ext cx="188173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We know that, </a:t>
            </a:r>
            <a:endParaRPr lang="en-US" sz="1600" dirty="0"/>
          </a:p>
        </p:txBody>
      </p:sp>
      <p:pic>
        <p:nvPicPr>
          <p:cNvPr id="73" name="Picture 2" descr="Person Thinking Icon Images – Browse 249,568 Stock Photos ...">
            <a:extLst>
              <a:ext uri="{FF2B5EF4-FFF2-40B4-BE49-F238E27FC236}">
                <a16:creationId xmlns:a16="http://schemas.microsoft.com/office/drawing/2014/main" id="{6DAB4066-8BB0-4B97-B6BA-C48087DAE7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7133" y="70541"/>
            <a:ext cx="1047799" cy="104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3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wipe(down)">
                                      <p:cBhvr>
                                        <p:cTn id="13" dur="500"/>
                                        <p:tgtEl>
                                          <p:spTgt spid="20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62"/>
                                        </p:tgtEl>
                                        <p:attrNameLst>
                                          <p:attrName>style.visibility</p:attrName>
                                        </p:attrNameLst>
                                      </p:cBhvr>
                                      <p:to>
                                        <p:strVal val="visible"/>
                                      </p:to>
                                    </p:set>
                                    <p:animEffect transition="in" filter="fade">
                                      <p:cBhvr>
                                        <p:cTn id="18" dur="500"/>
                                        <p:tgtEl>
                                          <p:spTgt spid="20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down)">
                                      <p:cBhvr>
                                        <p:cTn id="35" dur="500"/>
                                        <p:tgtEl>
                                          <p:spTgt spid="5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left)">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Effect transition="in" filter="wipe(down)">
                                      <p:cBhvr>
                                        <p:cTn id="75" dur="500"/>
                                        <p:tgtEl>
                                          <p:spTgt spid="34">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4">
                                            <p:txEl>
                                              <p:pRg st="1" end="1"/>
                                            </p:txEl>
                                          </p:spTgt>
                                        </p:tgtEl>
                                        <p:attrNameLst>
                                          <p:attrName>style.visibility</p:attrName>
                                        </p:attrNameLst>
                                      </p:cBhvr>
                                      <p:to>
                                        <p:strVal val="visible"/>
                                      </p:to>
                                    </p:set>
                                    <p:animEffect transition="in" filter="wipe(down)">
                                      <p:cBhvr>
                                        <p:cTn id="80" dur="500"/>
                                        <p:tgtEl>
                                          <p:spTgt spid="34">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4">
                                            <p:txEl>
                                              <p:pRg st="2" end="2"/>
                                            </p:txEl>
                                          </p:spTgt>
                                        </p:tgtEl>
                                        <p:attrNameLst>
                                          <p:attrName>style.visibility</p:attrName>
                                        </p:attrNameLst>
                                      </p:cBhvr>
                                      <p:to>
                                        <p:strVal val="visible"/>
                                      </p:to>
                                    </p:set>
                                    <p:animEffect transition="in" filter="wipe(down)">
                                      <p:cBhvr>
                                        <p:cTn id="85" dur="500"/>
                                        <p:tgtEl>
                                          <p:spTgt spid="34">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down)">
                                      <p:cBhvr>
                                        <p:cTn id="90" dur="500"/>
                                        <p:tgtEl>
                                          <p:spTgt spid="5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down)">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down)">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down)">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down)">
                                      <p:cBhvr>
                                        <p:cTn id="108" dur="500"/>
                                        <p:tgtEl>
                                          <p:spTgt spid="58"/>
                                        </p:tgtEl>
                                      </p:cBhvr>
                                    </p:animEffect>
                                  </p:childTnLst>
                                </p:cTn>
                              </p:par>
                              <p:par>
                                <p:cTn id="109" presetID="22" presetClass="entr" presetSubtype="4"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down)">
                                      <p:cBhvr>
                                        <p:cTn id="111" dur="500"/>
                                        <p:tgtEl>
                                          <p:spTgt spid="61"/>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wipe(down)">
                                      <p:cBhvr>
                                        <p:cTn id="114" dur="5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wipe(down)">
                                      <p:cBhvr>
                                        <p:cTn id="119" dur="500"/>
                                        <p:tgtEl>
                                          <p:spTgt spid="51"/>
                                        </p:tgtEl>
                                      </p:cBhvr>
                                    </p:animEffect>
                                  </p:childTnLst>
                                </p:cTn>
                              </p:par>
                              <p:par>
                                <p:cTn id="120" presetID="22" presetClass="entr" presetSubtype="4" fill="hold" nodeType="with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wipe(down)">
                                      <p:cBhvr>
                                        <p:cTn id="122" dur="500"/>
                                        <p:tgtEl>
                                          <p:spTgt spid="59"/>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down)">
                                      <p:cBhvr>
                                        <p:cTn id="125" dur="500"/>
                                        <p:tgtEl>
                                          <p:spTgt spid="3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wipe(down)">
                                      <p:cBhvr>
                                        <p:cTn id="130" dur="500"/>
                                        <p:tgtEl>
                                          <p:spTgt spid="6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wipe(down)">
                                      <p:cBhvr>
                                        <p:cTn id="135" dur="500"/>
                                        <p:tgtEl>
                                          <p:spTgt spid="4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down)">
                                      <p:cBhvr>
                                        <p:cTn id="140" dur="500"/>
                                        <p:tgtEl>
                                          <p:spTgt spid="62"/>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down)">
                                      <p:cBhvr>
                                        <p:cTn id="145" dur="500"/>
                                        <p:tgtEl>
                                          <p:spTgt spid="6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wipe(down)">
                                      <p:cBhvr>
                                        <p:cTn id="150" dur="500"/>
                                        <p:tgtEl>
                                          <p:spTgt spid="65"/>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69"/>
                                        </p:tgtEl>
                                        <p:attrNameLst>
                                          <p:attrName>style.visibility</p:attrName>
                                        </p:attrNameLst>
                                      </p:cBhvr>
                                      <p:to>
                                        <p:strVal val="visible"/>
                                      </p:to>
                                    </p:set>
                                    <p:animEffect transition="in" filter="wipe(down)">
                                      <p:cBhvr>
                                        <p:cTn id="153" dur="500"/>
                                        <p:tgtEl>
                                          <p:spTgt spid="69"/>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wipe(down)">
                                      <p:cBhvr>
                                        <p:cTn id="156" dur="500"/>
                                        <p:tgtEl>
                                          <p:spTgt spid="7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wipe(down)">
                                      <p:cBhvr>
                                        <p:cTn id="161" dur="500"/>
                                        <p:tgtEl>
                                          <p:spTgt spid="10"/>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11"/>
                                        </p:tgtEl>
                                        <p:attrNameLst>
                                          <p:attrName>style.visibility</p:attrName>
                                        </p:attrNameLst>
                                      </p:cBhvr>
                                      <p:to>
                                        <p:strVal val="visible"/>
                                      </p:to>
                                    </p:set>
                                    <p:animEffect transition="in" filter="wipe(down)">
                                      <p:cBhvr>
                                        <p:cTn id="164" dur="500"/>
                                        <p:tgtEl>
                                          <p:spTgt spid="11"/>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500"/>
                                        <p:tgtEl>
                                          <p:spTgt spid="67"/>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wipe(down)">
                                      <p:cBhvr>
                                        <p:cTn id="170" dur="500"/>
                                        <p:tgtEl>
                                          <p:spTgt spid="72"/>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grpId="0" nodeType="click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wipe(down)">
                                      <p:cBhvr>
                                        <p:cTn id="175" dur="500"/>
                                        <p:tgtEl>
                                          <p:spTgt spid="71"/>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wipe(down)">
                                      <p:cBhvr>
                                        <p:cTn id="1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p:bldP spid="51" grpId="0"/>
      <p:bldP spid="63" grpId="0"/>
      <p:bldP spid="66" grpId="0"/>
      <p:bldP spid="80" grpId="0" animBg="1"/>
      <p:bldP spid="28" grpId="0"/>
      <p:bldP spid="30" grpId="0"/>
      <p:bldP spid="31" grpId="0"/>
      <p:bldP spid="38" grpId="0" animBg="1"/>
      <p:bldP spid="45" grpId="0"/>
      <p:bldP spid="24" grpId="0"/>
      <p:bldP spid="37" grpId="0"/>
      <p:bldP spid="39" grpId="0"/>
      <p:bldP spid="40" grpId="0" animBg="1"/>
      <p:bldP spid="44" grpId="0" animBg="1"/>
      <p:bldP spid="46" grpId="0" animBg="1"/>
      <p:bldP spid="47" grpId="0" animBg="1"/>
      <p:bldP spid="53" grpId="0" animBg="1"/>
      <p:bldP spid="54" grpId="0"/>
      <p:bldP spid="55" grpId="0"/>
      <p:bldP spid="56" grpId="0"/>
      <p:bldP spid="57" grpId="0"/>
      <p:bldP spid="58" grpId="0"/>
      <p:bldP spid="60" grpId="0" animBg="1"/>
      <p:bldP spid="62" grpId="0"/>
      <p:bldP spid="64" grpId="0"/>
      <p:bldP spid="10" grpId="0" animBg="1"/>
      <p:bldP spid="65" grpId="0" animBg="1"/>
      <p:bldP spid="11" grpId="0" animBg="1"/>
      <p:bldP spid="67" grpId="0"/>
      <p:bldP spid="69" grpId="0" animBg="1"/>
      <p:bldP spid="70" grpId="0"/>
      <p:bldP spid="71" grpId="0" animBg="1"/>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C84D4-D151-452E-9554-15158F6444C2}"/>
              </a:ext>
            </a:extLst>
          </p:cNvPr>
          <p:cNvSpPr txBox="1"/>
          <p:nvPr/>
        </p:nvSpPr>
        <p:spPr>
          <a:xfrm>
            <a:off x="1" y="0"/>
            <a:ext cx="4886357" cy="37683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bg2">
                <a:lumMod val="75000"/>
              </a:schemeClr>
            </a:solidFill>
          </a:ln>
          <a:effectLst>
            <a:outerShdw blurRad="76200" dir="18900000" sy="23000" kx="-1200000" algn="bl" rotWithShape="0">
              <a:prstClr val="black">
                <a:alpha val="20000"/>
              </a:prstClr>
            </a:outerShdw>
          </a:effectLst>
        </p:spPr>
        <p:txBody>
          <a:bodyPr wrap="square" rtlCol="0">
            <a:spAutoFit/>
          </a:bodyPr>
          <a:lstStyle/>
          <a:p>
            <a:pPr>
              <a:lnSpc>
                <a:spcPct val="150000"/>
              </a:lnSpc>
            </a:pPr>
            <a:r>
              <a:rPr lang="en-US" sz="1400" dirty="0">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Difference between Refrigerator, Air conditioner and Heat pump</a:t>
            </a:r>
          </a:p>
        </p:txBody>
      </p:sp>
      <p:sp>
        <p:nvSpPr>
          <p:cNvPr id="50" name="Rectangle 3">
            <a:extLst>
              <a:ext uri="{FF2B5EF4-FFF2-40B4-BE49-F238E27FC236}">
                <a16:creationId xmlns:a16="http://schemas.microsoft.com/office/drawing/2014/main" id="{15163E2D-E636-488D-8036-F966758F1B8C}"/>
              </a:ext>
            </a:extLst>
          </p:cNvPr>
          <p:cNvSpPr>
            <a:spLocks noChangeArrowheads="1"/>
          </p:cNvSpPr>
          <p:nvPr/>
        </p:nvSpPr>
        <p:spPr bwMode="auto">
          <a:xfrm>
            <a:off x="0" y="656158"/>
            <a:ext cx="1103828" cy="307777"/>
          </a:xfrm>
          <a:prstGeom prst="rect">
            <a:avLst/>
          </a:prstGeom>
          <a:noFill/>
          <a:ln w="9525">
            <a:noFill/>
            <a:miter lim="800000"/>
            <a:headEnd/>
            <a:tailEnd/>
          </a:ln>
        </p:spPr>
        <p:txBody>
          <a:bodyPr wrap="square">
            <a:spAutoFit/>
          </a:bodyPr>
          <a:lstStyle/>
          <a:p>
            <a:pPr algn="ctr"/>
            <a:r>
              <a:rPr lang="en-US" sz="1400" u="sng" dirty="0">
                <a:solidFill>
                  <a:srgbClr val="0000FF"/>
                </a:solidFill>
                <a:latin typeface="Times New Roman" panose="02020603050405020304" pitchFamily="18" charset="0"/>
                <a:cs typeface="Times New Roman" panose="02020603050405020304" pitchFamily="18" charset="0"/>
              </a:rPr>
              <a:t>Refrigerator</a:t>
            </a:r>
          </a:p>
        </p:txBody>
      </p:sp>
      <p:cxnSp>
        <p:nvCxnSpPr>
          <p:cNvPr id="82" name="Straight Connector 81">
            <a:extLst>
              <a:ext uri="{FF2B5EF4-FFF2-40B4-BE49-F238E27FC236}">
                <a16:creationId xmlns:a16="http://schemas.microsoft.com/office/drawing/2014/main" id="{D254FA89-7ECD-434D-A859-E4284CA44CCF}"/>
              </a:ext>
            </a:extLst>
          </p:cNvPr>
          <p:cNvCxnSpPr>
            <a:cxnSpLocks/>
          </p:cNvCxnSpPr>
          <p:nvPr/>
        </p:nvCxnSpPr>
        <p:spPr>
          <a:xfrm>
            <a:off x="4001965" y="419449"/>
            <a:ext cx="0" cy="6438551"/>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6C2B57E-A0FD-4C78-B73D-1A169EB597BA}"/>
              </a:ext>
            </a:extLst>
          </p:cNvPr>
          <p:cNvCxnSpPr>
            <a:cxnSpLocks/>
          </p:cNvCxnSpPr>
          <p:nvPr/>
        </p:nvCxnSpPr>
        <p:spPr>
          <a:xfrm>
            <a:off x="8122357" y="0"/>
            <a:ext cx="0" cy="6858000"/>
          </a:xfrm>
          <a:prstGeom prst="line">
            <a:avLst/>
          </a:prstGeom>
          <a:ln w="19050">
            <a:solidFill>
              <a:schemeClr val="accent2">
                <a:lumMod val="50000"/>
              </a:schemeClr>
            </a:solidFill>
            <a:prstDash val="dash"/>
          </a:ln>
        </p:spPr>
        <p:style>
          <a:lnRef idx="1">
            <a:schemeClr val="dk1"/>
          </a:lnRef>
          <a:fillRef idx="0">
            <a:schemeClr val="dk1"/>
          </a:fillRef>
          <a:effectRef idx="0">
            <a:schemeClr val="dk1"/>
          </a:effectRef>
          <a:fontRef idx="minor">
            <a:schemeClr val="tx1"/>
          </a:fontRef>
        </p:style>
      </p:cxnSp>
      <p:sp>
        <p:nvSpPr>
          <p:cNvPr id="52" name="Rectangle 3">
            <a:extLst>
              <a:ext uri="{FF2B5EF4-FFF2-40B4-BE49-F238E27FC236}">
                <a16:creationId xmlns:a16="http://schemas.microsoft.com/office/drawing/2014/main" id="{AAE8BB61-899F-429B-82E1-606166F2BED1}"/>
              </a:ext>
            </a:extLst>
          </p:cNvPr>
          <p:cNvSpPr>
            <a:spLocks noChangeArrowheads="1"/>
          </p:cNvSpPr>
          <p:nvPr/>
        </p:nvSpPr>
        <p:spPr bwMode="auto">
          <a:xfrm>
            <a:off x="3989203" y="684611"/>
            <a:ext cx="1336953" cy="307777"/>
          </a:xfrm>
          <a:prstGeom prst="rect">
            <a:avLst/>
          </a:prstGeom>
          <a:noFill/>
          <a:ln w="9525">
            <a:noFill/>
            <a:miter lim="800000"/>
            <a:headEnd/>
            <a:tailEnd/>
          </a:ln>
        </p:spPr>
        <p:txBody>
          <a:bodyPr wrap="square">
            <a:spAutoFit/>
          </a:bodyPr>
          <a:lstStyle/>
          <a:p>
            <a:pPr algn="ctr"/>
            <a:r>
              <a:rPr lang="en-US" sz="1400" u="sng" dirty="0">
                <a:solidFill>
                  <a:srgbClr val="0000FF"/>
                </a:solidFill>
                <a:latin typeface="Times New Roman" panose="02020603050405020304" pitchFamily="18" charset="0"/>
                <a:cs typeface="Times New Roman" panose="02020603050405020304" pitchFamily="18" charset="0"/>
              </a:rPr>
              <a:t>Air conditioner</a:t>
            </a:r>
          </a:p>
        </p:txBody>
      </p:sp>
      <p:sp>
        <p:nvSpPr>
          <p:cNvPr id="68" name="Rectangle 3">
            <a:extLst>
              <a:ext uri="{FF2B5EF4-FFF2-40B4-BE49-F238E27FC236}">
                <a16:creationId xmlns:a16="http://schemas.microsoft.com/office/drawing/2014/main" id="{59871B4B-DAD6-425D-9EDB-A5118F733ADD}"/>
              </a:ext>
            </a:extLst>
          </p:cNvPr>
          <p:cNvSpPr>
            <a:spLocks noChangeArrowheads="1"/>
          </p:cNvSpPr>
          <p:nvPr/>
        </p:nvSpPr>
        <p:spPr bwMode="auto">
          <a:xfrm>
            <a:off x="7966045" y="684610"/>
            <a:ext cx="1336953" cy="307777"/>
          </a:xfrm>
          <a:prstGeom prst="rect">
            <a:avLst/>
          </a:prstGeom>
          <a:noFill/>
          <a:ln w="9525">
            <a:noFill/>
            <a:miter lim="800000"/>
            <a:headEnd/>
            <a:tailEnd/>
          </a:ln>
        </p:spPr>
        <p:txBody>
          <a:bodyPr wrap="square">
            <a:spAutoFit/>
          </a:bodyPr>
          <a:lstStyle/>
          <a:p>
            <a:pPr algn="ctr"/>
            <a:r>
              <a:rPr lang="en-US" sz="1400" u="sng" dirty="0">
                <a:solidFill>
                  <a:srgbClr val="0000FF"/>
                </a:solidFill>
                <a:latin typeface="Times New Roman" panose="02020603050405020304" pitchFamily="18" charset="0"/>
                <a:cs typeface="Times New Roman" panose="02020603050405020304" pitchFamily="18" charset="0"/>
              </a:rPr>
              <a:t>Heat pump</a:t>
            </a:r>
          </a:p>
        </p:txBody>
      </p:sp>
      <p:sp>
        <p:nvSpPr>
          <p:cNvPr id="74" name="TextBox 73">
            <a:extLst>
              <a:ext uri="{FF2B5EF4-FFF2-40B4-BE49-F238E27FC236}">
                <a16:creationId xmlns:a16="http://schemas.microsoft.com/office/drawing/2014/main" id="{E512676A-3F46-4A57-A28C-9158D3FFBB8C}"/>
              </a:ext>
            </a:extLst>
          </p:cNvPr>
          <p:cNvSpPr txBox="1"/>
          <p:nvPr/>
        </p:nvSpPr>
        <p:spPr>
          <a:xfrm>
            <a:off x="0" y="957890"/>
            <a:ext cx="3892492" cy="1673600"/>
          </a:xfrm>
          <a:prstGeom prst="rect">
            <a:avLst/>
          </a:prstGeom>
          <a:noFill/>
        </p:spPr>
        <p:txBody>
          <a:bodyPr wrap="square">
            <a:spAutoFit/>
          </a:bodyPr>
          <a:lstStyle/>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Refrigerator is a device, used to absorb heat from the inner space, and dissipate that heat to the surrounding. </a:t>
            </a:r>
          </a:p>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This makes the food and vegetables cooler.</a:t>
            </a:r>
          </a:p>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Common everywhere in the world</a:t>
            </a:r>
            <a:endParaRPr lang="en-US" sz="1400" dirty="0"/>
          </a:p>
        </p:txBody>
      </p:sp>
      <p:sp>
        <p:nvSpPr>
          <p:cNvPr id="75" name="TextBox 74">
            <a:extLst>
              <a:ext uri="{FF2B5EF4-FFF2-40B4-BE49-F238E27FC236}">
                <a16:creationId xmlns:a16="http://schemas.microsoft.com/office/drawing/2014/main" id="{8CA5DBE2-0A6B-4F09-8F68-F62ED414EF45}"/>
              </a:ext>
            </a:extLst>
          </p:cNvPr>
          <p:cNvSpPr txBox="1"/>
          <p:nvPr/>
        </p:nvSpPr>
        <p:spPr>
          <a:xfrm>
            <a:off x="4073553" y="957890"/>
            <a:ext cx="3892492" cy="1673600"/>
          </a:xfrm>
          <a:prstGeom prst="rect">
            <a:avLst/>
          </a:prstGeom>
          <a:noFill/>
        </p:spPr>
        <p:txBody>
          <a:bodyPr wrap="square">
            <a:spAutoFit/>
          </a:bodyPr>
          <a:lstStyle/>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Air conditioner is a device, used to absorb heat from the living room, and dissipate that heat to the surrounding. </a:t>
            </a:r>
          </a:p>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This makes the living room cooler.</a:t>
            </a:r>
          </a:p>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Common in Hot countries.!</a:t>
            </a:r>
            <a:endParaRPr lang="en-US" sz="1400" dirty="0"/>
          </a:p>
        </p:txBody>
      </p:sp>
      <p:sp>
        <p:nvSpPr>
          <p:cNvPr id="76" name="TextBox 75">
            <a:extLst>
              <a:ext uri="{FF2B5EF4-FFF2-40B4-BE49-F238E27FC236}">
                <a16:creationId xmlns:a16="http://schemas.microsoft.com/office/drawing/2014/main" id="{60A5D836-B910-45CB-8AA6-A9F836F1582F}"/>
              </a:ext>
            </a:extLst>
          </p:cNvPr>
          <p:cNvSpPr txBox="1"/>
          <p:nvPr/>
        </p:nvSpPr>
        <p:spPr>
          <a:xfrm>
            <a:off x="8181080" y="957890"/>
            <a:ext cx="3892492" cy="1673600"/>
          </a:xfrm>
          <a:prstGeom prst="rect">
            <a:avLst/>
          </a:prstGeom>
          <a:noFill/>
        </p:spPr>
        <p:txBody>
          <a:bodyPr wrap="square">
            <a:spAutoFit/>
          </a:bodyPr>
          <a:lstStyle/>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Heat pump is a device, used to absorb heat from outer space, and dissipate that heat in to the living room. </a:t>
            </a:r>
          </a:p>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This makes the living room warmer.</a:t>
            </a:r>
          </a:p>
          <a:p>
            <a:pPr marL="342900" indent="-342900" algn="just">
              <a:lnSpc>
                <a:spcPct val="150000"/>
              </a:lnSpc>
              <a:buFont typeface="+mj-lt"/>
              <a:buAutoNum type="arabicPeriod"/>
            </a:pPr>
            <a:r>
              <a:rPr lang="en-US" sz="1400" dirty="0">
                <a:latin typeface="Times New Roman" panose="02020603050405020304" pitchFamily="18" charset="0"/>
                <a:cs typeface="Times New Roman" panose="02020603050405020304" pitchFamily="18" charset="0"/>
              </a:rPr>
              <a:t>Common in Cold countries.! </a:t>
            </a:r>
            <a:endParaRPr lang="en-US" sz="1400" dirty="0"/>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2CF2B2B7-1DEC-418F-995A-11B6FB7A1965}"/>
                  </a:ext>
                </a:extLst>
              </p:cNvPr>
              <p:cNvSpPr txBox="1"/>
              <p:nvPr/>
            </p:nvSpPr>
            <p:spPr>
              <a:xfrm>
                <a:off x="497115" y="3308180"/>
                <a:ext cx="1827102"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COP</m:t>
                          </m:r>
                        </m:e>
                        <m:sub>
                          <m:r>
                            <m:rPr>
                              <m:sty m:val="p"/>
                            </m:rPr>
                            <a:rPr lang="en-US" sz="1400" b="0" i="0" smtClean="0">
                              <a:latin typeface="Cambria Math" panose="02040503050406030204" pitchFamily="18" charset="0"/>
                            </a:rPr>
                            <m:t>R</m:t>
                          </m:r>
                        </m:sub>
                      </m:sSub>
                      <m:r>
                        <a:rPr lang="en-US" sz="1400" b="0" i="0" smtClean="0">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77" name="TextBox 76">
                <a:extLst>
                  <a:ext uri="{FF2B5EF4-FFF2-40B4-BE49-F238E27FC236}">
                    <a16:creationId xmlns:a16="http://schemas.microsoft.com/office/drawing/2014/main" id="{2CF2B2B7-1DEC-418F-995A-11B6FB7A1965}"/>
                  </a:ext>
                </a:extLst>
              </p:cNvPr>
              <p:cNvSpPr txBox="1">
                <a:spLocks noRot="1" noChangeAspect="1" noMove="1" noResize="1" noEditPoints="1" noAdjustHandles="1" noChangeArrowheads="1" noChangeShapeType="1" noTextEdit="1"/>
              </p:cNvSpPr>
              <p:nvPr/>
            </p:nvSpPr>
            <p:spPr>
              <a:xfrm>
                <a:off x="497115" y="3308180"/>
                <a:ext cx="1827102" cy="445378"/>
              </a:xfrm>
              <a:prstGeom prst="rect">
                <a:avLst/>
              </a:prstGeom>
              <a:blipFill>
                <a:blip r:embed="rId2"/>
                <a:stretch>
                  <a:fillRect l="-1672" t="-1370" r="-2676" b="-16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B30676D-3B3E-4BED-8F06-BE581F7FCC0B}"/>
                  </a:ext>
                </a:extLst>
              </p:cNvPr>
              <p:cNvSpPr txBox="1"/>
              <p:nvPr/>
            </p:nvSpPr>
            <p:spPr>
              <a:xfrm>
                <a:off x="2383198" y="3303697"/>
                <a:ext cx="755784"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𝑄</m:t>
                              </m:r>
                            </m:e>
                            <m:sub>
                              <m:r>
                                <a:rPr lang="en-US" sz="1400" b="0" i="1" smtClean="0">
                                  <a:solidFill>
                                    <a:schemeClr val="tx1"/>
                                  </a:solidFill>
                                  <a:latin typeface="Cambria Math" panose="02040503050406030204" pitchFamily="18" charset="0"/>
                                </a:rPr>
                                <m:t>𝐿</m:t>
                              </m:r>
                            </m:sub>
                          </m:sSub>
                        </m:num>
                        <m:den>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𝑒𝑡</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78" name="TextBox 77">
                <a:extLst>
                  <a:ext uri="{FF2B5EF4-FFF2-40B4-BE49-F238E27FC236}">
                    <a16:creationId xmlns:a16="http://schemas.microsoft.com/office/drawing/2014/main" id="{BB30676D-3B3E-4BED-8F06-BE581F7FCC0B}"/>
                  </a:ext>
                </a:extLst>
              </p:cNvPr>
              <p:cNvSpPr txBox="1">
                <a:spLocks noRot="1" noChangeAspect="1" noMove="1" noResize="1" noEditPoints="1" noAdjustHandles="1" noChangeArrowheads="1" noChangeShapeType="1" noTextEdit="1"/>
              </p:cNvSpPr>
              <p:nvPr/>
            </p:nvSpPr>
            <p:spPr>
              <a:xfrm>
                <a:off x="2383198" y="3303697"/>
                <a:ext cx="755784" cy="457561"/>
              </a:xfrm>
              <a:prstGeom prst="rect">
                <a:avLst/>
              </a:prstGeom>
              <a:blipFill>
                <a:blip r:embed="rId3"/>
                <a:stretch>
                  <a:fillRect l="-2419" t="-2667" r="-806"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FA07CB28-3152-47F9-94CF-01FE66B8B3C0}"/>
                  </a:ext>
                </a:extLst>
              </p:cNvPr>
              <p:cNvSpPr txBox="1"/>
              <p:nvPr/>
            </p:nvSpPr>
            <p:spPr>
              <a:xfrm>
                <a:off x="4547612" y="3318235"/>
                <a:ext cx="1910458"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COP</m:t>
                          </m:r>
                        </m:e>
                        <m:sub>
                          <m:r>
                            <m:rPr>
                              <m:sty m:val="p"/>
                            </m:rPr>
                            <a:rPr lang="en-US" sz="1400" b="0" i="0" smtClean="0">
                              <a:latin typeface="Cambria Math" panose="02040503050406030204" pitchFamily="18" charset="0"/>
                            </a:rPr>
                            <m:t>AC</m:t>
                          </m:r>
                        </m:sub>
                      </m:sSub>
                      <m:r>
                        <a:rPr lang="en-US" sz="1400" b="0" i="0" smtClean="0">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79" name="TextBox 78">
                <a:extLst>
                  <a:ext uri="{FF2B5EF4-FFF2-40B4-BE49-F238E27FC236}">
                    <a16:creationId xmlns:a16="http://schemas.microsoft.com/office/drawing/2014/main" id="{FA07CB28-3152-47F9-94CF-01FE66B8B3C0}"/>
                  </a:ext>
                </a:extLst>
              </p:cNvPr>
              <p:cNvSpPr txBox="1">
                <a:spLocks noRot="1" noChangeAspect="1" noMove="1" noResize="1" noEditPoints="1" noAdjustHandles="1" noChangeArrowheads="1" noChangeShapeType="1" noTextEdit="1"/>
              </p:cNvSpPr>
              <p:nvPr/>
            </p:nvSpPr>
            <p:spPr>
              <a:xfrm>
                <a:off x="4547612" y="3318235"/>
                <a:ext cx="1910458" cy="445378"/>
              </a:xfrm>
              <a:prstGeom prst="rect">
                <a:avLst/>
              </a:prstGeom>
              <a:blipFill>
                <a:blip r:embed="rId4"/>
                <a:stretch>
                  <a:fillRect l="-1597" r="-2556"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11DE5D4-C4BB-4030-8CE2-2E55262DDF25}"/>
                  </a:ext>
                </a:extLst>
              </p:cNvPr>
              <p:cNvSpPr txBox="1"/>
              <p:nvPr/>
            </p:nvSpPr>
            <p:spPr>
              <a:xfrm>
                <a:off x="6433695" y="3313752"/>
                <a:ext cx="755784"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𝑄</m:t>
                              </m:r>
                            </m:e>
                            <m:sub>
                              <m:r>
                                <a:rPr lang="en-US" sz="1400" b="0" i="1" smtClean="0">
                                  <a:solidFill>
                                    <a:schemeClr val="tx1"/>
                                  </a:solidFill>
                                  <a:latin typeface="Cambria Math" panose="02040503050406030204" pitchFamily="18" charset="0"/>
                                </a:rPr>
                                <m:t>𝐿</m:t>
                              </m:r>
                            </m:sub>
                          </m:sSub>
                        </m:num>
                        <m:den>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𝑒𝑡</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81" name="TextBox 80">
                <a:extLst>
                  <a:ext uri="{FF2B5EF4-FFF2-40B4-BE49-F238E27FC236}">
                    <a16:creationId xmlns:a16="http://schemas.microsoft.com/office/drawing/2014/main" id="{E11DE5D4-C4BB-4030-8CE2-2E55262DDF25}"/>
                  </a:ext>
                </a:extLst>
              </p:cNvPr>
              <p:cNvSpPr txBox="1">
                <a:spLocks noRot="1" noChangeAspect="1" noMove="1" noResize="1" noEditPoints="1" noAdjustHandles="1" noChangeArrowheads="1" noChangeShapeType="1" noTextEdit="1"/>
              </p:cNvSpPr>
              <p:nvPr/>
            </p:nvSpPr>
            <p:spPr>
              <a:xfrm>
                <a:off x="6433695" y="3313752"/>
                <a:ext cx="755784" cy="457561"/>
              </a:xfrm>
              <a:prstGeom prst="rect">
                <a:avLst/>
              </a:prstGeom>
              <a:blipFill>
                <a:blip r:embed="rId5"/>
                <a:stretch>
                  <a:fillRect l="-1613" t="-2667" r="-161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B14B0B8-21D8-4333-A842-3DEE6DD06878}"/>
                  </a:ext>
                </a:extLst>
              </p:cNvPr>
              <p:cNvSpPr txBox="1"/>
              <p:nvPr/>
            </p:nvSpPr>
            <p:spPr>
              <a:xfrm>
                <a:off x="8780518" y="3310535"/>
                <a:ext cx="1881734" cy="445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m:rPr>
                              <m:sty m:val="p"/>
                            </m:rPr>
                            <a:rPr lang="en-US" sz="1400" b="0" i="0" smtClean="0">
                              <a:latin typeface="Cambria Math" panose="02040503050406030204" pitchFamily="18" charset="0"/>
                            </a:rPr>
                            <m:t>COP</m:t>
                          </m:r>
                        </m:e>
                        <m:sub>
                          <m:r>
                            <m:rPr>
                              <m:sty m:val="p"/>
                            </m:rPr>
                            <a:rPr lang="en-US" sz="1400" b="0" i="0" smtClean="0">
                              <a:latin typeface="Cambria Math" panose="02040503050406030204" pitchFamily="18" charset="0"/>
                            </a:rPr>
                            <m:t>P</m:t>
                          </m:r>
                        </m:sub>
                      </m:sSub>
                      <m:r>
                        <a:rPr lang="en-US" sz="1400" b="0" i="0" smtClean="0">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r>
                            <m:rPr>
                              <m:sty m:val="p"/>
                            </m:rPr>
                            <a:rPr lang="en-US" sz="1400" b="0" i="0" smtClean="0">
                              <a:solidFill>
                                <a:schemeClr val="tx1"/>
                              </a:solidFill>
                              <a:latin typeface="Cambria Math" panose="02040503050406030204" pitchFamily="18" charset="0"/>
                            </a:rPr>
                            <m:t>Desired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output</m:t>
                          </m:r>
                        </m:num>
                        <m:den>
                          <m:r>
                            <m:rPr>
                              <m:sty m:val="p"/>
                            </m:rPr>
                            <a:rPr lang="en-US" sz="1400" b="0" i="0" smtClean="0">
                              <a:solidFill>
                                <a:schemeClr val="tx1"/>
                              </a:solidFill>
                              <a:latin typeface="Cambria Math" panose="02040503050406030204" pitchFamily="18" charset="0"/>
                            </a:rPr>
                            <m:t>Required</m:t>
                          </m:r>
                          <m:r>
                            <a:rPr lang="en-US" sz="1400" b="0" i="0"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input</m:t>
                          </m:r>
                        </m:den>
                      </m:f>
                    </m:oMath>
                  </m:oMathPara>
                </a14:m>
                <a:endParaRPr lang="en-US" sz="1400" dirty="0">
                  <a:solidFill>
                    <a:schemeClr val="tx1"/>
                  </a:solidFill>
                </a:endParaRPr>
              </a:p>
            </p:txBody>
          </p:sp>
        </mc:Choice>
        <mc:Fallback xmlns="">
          <p:sp>
            <p:nvSpPr>
              <p:cNvPr id="83" name="TextBox 82">
                <a:extLst>
                  <a:ext uri="{FF2B5EF4-FFF2-40B4-BE49-F238E27FC236}">
                    <a16:creationId xmlns:a16="http://schemas.microsoft.com/office/drawing/2014/main" id="{7B14B0B8-21D8-4333-A842-3DEE6DD06878}"/>
                  </a:ext>
                </a:extLst>
              </p:cNvPr>
              <p:cNvSpPr txBox="1">
                <a:spLocks noRot="1" noChangeAspect="1" noMove="1" noResize="1" noEditPoints="1" noAdjustHandles="1" noChangeArrowheads="1" noChangeShapeType="1" noTextEdit="1"/>
              </p:cNvSpPr>
              <p:nvPr/>
            </p:nvSpPr>
            <p:spPr>
              <a:xfrm>
                <a:off x="8780518" y="3310535"/>
                <a:ext cx="1881734" cy="445378"/>
              </a:xfrm>
              <a:prstGeom prst="rect">
                <a:avLst/>
              </a:prstGeom>
              <a:blipFill>
                <a:blip r:embed="rId6"/>
                <a:stretch>
                  <a:fillRect r="-647"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554743A-FC77-425F-8FC8-FE7D69A6F5F1}"/>
                  </a:ext>
                </a:extLst>
              </p:cNvPr>
              <p:cNvSpPr txBox="1"/>
              <p:nvPr/>
            </p:nvSpPr>
            <p:spPr>
              <a:xfrm>
                <a:off x="10666601" y="3306052"/>
                <a:ext cx="755784" cy="457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smtClean="0">
                              <a:solidFill>
                                <a:schemeClr val="tx1"/>
                              </a:solidFill>
                              <a:latin typeface="Cambria Math" panose="02040503050406030204" pitchFamily="18" charset="0"/>
                            </a:rPr>
                          </m:ctrlPr>
                        </m:fPr>
                        <m:num>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𝑄</m:t>
                              </m:r>
                            </m:e>
                            <m:sub>
                              <m:r>
                                <a:rPr lang="en-US" sz="1400" b="0" i="1" smtClean="0">
                                  <a:solidFill>
                                    <a:schemeClr val="tx1"/>
                                  </a:solidFill>
                                  <a:latin typeface="Cambria Math" panose="02040503050406030204" pitchFamily="18" charset="0"/>
                                </a:rPr>
                                <m:t>𝐻</m:t>
                              </m:r>
                            </m:sub>
                          </m:sSub>
                        </m:num>
                        <m:den>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𝑊</m:t>
                              </m:r>
                            </m:e>
                            <m:sub>
                              <m:r>
                                <a:rPr lang="en-US" sz="1400" i="1">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𝑒𝑡</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𝑖𝑛</m:t>
                              </m:r>
                            </m:sub>
                          </m:sSub>
                        </m:den>
                      </m:f>
                    </m:oMath>
                  </m:oMathPara>
                </a14:m>
                <a:endParaRPr lang="en-US" sz="1400" dirty="0">
                  <a:solidFill>
                    <a:schemeClr val="tx1"/>
                  </a:solidFill>
                </a:endParaRPr>
              </a:p>
            </p:txBody>
          </p:sp>
        </mc:Choice>
        <mc:Fallback xmlns="">
          <p:sp>
            <p:nvSpPr>
              <p:cNvPr id="84" name="TextBox 83">
                <a:extLst>
                  <a:ext uri="{FF2B5EF4-FFF2-40B4-BE49-F238E27FC236}">
                    <a16:creationId xmlns:a16="http://schemas.microsoft.com/office/drawing/2014/main" id="{9554743A-FC77-425F-8FC8-FE7D69A6F5F1}"/>
                  </a:ext>
                </a:extLst>
              </p:cNvPr>
              <p:cNvSpPr txBox="1">
                <a:spLocks noRot="1" noChangeAspect="1" noMove="1" noResize="1" noEditPoints="1" noAdjustHandles="1" noChangeArrowheads="1" noChangeShapeType="1" noTextEdit="1"/>
              </p:cNvSpPr>
              <p:nvPr/>
            </p:nvSpPr>
            <p:spPr>
              <a:xfrm>
                <a:off x="10666601" y="3306052"/>
                <a:ext cx="755784" cy="457561"/>
              </a:xfrm>
              <a:prstGeom prst="rect">
                <a:avLst/>
              </a:prstGeom>
              <a:blipFill>
                <a:blip r:embed="rId7"/>
                <a:stretch>
                  <a:fillRect l="-2419" t="-1333" r="-806" b="-5333"/>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FD2EA6AE-7FC0-40C4-B8A1-6940160E68A8}"/>
              </a:ext>
            </a:extLst>
          </p:cNvPr>
          <p:cNvSpPr/>
          <p:nvPr/>
        </p:nvSpPr>
        <p:spPr>
          <a:xfrm>
            <a:off x="253783" y="3061982"/>
            <a:ext cx="3202529" cy="973123"/>
          </a:xfrm>
          <a:prstGeom prst="roundRect">
            <a:avLst/>
          </a:prstGeom>
          <a:no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6AC11DB5-19FE-4B9D-B36A-F34682ABF474}"/>
              </a:ext>
            </a:extLst>
          </p:cNvPr>
          <p:cNvSpPr/>
          <p:nvPr/>
        </p:nvSpPr>
        <p:spPr>
          <a:xfrm>
            <a:off x="4340618" y="3061982"/>
            <a:ext cx="3202529" cy="973123"/>
          </a:xfrm>
          <a:prstGeom prst="roundRect">
            <a:avLst/>
          </a:prstGeom>
          <a:no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6E485324-F380-4422-9AEC-FEBB0A01A24D}"/>
              </a:ext>
            </a:extLst>
          </p:cNvPr>
          <p:cNvSpPr/>
          <p:nvPr/>
        </p:nvSpPr>
        <p:spPr>
          <a:xfrm>
            <a:off x="8492356" y="3044307"/>
            <a:ext cx="3202529" cy="973123"/>
          </a:xfrm>
          <a:prstGeom prst="roundRect">
            <a:avLst/>
          </a:prstGeom>
          <a:no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ini Fridge with Freezer ...">
            <a:extLst>
              <a:ext uri="{FF2B5EF4-FFF2-40B4-BE49-F238E27FC236}">
                <a16:creationId xmlns:a16="http://schemas.microsoft.com/office/drawing/2014/main" id="{0A5AB123-61B6-475E-BF4B-79CAB17650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605" y="438214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Arc 1">
            <a:extLst>
              <a:ext uri="{FF2B5EF4-FFF2-40B4-BE49-F238E27FC236}">
                <a16:creationId xmlns:a16="http://schemas.microsoft.com/office/drawing/2014/main" id="{AA642B22-FBE8-45A3-924D-1F917E0128CB}"/>
              </a:ext>
            </a:extLst>
          </p:cNvPr>
          <p:cNvSpPr/>
          <p:nvPr/>
        </p:nvSpPr>
        <p:spPr>
          <a:xfrm rot="18766418">
            <a:off x="1307706" y="4236826"/>
            <a:ext cx="914400" cy="2682416"/>
          </a:xfrm>
          <a:prstGeom prst="arc">
            <a:avLst>
              <a:gd name="adj1" fmla="val 16860661"/>
              <a:gd name="adj2" fmla="val 17992334"/>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23" name="TextBox 22">
            <a:extLst>
              <a:ext uri="{FF2B5EF4-FFF2-40B4-BE49-F238E27FC236}">
                <a16:creationId xmlns:a16="http://schemas.microsoft.com/office/drawing/2014/main" id="{4B6E3A51-02DA-47DC-840E-98F4E0F02933}"/>
              </a:ext>
            </a:extLst>
          </p:cNvPr>
          <p:cNvSpPr txBox="1"/>
          <p:nvPr/>
        </p:nvSpPr>
        <p:spPr>
          <a:xfrm>
            <a:off x="-3645" y="4365152"/>
            <a:ext cx="1341291" cy="461665"/>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Rejects heat to the surrounding</a:t>
            </a:r>
            <a:endParaRPr lang="en-US" sz="1200" dirty="0"/>
          </a:p>
        </p:txBody>
      </p:sp>
      <p:sp>
        <p:nvSpPr>
          <p:cNvPr id="24" name="Arc 23">
            <a:extLst>
              <a:ext uri="{FF2B5EF4-FFF2-40B4-BE49-F238E27FC236}">
                <a16:creationId xmlns:a16="http://schemas.microsoft.com/office/drawing/2014/main" id="{617F6B89-55AB-45DF-B123-4D173921ED2A}"/>
              </a:ext>
            </a:extLst>
          </p:cNvPr>
          <p:cNvSpPr/>
          <p:nvPr/>
        </p:nvSpPr>
        <p:spPr>
          <a:xfrm rot="6577600">
            <a:off x="1204611" y="2769994"/>
            <a:ext cx="842393" cy="2894244"/>
          </a:xfrm>
          <a:prstGeom prst="arc">
            <a:avLst>
              <a:gd name="adj1" fmla="val 16860661"/>
              <a:gd name="adj2" fmla="val 19006755"/>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25" name="TextBox 24">
            <a:extLst>
              <a:ext uri="{FF2B5EF4-FFF2-40B4-BE49-F238E27FC236}">
                <a16:creationId xmlns:a16="http://schemas.microsoft.com/office/drawing/2014/main" id="{E1A5AFB8-9168-47C5-937A-EA19851441FB}"/>
              </a:ext>
            </a:extLst>
          </p:cNvPr>
          <p:cNvSpPr txBox="1"/>
          <p:nvPr/>
        </p:nvSpPr>
        <p:spPr>
          <a:xfrm>
            <a:off x="2607823" y="4688317"/>
            <a:ext cx="930390" cy="646331"/>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Absorbs heat from inner space</a:t>
            </a:r>
            <a:endParaRPr lang="en-US" sz="1200" dirty="0"/>
          </a:p>
        </p:txBody>
      </p:sp>
      <p:pic>
        <p:nvPicPr>
          <p:cNvPr id="2052" name="Picture 4" descr="AC Outdoor Unit ...">
            <a:extLst>
              <a:ext uri="{FF2B5EF4-FFF2-40B4-BE49-F238E27FC236}">
                <a16:creationId xmlns:a16="http://schemas.microsoft.com/office/drawing/2014/main" id="{11303745-67DF-4930-A69E-1B01829EDF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9114" y="5501661"/>
            <a:ext cx="1730988" cy="1296570"/>
          </a:xfrm>
          <a:prstGeom prst="rect">
            <a:avLst/>
          </a:prstGeom>
          <a:noFill/>
          <a:ln>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54" name="Picture 6" descr="Installing Central Air Conditioning: A ...">
            <a:extLst>
              <a:ext uri="{FF2B5EF4-FFF2-40B4-BE49-F238E27FC236}">
                <a16:creationId xmlns:a16="http://schemas.microsoft.com/office/drawing/2014/main" id="{37817EEE-7991-4A9F-B61B-3FE84FD9DA3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5997"/>
          <a:stretch/>
        </p:blipFill>
        <p:spPr bwMode="auto">
          <a:xfrm>
            <a:off x="5147976" y="4286875"/>
            <a:ext cx="1760981" cy="1153018"/>
          </a:xfrm>
          <a:prstGeom prst="rect">
            <a:avLst/>
          </a:prstGeom>
          <a:noFill/>
          <a:ln>
            <a:solidFill>
              <a:schemeClr val="tx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C9FEFA4-CAA4-46A0-910E-56DE9D4A77FD}"/>
              </a:ext>
            </a:extLst>
          </p:cNvPr>
          <p:cNvSpPr txBox="1"/>
          <p:nvPr/>
        </p:nvSpPr>
        <p:spPr>
          <a:xfrm>
            <a:off x="6814112" y="6039017"/>
            <a:ext cx="1341291" cy="646331"/>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Rejects heat to the surrounding using condenser</a:t>
            </a:r>
            <a:endParaRPr lang="en-US" sz="1200" dirty="0"/>
          </a:p>
        </p:txBody>
      </p:sp>
      <p:sp>
        <p:nvSpPr>
          <p:cNvPr id="30" name="TextBox 29">
            <a:extLst>
              <a:ext uri="{FF2B5EF4-FFF2-40B4-BE49-F238E27FC236}">
                <a16:creationId xmlns:a16="http://schemas.microsoft.com/office/drawing/2014/main" id="{2DCA0018-8FC0-4E4F-82A8-8A35B65A36DF}"/>
              </a:ext>
            </a:extLst>
          </p:cNvPr>
          <p:cNvSpPr txBox="1"/>
          <p:nvPr/>
        </p:nvSpPr>
        <p:spPr>
          <a:xfrm>
            <a:off x="6781066" y="4688317"/>
            <a:ext cx="1341291" cy="461665"/>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Absorbs the heat from living room</a:t>
            </a:r>
            <a:endParaRPr lang="en-US" sz="1200" dirty="0"/>
          </a:p>
        </p:txBody>
      </p:sp>
      <p:pic>
        <p:nvPicPr>
          <p:cNvPr id="2056" name="Picture 8" descr="How Much Does A Heat Pump Cost In 2025?">
            <a:extLst>
              <a:ext uri="{FF2B5EF4-FFF2-40B4-BE49-F238E27FC236}">
                <a16:creationId xmlns:a16="http://schemas.microsoft.com/office/drawing/2014/main" id="{ED3735EC-4A89-49AD-8128-8FFB019B40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2406" y="4676257"/>
            <a:ext cx="2705100" cy="1685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E436D9A-5513-4E67-BC1B-10B5F16B2040}"/>
              </a:ext>
            </a:extLst>
          </p:cNvPr>
          <p:cNvSpPr txBox="1"/>
          <p:nvPr/>
        </p:nvSpPr>
        <p:spPr>
          <a:xfrm>
            <a:off x="8961854" y="4276240"/>
            <a:ext cx="2493447" cy="276999"/>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Rejects heat in to the Living room</a:t>
            </a:r>
            <a:endParaRPr lang="en-US" sz="1200" dirty="0"/>
          </a:p>
        </p:txBody>
      </p:sp>
      <p:sp>
        <p:nvSpPr>
          <p:cNvPr id="33" name="TextBox 32">
            <a:extLst>
              <a:ext uri="{FF2B5EF4-FFF2-40B4-BE49-F238E27FC236}">
                <a16:creationId xmlns:a16="http://schemas.microsoft.com/office/drawing/2014/main" id="{AAD431E6-A216-4384-8361-54AF49E8EEAC}"/>
              </a:ext>
            </a:extLst>
          </p:cNvPr>
          <p:cNvSpPr txBox="1"/>
          <p:nvPr/>
        </p:nvSpPr>
        <p:spPr>
          <a:xfrm>
            <a:off x="8918504" y="6408349"/>
            <a:ext cx="2536797" cy="276999"/>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Absorbs heat from the surrounding</a:t>
            </a:r>
            <a:endParaRPr lang="en-US" sz="1200" dirty="0"/>
          </a:p>
        </p:txBody>
      </p:sp>
      <p:sp>
        <p:nvSpPr>
          <p:cNvPr id="34" name="Arc 33">
            <a:extLst>
              <a:ext uri="{FF2B5EF4-FFF2-40B4-BE49-F238E27FC236}">
                <a16:creationId xmlns:a16="http://schemas.microsoft.com/office/drawing/2014/main" id="{1BF2F1D8-D943-450A-8A50-81744A41F432}"/>
              </a:ext>
            </a:extLst>
          </p:cNvPr>
          <p:cNvSpPr/>
          <p:nvPr/>
        </p:nvSpPr>
        <p:spPr>
          <a:xfrm rot="2298609" flipH="1">
            <a:off x="9101414" y="5224965"/>
            <a:ext cx="782788" cy="2682416"/>
          </a:xfrm>
          <a:prstGeom prst="arc">
            <a:avLst>
              <a:gd name="adj1" fmla="val 17476485"/>
              <a:gd name="adj2" fmla="val 1537079"/>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35" name="Arc 34">
            <a:extLst>
              <a:ext uri="{FF2B5EF4-FFF2-40B4-BE49-F238E27FC236}">
                <a16:creationId xmlns:a16="http://schemas.microsoft.com/office/drawing/2014/main" id="{8AAFA450-9B42-46F8-9DC2-3A4EA7773E88}"/>
              </a:ext>
            </a:extLst>
          </p:cNvPr>
          <p:cNvSpPr/>
          <p:nvPr/>
        </p:nvSpPr>
        <p:spPr>
          <a:xfrm rot="1549746" flipH="1">
            <a:off x="10217900" y="3724204"/>
            <a:ext cx="782788" cy="2682416"/>
          </a:xfrm>
          <a:prstGeom prst="arc">
            <a:avLst>
              <a:gd name="adj1" fmla="val 18641001"/>
              <a:gd name="adj2" fmla="val 1537079"/>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7753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down)">
                                      <p:cBhvr>
                                        <p:cTn id="10" dur="500"/>
                                        <p:tgtEl>
                                          <p:spTgt spid="2054"/>
                                        </p:tgtEl>
                                      </p:cBhvr>
                                    </p:animEffect>
                                  </p:childTnLst>
                                </p:cTn>
                              </p:par>
                              <p:par>
                                <p:cTn id="11" presetID="22" presetClass="entr" presetSubtype="4"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500"/>
                                        <p:tgtEl>
                                          <p:spTgt spid="20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down)">
                                      <p:cBhvr>
                                        <p:cTn id="16" dur="500"/>
                                        <p:tgtEl>
                                          <p:spTgt spid="20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500"/>
                                        <p:tgtEl>
                                          <p:spTgt spid="7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down)">
                                      <p:cBhvr>
                                        <p:cTn id="41" dur="500"/>
                                        <p:tgtEl>
                                          <p:spTgt spid="7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down)">
                                      <p:cBhvr>
                                        <p:cTn id="44" dur="500"/>
                                        <p:tgtEl>
                                          <p:spTgt spid="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500"/>
                                        <p:tgtEl>
                                          <p:spTgt spid="7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down)">
                                      <p:cBhvr>
                                        <p:cTn id="60" dur="500"/>
                                        <p:tgtEl>
                                          <p:spTgt spid="8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wipe(down)">
                                      <p:cBhvr>
                                        <p:cTn id="63" dur="500"/>
                                        <p:tgtEl>
                                          <p:spTgt spid="8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wipe(down)">
                                      <p:cBhvr>
                                        <p:cTn id="66" dur="500"/>
                                        <p:tgtEl>
                                          <p:spTgt spid="7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ipe(down)">
                                      <p:cBhvr>
                                        <p:cTn id="71" dur="500"/>
                                        <p:tgtEl>
                                          <p:spTgt spid="7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00"/>
                                        <p:tgtEl>
                                          <p:spTgt spid="3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wipe(down)">
                                      <p:cBhvr>
                                        <p:cTn id="88" dur="500"/>
                                        <p:tgtEl>
                                          <p:spTgt spid="8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down)">
                                      <p:cBhvr>
                                        <p:cTn id="91" dur="500"/>
                                        <p:tgtEl>
                                          <p:spTgt spid="83"/>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down)">
                                      <p:cBhvr>
                                        <p:cTn id="9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p:bldP spid="81" grpId="0"/>
      <p:bldP spid="83" grpId="0"/>
      <p:bldP spid="84" grpId="0"/>
      <p:bldP spid="7" grpId="0" animBg="1"/>
      <p:bldP spid="85" grpId="0" animBg="1"/>
      <p:bldP spid="86" grpId="0" animBg="1"/>
      <p:bldP spid="2" grpId="0" animBg="1"/>
      <p:bldP spid="23" grpId="0"/>
      <p:bldP spid="24" grpId="0" animBg="1"/>
      <p:bldP spid="25" grpId="0"/>
      <p:bldP spid="29" grpId="0"/>
      <p:bldP spid="30" grpId="0"/>
      <p:bldP spid="32" grpId="0"/>
      <p:bldP spid="33" grpId="0"/>
      <p:bldP spid="34"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4942</TotalTime>
  <Words>2223</Words>
  <Application>Microsoft Office PowerPoint</Application>
  <PresentationFormat>Widescreen</PresentationFormat>
  <Paragraphs>347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Manova Stephen</dc:creator>
  <cp:lastModifiedBy>Manova Stephen</cp:lastModifiedBy>
  <cp:revision>401</cp:revision>
  <dcterms:created xsi:type="dcterms:W3CDTF">2025-01-24T05:04:15Z</dcterms:created>
  <dcterms:modified xsi:type="dcterms:W3CDTF">2025-03-13T12:26:03Z</dcterms:modified>
</cp:coreProperties>
</file>