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669088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D4594-F7DE-4109-9DF6-8A7216962A77}" type="datetimeFigureOut">
              <a:rPr lang="en-ZA" smtClean="0"/>
              <a:t>2020/03/24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AF9A18-5A4E-43B2-A2F4-C53EA5E097A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57186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D546D6-759B-4799-AED9-993A1279AC96}" type="datetimeFigureOut">
              <a:rPr lang="en-ZA" smtClean="0"/>
              <a:t>2020/03/24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6775" y="739775"/>
            <a:ext cx="4935538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689475"/>
            <a:ext cx="5335588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8892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377363"/>
            <a:ext cx="288925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E9EE7-C40B-4BE3-8D0A-AA5EC97893A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023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E9F56-A761-44F4-9E0E-F566D9C2EAE9}" type="datetime1">
              <a:rPr lang="en-ZA" smtClean="0"/>
              <a:t>2020/03/24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FAC 1601 / UNISA/ 2020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AB5F9-F152-4611-B570-3BC0288F12A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03349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2B45-F143-431F-BD48-020111A837AB}" type="datetime1">
              <a:rPr lang="en-ZA" smtClean="0"/>
              <a:t>2020/03/24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FAC 1601 / UNISA/ 2020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AB5F9-F152-4611-B570-3BC0288F12A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61827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CE9BE-4F63-44EC-BFA0-A1D5097205BD}" type="datetime1">
              <a:rPr lang="en-ZA" smtClean="0"/>
              <a:t>2020/03/24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FAC 1601 / UNISA/ 2020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AB5F9-F152-4611-B570-3BC0288F12A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8419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036F3-22E4-4469-8A08-DCF49284C6DC}" type="datetime1">
              <a:rPr lang="en-ZA" smtClean="0"/>
              <a:t>2020/03/24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FAC 1601 / UNISA/ 2020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AB5F9-F152-4611-B570-3BC0288F12A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4866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62FB0-D8C5-4318-8D22-B2A582F4EBCB}" type="datetime1">
              <a:rPr lang="en-ZA" smtClean="0"/>
              <a:t>2020/03/24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FAC 1601 / UNISA/ 2020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AB5F9-F152-4611-B570-3BC0288F12A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06447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1EEF5-3AAB-4B31-A005-000BF1BD3A7D}" type="datetime1">
              <a:rPr lang="en-ZA" smtClean="0"/>
              <a:t>2020/03/24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FAC 1601 / UNISA/ 2020</a:t>
            </a: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AB5F9-F152-4611-B570-3BC0288F12A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88821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E675-8277-4F3A-8A38-9D4E688714EE}" type="datetime1">
              <a:rPr lang="en-ZA" smtClean="0"/>
              <a:t>2020/03/24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FAC 1601 / UNISA/ 2020</a:t>
            </a:r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AB5F9-F152-4611-B570-3BC0288F12A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44862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6521D-F2DC-48A7-8792-C4F00BA79883}" type="datetime1">
              <a:rPr lang="en-ZA" smtClean="0"/>
              <a:t>2020/03/24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FAC 1601 / UNISA/ 2020</a:t>
            </a: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AB5F9-F152-4611-B570-3BC0288F12A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05731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21818-A88E-4615-87C5-6FD41683E292}" type="datetime1">
              <a:rPr lang="en-ZA" smtClean="0"/>
              <a:t>2020/03/24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FAC 1601 / UNISA/ 2020</a:t>
            </a:r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AB5F9-F152-4611-B570-3BC0288F12A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46838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9DE3-66F3-4450-B521-82CB4B40EA80}" type="datetime1">
              <a:rPr lang="en-ZA" smtClean="0"/>
              <a:t>2020/03/24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FAC 1601 / UNISA/ 2020</a:t>
            </a: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AB5F9-F152-4611-B570-3BC0288F12A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67058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6A5C5-CADE-4D64-AE15-CD3DB21D4CD8}" type="datetime1">
              <a:rPr lang="en-ZA" smtClean="0"/>
              <a:t>2020/03/24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FAC 1601 / UNISA/ 2020</a:t>
            </a: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AB5F9-F152-4611-B570-3BC0288F12A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7345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87BA8-49A1-40D0-9490-FA2C6A6EB58A}" type="datetime1">
              <a:rPr lang="en-ZA" smtClean="0"/>
              <a:t>2020/03/24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ZA" smtClean="0"/>
              <a:t>FAC 1601 / UNISA/ 2020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AB5F9-F152-4611-B570-3BC0288F12A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2296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CASH FLOW FROM INVESTING ACTIVITIES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2362200"/>
            <a:ext cx="36576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PROPERTY, PLANT AND EQUIPMENT</a:t>
            </a:r>
            <a:endParaRPr lang="en-U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00600" y="2362200"/>
            <a:ext cx="35052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FINANCIAL ASSETS</a:t>
            </a:r>
            <a:endParaRPr lang="en-U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4682836"/>
            <a:ext cx="36576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Land and Buildings, Vehicles, Equipment, Machinery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00600" y="4648200"/>
            <a:ext cx="35814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Investments, Shares  [only in unlisted companies – (Pty) Ltd], Fixed Deposits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1828800" y="3962400"/>
            <a:ext cx="6858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6324600" y="3962400"/>
            <a:ext cx="6858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 1601 / UNISA/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166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CASH FLOW FROM INVESTING ACTIVITIES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1143000" y="1981200"/>
            <a:ext cx="65532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PROPERTY, PLANT AND EQUIPMENT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3886200"/>
            <a:ext cx="24384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ADDITIONS TO PPE 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52800" y="3886200"/>
            <a:ext cx="24384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REPLACEMENT OF PPE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477000" y="3886200"/>
            <a:ext cx="20574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SALE OF PPE</a:t>
            </a:r>
            <a:endParaRPr lang="en-US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1295400" y="3124200"/>
            <a:ext cx="457200" cy="60960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4267200" y="3124200"/>
            <a:ext cx="457200" cy="68580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>
            <a:off x="7162800" y="3124200"/>
            <a:ext cx="457200" cy="6858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457200" y="5791200"/>
            <a:ext cx="502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      OUTFLOW OF CASH</a:t>
            </a:r>
            <a:endParaRPr lang="en-US" sz="32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5715000" y="5791200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INFLOW OF CASH</a:t>
            </a:r>
            <a:endParaRPr lang="en-US" sz="3200" b="1" dirty="0"/>
          </a:p>
        </p:txBody>
      </p:sp>
      <p:sp>
        <p:nvSpPr>
          <p:cNvPr id="24" name="Down Arrow 23"/>
          <p:cNvSpPr/>
          <p:nvPr/>
        </p:nvSpPr>
        <p:spPr>
          <a:xfrm>
            <a:off x="1905000" y="5257800"/>
            <a:ext cx="457200" cy="60960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wn Arrow 24"/>
          <p:cNvSpPr/>
          <p:nvPr/>
        </p:nvSpPr>
        <p:spPr>
          <a:xfrm>
            <a:off x="4191000" y="5257800"/>
            <a:ext cx="457200" cy="609600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25"/>
          <p:cNvSpPr/>
          <p:nvPr/>
        </p:nvSpPr>
        <p:spPr>
          <a:xfrm>
            <a:off x="7315200" y="5181600"/>
            <a:ext cx="457200" cy="6096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 1601 / UNISA/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985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CASH FLOW FROM INVESTING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971800" y="1828800"/>
            <a:ext cx="41148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FINANCIAL ASSETS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Down Arrow 4"/>
          <p:cNvSpPr/>
          <p:nvPr/>
        </p:nvSpPr>
        <p:spPr>
          <a:xfrm rot="2253784">
            <a:off x="3332530" y="3391214"/>
            <a:ext cx="1066800" cy="12962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47800" y="4800600"/>
            <a:ext cx="31242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ACQUISITION</a:t>
            </a:r>
          </a:p>
          <a:p>
            <a:pPr algn="ctr"/>
            <a:endParaRPr lang="en-US" sz="2400" b="1" dirty="0" smtClean="0"/>
          </a:p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OUTFLOW OF CASH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86400" y="4800600"/>
            <a:ext cx="29718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PROCEED</a:t>
            </a:r>
          </a:p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FROM SALE OR  </a:t>
            </a:r>
          </a:p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MATURITY OF FIXED DEPOSIT</a:t>
            </a:r>
          </a:p>
          <a:p>
            <a:pPr algn="ctr"/>
            <a:endParaRPr lang="en-US" sz="800" dirty="0" smtClean="0"/>
          </a:p>
          <a:p>
            <a:pPr algn="ctr"/>
            <a:r>
              <a:rPr lang="en-US" b="1" dirty="0" smtClean="0">
                <a:solidFill>
                  <a:srgbClr val="92D050"/>
                </a:solidFill>
              </a:rPr>
              <a:t>INFLOW OF CASH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8" name="Down Arrow 7"/>
          <p:cNvSpPr/>
          <p:nvPr/>
        </p:nvSpPr>
        <p:spPr>
          <a:xfrm rot="18621118">
            <a:off x="5770929" y="3391214"/>
            <a:ext cx="1066800" cy="12962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 1601 / UNISA/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23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CASH FLOW FROM FINANCING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      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95400" y="1981200"/>
            <a:ext cx="29718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EQUITY</a:t>
            </a:r>
            <a:endParaRPr 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81600" y="1905000"/>
            <a:ext cx="27432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NON CURRENT LIABILITIES</a:t>
            </a:r>
            <a:endParaRPr lang="en-U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95400" y="4495800"/>
            <a:ext cx="30480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CAPITAL </a:t>
            </a:r>
          </a:p>
          <a:p>
            <a:pPr algn="ctr"/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OR MEMBERS CONTRIBUTION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57800" y="4495800"/>
            <a:ext cx="25908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LOANS</a:t>
            </a:r>
          </a:p>
          <a:p>
            <a:pPr algn="ctr"/>
            <a:r>
              <a:rPr lang="en-U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LOANS FROM MEMBERS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2133600" y="3505200"/>
            <a:ext cx="6858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6324600" y="3505200"/>
            <a:ext cx="6858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 1601 / UNISA/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503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CASH FLOW FROM FINANCING ACTIVITIES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0" y="1676400"/>
            <a:ext cx="48006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CAPITAL</a:t>
            </a:r>
          </a:p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MEMBERS’  CONTRIBUTION</a:t>
            </a:r>
            <a:endParaRPr lang="en-U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66800" y="4572000"/>
            <a:ext cx="34290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PROCEED : INCREASE IN EQUITY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 smtClean="0">
                <a:solidFill>
                  <a:srgbClr val="92D050"/>
                </a:solidFill>
              </a:rPr>
              <a:t>INFLOW OF CASH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81600" y="4572000"/>
            <a:ext cx="3429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REPAYMENT OF EQUITY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OUTFLOW OF CASH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Down Arrow 8"/>
          <p:cNvSpPr/>
          <p:nvPr/>
        </p:nvSpPr>
        <p:spPr>
          <a:xfrm rot="2253784">
            <a:off x="3510069" y="3542691"/>
            <a:ext cx="716285" cy="10095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 rot="19134441">
            <a:off x="5530100" y="3511230"/>
            <a:ext cx="652420" cy="10731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 1601 / UNISA/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024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CASH FLOW FROM FINANCING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FAC 1601 / UNISA/ 2020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86000" y="1676400"/>
            <a:ext cx="48006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LOANS</a:t>
            </a:r>
          </a:p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LOANS FROM MEMBERS</a:t>
            </a:r>
            <a:endParaRPr lang="en-US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Down Arrow 5"/>
          <p:cNvSpPr/>
          <p:nvPr/>
        </p:nvSpPr>
        <p:spPr>
          <a:xfrm rot="2253784">
            <a:off x="3510069" y="3542691"/>
            <a:ext cx="716285" cy="10095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 rot="19134441">
            <a:off x="5530100" y="3511230"/>
            <a:ext cx="652420" cy="10731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66800" y="4572000"/>
            <a:ext cx="34290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PROCEED : INCREASE IN LOANS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 smtClean="0">
                <a:solidFill>
                  <a:srgbClr val="92D050"/>
                </a:solidFill>
              </a:rPr>
              <a:t>INFLOW OF CASH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81600" y="4572000"/>
            <a:ext cx="3429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REPAYMENT OF LOANS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OUTFLOW OF CASH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301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ED5CD356AF7648BC4498F4E577BFA5" ma:contentTypeVersion="11" ma:contentTypeDescription="Create a new document." ma:contentTypeScope="" ma:versionID="0039a200ec15fa142ac8ecba8c521fda">
  <xsd:schema xmlns:xsd="http://www.w3.org/2001/XMLSchema" xmlns:xs="http://www.w3.org/2001/XMLSchema" xmlns:p="http://schemas.microsoft.com/office/2006/metadata/properties" xmlns:ns2="827361bd-b6be-4588-bb07-d18ae60abd1c" targetNamespace="http://schemas.microsoft.com/office/2006/metadata/properties" ma:root="true" ma:fieldsID="19068c2d83cbac2970e88baaa050853e" ns2:_="">
    <xsd:import namespace="827361bd-b6be-4588-bb07-d18ae60abd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Class_Type" minOccurs="0"/>
                <xsd:element ref="ns2:Modul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7361bd-b6be-4588-bb07-d18ae60abd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Class_Type" ma:index="14" nillable="true" ma:displayName="Class_Type" ma:format="Dropdown" ma:internalName="Class_Type">
      <xsd:simpleType>
        <xsd:restriction base="dms:Choice">
          <xsd:enumeration value="Academic Literacy"/>
          <xsd:enumeration value="Tutorial"/>
        </xsd:restriction>
      </xsd:simpleType>
    </xsd:element>
    <xsd:element name="Module" ma:index="15" nillable="true" ma:displayName="Module" ma:list="{7b8243b5-8031-4202-ad71-da606b898c8f}" ma:internalName="Module" ma:showField="Title">
      <xsd:simpleType>
        <xsd:restriction base="dms:Lookup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lass_Type xmlns="827361bd-b6be-4588-bb07-d18ae60abd1c" xsi:nil="true"/>
    <Module xmlns="827361bd-b6be-4588-bb07-d18ae60abd1c" xsi:nil="true"/>
  </documentManagement>
</p:properties>
</file>

<file path=customXml/itemProps1.xml><?xml version="1.0" encoding="utf-8"?>
<ds:datastoreItem xmlns:ds="http://schemas.openxmlformats.org/officeDocument/2006/customXml" ds:itemID="{833B8E2B-8A4B-45E5-8492-1A802AE56C6A}"/>
</file>

<file path=customXml/itemProps2.xml><?xml version="1.0" encoding="utf-8"?>
<ds:datastoreItem xmlns:ds="http://schemas.openxmlformats.org/officeDocument/2006/customXml" ds:itemID="{D80A28F9-1A39-4C94-9D77-34878DA5EC98}"/>
</file>

<file path=customXml/itemProps3.xml><?xml version="1.0" encoding="utf-8"?>
<ds:datastoreItem xmlns:ds="http://schemas.openxmlformats.org/officeDocument/2006/customXml" ds:itemID="{17626539-848B-4CCA-BE8C-5DD3C96FEAB0}"/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186</Words>
  <Application>Microsoft Office PowerPoint</Application>
  <PresentationFormat>On-screen Show (4:3)</PresentationFormat>
  <Paragraphs>63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CASH FLOW FROM INVESTING ACTIVITIES</vt:lpstr>
      <vt:lpstr>CASH FLOW FROM INVESTING ACTIVITIES</vt:lpstr>
      <vt:lpstr>CASH FLOW FROM INVESTING ACTIVITIES</vt:lpstr>
      <vt:lpstr>CASH FLOW FROM FINANCING ACTIVITIES</vt:lpstr>
      <vt:lpstr>CASH FLOW FROM FINANCING ACTIVITIES</vt:lpstr>
      <vt:lpstr>CASH FLOW FROM FINANCING ACTIVITIES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CASH FLOW FROM INVESTING ACTIVITIES</dc:title>
  <dc:creator>new</dc:creator>
  <cp:lastModifiedBy>new</cp:lastModifiedBy>
  <cp:revision>2</cp:revision>
  <cp:lastPrinted>2020-03-24T05:52:14Z</cp:lastPrinted>
  <dcterms:created xsi:type="dcterms:W3CDTF">2019-03-26T09:21:55Z</dcterms:created>
  <dcterms:modified xsi:type="dcterms:W3CDTF">2020-03-24T05:52:21Z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0x0101000FED5CD356AF7648BC4498F4E577BFA5</vt:lpwstr>
  </property>
</Properties>
</file>