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.jpeg" ContentType="image/jpeg"/>
  <Override PartName="/ppt/media/image10.png" ContentType="image/png"/>
  <Override PartName="/ppt/media/image25.png" ContentType="image/png"/>
  <Override PartName="/ppt/media/image2.png" ContentType="image/png"/>
  <Override PartName="/ppt/media/image32.png" ContentType="image/png"/>
  <Override PartName="/ppt/media/image26.png" ContentType="image/png"/>
  <Override PartName="/ppt/media/image17.jpeg" ContentType="image/jpeg"/>
  <Override PartName="/ppt/media/image3.png" ContentType="image/png"/>
  <Override PartName="/ppt/media/image33.png" ContentType="image/png"/>
  <Override PartName="/ppt/media/image9.png" ContentType="image/png"/>
  <Override PartName="/ppt/media/image12.png" ContentType="image/png"/>
  <Override PartName="/ppt/media/image13.png" ContentType="image/png"/>
  <Override PartName="/ppt/media/image37.png" ContentType="image/png"/>
  <Override PartName="/ppt/media/image40.png" ContentType="image/png"/>
  <Override PartName="/ppt/media/image41.png" ContentType="image/png"/>
  <Override PartName="/ppt/media/image30.png" ContentType="image/png"/>
  <Override PartName="/ppt/media/image29.jpeg" ContentType="image/jpeg"/>
  <Override PartName="/ppt/media/image42.png" ContentType="image/png"/>
  <Override PartName="/ppt/media/image31.png" ContentType="image/png"/>
  <Override PartName="/ppt/media/image43.png" ContentType="image/png"/>
  <Override PartName="/ppt/media/image44.png" ContentType="image/png"/>
  <Override PartName="/ppt/media/image8.jpeg" ContentType="image/jpeg"/>
  <Override PartName="/ppt/media/image39.jpeg" ContentType="image/jpeg"/>
  <Override PartName="/ppt/media/image45.png" ContentType="image/png"/>
  <Override PartName="/ppt/media/image46.png" ContentType="image/png"/>
  <Override PartName="/ppt/media/image11.png" ContentType="image/png"/>
  <Override PartName="/ppt/media/image38.jpeg" ContentType="image/jpeg"/>
  <Override PartName="/ppt/media/image7.jpeg" ContentType="image/jpeg"/>
  <Override PartName="/ppt/media/image18.png" ContentType="image/png"/>
  <Override PartName="/ppt/media/image20.png" ContentType="image/png"/>
  <Override PartName="/ppt/media/image28.jpeg" ContentType="image/jpeg"/>
  <Override PartName="/ppt/media/image6.png" ContentType="image/png"/>
  <Override PartName="/ppt/media/image36.png" ContentType="image/png"/>
  <Override PartName="/ppt/media/image5.png" ContentType="image/png"/>
  <Override PartName="/ppt/media/image35.png" ContentType="image/png"/>
  <Override PartName="/ppt/media/image34.png" ContentType="image/png"/>
  <Override PartName="/ppt/media/image4.png" ContentType="image/png"/>
  <Override PartName="/ppt/media/image27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5598CF-B436-4F59-84D7-C893B8C18B1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39E11F-D345-4919-BDBC-8C54ABB18D5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24D43D-7B50-41AA-99E5-CF49283BAD7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60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08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476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60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08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E7F178-D880-4794-8313-FC2FA3ACC87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CA1979C-5170-4998-AA4C-B27C9BD06FD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84D23A8-C54C-4BB2-9E34-04683FA0DF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3F8FCF7-6F94-451C-8BD4-826A72480C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464496F-94A1-40C7-81C8-40189ECB062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9DC65F2-0DF2-42B4-9894-C983072291F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914760" y="410760"/>
            <a:ext cx="16470000" cy="797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9F22E04-BD55-4DD5-BCDD-2660670977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EB4E66A-2DC1-4E74-8BC8-5F83546C5D8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46B01F-9D06-4728-B16C-63B61684540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F027E76-7359-4898-8F69-6A3D960A0C5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8AE2B7A-7257-4D8A-BB21-E10127CC4E1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2902E0E-B9CC-4511-A145-7EE8602AE64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6ABE754-4FEC-4B2E-9FC2-5A242E950C8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8360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5208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476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8360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5208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C5080F6-347E-49BE-A68C-08A025979FD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AF06C1-F8D2-4AAC-82C8-7835501EC9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C2CE58-F4A3-4EAC-8D7A-BC243599CDF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4F5BFE-5D6A-411A-9F55-7CD687789CE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760" y="410760"/>
            <a:ext cx="16470000" cy="797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60E9D0-2CEF-44FF-AF67-31835BA82E0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4A5E40-D063-4469-A780-E798FD918B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4CC0F2-0B67-4B96-BB0D-D18AAA5D82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605AE3-2890-4BD1-B13B-6BDDFE9319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520" cy="1028628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1317636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163B700-AC73-4B56-AEFE-A532FE2C974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91512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4400" spc="-1" strike="noStrike">
                <a:latin typeface="Arial"/>
              </a:rPr>
              <a:t>Click to edit the title text format</a:t>
            </a:r>
            <a:endParaRPr b="0" lang="en-IN" sz="4400" spc="-1" strike="noStrike"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latin typeface="Arial"/>
              </a:rPr>
              <a:t>Click to edit the outline text format</a:t>
            </a:r>
            <a:endParaRPr b="0" lang="en-IN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latin typeface="Arial"/>
              </a:rPr>
              <a:t>Second Outline Level</a:t>
            </a:r>
            <a:endParaRPr b="0" lang="en-IN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latin typeface="Arial"/>
              </a:rPr>
              <a:t>Third Outline Level</a:t>
            </a:r>
            <a:endParaRPr b="0" lang="en-IN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latin typeface="Arial"/>
              </a:rPr>
              <a:t>Fourth Outline Level</a:t>
            </a:r>
            <a:endParaRPr b="0" lang="en-IN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Fifth Outline Level</a:t>
            </a:r>
            <a:endParaRPr b="0" lang="en-IN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Sixth Outline Level</a:t>
            </a:r>
            <a:endParaRPr b="0" lang="en-IN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Seventh Outline Level</a:t>
            </a:r>
            <a:endParaRPr b="0" lang="en-IN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ldNum" idx="5"/>
          </p:nvPr>
        </p:nvSpPr>
        <p:spPr>
          <a:xfrm>
            <a:off x="1317636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D785BD5-7823-4CA2-B104-00CFAD52BAFA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6"/>
          </p:nvPr>
        </p:nvSpPr>
        <p:spPr>
          <a:xfrm>
            <a:off x="91512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4400" spc="-1" strike="noStrike">
                <a:latin typeface="Arial"/>
              </a:rPr>
              <a:t>Click to edit the title text format</a:t>
            </a:r>
            <a:endParaRPr b="0" lang="en-IN" sz="4400" spc="-1" strike="noStrike"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latin typeface="Arial"/>
              </a:rPr>
              <a:t>Click to edit the outline text format</a:t>
            </a:r>
            <a:endParaRPr b="0" lang="en-IN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latin typeface="Arial"/>
              </a:rPr>
              <a:t>Second Outline Level</a:t>
            </a:r>
            <a:endParaRPr b="0" lang="en-IN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latin typeface="Arial"/>
              </a:rPr>
              <a:t>Third Outline Level</a:t>
            </a:r>
            <a:endParaRPr b="0" lang="en-IN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latin typeface="Arial"/>
              </a:rPr>
              <a:t>Fourth Outline Level</a:t>
            </a:r>
            <a:endParaRPr b="0" lang="en-IN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Fifth Outline Level</a:t>
            </a:r>
            <a:endParaRPr b="0" lang="en-IN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Sixth Outline Level</a:t>
            </a:r>
            <a:endParaRPr b="0" lang="en-IN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Seventh Outline Level</a:t>
            </a:r>
            <a:endParaRPr b="0" lang="en-IN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jpe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jpeg"/><Relationship Id="rId8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9.jpeg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jpe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9.jpeg"/><Relationship Id="rId2" Type="http://schemas.openxmlformats.org/officeDocument/2006/relationships/image" Target="../media/image40.png"/><Relationship Id="rId3" Type="http://schemas.openxmlformats.org/officeDocument/2006/relationships/image" Target="../media/image41.png"/><Relationship Id="rId4" Type="http://schemas.openxmlformats.org/officeDocument/2006/relationships/image" Target="../media/image42.png"/><Relationship Id="rId5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image" Target="../media/image44.png"/><Relationship Id="rId3" Type="http://schemas.openxmlformats.org/officeDocument/2006/relationships/image" Target="../media/image45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482680" y="1253160"/>
            <a:ext cx="9180720" cy="915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24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-12" strike="noStrike">
                <a:solidFill>
                  <a:srgbClr val="ffffff"/>
                </a:solidFill>
                <a:latin typeface="Cambria"/>
                <a:ea typeface="DejaVu Sans"/>
              </a:rPr>
              <a:t>Parabolas </a:t>
            </a:r>
            <a:r>
              <a:rPr b="1" lang="en-IN" sz="10000" spc="-72" strike="noStrike">
                <a:solidFill>
                  <a:srgbClr val="ffffff"/>
                </a:solidFill>
                <a:latin typeface="Cambria"/>
                <a:ea typeface="DejaVu Sans"/>
              </a:rPr>
              <a:t>Unveiled:</a:t>
            </a:r>
            <a:r>
              <a:rPr b="1" lang="en-IN" sz="10000" spc="-466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  <a:ea typeface="DejaVu Sans"/>
              </a:rPr>
              <a:t>The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  <a:ea typeface="DejaVu Sans"/>
              </a:rPr>
              <a:t>Art</a:t>
            </a:r>
            <a:r>
              <a:rPr b="1" lang="en-IN" sz="10000" spc="46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  <a:ea typeface="DejaVu Sans"/>
              </a:rPr>
              <a:t>and</a:t>
            </a:r>
            <a:r>
              <a:rPr b="1" lang="en-IN" sz="10000" spc="114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94" strike="noStrike">
                <a:solidFill>
                  <a:srgbClr val="ffffff"/>
                </a:solidFill>
                <a:latin typeface="Cambria"/>
                <a:ea typeface="DejaVu Sans"/>
              </a:rPr>
              <a:t>Science </a:t>
            </a:r>
            <a:r>
              <a:rPr b="1" lang="en-IN" sz="10000" spc="92" strike="noStrike">
                <a:solidFill>
                  <a:srgbClr val="ffffff"/>
                </a:solidFill>
                <a:latin typeface="Cambria"/>
                <a:ea typeface="DejaVu Sans"/>
              </a:rPr>
              <a:t>of</a:t>
            </a:r>
            <a:r>
              <a:rPr b="1" lang="en-IN" sz="10000" spc="134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100" strike="noStrike">
                <a:solidFill>
                  <a:srgbClr val="ffffff"/>
                </a:solidFill>
                <a:latin typeface="Cambria"/>
                <a:ea typeface="DejaVu Sans"/>
              </a:rPr>
              <a:t>Curved </a:t>
            </a:r>
            <a:r>
              <a:rPr b="1" lang="en-IN" sz="10000" spc="-12" strike="noStrike">
                <a:solidFill>
                  <a:srgbClr val="ffffff"/>
                </a:solidFill>
                <a:latin typeface="Cambria"/>
                <a:ea typeface="DejaVu Sans"/>
              </a:rPr>
              <a:t>Journeys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360" cy="8000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object 2"/>
          <p:cNvSpPr/>
          <p:nvPr/>
        </p:nvSpPr>
        <p:spPr>
          <a:xfrm>
            <a:off x="0" y="0"/>
            <a:ext cx="18287280" cy="1028628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object 3"/>
          <p:cNvSpPr/>
          <p:nvPr/>
        </p:nvSpPr>
        <p:spPr>
          <a:xfrm>
            <a:off x="3861360" y="7823520"/>
            <a:ext cx="685080" cy="68508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object 4"/>
          <p:cNvSpPr/>
          <p:nvPr/>
        </p:nvSpPr>
        <p:spPr>
          <a:xfrm>
            <a:off x="2691720" y="7818840"/>
            <a:ext cx="685080" cy="68508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5" name="object 5"/>
          <p:cNvGrpSpPr/>
          <p:nvPr/>
        </p:nvGrpSpPr>
        <p:grpSpPr>
          <a:xfrm>
            <a:off x="1511640" y="7818840"/>
            <a:ext cx="685080" cy="685080"/>
            <a:chOff x="1511640" y="7818840"/>
            <a:chExt cx="685080" cy="685080"/>
          </a:xfrm>
        </p:grpSpPr>
        <p:sp>
          <p:nvSpPr>
            <p:cNvPr id="166" name="object 6"/>
            <p:cNvSpPr/>
            <p:nvPr/>
          </p:nvSpPr>
          <p:spPr>
            <a:xfrm>
              <a:off x="1693080" y="8000280"/>
              <a:ext cx="321840" cy="32256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7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068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8" name="object 8"/>
            <p:cNvSpPr/>
            <p:nvPr/>
          </p:nvSpPr>
          <p:spPr>
            <a:xfrm>
              <a:off x="1511640" y="7818840"/>
              <a:ext cx="685080" cy="68508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8754840" cy="457020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Arial"/>
            </a:endParaRPr>
          </a:p>
        </p:txBody>
      </p:sp>
      <p:sp>
        <p:nvSpPr>
          <p:cNvPr id="170" name="object 10"/>
          <p:cNvSpPr/>
          <p:nvPr/>
        </p:nvSpPr>
        <p:spPr>
          <a:xfrm>
            <a:off x="1505160" y="5084640"/>
            <a:ext cx="491292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2" strike="noStrike">
                <a:solidFill>
                  <a:srgbClr val="ffffff"/>
                </a:solidFill>
                <a:latin typeface="Verdana"/>
                <a:ea typeface="DejaVu Sans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  <a:ea typeface="DejaVu Sans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  <a:ea typeface="DejaVu Sans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  <a:ea typeface="DejaVu Sans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  <a:ea typeface="DejaVu Sans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ea typeface="DejaVu Sans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  <a:ea typeface="DejaVu Sans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  <a:ea typeface="DejaVu Sans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  <a:ea typeface="DejaVu Sans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  <a:ea typeface="DejaVu Sans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ea typeface="DejaVu Sans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  <a:ea typeface="DejaVu Sans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50080" y="1419840"/>
            <a:ext cx="6228000" cy="173520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476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410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4100" spc="9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Parabolas</a:t>
            </a:r>
            <a:endParaRPr b="0" lang="en-IN" sz="4100" spc="-1" strike="noStrike">
              <a:latin typeface="Arial"/>
            </a:endParaRPr>
          </a:p>
        </p:txBody>
      </p:sp>
      <p:sp>
        <p:nvSpPr>
          <p:cNvPr id="86" name="object 3"/>
          <p:cNvSpPr/>
          <p:nvPr/>
        </p:nvSpPr>
        <p:spPr>
          <a:xfrm>
            <a:off x="7239240" y="3420000"/>
            <a:ext cx="430920" cy="21564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51714" y="137909"/>
                </a:moveTo>
                <a:lnTo>
                  <a:pt x="151638" y="104597"/>
                </a:lnTo>
                <a:lnTo>
                  <a:pt x="150596" y="90487"/>
                </a:lnTo>
                <a:lnTo>
                  <a:pt x="150495" y="89065"/>
                </a:lnTo>
                <a:lnTo>
                  <a:pt x="132219" y="52641"/>
                </a:lnTo>
                <a:lnTo>
                  <a:pt x="94538" y="36042"/>
                </a:lnTo>
                <a:lnTo>
                  <a:pt x="78193" y="34925"/>
                </a:lnTo>
                <a:lnTo>
                  <a:pt x="68021" y="35318"/>
                </a:lnTo>
                <a:lnTo>
                  <a:pt x="29425" y="44894"/>
                </a:lnTo>
                <a:lnTo>
                  <a:pt x="2540" y="62395"/>
                </a:lnTo>
                <a:lnTo>
                  <a:pt x="19494" y="90487"/>
                </a:lnTo>
                <a:lnTo>
                  <a:pt x="26873" y="84404"/>
                </a:lnTo>
                <a:lnTo>
                  <a:pt x="34048" y="79362"/>
                </a:lnTo>
                <a:lnTo>
                  <a:pt x="75971" y="67462"/>
                </a:lnTo>
                <a:lnTo>
                  <a:pt x="85648" y="68059"/>
                </a:lnTo>
                <a:lnTo>
                  <a:pt x="115722" y="96024"/>
                </a:lnTo>
                <a:lnTo>
                  <a:pt x="116344" y="104597"/>
                </a:lnTo>
                <a:lnTo>
                  <a:pt x="116344" y="108127"/>
                </a:lnTo>
                <a:lnTo>
                  <a:pt x="116344" y="137909"/>
                </a:lnTo>
                <a:lnTo>
                  <a:pt x="116344" y="155194"/>
                </a:lnTo>
                <a:lnTo>
                  <a:pt x="112064" y="163144"/>
                </a:lnTo>
                <a:lnTo>
                  <a:pt x="85572" y="183781"/>
                </a:lnTo>
                <a:lnTo>
                  <a:pt x="85153" y="183781"/>
                </a:lnTo>
                <a:lnTo>
                  <a:pt x="78308" y="185064"/>
                </a:lnTo>
                <a:lnTo>
                  <a:pt x="77787" y="185064"/>
                </a:lnTo>
                <a:lnTo>
                  <a:pt x="70370" y="185483"/>
                </a:lnTo>
                <a:lnTo>
                  <a:pt x="62128" y="185064"/>
                </a:lnTo>
                <a:lnTo>
                  <a:pt x="35077" y="168186"/>
                </a:lnTo>
                <a:lnTo>
                  <a:pt x="35077" y="154432"/>
                </a:lnTo>
                <a:lnTo>
                  <a:pt x="70980" y="137909"/>
                </a:lnTo>
                <a:lnTo>
                  <a:pt x="116344" y="137909"/>
                </a:lnTo>
                <a:lnTo>
                  <a:pt x="116344" y="108127"/>
                </a:lnTo>
                <a:lnTo>
                  <a:pt x="70370" y="108127"/>
                </a:lnTo>
                <a:lnTo>
                  <a:pt x="58445" y="108585"/>
                </a:lnTo>
                <a:lnTo>
                  <a:pt x="16306" y="123748"/>
                </a:lnTo>
                <a:lnTo>
                  <a:pt x="0" y="161544"/>
                </a:lnTo>
                <a:lnTo>
                  <a:pt x="431" y="168186"/>
                </a:lnTo>
                <a:lnTo>
                  <a:pt x="24625" y="205625"/>
                </a:lnTo>
                <a:lnTo>
                  <a:pt x="66916" y="216103"/>
                </a:lnTo>
                <a:lnTo>
                  <a:pt x="79108" y="215442"/>
                </a:lnTo>
                <a:lnTo>
                  <a:pt x="114884" y="201752"/>
                </a:lnTo>
                <a:lnTo>
                  <a:pt x="117259" y="199669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69"/>
                </a:lnTo>
                <a:lnTo>
                  <a:pt x="151714" y="185483"/>
                </a:lnTo>
                <a:lnTo>
                  <a:pt x="151714" y="137909"/>
                </a:lnTo>
                <a:close/>
              </a:path>
              <a:path w="431800" h="216535">
                <a:moveTo>
                  <a:pt x="295338" y="34925"/>
                </a:moveTo>
                <a:lnTo>
                  <a:pt x="254571" y="41097"/>
                </a:lnTo>
                <a:lnTo>
                  <a:pt x="231089" y="57277"/>
                </a:lnTo>
                <a:lnTo>
                  <a:pt x="233730" y="36537"/>
                </a:lnTo>
                <a:lnTo>
                  <a:pt x="199351" y="36537"/>
                </a:lnTo>
                <a:lnTo>
                  <a:pt x="199351" y="214566"/>
                </a:lnTo>
                <a:lnTo>
                  <a:pt x="234645" y="214566"/>
                </a:lnTo>
                <a:lnTo>
                  <a:pt x="234645" y="123786"/>
                </a:lnTo>
                <a:lnTo>
                  <a:pt x="235445" y="111252"/>
                </a:lnTo>
                <a:lnTo>
                  <a:pt x="254660" y="77203"/>
                </a:lnTo>
                <a:lnTo>
                  <a:pt x="279895" y="69684"/>
                </a:lnTo>
                <a:lnTo>
                  <a:pt x="295338" y="69684"/>
                </a:lnTo>
                <a:lnTo>
                  <a:pt x="295338" y="57277"/>
                </a:lnTo>
                <a:lnTo>
                  <a:pt x="295338" y="34925"/>
                </a:lnTo>
                <a:close/>
              </a:path>
              <a:path w="431800" h="216535">
                <a:moveTo>
                  <a:pt x="431634" y="199529"/>
                </a:moveTo>
                <a:lnTo>
                  <a:pt x="424053" y="183946"/>
                </a:lnTo>
                <a:lnTo>
                  <a:pt x="417969" y="171437"/>
                </a:lnTo>
                <a:lnTo>
                  <a:pt x="410921" y="176923"/>
                </a:lnTo>
                <a:lnTo>
                  <a:pt x="404114" y="180822"/>
                </a:lnTo>
                <a:lnTo>
                  <a:pt x="397560" y="183172"/>
                </a:lnTo>
                <a:lnTo>
                  <a:pt x="391261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41"/>
                </a:lnTo>
                <a:lnTo>
                  <a:pt x="371005" y="174104"/>
                </a:lnTo>
                <a:lnTo>
                  <a:pt x="369163" y="168160"/>
                </a:lnTo>
                <a:lnTo>
                  <a:pt x="369163" y="68072"/>
                </a:lnTo>
                <a:lnTo>
                  <a:pt x="419506" y="68072"/>
                </a:lnTo>
                <a:lnTo>
                  <a:pt x="419506" y="36537"/>
                </a:lnTo>
                <a:lnTo>
                  <a:pt x="369163" y="36537"/>
                </a:lnTo>
                <a:lnTo>
                  <a:pt x="369163" y="0"/>
                </a:lnTo>
                <a:lnTo>
                  <a:pt x="333870" y="0"/>
                </a:lnTo>
                <a:lnTo>
                  <a:pt x="333870" y="36537"/>
                </a:lnTo>
                <a:lnTo>
                  <a:pt x="304317" y="36537"/>
                </a:lnTo>
                <a:lnTo>
                  <a:pt x="304317" y="68072"/>
                </a:lnTo>
                <a:lnTo>
                  <a:pt x="333870" y="68072"/>
                </a:lnTo>
                <a:lnTo>
                  <a:pt x="333870" y="161544"/>
                </a:lnTo>
                <a:lnTo>
                  <a:pt x="334759" y="173672"/>
                </a:lnTo>
                <a:lnTo>
                  <a:pt x="356323" y="208038"/>
                </a:lnTo>
                <a:lnTo>
                  <a:pt x="388734" y="216103"/>
                </a:lnTo>
                <a:lnTo>
                  <a:pt x="395897" y="216103"/>
                </a:lnTo>
                <a:lnTo>
                  <a:pt x="426046" y="204228"/>
                </a:lnTo>
                <a:lnTo>
                  <a:pt x="431634" y="19952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7" name="object 4" descr=""/>
          <p:cNvPicPr/>
          <p:nvPr/>
        </p:nvPicPr>
        <p:blipFill>
          <a:blip r:embed="rId1"/>
          <a:stretch/>
        </p:blipFill>
        <p:spPr>
          <a:xfrm>
            <a:off x="3564720" y="2950200"/>
            <a:ext cx="2950200" cy="24732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2"/>
          <a:stretch/>
        </p:blipFill>
        <p:spPr>
          <a:xfrm>
            <a:off x="2600280" y="3826440"/>
            <a:ext cx="1171080" cy="24696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3"/>
          <a:stretch/>
        </p:blipFill>
        <p:spPr>
          <a:xfrm>
            <a:off x="5913720" y="4712040"/>
            <a:ext cx="1074240" cy="30816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4"/>
          <a:stretch/>
        </p:blipFill>
        <p:spPr>
          <a:xfrm>
            <a:off x="2285640" y="5148720"/>
            <a:ext cx="1990440" cy="309600"/>
          </a:xfrm>
          <a:prstGeom prst="rect">
            <a:avLst/>
          </a:prstGeom>
          <a:ln w="0">
            <a:noFill/>
          </a:ln>
        </p:spPr>
      </p:pic>
      <p:pic>
        <p:nvPicPr>
          <p:cNvPr id="91" name="object 8" descr=""/>
          <p:cNvPicPr/>
          <p:nvPr/>
        </p:nvPicPr>
        <p:blipFill>
          <a:blip r:embed="rId5"/>
          <a:stretch/>
        </p:blipFill>
        <p:spPr>
          <a:xfrm>
            <a:off x="3778920" y="6026760"/>
            <a:ext cx="2358720" cy="308160"/>
          </a:xfrm>
          <a:prstGeom prst="rect">
            <a:avLst/>
          </a:prstGeom>
          <a:ln w="0">
            <a:noFill/>
          </a:ln>
        </p:spPr>
      </p:pic>
      <p:sp>
        <p:nvSpPr>
          <p:cNvPr id="92" name="object 9"/>
          <p:cNvSpPr/>
          <p:nvPr/>
        </p:nvSpPr>
        <p:spPr>
          <a:xfrm>
            <a:off x="1416960" y="2808360"/>
            <a:ext cx="6261120" cy="432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7080">
              <a:lnSpc>
                <a:spcPct val="100000"/>
              </a:lnSpc>
              <a:spcBef>
                <a:spcPts val="604"/>
              </a:spcBef>
              <a:buNone/>
              <a:tabLst>
                <a:tab algn="l" pos="5116680"/>
              </a:tabLst>
            </a:pP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Welcome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30" strike="noStrike">
                <a:solidFill>
                  <a:srgbClr val="000000"/>
                </a:solidFill>
                <a:latin typeface="Verdana"/>
                <a:ea typeface="DejaVu Sans"/>
              </a:rPr>
              <a:t>!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endParaRPr b="0" lang="en-IN" sz="2450" spc="-1" strike="noStrike">
              <a:latin typeface="Arial"/>
            </a:endParaRPr>
          </a:p>
          <a:p>
            <a:pPr marL="483120" indent="14652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presentation,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we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will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explore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80" strike="noStrike">
                <a:solidFill>
                  <a:srgbClr val="000000"/>
                </a:solidFill>
                <a:latin typeface="Verdana"/>
                <a:ea typeface="DejaVu Sans"/>
              </a:rPr>
              <a:t>behind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parabolas.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These</a:t>
            </a:r>
            <a:endParaRPr b="0" lang="en-IN" sz="2450" spc="-1" strike="noStrike">
              <a:latin typeface="Arial"/>
            </a:endParaRPr>
          </a:p>
          <a:p>
            <a:pPr marL="272520" indent="77868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curves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are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not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just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mathematical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constructs;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they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represent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2913480" algn="r">
              <a:lnSpc>
                <a:spcPct val="117000"/>
              </a:lnSpc>
              <a:spcBef>
                <a:spcPts val="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various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  <a:ea typeface="DejaVu Sans"/>
              </a:rPr>
              <a:t>ﬁelds,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from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physics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architecture.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Let's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embark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on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together!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3" name="object 10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280" cy="1028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120" cy="10287000"/>
          </a:xfrm>
          <a:prstGeom prst="rect">
            <a:avLst/>
          </a:prstGeom>
          <a:ln w="0">
            <a:noFill/>
          </a:ln>
        </p:spPr>
      </p:pic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7920" cy="1960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3112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25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5250" spc="-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250" spc="-1" strike="noStrike">
                <a:solidFill>
                  <a:srgbClr val="ffffff"/>
                </a:solidFill>
                <a:latin typeface="Cambria"/>
              </a:rPr>
              <a:t>Mathematical</a:t>
            </a:r>
            <a:r>
              <a:rPr b="1" lang="en-IN" sz="5250" spc="-12" strike="noStrike">
                <a:solidFill>
                  <a:srgbClr val="ffffff"/>
                </a:solidFill>
                <a:latin typeface="Cambria"/>
              </a:rPr>
              <a:t> Essence</a:t>
            </a:r>
            <a:endParaRPr b="0" lang="en-IN" sz="5250" spc="-1" strike="noStrike">
              <a:latin typeface="Arial"/>
            </a:endParaRPr>
          </a:p>
        </p:txBody>
      </p:sp>
      <p:pic>
        <p:nvPicPr>
          <p:cNvPr id="96" name="object 4" descr=""/>
          <p:cNvPicPr/>
          <p:nvPr/>
        </p:nvPicPr>
        <p:blipFill>
          <a:blip r:embed="rId2"/>
          <a:stretch/>
        </p:blipFill>
        <p:spPr>
          <a:xfrm>
            <a:off x="13350960" y="3895560"/>
            <a:ext cx="2258640" cy="309240"/>
          </a:xfrm>
          <a:prstGeom prst="rect">
            <a:avLst/>
          </a:prstGeom>
          <a:ln w="0">
            <a:noFill/>
          </a:ln>
        </p:spPr>
      </p:pic>
      <p:pic>
        <p:nvPicPr>
          <p:cNvPr id="97" name="object 5" descr=""/>
          <p:cNvPicPr/>
          <p:nvPr/>
        </p:nvPicPr>
        <p:blipFill>
          <a:blip r:embed="rId3"/>
          <a:stretch/>
        </p:blipFill>
        <p:spPr>
          <a:xfrm>
            <a:off x="9488880" y="4814280"/>
            <a:ext cx="977400" cy="215280"/>
          </a:xfrm>
          <a:prstGeom prst="rect">
            <a:avLst/>
          </a:prstGeom>
          <a:ln w="0">
            <a:noFill/>
          </a:ln>
        </p:spPr>
      </p:pic>
      <p:pic>
        <p:nvPicPr>
          <p:cNvPr id="98" name="object 6" descr=""/>
          <p:cNvPicPr/>
          <p:nvPr/>
        </p:nvPicPr>
        <p:blipFill>
          <a:blip r:embed="rId4"/>
          <a:stretch/>
        </p:blipFill>
        <p:spPr>
          <a:xfrm>
            <a:off x="10607400" y="4781160"/>
            <a:ext cx="839520" cy="248760"/>
          </a:xfrm>
          <a:prstGeom prst="rect">
            <a:avLst/>
          </a:prstGeom>
          <a:ln w="0">
            <a:noFill/>
          </a:ln>
        </p:spPr>
      </p:pic>
      <p:pic>
        <p:nvPicPr>
          <p:cNvPr id="99" name="object 7" descr=""/>
          <p:cNvPicPr/>
          <p:nvPr/>
        </p:nvPicPr>
        <p:blipFill>
          <a:blip r:embed="rId5"/>
          <a:stretch/>
        </p:blipFill>
        <p:spPr>
          <a:xfrm>
            <a:off x="15029280" y="3458520"/>
            <a:ext cx="1496520" cy="30672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8" descr=""/>
          <p:cNvPicPr/>
          <p:nvPr/>
        </p:nvPicPr>
        <p:blipFill>
          <a:blip r:embed="rId6"/>
          <a:stretch/>
        </p:blipFill>
        <p:spPr>
          <a:xfrm>
            <a:off x="10044720" y="3897000"/>
            <a:ext cx="1389960" cy="3067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9" descr=""/>
          <p:cNvPicPr/>
          <p:nvPr/>
        </p:nvPicPr>
        <p:blipFill>
          <a:blip r:embed="rId7"/>
          <a:stretch/>
        </p:blipFill>
        <p:spPr>
          <a:xfrm>
            <a:off x="13682160" y="5658840"/>
            <a:ext cx="2986920" cy="3067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10" descr=""/>
          <p:cNvPicPr/>
          <p:nvPr/>
        </p:nvPicPr>
        <p:blipFill>
          <a:blip r:embed="rId8"/>
          <a:stretch/>
        </p:blipFill>
        <p:spPr>
          <a:xfrm>
            <a:off x="12301560" y="4782600"/>
            <a:ext cx="1290600" cy="24696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11" descr=""/>
          <p:cNvPicPr/>
          <p:nvPr/>
        </p:nvPicPr>
        <p:blipFill>
          <a:blip r:embed="rId9"/>
          <a:stretch/>
        </p:blipFill>
        <p:spPr>
          <a:xfrm>
            <a:off x="14478840" y="5252400"/>
            <a:ext cx="1555560" cy="276480"/>
          </a:xfrm>
          <a:prstGeom prst="rect">
            <a:avLst/>
          </a:prstGeom>
          <a:ln w="0">
            <a:noFill/>
          </a:ln>
        </p:spPr>
      </p:pic>
      <p:sp>
        <p:nvSpPr>
          <p:cNvPr id="104" name="object 12"/>
          <p:cNvSpPr/>
          <p:nvPr/>
        </p:nvSpPr>
        <p:spPr>
          <a:xfrm>
            <a:off x="9619560" y="3317040"/>
            <a:ext cx="7266240" cy="264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22212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At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heart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lies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63000" indent="176904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Deﬁned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as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this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equation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describes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symmetrical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curve.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340920" indent="49212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are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key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components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that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help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us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understand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 indent="49212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parabolas,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revealing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their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120" cy="10287000"/>
          </a:xfrm>
          <a:prstGeom prst="rect">
            <a:avLst/>
          </a:prstGeom>
          <a:ln w="0">
            <a:noFill/>
          </a:ln>
        </p:spPr>
      </p:pic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7920" cy="2014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92772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Parabolas</a:t>
            </a:r>
            <a:r>
              <a:rPr b="1" lang="en-IN" sz="5850" spc="-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5850" spc="-10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2" strike="noStrike">
                <a:solidFill>
                  <a:srgbClr val="ffffff"/>
                </a:solidFill>
                <a:latin typeface="Cambria"/>
              </a:rPr>
              <a:t>Nature</a:t>
            </a:r>
            <a:endParaRPr b="0" lang="en-IN" sz="5850" spc="-1" strike="noStrike">
              <a:latin typeface="Arial"/>
            </a:endParaRPr>
          </a:p>
        </p:txBody>
      </p:sp>
      <p:pic>
        <p:nvPicPr>
          <p:cNvPr id="107" name="object 4" descr=""/>
          <p:cNvPicPr/>
          <p:nvPr/>
        </p:nvPicPr>
        <p:blipFill>
          <a:blip r:embed="rId2"/>
          <a:stretch/>
        </p:blipFill>
        <p:spPr>
          <a:xfrm>
            <a:off x="14556600" y="3457080"/>
            <a:ext cx="2120040" cy="24876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5" descr=""/>
          <p:cNvPicPr/>
          <p:nvPr/>
        </p:nvPicPr>
        <p:blipFill>
          <a:blip r:embed="rId3"/>
          <a:stretch/>
        </p:blipFill>
        <p:spPr>
          <a:xfrm>
            <a:off x="12493440" y="4781160"/>
            <a:ext cx="1495080" cy="30960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6" descr=""/>
          <p:cNvPicPr/>
          <p:nvPr/>
        </p:nvPicPr>
        <p:blipFill>
          <a:blip r:embed="rId4"/>
          <a:stretch/>
        </p:blipFill>
        <p:spPr>
          <a:xfrm>
            <a:off x="9685440" y="4781160"/>
            <a:ext cx="2016360" cy="308160"/>
          </a:xfrm>
          <a:prstGeom prst="rect">
            <a:avLst/>
          </a:prstGeom>
          <a:ln w="0">
            <a:noFill/>
          </a:ln>
        </p:spPr>
      </p:pic>
      <p:pic>
        <p:nvPicPr>
          <p:cNvPr id="110" name="object 7" descr=""/>
          <p:cNvPicPr/>
          <p:nvPr/>
        </p:nvPicPr>
        <p:blipFill>
          <a:blip r:embed="rId5"/>
          <a:stretch/>
        </p:blipFill>
        <p:spPr>
          <a:xfrm>
            <a:off x="10544400" y="5658840"/>
            <a:ext cx="3383640" cy="308160"/>
          </a:xfrm>
          <a:prstGeom prst="rect">
            <a:avLst/>
          </a:prstGeom>
          <a:ln w="0">
            <a:noFill/>
          </a:ln>
        </p:spPr>
      </p:pic>
      <p:sp>
        <p:nvSpPr>
          <p:cNvPr id="111" name="object 8"/>
          <p:cNvSpPr/>
          <p:nvPr/>
        </p:nvSpPr>
        <p:spPr>
          <a:xfrm>
            <a:off x="9359640" y="3317040"/>
            <a:ext cx="7645320" cy="264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ctr">
              <a:lnSpc>
                <a:spcPct val="100000"/>
              </a:lnSpc>
              <a:spcBef>
                <a:spcPts val="604"/>
              </a:spcBef>
              <a:buNone/>
              <a:tabLst>
                <a:tab algn="l" pos="704916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Nature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showcases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parabolas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 algn="ctr">
              <a:lnSpc>
                <a:spcPct val="117000"/>
              </a:lnSpc>
              <a:buNone/>
              <a:tabLst>
                <a:tab algn="l" pos="7049160"/>
              </a:tabLst>
            </a:pP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From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trajectory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thrown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ball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shape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satellite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dish,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these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curves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35" strike="noStrike">
                <a:solidFill>
                  <a:srgbClr val="000000"/>
                </a:solidFill>
                <a:latin typeface="Verdana"/>
                <a:ea typeface="DejaVu Sans"/>
              </a:rPr>
              <a:t>optimize</a:t>
            </a:r>
            <a:endParaRPr b="0" lang="en-IN" sz="2450" spc="-1" strike="noStrike">
              <a:latin typeface="Arial"/>
            </a:endParaRPr>
          </a:p>
          <a:p>
            <a:pPr marL="44280" indent="238068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Observing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these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natural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80" strike="noStrike">
                <a:solidFill>
                  <a:srgbClr val="000000"/>
                </a:solidFill>
                <a:latin typeface="Verdana"/>
                <a:ea typeface="DejaVu Sans"/>
              </a:rPr>
              <a:t>phenomena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can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inspire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us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appreciate</a:t>
            </a:r>
            <a:endParaRPr b="0" lang="en-IN" sz="2450" spc="-1" strike="noStrike">
              <a:latin typeface="Arial"/>
            </a:endParaRPr>
          </a:p>
          <a:p>
            <a:pPr marL="540360" indent="238068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surrounding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us.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bject 2"/>
          <p:cNvSpPr/>
          <p:nvPr/>
        </p:nvSpPr>
        <p:spPr>
          <a:xfrm>
            <a:off x="0" y="0"/>
            <a:ext cx="18287280" cy="1028628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1062440" y="2045880"/>
            <a:ext cx="566424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150" spc="-1" strike="noStrike">
                <a:solidFill>
                  <a:srgbClr val="ffffff"/>
                </a:solidFill>
                <a:latin typeface="Cambria"/>
              </a:rPr>
              <a:t>Artistic</a:t>
            </a:r>
            <a:r>
              <a:rPr b="1" lang="en-IN" sz="415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150" spc="-12" strike="noStrike">
                <a:solidFill>
                  <a:srgbClr val="ffffff"/>
                </a:solidFill>
                <a:latin typeface="Cambria"/>
              </a:rPr>
              <a:t>Interpretations</a:t>
            </a:r>
            <a:endParaRPr b="0" lang="en-IN" sz="4150" spc="-1" strike="noStrike">
              <a:latin typeface="Arial"/>
            </a:endParaRPr>
          </a:p>
        </p:txBody>
      </p:sp>
      <p:pic>
        <p:nvPicPr>
          <p:cNvPr id="114" name="object 4" descr=""/>
          <p:cNvPicPr/>
          <p:nvPr/>
        </p:nvPicPr>
        <p:blipFill>
          <a:blip r:embed="rId1"/>
          <a:stretch/>
        </p:blipFill>
        <p:spPr>
          <a:xfrm>
            <a:off x="15305400" y="3215880"/>
            <a:ext cx="948240" cy="24696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5" descr=""/>
          <p:cNvPicPr/>
          <p:nvPr/>
        </p:nvPicPr>
        <p:blipFill>
          <a:blip r:embed="rId2"/>
          <a:stretch/>
        </p:blipFill>
        <p:spPr>
          <a:xfrm>
            <a:off x="11785680" y="3597120"/>
            <a:ext cx="1535760" cy="24696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6" descr=""/>
          <p:cNvPicPr/>
          <p:nvPr/>
        </p:nvPicPr>
        <p:blipFill>
          <a:blip r:embed="rId3"/>
          <a:stretch/>
        </p:blipFill>
        <p:spPr>
          <a:xfrm>
            <a:off x="11106000" y="5883120"/>
            <a:ext cx="2081880" cy="24696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7" descr=""/>
          <p:cNvPicPr/>
          <p:nvPr/>
        </p:nvPicPr>
        <p:blipFill>
          <a:blip r:embed="rId4"/>
          <a:stretch/>
        </p:blipFill>
        <p:spPr>
          <a:xfrm>
            <a:off x="12893400" y="3978000"/>
            <a:ext cx="1425960" cy="30816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8" descr=""/>
          <p:cNvPicPr/>
          <p:nvPr/>
        </p:nvPicPr>
        <p:blipFill>
          <a:blip r:embed="rId5"/>
          <a:stretch/>
        </p:blipFill>
        <p:spPr>
          <a:xfrm>
            <a:off x="11091240" y="4740120"/>
            <a:ext cx="3555720" cy="308160"/>
          </a:xfrm>
          <a:prstGeom prst="rect">
            <a:avLst/>
          </a:prstGeom>
          <a:ln w="0">
            <a:noFill/>
          </a:ln>
        </p:spPr>
      </p:pic>
      <p:sp>
        <p:nvSpPr>
          <p:cNvPr id="119" name="object 9"/>
          <p:cNvSpPr/>
          <p:nvPr/>
        </p:nvSpPr>
        <p:spPr>
          <a:xfrm>
            <a:off x="11062080" y="3135240"/>
            <a:ext cx="41558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  <a:ea typeface="DejaVu Sans"/>
              </a:rPr>
              <a:t>have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ffffff"/>
                </a:solidFill>
                <a:latin typeface="Verdana"/>
                <a:ea typeface="DejaVu Sans"/>
              </a:rPr>
              <a:t>inﬂuenced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0" name="object 10" descr=""/>
          <p:cNvPicPr/>
          <p:nvPr/>
        </p:nvPicPr>
        <p:blipFill>
          <a:blip r:embed="rId6"/>
          <a:stretch/>
        </p:blipFill>
        <p:spPr>
          <a:xfrm>
            <a:off x="12470760" y="5501880"/>
            <a:ext cx="1432440" cy="308160"/>
          </a:xfrm>
          <a:prstGeom prst="rect">
            <a:avLst/>
          </a:prstGeom>
          <a:ln w="0">
            <a:noFill/>
          </a:ln>
        </p:spPr>
      </p:pic>
      <p:sp>
        <p:nvSpPr>
          <p:cNvPr id="121" name="object 11"/>
          <p:cNvSpPr/>
          <p:nvPr/>
        </p:nvSpPr>
        <p:spPr>
          <a:xfrm>
            <a:off x="11062080" y="3516120"/>
            <a:ext cx="174672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49" strike="noStrike">
                <a:solidFill>
                  <a:srgbClr val="ffffff"/>
                </a:solidFill>
                <a:latin typeface="Verdana"/>
                <a:ea typeface="DejaVu Sans"/>
              </a:rPr>
              <a:t>and</a:t>
            </a:r>
            <a:r>
              <a:rPr b="0" lang="en-IN" sz="2450" spc="60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curves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ffffff"/>
                </a:solidFill>
                <a:latin typeface="Verdana"/>
                <a:ea typeface="DejaVu Sans"/>
              </a:rPr>
              <a:t>add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2" name="object 12"/>
          <p:cNvSpPr/>
          <p:nvPr/>
        </p:nvSpPr>
        <p:spPr>
          <a:xfrm>
            <a:off x="13388400" y="3516120"/>
            <a:ext cx="3054960" cy="76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75" strike="noStrike">
                <a:solidFill>
                  <a:srgbClr val="ffffff"/>
                </a:solidFill>
                <a:latin typeface="Verdana"/>
                <a:ea typeface="DejaVu Sans"/>
              </a:rPr>
              <a:t>alike.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Their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graceful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to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structures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3" name="object 13"/>
          <p:cNvSpPr/>
          <p:nvPr/>
        </p:nvSpPr>
        <p:spPr>
          <a:xfrm>
            <a:off x="11062080" y="4278240"/>
            <a:ext cx="5367600" cy="114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75" strike="noStrike">
                <a:solidFill>
                  <a:srgbClr val="ffffff"/>
                </a:solidFill>
                <a:latin typeface="Verdana"/>
                <a:ea typeface="DejaVu Sans"/>
              </a:rPr>
              <a:t>and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  <a:ea typeface="DejaVu Sans"/>
              </a:rPr>
              <a:t>artworks.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ffffff"/>
                </a:solidFill>
                <a:latin typeface="Verdana"/>
                <a:ea typeface="DejaVu Sans"/>
              </a:rPr>
              <a:t>From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ffffff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36716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to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ffffff"/>
                </a:solidFill>
                <a:latin typeface="Verdana"/>
                <a:ea typeface="DejaVu Sans"/>
              </a:rPr>
              <a:t>modern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sculptures,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ffffff"/>
                </a:solidFill>
                <a:latin typeface="Verdana"/>
                <a:ea typeface="DejaVu Sans"/>
              </a:rPr>
              <a:t>embody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  <a:ea typeface="DejaVu Sans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4" name="object 14"/>
          <p:cNvSpPr/>
          <p:nvPr/>
        </p:nvSpPr>
        <p:spPr>
          <a:xfrm>
            <a:off x="11062080" y="5421240"/>
            <a:ext cx="132372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80" strike="noStrike">
                <a:solidFill>
                  <a:srgbClr val="ffffff"/>
                </a:solidFill>
                <a:latin typeface="Verdana"/>
                <a:ea typeface="DejaVu Sans"/>
              </a:rPr>
              <a:t>blend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  <a:ea typeface="DejaVu Sans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5" name="object 15"/>
          <p:cNvSpPr/>
          <p:nvPr/>
        </p:nvSpPr>
        <p:spPr>
          <a:xfrm>
            <a:off x="13172400" y="5421240"/>
            <a:ext cx="264420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7974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49" strike="noStrike">
                <a:solidFill>
                  <a:srgbClr val="ffffff"/>
                </a:solidFill>
                <a:latin typeface="Verdana"/>
                <a:ea typeface="DejaVu Sans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  <a:ea typeface="DejaVu Sans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ffffff"/>
                </a:solidFill>
                <a:latin typeface="Verdana"/>
                <a:ea typeface="DejaVu Sans"/>
              </a:rPr>
              <a:t>showcasing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ffffff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6" name="object 16"/>
          <p:cNvSpPr/>
          <p:nvPr/>
        </p:nvSpPr>
        <p:spPr>
          <a:xfrm>
            <a:off x="11062080" y="6192720"/>
            <a:ext cx="456120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harmony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ffffff"/>
                </a:solidFill>
                <a:latin typeface="Verdana"/>
                <a:ea typeface="DejaVu Sans"/>
              </a:rPr>
              <a:t>between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these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  <a:ea typeface="DejaVu Sans"/>
              </a:rPr>
              <a:t>two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worlds.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7" name="object 17" descr=""/>
          <p:cNvPicPr/>
          <p:nvPr/>
        </p:nvPicPr>
        <p:blipFill>
          <a:blip r:embed="rId7"/>
          <a:stretch/>
        </p:blipFill>
        <p:spPr>
          <a:xfrm>
            <a:off x="0" y="0"/>
            <a:ext cx="9143280" cy="1028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object 2"/>
          <p:cNvGrpSpPr/>
          <p:nvPr/>
        </p:nvGrpSpPr>
        <p:grpSpPr>
          <a:xfrm>
            <a:off x="9144000" y="0"/>
            <a:ext cx="9143280" cy="10286280"/>
            <a:chOff x="9144000" y="0"/>
            <a:chExt cx="9143280" cy="10286280"/>
          </a:xfrm>
        </p:grpSpPr>
        <p:sp>
          <p:nvSpPr>
            <p:cNvPr id="129" name="object 3"/>
            <p:cNvSpPr/>
            <p:nvPr/>
          </p:nvSpPr>
          <p:spPr>
            <a:xfrm>
              <a:off x="9144000" y="0"/>
              <a:ext cx="9143280" cy="1028628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480" cy="7962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31188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250" spc="-1" strike="noStrike">
                <a:solidFill>
                  <a:srgbClr val="000000"/>
                </a:solidFill>
                <a:latin typeface="Cambria"/>
              </a:rPr>
              <a:t>Parabolas</a:t>
            </a:r>
            <a:r>
              <a:rPr b="1" lang="en-IN" sz="5250" spc="-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25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5250" spc="-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250" spc="-12" strike="noStrike">
                <a:solidFill>
                  <a:srgbClr val="000000"/>
                </a:solidFill>
                <a:latin typeface="Cambria"/>
              </a:rPr>
              <a:t>Physics</a:t>
            </a:r>
            <a:endParaRPr b="0" lang="en-IN" sz="5250" spc="-1" strike="noStrike">
              <a:latin typeface="Arial"/>
            </a:endParaRPr>
          </a:p>
        </p:txBody>
      </p:sp>
      <p:pic>
        <p:nvPicPr>
          <p:cNvPr id="132" name="object 6" descr=""/>
          <p:cNvPicPr/>
          <p:nvPr/>
        </p:nvPicPr>
        <p:blipFill>
          <a:blip r:embed="rId2"/>
          <a:stretch/>
        </p:blipFill>
        <p:spPr>
          <a:xfrm>
            <a:off x="1451520" y="3755160"/>
            <a:ext cx="1509120" cy="30816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7" descr=""/>
          <p:cNvPicPr/>
          <p:nvPr/>
        </p:nvPicPr>
        <p:blipFill>
          <a:blip r:embed="rId3"/>
          <a:stretch/>
        </p:blipFill>
        <p:spPr>
          <a:xfrm>
            <a:off x="4074840" y="4193280"/>
            <a:ext cx="1059840" cy="30816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8" descr=""/>
          <p:cNvPicPr/>
          <p:nvPr/>
        </p:nvPicPr>
        <p:blipFill>
          <a:blip r:embed="rId4"/>
          <a:stretch/>
        </p:blipFill>
        <p:spPr>
          <a:xfrm>
            <a:off x="5900400" y="4191840"/>
            <a:ext cx="780120" cy="248760"/>
          </a:xfrm>
          <a:prstGeom prst="rect">
            <a:avLst/>
          </a:prstGeom>
          <a:ln w="0">
            <a:noFill/>
          </a:ln>
        </p:spPr>
      </p:pic>
      <p:pic>
        <p:nvPicPr>
          <p:cNvPr id="135" name="object 9" descr=""/>
          <p:cNvPicPr/>
          <p:nvPr/>
        </p:nvPicPr>
        <p:blipFill>
          <a:blip r:embed="rId5"/>
          <a:stretch/>
        </p:blipFill>
        <p:spPr>
          <a:xfrm>
            <a:off x="2998800" y="5517360"/>
            <a:ext cx="1897200" cy="30816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10" descr=""/>
          <p:cNvPicPr/>
          <p:nvPr/>
        </p:nvPicPr>
        <p:blipFill>
          <a:blip r:embed="rId6"/>
          <a:stretch/>
        </p:blipFill>
        <p:spPr>
          <a:xfrm>
            <a:off x="5707800" y="5583960"/>
            <a:ext cx="1590840" cy="239760"/>
          </a:xfrm>
          <a:prstGeom prst="rect">
            <a:avLst/>
          </a:prstGeom>
          <a:ln w="0">
            <a:noFill/>
          </a:ln>
        </p:spPr>
      </p:pic>
      <p:sp>
        <p:nvSpPr>
          <p:cNvPr id="137" name="object 11"/>
          <p:cNvSpPr/>
          <p:nvPr/>
        </p:nvSpPr>
        <p:spPr>
          <a:xfrm>
            <a:off x="1433160" y="3175200"/>
            <a:ext cx="6317640" cy="30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physics,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describe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58112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projectiles.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Understanding the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principles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allows</a:t>
            </a:r>
            <a:endParaRPr b="0" lang="en-IN" sz="2450" spc="-1" strike="noStrike">
              <a:latin typeface="Arial"/>
            </a:endParaRPr>
          </a:p>
          <a:p>
            <a:pPr marL="12600" indent="158112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us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predict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path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an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object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in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motion.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knowledge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crucial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for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ﬁelds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like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,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where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precision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paramount.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450080" y="1419840"/>
            <a:ext cx="622800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050" spc="-12" strike="noStrike">
                <a:solidFill>
                  <a:srgbClr val="000000"/>
                </a:solidFill>
                <a:latin typeface="Cambria"/>
              </a:rPr>
              <a:t>Technology</a:t>
            </a:r>
            <a:r>
              <a:rPr b="1" lang="en-IN" sz="4050" spc="-11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050" spc="-1" strike="noStrike">
                <a:solidFill>
                  <a:srgbClr val="000000"/>
                </a:solidFill>
                <a:latin typeface="Cambria"/>
              </a:rPr>
              <a:t>and</a:t>
            </a:r>
            <a:r>
              <a:rPr b="1" lang="en-IN" sz="4050" spc="-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050" spc="-12" strike="noStrike">
                <a:solidFill>
                  <a:srgbClr val="000000"/>
                </a:solidFill>
                <a:latin typeface="Cambria"/>
              </a:rPr>
              <a:t>Parabolas</a:t>
            </a:r>
            <a:endParaRPr b="0" lang="en-IN" sz="4050" spc="-1" strike="noStrike">
              <a:latin typeface="Arial"/>
            </a:endParaRPr>
          </a:p>
        </p:txBody>
      </p:sp>
      <p:pic>
        <p:nvPicPr>
          <p:cNvPr id="139" name="object 3" descr=""/>
          <p:cNvPicPr/>
          <p:nvPr/>
        </p:nvPicPr>
        <p:blipFill>
          <a:blip r:embed="rId1"/>
          <a:stretch/>
        </p:blipFill>
        <p:spPr>
          <a:xfrm>
            <a:off x="2575440" y="3388320"/>
            <a:ext cx="1785600" cy="308160"/>
          </a:xfrm>
          <a:prstGeom prst="rect">
            <a:avLst/>
          </a:prstGeom>
          <a:ln w="0">
            <a:noFill/>
          </a:ln>
        </p:spPr>
      </p:pic>
      <p:pic>
        <p:nvPicPr>
          <p:cNvPr id="140" name="object 4" descr=""/>
          <p:cNvPicPr/>
          <p:nvPr/>
        </p:nvPicPr>
        <p:blipFill>
          <a:blip r:embed="rId2"/>
          <a:stretch/>
        </p:blipFill>
        <p:spPr>
          <a:xfrm>
            <a:off x="4498560" y="3824640"/>
            <a:ext cx="2790360" cy="24876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5" descr=""/>
          <p:cNvPicPr/>
          <p:nvPr/>
        </p:nvPicPr>
        <p:blipFill>
          <a:blip r:embed="rId3"/>
          <a:stretch/>
        </p:blipFill>
        <p:spPr>
          <a:xfrm>
            <a:off x="1770120" y="5150160"/>
            <a:ext cx="3902040" cy="306720"/>
          </a:xfrm>
          <a:prstGeom prst="rect">
            <a:avLst/>
          </a:prstGeom>
          <a:ln w="0">
            <a:noFill/>
          </a:ln>
        </p:spPr>
      </p:pic>
      <p:sp>
        <p:nvSpPr>
          <p:cNvPr id="142" name="object 6"/>
          <p:cNvSpPr/>
          <p:nvPr/>
        </p:nvSpPr>
        <p:spPr>
          <a:xfrm>
            <a:off x="1811520" y="2808360"/>
            <a:ext cx="5866560" cy="52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play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vital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role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They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are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used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  <a:tabLst>
                <a:tab algn="l" pos="4438080"/>
              </a:tabLst>
            </a:pP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design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811440" indent="22788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telescopes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satellite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dishes,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  <a:ea typeface="DejaVu Sans"/>
              </a:rPr>
              <a:t>enhancing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signal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reception.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392760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parabolas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ensure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that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waves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are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  <a:ea typeface="DejaVu Sans"/>
              </a:rPr>
              <a:t>focused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effectively,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showcasing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their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practical</a:t>
            </a:r>
            <a:endParaRPr b="0" lang="en-IN" sz="2450" spc="-1" strike="noStrike">
              <a:latin typeface="Arial"/>
            </a:endParaRPr>
          </a:p>
          <a:p>
            <a:pPr marL="12600" indent="392760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applications.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3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280" cy="1028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object 2"/>
          <p:cNvGrpSpPr/>
          <p:nvPr/>
        </p:nvGrpSpPr>
        <p:grpSpPr>
          <a:xfrm>
            <a:off x="9144000" y="0"/>
            <a:ext cx="9143280" cy="10286280"/>
            <a:chOff x="9144000" y="0"/>
            <a:chExt cx="9143280" cy="10286280"/>
          </a:xfrm>
        </p:grpSpPr>
        <p:sp>
          <p:nvSpPr>
            <p:cNvPr id="145" name="object 3"/>
            <p:cNvSpPr/>
            <p:nvPr/>
          </p:nvSpPr>
          <p:spPr>
            <a:xfrm>
              <a:off x="9144000" y="0"/>
              <a:ext cx="9143280" cy="1028628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6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480" cy="7962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356080" cy="17316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Parabolas</a:t>
            </a:r>
            <a:r>
              <a:rPr b="1" lang="en-IN" sz="4100" spc="-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4100" spc="-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Everyday </a:t>
            </a:r>
            <a:r>
              <a:rPr b="1" lang="en-IN" sz="4100" spc="-21" strike="noStrike">
                <a:solidFill>
                  <a:srgbClr val="000000"/>
                </a:solidFill>
                <a:latin typeface="Cambria"/>
              </a:rPr>
              <a:t>Life</a:t>
            </a:r>
            <a:endParaRPr b="0" lang="en-IN" sz="4100" spc="-1" strike="noStrike">
              <a:latin typeface="Arial"/>
            </a:endParaRPr>
          </a:p>
        </p:txBody>
      </p:sp>
      <p:pic>
        <p:nvPicPr>
          <p:cNvPr id="148" name="object 6" descr=""/>
          <p:cNvPicPr/>
          <p:nvPr/>
        </p:nvPicPr>
        <p:blipFill>
          <a:blip r:embed="rId2"/>
          <a:stretch/>
        </p:blipFill>
        <p:spPr>
          <a:xfrm>
            <a:off x="3003480" y="3317040"/>
            <a:ext cx="1037520" cy="308160"/>
          </a:xfrm>
          <a:prstGeom prst="rect">
            <a:avLst/>
          </a:prstGeom>
          <a:ln w="0">
            <a:noFill/>
          </a:ln>
        </p:spPr>
      </p:pic>
      <p:pic>
        <p:nvPicPr>
          <p:cNvPr id="149" name="object 7" descr=""/>
          <p:cNvPicPr/>
          <p:nvPr/>
        </p:nvPicPr>
        <p:blipFill>
          <a:blip r:embed="rId3"/>
          <a:stretch/>
        </p:blipFill>
        <p:spPr>
          <a:xfrm>
            <a:off x="1451520" y="5515560"/>
            <a:ext cx="1990440" cy="30960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8" descr=""/>
          <p:cNvPicPr/>
          <p:nvPr/>
        </p:nvPicPr>
        <p:blipFill>
          <a:blip r:embed="rId4"/>
          <a:stretch/>
        </p:blipFill>
        <p:spPr>
          <a:xfrm>
            <a:off x="2385360" y="5954040"/>
            <a:ext cx="1266840" cy="248760"/>
          </a:xfrm>
          <a:prstGeom prst="rect">
            <a:avLst/>
          </a:prstGeom>
          <a:ln w="0">
            <a:noFill/>
          </a:ln>
        </p:spPr>
      </p:pic>
      <p:sp>
        <p:nvSpPr>
          <p:cNvPr id="151" name="object 9"/>
          <p:cNvSpPr/>
          <p:nvPr/>
        </p:nvSpPr>
        <p:spPr>
          <a:xfrm>
            <a:off x="1433160" y="3175200"/>
            <a:ext cx="6363360" cy="35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>
              <a:lnSpc>
                <a:spcPct val="118000"/>
              </a:lnSpc>
              <a:spcBef>
                <a:spcPts val="74"/>
              </a:spcBef>
              <a:buNone/>
              <a:tabLst>
                <a:tab algn="l" pos="2706480"/>
              </a:tabLst>
            </a:pP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From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car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headlights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shape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water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fountains,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are </a:t>
            </a:r>
            <a:r>
              <a:rPr b="0" lang="en-IN" sz="2450" spc="106" strike="noStrike">
                <a:solidFill>
                  <a:srgbClr val="000000"/>
                </a:solidFill>
                <a:latin typeface="Verdana"/>
                <a:ea typeface="DejaVu Sans"/>
              </a:rPr>
              <a:t>embedded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our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everyday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experiences. Their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unique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properties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not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only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enhance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aesthetics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92" strike="noStrike">
                <a:solidFill>
                  <a:srgbClr val="000000"/>
                </a:solidFill>
                <a:latin typeface="Verdana"/>
                <a:ea typeface="DejaVu Sans"/>
              </a:rPr>
              <a:t>but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also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improve</a:t>
            </a:r>
            <a:endParaRPr b="0" lang="en-IN" sz="2450" spc="-1" strike="noStrike">
              <a:latin typeface="Arial"/>
            </a:endParaRPr>
          </a:p>
          <a:p>
            <a:pPr marL="1992600">
              <a:lnSpc>
                <a:spcPct val="100000"/>
              </a:lnSpc>
              <a:spcBef>
                <a:spcPts val="510"/>
              </a:spcBef>
              <a:buNone/>
              <a:tabLst>
                <a:tab algn="l" pos="2706480"/>
              </a:tabLst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making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our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environments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2296080"/>
              </a:tabLst>
            </a:pP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more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enjoyable.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0" y="-1800"/>
            <a:ext cx="18287280" cy="10286280"/>
            <a:chOff x="0" y="-1800"/>
            <a:chExt cx="18287280" cy="10286280"/>
          </a:xfrm>
        </p:grpSpPr>
        <p:sp>
          <p:nvSpPr>
            <p:cNvPr id="153" name="object 3"/>
            <p:cNvSpPr/>
            <p:nvPr/>
          </p:nvSpPr>
          <p:spPr>
            <a:xfrm>
              <a:off x="0" y="-1800"/>
              <a:ext cx="18287280" cy="1028628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8810280" y="5121720"/>
              <a:ext cx="1834920" cy="246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5" name="object 5" descr=""/>
            <p:cNvPicPr/>
            <p:nvPr/>
          </p:nvPicPr>
          <p:blipFill>
            <a:blip r:embed="rId2"/>
            <a:stretch/>
          </p:blipFill>
          <p:spPr>
            <a:xfrm>
              <a:off x="10045800" y="5501160"/>
              <a:ext cx="1873080" cy="30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6" name="object 6" descr=""/>
            <p:cNvPicPr/>
            <p:nvPr/>
          </p:nvPicPr>
          <p:blipFill>
            <a:blip r:embed="rId3"/>
            <a:stretch/>
          </p:blipFill>
          <p:spPr>
            <a:xfrm>
              <a:off x="6972480" y="5883840"/>
              <a:ext cx="2496960" cy="30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7" name="PlaceHolder 1"/>
          <p:cNvSpPr>
            <a:spLocks noGrp="1"/>
          </p:cNvSpPr>
          <p:nvPr>
            <p:ph/>
          </p:nvPr>
        </p:nvSpPr>
        <p:spPr>
          <a:xfrm>
            <a:off x="2800080" y="2378160"/>
            <a:ext cx="12699360" cy="589608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4563720" indent="-455184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4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10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80" strike="noStrike">
                <a:solidFill>
                  <a:srgbClr val="000000"/>
                </a:solidFill>
                <a:latin typeface="Cambria"/>
              </a:rPr>
              <a:t>Embracing</a:t>
            </a:r>
            <a:r>
              <a:rPr b="1" lang="en-IN" sz="6850" spc="12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75" strike="noStrike">
                <a:solidFill>
                  <a:srgbClr val="000000"/>
                </a:solidFill>
                <a:latin typeface="Cambria"/>
              </a:rPr>
              <a:t>Curved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Journeys</a:t>
            </a:r>
            <a:endParaRPr b="0" lang="en-IN" sz="6850" spc="-1" strike="noStrike">
              <a:latin typeface="Arial"/>
            </a:endParaRPr>
          </a:p>
        </p:txBody>
      </p:sp>
      <p:sp>
        <p:nvSpPr>
          <p:cNvPr id="158" name="object 8"/>
          <p:cNvSpPr/>
          <p:nvPr/>
        </p:nvSpPr>
        <p:spPr>
          <a:xfrm>
            <a:off x="4466520" y="4660200"/>
            <a:ext cx="93445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conclusion,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parabolas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are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more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than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mere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mathematical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9" name="object 9"/>
          <p:cNvSpPr/>
          <p:nvPr/>
        </p:nvSpPr>
        <p:spPr>
          <a:xfrm>
            <a:off x="4600440" y="5041080"/>
            <a:ext cx="5368680" cy="76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curves;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they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represent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489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nature.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By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understanding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their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0" name="object 10"/>
          <p:cNvSpPr/>
          <p:nvPr/>
        </p:nvSpPr>
        <p:spPr>
          <a:xfrm>
            <a:off x="10731960" y="5041080"/>
            <a:ext cx="2945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art,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science,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1880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we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35" strike="noStrike">
                <a:solidFill>
                  <a:srgbClr val="000000"/>
                </a:solidFill>
                <a:latin typeface="Verdana"/>
                <a:ea typeface="DejaVu Sans"/>
              </a:rPr>
              <a:t>can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1" name="object 11"/>
          <p:cNvSpPr/>
          <p:nvPr/>
        </p:nvSpPr>
        <p:spPr>
          <a:xfrm>
            <a:off x="4556160" y="5803200"/>
            <a:ext cx="916560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47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appreciate</a:t>
            </a:r>
            <a:r>
              <a:rPr b="0" lang="en-IN" sz="2450" spc="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that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shape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our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world.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Let's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continue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explore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celebrate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these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fascinating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forms!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2024-12-18T06:27:29Z</dcterms:created>
  <dc:creator/>
  <dc:description/>
  <dc:language>en-IN</dc:language>
  <cp:lastModifiedBy/>
  <dcterms:modified xsi:type="dcterms:W3CDTF">2025-02-06T10:34:47Z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