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Luckiest Guy" charset="1" panose="02000506000000020004"/>
      <p:regular r:id="rId11"/>
    </p:embeddedFont>
    <p:embeddedFont>
      <p:font typeface="Apricots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8.png" Type="http://schemas.openxmlformats.org/officeDocument/2006/relationships/image"/><Relationship Id="rId5" Target="../media/image19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18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8001753"/>
            <a:ext cx="2580875" cy="2285247"/>
          </a:xfrm>
          <a:custGeom>
            <a:avLst/>
            <a:gdLst/>
            <a:ahLst/>
            <a:cxnLst/>
            <a:rect r="r" b="b" t="t" l="l"/>
            <a:pathLst>
              <a:path h="2285247" w="2580875">
                <a:moveTo>
                  <a:pt x="2580875" y="0"/>
                </a:moveTo>
                <a:lnTo>
                  <a:pt x="0" y="0"/>
                </a:lnTo>
                <a:lnTo>
                  <a:pt x="0" y="2285247"/>
                </a:lnTo>
                <a:lnTo>
                  <a:pt x="2580875" y="2285247"/>
                </a:lnTo>
                <a:lnTo>
                  <a:pt x="25808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5716650" y="0"/>
            <a:ext cx="2580875" cy="2285247"/>
          </a:xfrm>
          <a:custGeom>
            <a:avLst/>
            <a:gdLst/>
            <a:ahLst/>
            <a:cxnLst/>
            <a:rect r="r" b="b" t="t" l="l"/>
            <a:pathLst>
              <a:path h="2285247" w="2580875">
                <a:moveTo>
                  <a:pt x="0" y="2285247"/>
                </a:moveTo>
                <a:lnTo>
                  <a:pt x="2580875" y="2285247"/>
                </a:lnTo>
                <a:lnTo>
                  <a:pt x="2580875" y="0"/>
                </a:lnTo>
                <a:lnTo>
                  <a:pt x="0" y="0"/>
                </a:lnTo>
                <a:lnTo>
                  <a:pt x="0" y="22852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905610">
            <a:off x="7659417" y="1140088"/>
            <a:ext cx="634611" cy="749005"/>
          </a:xfrm>
          <a:custGeom>
            <a:avLst/>
            <a:gdLst/>
            <a:ahLst/>
            <a:cxnLst/>
            <a:rect r="r" b="b" t="t" l="l"/>
            <a:pathLst>
              <a:path h="749005" w="634611">
                <a:moveTo>
                  <a:pt x="0" y="0"/>
                </a:moveTo>
                <a:lnTo>
                  <a:pt x="634611" y="0"/>
                </a:lnTo>
                <a:lnTo>
                  <a:pt x="634611" y="749004"/>
                </a:lnTo>
                <a:lnTo>
                  <a:pt x="0" y="7490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134766">
            <a:off x="4122554" y="1220136"/>
            <a:ext cx="425017" cy="494205"/>
          </a:xfrm>
          <a:custGeom>
            <a:avLst/>
            <a:gdLst/>
            <a:ahLst/>
            <a:cxnLst/>
            <a:rect r="r" b="b" t="t" l="l"/>
            <a:pathLst>
              <a:path h="494205" w="425017">
                <a:moveTo>
                  <a:pt x="0" y="0"/>
                </a:moveTo>
                <a:lnTo>
                  <a:pt x="425016" y="0"/>
                </a:lnTo>
                <a:lnTo>
                  <a:pt x="425016" y="494205"/>
                </a:lnTo>
                <a:lnTo>
                  <a:pt x="0" y="4942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296245">
            <a:off x="1179199" y="1388699"/>
            <a:ext cx="321590" cy="597550"/>
          </a:xfrm>
          <a:custGeom>
            <a:avLst/>
            <a:gdLst/>
            <a:ahLst/>
            <a:cxnLst/>
            <a:rect r="r" b="b" t="t" l="l"/>
            <a:pathLst>
              <a:path h="597550" w="321590">
                <a:moveTo>
                  <a:pt x="0" y="0"/>
                </a:moveTo>
                <a:lnTo>
                  <a:pt x="321590" y="0"/>
                </a:lnTo>
                <a:lnTo>
                  <a:pt x="321590" y="597550"/>
                </a:lnTo>
                <a:lnTo>
                  <a:pt x="0" y="5975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032919">
            <a:off x="8217669" y="7905221"/>
            <a:ext cx="540618" cy="540618"/>
          </a:xfrm>
          <a:custGeom>
            <a:avLst/>
            <a:gdLst/>
            <a:ahLst/>
            <a:cxnLst/>
            <a:rect r="r" b="b" t="t" l="l"/>
            <a:pathLst>
              <a:path h="540618" w="540618">
                <a:moveTo>
                  <a:pt x="0" y="0"/>
                </a:moveTo>
                <a:lnTo>
                  <a:pt x="540618" y="0"/>
                </a:lnTo>
                <a:lnTo>
                  <a:pt x="540618" y="540618"/>
                </a:lnTo>
                <a:lnTo>
                  <a:pt x="0" y="5406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595615">
            <a:off x="5142024" y="8639513"/>
            <a:ext cx="712608" cy="637460"/>
          </a:xfrm>
          <a:custGeom>
            <a:avLst/>
            <a:gdLst/>
            <a:ahLst/>
            <a:cxnLst/>
            <a:rect r="r" b="b" t="t" l="l"/>
            <a:pathLst>
              <a:path h="637460" w="712608">
                <a:moveTo>
                  <a:pt x="0" y="0"/>
                </a:moveTo>
                <a:lnTo>
                  <a:pt x="712607" y="0"/>
                </a:lnTo>
                <a:lnTo>
                  <a:pt x="712607" y="637460"/>
                </a:lnTo>
                <a:lnTo>
                  <a:pt x="0" y="6374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134562">
            <a:off x="2305663" y="7958667"/>
            <a:ext cx="921484" cy="598127"/>
          </a:xfrm>
          <a:custGeom>
            <a:avLst/>
            <a:gdLst/>
            <a:ahLst/>
            <a:cxnLst/>
            <a:rect r="r" b="b" t="t" l="l"/>
            <a:pathLst>
              <a:path h="598127" w="921484">
                <a:moveTo>
                  <a:pt x="0" y="0"/>
                </a:moveTo>
                <a:lnTo>
                  <a:pt x="921484" y="0"/>
                </a:lnTo>
                <a:lnTo>
                  <a:pt x="921484" y="598127"/>
                </a:lnTo>
                <a:lnTo>
                  <a:pt x="0" y="5981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420741" y="753728"/>
            <a:ext cx="5348934" cy="4477503"/>
          </a:xfrm>
          <a:custGeom>
            <a:avLst/>
            <a:gdLst/>
            <a:ahLst/>
            <a:cxnLst/>
            <a:rect r="r" b="b" t="t" l="l"/>
            <a:pathLst>
              <a:path h="4477503" w="5348934">
                <a:moveTo>
                  <a:pt x="0" y="0"/>
                </a:moveTo>
                <a:lnTo>
                  <a:pt x="5348934" y="0"/>
                </a:lnTo>
                <a:lnTo>
                  <a:pt x="5348934" y="4477503"/>
                </a:lnTo>
                <a:lnTo>
                  <a:pt x="0" y="447750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888179" y="6200331"/>
            <a:ext cx="5144801" cy="4114800"/>
          </a:xfrm>
          <a:custGeom>
            <a:avLst/>
            <a:gdLst/>
            <a:ahLst/>
            <a:cxnLst/>
            <a:rect r="r" b="b" t="t" l="l"/>
            <a:pathLst>
              <a:path h="4114800" w="5144801">
                <a:moveTo>
                  <a:pt x="0" y="0"/>
                </a:moveTo>
                <a:lnTo>
                  <a:pt x="5144800" y="0"/>
                </a:lnTo>
                <a:lnTo>
                  <a:pt x="514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51288" y="2674712"/>
            <a:ext cx="8503296" cy="3418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827"/>
              </a:lnSpc>
              <a:spcBef>
                <a:spcPct val="0"/>
              </a:spcBef>
            </a:pPr>
            <a:r>
              <a:rPr lang="en-US" sz="19876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basic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0027" y="4935956"/>
            <a:ext cx="11081159" cy="2604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290"/>
              </a:lnSpc>
              <a:spcBef>
                <a:spcPct val="0"/>
              </a:spcBef>
            </a:pPr>
            <a:r>
              <a:rPr lang="en-US" sz="15207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accounting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18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8001753"/>
            <a:ext cx="2580875" cy="2285247"/>
          </a:xfrm>
          <a:custGeom>
            <a:avLst/>
            <a:gdLst/>
            <a:ahLst/>
            <a:cxnLst/>
            <a:rect r="r" b="b" t="t" l="l"/>
            <a:pathLst>
              <a:path h="2285247" w="2580875">
                <a:moveTo>
                  <a:pt x="2580875" y="0"/>
                </a:moveTo>
                <a:lnTo>
                  <a:pt x="0" y="0"/>
                </a:lnTo>
                <a:lnTo>
                  <a:pt x="0" y="2285247"/>
                </a:lnTo>
                <a:lnTo>
                  <a:pt x="2580875" y="2285247"/>
                </a:lnTo>
                <a:lnTo>
                  <a:pt x="25808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5707125" y="0"/>
            <a:ext cx="2580875" cy="2285247"/>
          </a:xfrm>
          <a:custGeom>
            <a:avLst/>
            <a:gdLst/>
            <a:ahLst/>
            <a:cxnLst/>
            <a:rect r="r" b="b" t="t" l="l"/>
            <a:pathLst>
              <a:path h="2285247" w="2580875">
                <a:moveTo>
                  <a:pt x="0" y="2285247"/>
                </a:moveTo>
                <a:lnTo>
                  <a:pt x="2580875" y="2285247"/>
                </a:lnTo>
                <a:lnTo>
                  <a:pt x="2580875" y="0"/>
                </a:lnTo>
                <a:lnTo>
                  <a:pt x="0" y="0"/>
                </a:lnTo>
                <a:lnTo>
                  <a:pt x="0" y="22852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114049"/>
            <a:ext cx="16230600" cy="1509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49"/>
              </a:lnSpc>
              <a:spcBef>
                <a:spcPct val="0"/>
              </a:spcBef>
            </a:pPr>
            <a:r>
              <a:rPr lang="en-US" sz="8821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What is Accounting?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31817" y="3734487"/>
            <a:ext cx="8023372" cy="3966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02903" indent="-301451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The process of recording financial transactions.</a:t>
            </a:r>
          </a:p>
          <a:p>
            <a:pPr algn="just" marL="602903" indent="-301451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The practice of summarizing and analyzing financial data.</a:t>
            </a:r>
          </a:p>
          <a:p>
            <a:pPr algn="just" marL="602903" indent="-301451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A method to track income, expenses, and assets.</a:t>
            </a:r>
          </a:p>
          <a:p>
            <a:pPr algn="just" marL="602903" indent="-301451" lvl="1">
              <a:lnSpc>
                <a:spcPts val="3909"/>
              </a:lnSpc>
              <a:buFont typeface="Arial"/>
              <a:buChar char="•"/>
            </a:pPr>
            <a:r>
              <a:rPr lang="en-US" sz="2792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The system of keeping financial records for decision-making.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655189" y="3705912"/>
            <a:ext cx="9330392" cy="3873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95280" indent="-297640" lvl="1">
              <a:lnSpc>
                <a:spcPts val="3860"/>
              </a:lnSpc>
              <a:buFont typeface="Arial"/>
              <a:buChar char="•"/>
            </a:pPr>
            <a:r>
              <a:rPr lang="en-US" sz="2757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The way businesses measure and report financial performance.</a:t>
            </a:r>
          </a:p>
          <a:p>
            <a:pPr algn="just" marL="595280" indent="-297640" lvl="1">
              <a:lnSpc>
                <a:spcPts val="3860"/>
              </a:lnSpc>
              <a:buFont typeface="Arial"/>
              <a:buChar char="•"/>
            </a:pPr>
            <a:r>
              <a:rPr lang="en-US" sz="2757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A tool to ensure accountability and transparency in finances.</a:t>
            </a:r>
          </a:p>
          <a:p>
            <a:pPr algn="just" marL="595280" indent="-297640" lvl="1">
              <a:lnSpc>
                <a:spcPts val="3860"/>
              </a:lnSpc>
              <a:buFont typeface="Arial"/>
              <a:buChar char="•"/>
            </a:pPr>
            <a:r>
              <a:rPr lang="en-US" sz="2757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The process of preparing financial statements like balance sheets and income statements.</a:t>
            </a:r>
          </a:p>
          <a:p>
            <a:pPr algn="just" marL="595280" indent="-297640" lvl="1">
              <a:lnSpc>
                <a:spcPts val="3860"/>
              </a:lnSpc>
              <a:buFont typeface="Arial"/>
              <a:buChar char="•"/>
            </a:pPr>
            <a:r>
              <a:rPr lang="en-US" sz="2757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The language of business that communicates financial information clearly.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18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8001753"/>
            <a:ext cx="2580875" cy="2285247"/>
          </a:xfrm>
          <a:custGeom>
            <a:avLst/>
            <a:gdLst/>
            <a:ahLst/>
            <a:cxnLst/>
            <a:rect r="r" b="b" t="t" l="l"/>
            <a:pathLst>
              <a:path h="2285247" w="2580875">
                <a:moveTo>
                  <a:pt x="2580875" y="0"/>
                </a:moveTo>
                <a:lnTo>
                  <a:pt x="0" y="0"/>
                </a:lnTo>
                <a:lnTo>
                  <a:pt x="0" y="2285247"/>
                </a:lnTo>
                <a:lnTo>
                  <a:pt x="2580875" y="2285247"/>
                </a:lnTo>
                <a:lnTo>
                  <a:pt x="25808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5707125" y="0"/>
            <a:ext cx="2580875" cy="2285247"/>
          </a:xfrm>
          <a:custGeom>
            <a:avLst/>
            <a:gdLst/>
            <a:ahLst/>
            <a:cxnLst/>
            <a:rect r="r" b="b" t="t" l="l"/>
            <a:pathLst>
              <a:path h="2285247" w="2580875">
                <a:moveTo>
                  <a:pt x="0" y="2285247"/>
                </a:moveTo>
                <a:lnTo>
                  <a:pt x="2580875" y="2285247"/>
                </a:lnTo>
                <a:lnTo>
                  <a:pt x="2580875" y="0"/>
                </a:lnTo>
                <a:lnTo>
                  <a:pt x="0" y="0"/>
                </a:lnTo>
                <a:lnTo>
                  <a:pt x="0" y="228524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32919">
            <a:off x="15775017" y="2789359"/>
            <a:ext cx="540618" cy="540618"/>
          </a:xfrm>
          <a:custGeom>
            <a:avLst/>
            <a:gdLst/>
            <a:ahLst/>
            <a:cxnLst/>
            <a:rect r="r" b="b" t="t" l="l"/>
            <a:pathLst>
              <a:path h="540618" w="540618">
                <a:moveTo>
                  <a:pt x="0" y="0"/>
                </a:moveTo>
                <a:lnTo>
                  <a:pt x="540618" y="0"/>
                </a:lnTo>
                <a:lnTo>
                  <a:pt x="540618" y="540617"/>
                </a:lnTo>
                <a:lnTo>
                  <a:pt x="0" y="5406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595615">
            <a:off x="13445196" y="1627407"/>
            <a:ext cx="712608" cy="637460"/>
          </a:xfrm>
          <a:custGeom>
            <a:avLst/>
            <a:gdLst/>
            <a:ahLst/>
            <a:cxnLst/>
            <a:rect r="r" b="b" t="t" l="l"/>
            <a:pathLst>
              <a:path h="637460" w="712608">
                <a:moveTo>
                  <a:pt x="0" y="0"/>
                </a:moveTo>
                <a:lnTo>
                  <a:pt x="712608" y="0"/>
                </a:lnTo>
                <a:lnTo>
                  <a:pt x="712608" y="637460"/>
                </a:lnTo>
                <a:lnTo>
                  <a:pt x="0" y="6374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1134562">
            <a:off x="10555085" y="2091586"/>
            <a:ext cx="921484" cy="598127"/>
          </a:xfrm>
          <a:custGeom>
            <a:avLst/>
            <a:gdLst/>
            <a:ahLst/>
            <a:cxnLst/>
            <a:rect r="r" b="b" t="t" l="l"/>
            <a:pathLst>
              <a:path h="598127" w="921484">
                <a:moveTo>
                  <a:pt x="0" y="0"/>
                </a:moveTo>
                <a:lnTo>
                  <a:pt x="921484" y="0"/>
                </a:lnTo>
                <a:lnTo>
                  <a:pt x="921484" y="598127"/>
                </a:lnTo>
                <a:lnTo>
                  <a:pt x="0" y="5981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390460" y="2932444"/>
            <a:ext cx="8375278" cy="8957517"/>
          </a:xfrm>
          <a:custGeom>
            <a:avLst/>
            <a:gdLst/>
            <a:ahLst/>
            <a:cxnLst/>
            <a:rect r="r" b="b" t="t" l="l"/>
            <a:pathLst>
              <a:path h="8957517" w="8375278">
                <a:moveTo>
                  <a:pt x="0" y="0"/>
                </a:moveTo>
                <a:lnTo>
                  <a:pt x="8375279" y="0"/>
                </a:lnTo>
                <a:lnTo>
                  <a:pt x="8375279" y="8957517"/>
                </a:lnTo>
                <a:lnTo>
                  <a:pt x="0" y="8957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82624" y="1550181"/>
            <a:ext cx="9100408" cy="3071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49"/>
              </a:lnSpc>
              <a:spcBef>
                <a:spcPct val="0"/>
              </a:spcBef>
            </a:pPr>
            <a:r>
              <a:rPr lang="en-US" sz="8821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Purpose of </a:t>
            </a:r>
            <a:r>
              <a:rPr lang="en-US" sz="8821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Acc</a:t>
            </a:r>
            <a:r>
              <a:rPr lang="en-US" sz="8821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ounting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82624" y="4905677"/>
            <a:ext cx="6692281" cy="4107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26102" indent="-313051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Record financial transactions accurately</a:t>
            </a:r>
          </a:p>
          <a:p>
            <a:pPr algn="just" marL="626102" indent="-313051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Make informed business decisions</a:t>
            </a:r>
          </a:p>
          <a:p>
            <a:pPr algn="just" marL="626102" indent="-313051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Track profit and loss</a:t>
            </a:r>
          </a:p>
          <a:p>
            <a:pPr algn="just" marL="626102" indent="-313051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Ensure compliance with laws and regulations</a:t>
            </a:r>
          </a:p>
          <a:p>
            <a:pPr algn="just">
              <a:lnSpc>
                <a:spcPts val="405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18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8001753"/>
            <a:ext cx="2580875" cy="2285247"/>
          </a:xfrm>
          <a:custGeom>
            <a:avLst/>
            <a:gdLst/>
            <a:ahLst/>
            <a:cxnLst/>
            <a:rect r="r" b="b" t="t" l="l"/>
            <a:pathLst>
              <a:path h="2285247" w="2580875">
                <a:moveTo>
                  <a:pt x="2580875" y="0"/>
                </a:moveTo>
                <a:lnTo>
                  <a:pt x="0" y="0"/>
                </a:lnTo>
                <a:lnTo>
                  <a:pt x="0" y="2285247"/>
                </a:lnTo>
                <a:lnTo>
                  <a:pt x="2580875" y="2285247"/>
                </a:lnTo>
                <a:lnTo>
                  <a:pt x="25808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5707125" y="0"/>
            <a:ext cx="2580875" cy="2285247"/>
          </a:xfrm>
          <a:custGeom>
            <a:avLst/>
            <a:gdLst/>
            <a:ahLst/>
            <a:cxnLst/>
            <a:rect r="r" b="b" t="t" l="l"/>
            <a:pathLst>
              <a:path h="2285247" w="2580875">
                <a:moveTo>
                  <a:pt x="0" y="2285247"/>
                </a:moveTo>
                <a:lnTo>
                  <a:pt x="2580875" y="2285247"/>
                </a:lnTo>
                <a:lnTo>
                  <a:pt x="2580875" y="0"/>
                </a:lnTo>
                <a:lnTo>
                  <a:pt x="0" y="0"/>
                </a:lnTo>
                <a:lnTo>
                  <a:pt x="0" y="22852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437503"/>
            <a:ext cx="5557049" cy="7785708"/>
          </a:xfrm>
          <a:custGeom>
            <a:avLst/>
            <a:gdLst/>
            <a:ahLst/>
            <a:cxnLst/>
            <a:rect r="r" b="b" t="t" l="l"/>
            <a:pathLst>
              <a:path h="7785708" w="5557049">
                <a:moveTo>
                  <a:pt x="0" y="0"/>
                </a:moveTo>
                <a:lnTo>
                  <a:pt x="5557049" y="0"/>
                </a:lnTo>
                <a:lnTo>
                  <a:pt x="5557049" y="7785708"/>
                </a:lnTo>
                <a:lnTo>
                  <a:pt x="0" y="7785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38612" y="266053"/>
            <a:ext cx="11158951" cy="30715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49"/>
              </a:lnSpc>
              <a:spcBef>
                <a:spcPct val="0"/>
              </a:spcBef>
            </a:pPr>
            <a:r>
              <a:rPr lang="en-US" sz="8821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B</a:t>
            </a:r>
            <a:r>
              <a:rPr lang="en-US" sz="8821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asic Accounting Terms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838612" y="3072425"/>
            <a:ext cx="11945987" cy="6333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Assets </a:t>
            </a: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– Resources owned by a business that have value.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Examples: cash, equipment, inventory, buildings.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Liabilities</a:t>
            </a: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– What a business owes to others.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Examples: loans, accounts payable, taxes payable.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Equity </a:t>
            </a: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– Owner’s share of the business; what remains after liabilities are subtracted from assets.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Formula: Equity = Assets − Liabilities.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Revenue (Income)</a:t>
            </a: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– Money earned from selling goods or services.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Example: Sales revenue, service income.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Expenses </a:t>
            </a: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– Costs incurred to run the business or generate revenue.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Example: Rent, salaries, utilities.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Accounts Receivable (AR) </a:t>
            </a: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– Money owed to the business by customers.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Accounts Payable (AP) </a:t>
            </a: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– Money the business owes to suppliers or vendors.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Capital</a:t>
            </a: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– The money invested by the owner into the business.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Drawings – Money taken out of the business by the owner for personal use.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Ledger </a:t>
            </a: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– A book or system where all financial transactions are recorded and classified.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Journal </a:t>
            </a: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– The first record where transactions are initially recorded before posting to the ledger.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Trial Balance</a:t>
            </a: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– A summary of all ledger balances to check that total debits equal total credits.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99ACFF"/>
                </a:solidFill>
                <a:latin typeface="Luckiest Guy"/>
                <a:ea typeface="Luckiest Guy"/>
                <a:cs typeface="Luckiest Guy"/>
                <a:sym typeface="Luckiest Guy"/>
              </a:rPr>
              <a:t>Financial Statements</a:t>
            </a: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– Reports that summarize financial performance and position.</a:t>
            </a:r>
          </a:p>
          <a:p>
            <a:pPr algn="l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 Examples: Income Statement, Balance Sheet, Cash Flow Statement.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18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8001753"/>
            <a:ext cx="2580875" cy="2285247"/>
          </a:xfrm>
          <a:custGeom>
            <a:avLst/>
            <a:gdLst/>
            <a:ahLst/>
            <a:cxnLst/>
            <a:rect r="r" b="b" t="t" l="l"/>
            <a:pathLst>
              <a:path h="2285247" w="2580875">
                <a:moveTo>
                  <a:pt x="2580875" y="0"/>
                </a:moveTo>
                <a:lnTo>
                  <a:pt x="0" y="0"/>
                </a:lnTo>
                <a:lnTo>
                  <a:pt x="0" y="2285247"/>
                </a:lnTo>
                <a:lnTo>
                  <a:pt x="2580875" y="2285247"/>
                </a:lnTo>
                <a:lnTo>
                  <a:pt x="25808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15707125" y="0"/>
            <a:ext cx="2580875" cy="2285247"/>
          </a:xfrm>
          <a:custGeom>
            <a:avLst/>
            <a:gdLst/>
            <a:ahLst/>
            <a:cxnLst/>
            <a:rect r="r" b="b" t="t" l="l"/>
            <a:pathLst>
              <a:path h="2285247" w="2580875">
                <a:moveTo>
                  <a:pt x="0" y="2285247"/>
                </a:moveTo>
                <a:lnTo>
                  <a:pt x="2580875" y="2285247"/>
                </a:lnTo>
                <a:lnTo>
                  <a:pt x="2580875" y="0"/>
                </a:lnTo>
                <a:lnTo>
                  <a:pt x="0" y="0"/>
                </a:lnTo>
                <a:lnTo>
                  <a:pt x="0" y="22852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775837" y="1363198"/>
            <a:ext cx="6132365" cy="6638555"/>
          </a:xfrm>
          <a:custGeom>
            <a:avLst/>
            <a:gdLst/>
            <a:ahLst/>
            <a:cxnLst/>
            <a:rect r="r" b="b" t="t" l="l"/>
            <a:pathLst>
              <a:path h="6638555" w="6132365">
                <a:moveTo>
                  <a:pt x="0" y="0"/>
                </a:moveTo>
                <a:lnTo>
                  <a:pt x="6132365" y="0"/>
                </a:lnTo>
                <a:lnTo>
                  <a:pt x="6132365" y="6638555"/>
                </a:lnTo>
                <a:lnTo>
                  <a:pt x="0" y="6638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715503" y="2380560"/>
            <a:ext cx="10865197" cy="4499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170"/>
              </a:lnSpc>
              <a:spcBef>
                <a:spcPct val="0"/>
              </a:spcBef>
            </a:pPr>
            <a:r>
              <a:rPr lang="en-US" sz="5121">
                <a:solidFill>
                  <a:srgbClr val="FFFFFF"/>
                </a:solidFill>
                <a:latin typeface="Apricots"/>
                <a:ea typeface="Apricots"/>
                <a:cs typeface="Apricots"/>
                <a:sym typeface="Apricots"/>
              </a:rPr>
              <a:t>Accounting helps track financial health</a:t>
            </a:r>
          </a:p>
          <a:p>
            <a:pPr algn="just">
              <a:lnSpc>
                <a:spcPts val="7170"/>
              </a:lnSpc>
              <a:spcBef>
                <a:spcPct val="0"/>
              </a:spcBef>
            </a:pPr>
            <a:r>
              <a:rPr lang="en-US" sz="5121">
                <a:solidFill>
                  <a:srgbClr val="FFFFFF"/>
                </a:solidFill>
                <a:latin typeface="Apricots"/>
                <a:ea typeface="Apricots"/>
                <a:cs typeface="Apricots"/>
                <a:sym typeface="Apricots"/>
              </a:rPr>
              <a:t>Basics: Assets, Liabilities, Equity, Revenue, Expenses</a:t>
            </a:r>
          </a:p>
          <a:p>
            <a:pPr algn="just">
              <a:lnSpc>
                <a:spcPts val="7170"/>
              </a:lnSpc>
              <a:spcBef>
                <a:spcPct val="0"/>
              </a:spcBef>
            </a:pPr>
            <a:r>
              <a:rPr lang="en-US" sz="5121">
                <a:solidFill>
                  <a:srgbClr val="FFFFFF"/>
                </a:solidFill>
                <a:latin typeface="Apricots"/>
                <a:ea typeface="Apricots"/>
                <a:cs typeface="Apricots"/>
                <a:sym typeface="Apricots"/>
              </a:rPr>
              <a:t>The accounting equation and double-entry are key foundations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DAHCT9iNlOQ</dc:identifier>
  <dcterms:modified xsi:type="dcterms:W3CDTF">2011-08-01T06:04:30Z</dcterms:modified>
  <cp:revision>1</cp:revision>
  <dc:title>BASIC ACCOUNTING</dc:title>
</cp:coreProperties>
</file>