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League Spartan"/>
      <p:regular r:id="rId17"/>
      <p:bold r:id="rId18"/>
    </p:embeddedFont>
    <p:embeddedFont>
      <p:font typeface="Signika"/>
      <p:regular r:id="rId19"/>
      <p:bold r:id="rId20"/>
    </p:embeddedFont>
    <p:embeddedFont>
      <p:font typeface="Signika SemiBold"/>
      <p:regular r:id="rId21"/>
      <p:bold r:id="rId22"/>
    </p:embeddedFont>
    <p:embeddedFont>
      <p:font typeface="Signika Light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ignika-bold.fntdata"/><Relationship Id="rId11" Type="http://schemas.openxmlformats.org/officeDocument/2006/relationships/slide" Target="slides/slide5.xml"/><Relationship Id="rId22" Type="http://schemas.openxmlformats.org/officeDocument/2006/relationships/font" Target="fonts/SignikaSemiBold-bold.fntdata"/><Relationship Id="rId10" Type="http://schemas.openxmlformats.org/officeDocument/2006/relationships/slide" Target="slides/slide4.xml"/><Relationship Id="rId21" Type="http://schemas.openxmlformats.org/officeDocument/2006/relationships/font" Target="fonts/SignikaSemiBold-regular.fntdata"/><Relationship Id="rId13" Type="http://schemas.openxmlformats.org/officeDocument/2006/relationships/slide" Target="slides/slide7.xml"/><Relationship Id="rId24" Type="http://schemas.openxmlformats.org/officeDocument/2006/relationships/font" Target="fonts/SignikaLight-bold.fntdata"/><Relationship Id="rId12" Type="http://schemas.openxmlformats.org/officeDocument/2006/relationships/slide" Target="slides/slide6.xml"/><Relationship Id="rId23" Type="http://schemas.openxmlformats.org/officeDocument/2006/relationships/font" Target="fonts/SignikaLigh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LeagueSpartan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Signika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LeagueSpartan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62d30613bc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62d30613bc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400">
                <a:solidFill>
                  <a:schemeClr val="dk1"/>
                </a:solidFill>
                <a:highlight>
                  <a:srgbClr val="FFCD00"/>
                </a:highlight>
                <a:latin typeface="Signika"/>
                <a:ea typeface="Signika"/>
                <a:cs typeface="Signika"/>
                <a:sym typeface="Signika"/>
              </a:rPr>
              <a:t>To get an editable version of this presentation:</a:t>
            </a:r>
            <a:endParaRPr b="1" sz="1400">
              <a:solidFill>
                <a:schemeClr val="dk1"/>
              </a:solidFill>
              <a:highlight>
                <a:srgbClr val="FFCD00"/>
              </a:highlight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1. Click File &gt; Make a copy &gt; Entire presentation</a:t>
            </a:r>
            <a:endParaRPr sz="1400">
              <a:solidFill>
                <a:schemeClr val="dk1"/>
              </a:solidFill>
              <a:highlight>
                <a:srgbClr val="FFCD00"/>
              </a:highlight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OR</a:t>
            </a:r>
            <a:endParaRPr sz="1400">
              <a:solidFill>
                <a:schemeClr val="dk1"/>
              </a:solidFill>
              <a:highlight>
                <a:srgbClr val="FFCD00"/>
              </a:highlight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2. Click File &gt; Download &gt; Microsoft Powerpoint</a:t>
            </a:r>
            <a:endParaRPr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62d30613bc_0_4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162d30613bc_0_4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62d30613bc_0_13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62d30613bc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62d30613bc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62d30613bc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62d30613bc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62d30613bc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64e8054cdf_1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64e8054cdf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62d30613bc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62d30613bc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62d30613bc_0_33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62d30613bc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62d30613bc_0_3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62d30613bc_0_3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62d30613bc_0_42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62d30613bc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330000" y="2098800"/>
            <a:ext cx="5144400" cy="184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1"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8474400" y="4663225"/>
            <a:ext cx="546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sp>
        <p:nvSpPr>
          <p:cNvPr id="57" name="Google Shape;57;p14"/>
          <p:cNvSpPr txBox="1"/>
          <p:nvPr/>
        </p:nvSpPr>
        <p:spPr>
          <a:xfrm flipH="1">
            <a:off x="222075" y="4743300"/>
            <a:ext cx="189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5C5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rgbClr val="FF5C5C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/>
          <p:nvPr>
            <p:ph idx="2" type="pic"/>
          </p:nvPr>
        </p:nvSpPr>
        <p:spPr>
          <a:xfrm>
            <a:off x="446400" y="1764000"/>
            <a:ext cx="2520000" cy="2520000"/>
          </a:xfrm>
          <a:prstGeom prst="ellipse">
            <a:avLst/>
          </a:prstGeom>
          <a:noFill/>
          <a:ln cap="flat" cmpd="sng" w="9525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ransition" type="secHead">
  <p:cSld name="SECTION_HEADER">
    <p:bg>
      <p:bgPr>
        <a:solidFill>
          <a:srgbClr val="FF5C5C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/>
        </p:nvSpPr>
        <p:spPr>
          <a:xfrm flipH="1">
            <a:off x="138200" y="4743300"/>
            <a:ext cx="201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5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type="title"/>
          </p:nvPr>
        </p:nvSpPr>
        <p:spPr>
          <a:xfrm>
            <a:off x="136800" y="2937600"/>
            <a:ext cx="7210800" cy="7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" type="subTitle"/>
          </p:nvPr>
        </p:nvSpPr>
        <p:spPr>
          <a:xfrm>
            <a:off x="136800" y="3639600"/>
            <a:ext cx="5393700" cy="64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 transition">
  <p:cSld name="SECTION_HEADER_1">
    <p:bg>
      <p:bgPr>
        <a:solidFill>
          <a:srgbClr val="FF5C5C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 flipH="1">
            <a:off x="138200" y="4743300"/>
            <a:ext cx="201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69" name="Google Shape;69;p16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6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6"/>
          <p:cNvSpPr txBox="1"/>
          <p:nvPr>
            <p:ph type="title"/>
          </p:nvPr>
        </p:nvSpPr>
        <p:spPr>
          <a:xfrm>
            <a:off x="136800" y="2937600"/>
            <a:ext cx="7210800" cy="7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pic>
        <p:nvPicPr>
          <p:cNvPr id="72" name="Google Shape;72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05825" y="136325"/>
            <a:ext cx="884150" cy="8841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>
            <p:ph idx="1" type="subTitle"/>
          </p:nvPr>
        </p:nvSpPr>
        <p:spPr>
          <a:xfrm>
            <a:off x="136800" y="3819600"/>
            <a:ext cx="5162400" cy="5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2" type="subTitle"/>
          </p:nvPr>
        </p:nvSpPr>
        <p:spPr>
          <a:xfrm>
            <a:off x="136800" y="2109600"/>
            <a:ext cx="6445800" cy="5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Video">
  <p:cSld name="CUSTOM">
    <p:bg>
      <p:bgPr>
        <a:solidFill>
          <a:srgbClr val="000032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 flipH="1">
            <a:off x="138150" y="4743300"/>
            <a:ext cx="243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7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type="title"/>
          </p:nvPr>
        </p:nvSpPr>
        <p:spPr>
          <a:xfrm>
            <a:off x="223200" y="205200"/>
            <a:ext cx="78513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80" name="Google Shape;80;p17"/>
          <p:cNvSpPr/>
          <p:nvPr>
            <p:ph idx="2" type="pic"/>
          </p:nvPr>
        </p:nvSpPr>
        <p:spPr>
          <a:xfrm>
            <a:off x="1843200" y="748800"/>
            <a:ext cx="5457600" cy="40932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 sz="900">
                <a:solidFill>
                  <a:srgbClr val="FF5C5C"/>
                </a:solidFill>
              </a:defRPr>
            </a:lvl1pPr>
            <a:lvl2pPr lvl="1" rtl="0">
              <a:buNone/>
              <a:defRPr sz="900">
                <a:solidFill>
                  <a:srgbClr val="FF5C5C"/>
                </a:solidFill>
              </a:defRPr>
            </a:lvl2pPr>
            <a:lvl3pPr lvl="2" rtl="0">
              <a:buNone/>
              <a:defRPr sz="900">
                <a:solidFill>
                  <a:srgbClr val="FF5C5C"/>
                </a:solidFill>
              </a:defRPr>
            </a:lvl3pPr>
            <a:lvl4pPr lvl="3" rtl="0">
              <a:buNone/>
              <a:defRPr sz="900">
                <a:solidFill>
                  <a:srgbClr val="FF5C5C"/>
                </a:solidFill>
              </a:defRPr>
            </a:lvl4pPr>
            <a:lvl5pPr lvl="4" rtl="0">
              <a:buNone/>
              <a:defRPr sz="900">
                <a:solidFill>
                  <a:srgbClr val="FF5C5C"/>
                </a:solidFill>
              </a:defRPr>
            </a:lvl5pPr>
            <a:lvl6pPr lvl="5" rtl="0">
              <a:buNone/>
              <a:defRPr sz="900">
                <a:solidFill>
                  <a:srgbClr val="FF5C5C"/>
                </a:solidFill>
              </a:defRPr>
            </a:lvl6pPr>
            <a:lvl7pPr lvl="6" rtl="0">
              <a:buNone/>
              <a:defRPr sz="900">
                <a:solidFill>
                  <a:srgbClr val="FF5C5C"/>
                </a:solidFill>
              </a:defRPr>
            </a:lvl7pPr>
            <a:lvl8pPr lvl="7" rtl="0">
              <a:buNone/>
              <a:defRPr sz="900">
                <a:solidFill>
                  <a:srgbClr val="FF5C5C"/>
                </a:solidFill>
              </a:defRPr>
            </a:lvl8pPr>
            <a:lvl9pPr lvl="8" rtl="0">
              <a:buNone/>
              <a:defRPr sz="900">
                <a:solidFill>
                  <a:srgbClr val="FF5C5C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3" name="Google Shape;83;p18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8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/>
        </p:nvSpPr>
        <p:spPr>
          <a:xfrm flipH="1">
            <a:off x="221975" y="4743300"/>
            <a:ext cx="1026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5C5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rgbClr val="FF5C5C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ignika"/>
              <a:buNone/>
              <a:defRPr sz="28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302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Signika Light"/>
              <a:buChar char="●"/>
              <a:defRPr sz="1600"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○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■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●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○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■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●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○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ignika Light"/>
              <a:buChar char="■"/>
              <a:defRPr>
                <a:solidFill>
                  <a:schemeClr val="dk2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6050" y="4749900"/>
            <a:ext cx="53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1pPr>
            <a:lvl2pPr lvl="1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2pPr>
            <a:lvl3pPr lvl="2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3pPr>
            <a:lvl4pPr lvl="3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4pPr>
            <a:lvl5pPr lvl="4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5pPr>
            <a:lvl6pPr lvl="5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6pPr>
            <a:lvl7pPr lvl="6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7pPr>
            <a:lvl8pPr lvl="7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8pPr>
            <a:lvl9pPr lvl="8" rt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hyperlink" Target="https://eslbrains.com/crc002" TargetMode="External"/><Relationship Id="rId5" Type="http://schemas.openxmlformats.org/officeDocument/2006/relationships/hyperlink" Target="https://eslbrains.com/crc002" TargetMode="External"/><Relationship Id="rId6" Type="http://schemas.openxmlformats.org/officeDocument/2006/relationships/hyperlink" Target="https://eslbrains.com/crc002" TargetMode="External"/><Relationship Id="rId7" Type="http://schemas.openxmlformats.org/officeDocument/2006/relationships/hyperlink" Target="https://eslbrains.com/crc002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>
            <a:off x="3329600" y="2099500"/>
            <a:ext cx="51429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5C5C"/>
                </a:solidFill>
                <a:latin typeface="Signika"/>
                <a:ea typeface="Signika"/>
                <a:cs typeface="Signika"/>
                <a:sym typeface="Signika"/>
              </a:rPr>
              <a:t>Turning oranges into electricity.</a:t>
            </a:r>
            <a:endParaRPr b="1" sz="3600">
              <a:solidFill>
                <a:srgbClr val="FF5C5C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5C5C"/>
                </a:solidFill>
                <a:latin typeface="Signika"/>
                <a:ea typeface="Signika"/>
                <a:cs typeface="Signika"/>
                <a:sym typeface="Signika"/>
              </a:rPr>
              <a:t>Crazy or genius?</a:t>
            </a:r>
            <a:endParaRPr b="1" sz="3600">
              <a:solidFill>
                <a:srgbClr val="FF5C5C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91" name="Google Shape;91;p19"/>
          <p:cNvPicPr preferRelativeResize="0"/>
          <p:nvPr/>
        </p:nvPicPr>
        <p:blipFill rotWithShape="1">
          <a:blip r:embed="rId3">
            <a:alphaModFix/>
          </a:blip>
          <a:srcRect b="0" l="21738" r="21738" t="0"/>
          <a:stretch/>
        </p:blipFill>
        <p:spPr>
          <a:xfrm>
            <a:off x="444698" y="1763950"/>
            <a:ext cx="2518200" cy="2518200"/>
          </a:xfrm>
          <a:prstGeom prst="ellipse">
            <a:avLst/>
          </a:prstGeom>
          <a:noFill/>
          <a:ln cap="flat" cmpd="sng" w="9525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8"/>
          <p:cNvSpPr txBox="1"/>
          <p:nvPr/>
        </p:nvSpPr>
        <p:spPr>
          <a:xfrm flipH="1">
            <a:off x="138150" y="4743300"/>
            <a:ext cx="243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79" name="Google Shape;179;p28"/>
          <p:cNvSpPr txBox="1"/>
          <p:nvPr/>
        </p:nvSpPr>
        <p:spPr>
          <a:xfrm>
            <a:off x="138050" y="3489825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THANKS!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80" name="Google Shape;180;p28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8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pic>
        <p:nvPicPr>
          <p:cNvPr id="97" name="Google Shape;9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0267" y="2128260"/>
            <a:ext cx="886968" cy="886968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0">
            <a:hlinkClick r:id="rId4"/>
          </p:cNvPr>
          <p:cNvSpPr/>
          <p:nvPr/>
        </p:nvSpPr>
        <p:spPr>
          <a:xfrm>
            <a:off x="3314734" y="2215500"/>
            <a:ext cx="3549000" cy="712500"/>
          </a:xfrm>
          <a:prstGeom prst="roundRect">
            <a:avLst>
              <a:gd fmla="val 16667" name="adj"/>
            </a:avLst>
          </a:prstGeom>
          <a:solidFill>
            <a:srgbClr val="FF5C5C"/>
          </a:solidFill>
          <a:ln cap="flat" cmpd="sng" w="9525">
            <a:solidFill>
              <a:srgbClr val="FF5C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Critical Reading Club </a:t>
            </a:r>
            <a:br>
              <a:rPr lang="en-GB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</a:br>
            <a:r>
              <a:rPr lang="en-GB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article link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/>
        </p:nvSpPr>
        <p:spPr>
          <a:xfrm flipH="1">
            <a:off x="138000" y="4743300"/>
            <a:ext cx="16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04" name="Google Shape;104;p21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1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1"/>
          <p:cNvSpPr txBox="1"/>
          <p:nvPr/>
        </p:nvSpPr>
        <p:spPr>
          <a:xfrm>
            <a:off x="138050" y="2939250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Let’s learn!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107" name="Google Shape;10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25763" y="135838"/>
            <a:ext cx="781200" cy="7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/>
        </p:nvSpPr>
        <p:spPr>
          <a:xfrm>
            <a:off x="222175" y="277200"/>
            <a:ext cx="6066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Complete the gaps with synonyms of the verbs below.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sp>
        <p:nvSpPr>
          <p:cNvPr id="114" name="Google Shape;114;p22"/>
          <p:cNvSpPr/>
          <p:nvPr/>
        </p:nvSpPr>
        <p:spPr>
          <a:xfrm>
            <a:off x="915351" y="1055550"/>
            <a:ext cx="2962500" cy="2986200"/>
          </a:xfrm>
          <a:prstGeom prst="roundRect">
            <a:avLst>
              <a:gd fmla="val 6627" name="adj"/>
            </a:avLst>
          </a:prstGeom>
          <a:noFill/>
          <a:ln cap="flat" cmpd="sng" w="19050">
            <a:solidFill>
              <a:srgbClr val="FF5C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rPr>
              <a:t>verb</a:t>
            </a:r>
            <a:endParaRPr>
              <a:latin typeface="Signika SemiBold"/>
              <a:ea typeface="Signika SemiBold"/>
              <a:cs typeface="Signika SemiBold"/>
              <a:sym typeface="Signika Semi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use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produce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                         </a:t>
            </a:r>
            <a:r>
              <a:rPr lang="en-GB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(energy/electricity)</a:t>
            </a:r>
            <a:endParaRPr sz="16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give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save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store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15" name="Google Shape;115;p22"/>
          <p:cNvSpPr/>
          <p:nvPr/>
        </p:nvSpPr>
        <p:spPr>
          <a:xfrm>
            <a:off x="5802818" y="1055550"/>
            <a:ext cx="1679100" cy="2986200"/>
          </a:xfrm>
          <a:prstGeom prst="roundRect">
            <a:avLst>
              <a:gd fmla="val 6627" name="adj"/>
            </a:avLst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accent3"/>
                </a:solidFill>
                <a:latin typeface="Signika"/>
                <a:ea typeface="Signika"/>
                <a:cs typeface="Signika"/>
                <a:sym typeface="Signika"/>
              </a:rPr>
              <a:t>synonym</a:t>
            </a:r>
            <a:endParaRPr>
              <a:solidFill>
                <a:schemeClr val="accent3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c_______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a_______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16" name="Google Shape;116;p22"/>
          <p:cNvSpPr/>
          <p:nvPr/>
        </p:nvSpPr>
        <p:spPr>
          <a:xfrm>
            <a:off x="4679088" y="1562100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2"/>
          <p:cNvSpPr/>
          <p:nvPr/>
        </p:nvSpPr>
        <p:spPr>
          <a:xfrm>
            <a:off x="4679088" y="2136863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4679075" y="2635400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2"/>
          <p:cNvSpPr/>
          <p:nvPr/>
        </p:nvSpPr>
        <p:spPr>
          <a:xfrm>
            <a:off x="4679088" y="3172063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2"/>
          <p:cNvSpPr/>
          <p:nvPr/>
        </p:nvSpPr>
        <p:spPr>
          <a:xfrm>
            <a:off x="4679075" y="3708725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/>
        </p:nvSpPr>
        <p:spPr>
          <a:xfrm>
            <a:off x="222175" y="277200"/>
            <a:ext cx="6066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Let’s check the answers.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26" name="Google Shape;126;p23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sp>
        <p:nvSpPr>
          <p:cNvPr id="127" name="Google Shape;127;p23"/>
          <p:cNvSpPr/>
          <p:nvPr/>
        </p:nvSpPr>
        <p:spPr>
          <a:xfrm>
            <a:off x="915351" y="1055550"/>
            <a:ext cx="2962500" cy="2986200"/>
          </a:xfrm>
          <a:prstGeom prst="roundRect">
            <a:avLst>
              <a:gd fmla="val 6627" name="adj"/>
            </a:avLst>
          </a:prstGeom>
          <a:noFill/>
          <a:ln cap="flat" cmpd="sng" w="19050">
            <a:solidFill>
              <a:srgbClr val="FF5C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rPr>
              <a:t>verb</a:t>
            </a:r>
            <a:endParaRPr>
              <a:latin typeface="Signika SemiBold"/>
              <a:ea typeface="Signika SemiBold"/>
              <a:cs typeface="Signika SemiBold"/>
              <a:sym typeface="Signika Semi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use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produce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                         </a:t>
            </a:r>
            <a:r>
              <a:rPr lang="en-GB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(energy/electricity)</a:t>
            </a:r>
            <a:endParaRPr sz="16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give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save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store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28" name="Google Shape;128;p23"/>
          <p:cNvSpPr/>
          <p:nvPr/>
        </p:nvSpPr>
        <p:spPr>
          <a:xfrm>
            <a:off x="5802818" y="1055550"/>
            <a:ext cx="1679100" cy="2986200"/>
          </a:xfrm>
          <a:prstGeom prst="roundRect">
            <a:avLst>
              <a:gd fmla="val 6627" name="adj"/>
            </a:avLst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accent3"/>
                </a:solidFill>
                <a:latin typeface="Signika"/>
                <a:ea typeface="Signika"/>
                <a:cs typeface="Signika"/>
                <a:sym typeface="Signika"/>
              </a:rPr>
              <a:t>synonym</a:t>
            </a:r>
            <a:endParaRPr>
              <a:solidFill>
                <a:schemeClr val="accent3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c_______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a_______</a:t>
            </a:r>
            <a:endParaRPr sz="170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29" name="Google Shape;129;p23"/>
          <p:cNvSpPr/>
          <p:nvPr/>
        </p:nvSpPr>
        <p:spPr>
          <a:xfrm>
            <a:off x="4679088" y="1562100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3"/>
          <p:cNvSpPr/>
          <p:nvPr/>
        </p:nvSpPr>
        <p:spPr>
          <a:xfrm>
            <a:off x="4679088" y="2136863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4679075" y="2635400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3"/>
          <p:cNvSpPr/>
          <p:nvPr/>
        </p:nvSpPr>
        <p:spPr>
          <a:xfrm>
            <a:off x="4679088" y="3172063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"/>
          <p:cNvSpPr/>
          <p:nvPr/>
        </p:nvSpPr>
        <p:spPr>
          <a:xfrm>
            <a:off x="4679075" y="3708725"/>
            <a:ext cx="322500" cy="165900"/>
          </a:xfrm>
          <a:prstGeom prst="mathEqual">
            <a:avLst>
              <a:gd fmla="val 23520" name="adj1"/>
              <a:gd fmla="val 11760" name="adj2"/>
            </a:avLst>
          </a:prstGeom>
          <a:solidFill>
            <a:srgbClr val="60AE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/>
          <p:nvPr/>
        </p:nvSpPr>
        <p:spPr>
          <a:xfrm>
            <a:off x="5995000" y="1562100"/>
            <a:ext cx="1294800" cy="258300"/>
          </a:xfrm>
          <a:prstGeom prst="rect">
            <a:avLst/>
          </a:prstGeom>
          <a:solidFill>
            <a:srgbClr val="FCD56A"/>
          </a:solidFill>
          <a:ln cap="flat" cmpd="sng" w="9525">
            <a:solidFill>
              <a:srgbClr val="FCD5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consume</a:t>
            </a:r>
            <a:endParaRPr sz="17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35" name="Google Shape;135;p23"/>
          <p:cNvSpPr/>
          <p:nvPr/>
        </p:nvSpPr>
        <p:spPr>
          <a:xfrm>
            <a:off x="5995000" y="2083500"/>
            <a:ext cx="1294800" cy="272100"/>
          </a:xfrm>
          <a:prstGeom prst="rect">
            <a:avLst/>
          </a:prstGeom>
          <a:solidFill>
            <a:srgbClr val="FCD56A"/>
          </a:solidFill>
          <a:ln cap="flat" cmpd="sng" w="9525">
            <a:solidFill>
              <a:srgbClr val="FCD5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generate</a:t>
            </a:r>
            <a:endParaRPr sz="17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36" name="Google Shape;136;p23"/>
          <p:cNvSpPr/>
          <p:nvPr/>
        </p:nvSpPr>
        <p:spPr>
          <a:xfrm>
            <a:off x="5994950" y="2604900"/>
            <a:ext cx="1294800" cy="258300"/>
          </a:xfrm>
          <a:prstGeom prst="rect">
            <a:avLst/>
          </a:prstGeom>
          <a:solidFill>
            <a:srgbClr val="FCD56A"/>
          </a:solidFill>
          <a:ln cap="flat" cmpd="sng" w="9525">
            <a:solidFill>
              <a:srgbClr val="FCD5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provide</a:t>
            </a:r>
            <a:endParaRPr sz="17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37" name="Google Shape;137;p23"/>
          <p:cNvSpPr/>
          <p:nvPr/>
        </p:nvSpPr>
        <p:spPr>
          <a:xfrm>
            <a:off x="5995000" y="3153375"/>
            <a:ext cx="1294800" cy="258300"/>
          </a:xfrm>
          <a:prstGeom prst="rect">
            <a:avLst/>
          </a:prstGeom>
          <a:solidFill>
            <a:srgbClr val="FCD56A"/>
          </a:solidFill>
          <a:ln cap="flat" cmpd="sng" w="9525">
            <a:solidFill>
              <a:srgbClr val="FCD5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preserve</a:t>
            </a:r>
            <a:endParaRPr sz="17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38" name="Google Shape;138;p23"/>
          <p:cNvSpPr/>
          <p:nvPr/>
        </p:nvSpPr>
        <p:spPr>
          <a:xfrm>
            <a:off x="5995008" y="3656525"/>
            <a:ext cx="1294800" cy="258300"/>
          </a:xfrm>
          <a:prstGeom prst="rect">
            <a:avLst/>
          </a:prstGeom>
          <a:solidFill>
            <a:srgbClr val="FCD56A"/>
          </a:solidFill>
          <a:ln cap="flat" cmpd="sng" w="9525">
            <a:solidFill>
              <a:srgbClr val="FCD5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accumulate</a:t>
            </a:r>
            <a:endParaRPr sz="17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/>
        </p:nvSpPr>
        <p:spPr>
          <a:xfrm flipH="1">
            <a:off x="138000" y="4743300"/>
            <a:ext cx="16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44" name="Google Shape;144;p24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4"/>
          <p:cNvSpPr txBox="1"/>
          <p:nvPr/>
        </p:nvSpPr>
        <p:spPr>
          <a:xfrm>
            <a:off x="138050" y="2939250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Let’s talk!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147" name="Google Shape;14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2750" y="135850"/>
            <a:ext cx="781200" cy="7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1600" y="72000"/>
            <a:ext cx="899550" cy="8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5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sp>
        <p:nvSpPr>
          <p:cNvPr id="154" name="Google Shape;154;p25"/>
          <p:cNvSpPr txBox="1"/>
          <p:nvPr/>
        </p:nvSpPr>
        <p:spPr>
          <a:xfrm>
            <a:off x="222175" y="277200"/>
            <a:ext cx="75813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Discuss the questions.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1216800" y="918000"/>
            <a:ext cx="6488400" cy="29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like the initiative of turning oranges into electricity in Seville?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What other ideas to generate energy sustainably have you heard of?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What measures does your city or country take to be more environmentally sustainable?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ever think about how much energy you and your family consume? What do you do to preserve energy as an individual?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make any eco-friendly choices? If yes, give some examples.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/>
          <p:nvPr/>
        </p:nvSpPr>
        <p:spPr>
          <a:xfrm flipH="1">
            <a:off x="138000" y="4743300"/>
            <a:ext cx="16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61" name="Google Shape;161;p26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6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6"/>
          <p:cNvSpPr txBox="1"/>
          <p:nvPr/>
        </p:nvSpPr>
        <p:spPr>
          <a:xfrm>
            <a:off x="138050" y="2939250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Let’s think!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164" name="Google Shape;16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6400" y="137775"/>
            <a:ext cx="886968" cy="8869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/>
          </a:p>
        </p:txBody>
      </p:sp>
      <p:sp>
        <p:nvSpPr>
          <p:cNvPr id="170" name="Google Shape;170;p27"/>
          <p:cNvSpPr txBox="1"/>
          <p:nvPr/>
        </p:nvSpPr>
        <p:spPr>
          <a:xfrm>
            <a:off x="222175" y="277200"/>
            <a:ext cx="77574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Seville’s initiative is to turn leftover oranges into electricity. What could we turn the following items into, to reuse them and be more environmentally friendly?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71" name="Google Shape;171;p27"/>
          <p:cNvSpPr txBox="1"/>
          <p:nvPr/>
        </p:nvSpPr>
        <p:spPr>
          <a:xfrm>
            <a:off x="1216800" y="1643975"/>
            <a:ext cx="50877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waste office paper 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old cans 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old clothes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old pallets</a:t>
            </a:r>
            <a:endParaRPr sz="1600"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</a:pPr>
            <a:r>
              <a:rPr lang="en-GB"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rPr>
              <a:t>chipped mugs </a:t>
            </a:r>
            <a:endParaRPr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  <p:pic>
        <p:nvPicPr>
          <p:cNvPr id="172" name="Google Shape;17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1600" y="72000"/>
            <a:ext cx="835200" cy="835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SL Brains E-Lesson Plan 2.0">
  <a:themeElements>
    <a:clrScheme name="Simple Light">
      <a:dk1>
        <a:srgbClr val="000032"/>
      </a:dk1>
      <a:lt1>
        <a:srgbClr val="FFFFFF"/>
      </a:lt1>
      <a:dk2>
        <a:srgbClr val="595959"/>
      </a:dk2>
      <a:lt2>
        <a:srgbClr val="EEEEEE"/>
      </a:lt2>
      <a:accent1>
        <a:srgbClr val="FF5C5C"/>
      </a:accent1>
      <a:accent2>
        <a:srgbClr val="000032"/>
      </a:accent2>
      <a:accent3>
        <a:srgbClr val="F59A23"/>
      </a:accent3>
      <a:accent4>
        <a:srgbClr val="60AE92"/>
      </a:accent4>
      <a:accent5>
        <a:srgbClr val="AAAAAA"/>
      </a:accent5>
      <a:accent6>
        <a:srgbClr val="FCD56A"/>
      </a:accent6>
      <a:hlink>
        <a:srgbClr val="60AE9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