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8" r:id="rId4"/>
    <p:sldId id="281" r:id="rId5"/>
    <p:sldId id="284" r:id="rId6"/>
    <p:sldId id="283" r:id="rId7"/>
    <p:sldId id="282" r:id="rId8"/>
    <p:sldId id="259" r:id="rId9"/>
    <p:sldId id="289" r:id="rId10"/>
    <p:sldId id="294" r:id="rId11"/>
    <p:sldId id="293" r:id="rId12"/>
    <p:sldId id="291" r:id="rId13"/>
    <p:sldId id="295" r:id="rId14"/>
    <p:sldId id="296" r:id="rId15"/>
    <p:sldId id="297" r:id="rId16"/>
    <p:sldId id="292" r:id="rId17"/>
    <p:sldId id="290" r:id="rId18"/>
    <p:sldId id="298" r:id="rId19"/>
  </p:sldIdLst>
  <p:sldSz cx="18288000" cy="10287000"/>
  <p:notesSz cx="6858000" cy="9144000"/>
  <p:embeddedFontLst>
    <p:embeddedFont>
      <p:font typeface="Poppins Bold" panose="020B0604020202020204" charset="0"/>
      <p:regular r:id="rId20"/>
    </p:embeddedFont>
    <p:embeddedFont>
      <p:font typeface="Glacial Indifference" pitchFamily="2" charset="0"/>
      <p:bold r:id="rId21"/>
      <p:italic r:id="rId22"/>
    </p:embeddedFont>
    <p:embeddedFont>
      <p:font typeface="Calibri" panose="020F0502020204030204" pitchFamily="34" charset="0"/>
      <p:regular r:id="rId23"/>
      <p:bold r:id="rId24"/>
      <p:italic r:id="rId25"/>
      <p:boldItalic r:id="rId26"/>
    </p:embeddedFont>
    <p:embeddedFont>
      <p:font typeface="Poppins Light"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7BE"/>
    <a:srgbClr val="FFE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2649" autoAdjust="0"/>
  </p:normalViewPr>
  <p:slideViewPr>
    <p:cSldViewPr>
      <p:cViewPr varScale="1">
        <p:scale>
          <a:sx n="48" d="100"/>
          <a:sy n="48" d="100"/>
        </p:scale>
        <p:origin x="9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6737011" cy="4687216"/>
          </a:xfrm>
          <a:prstGeom prst="rect">
            <a:avLst/>
          </a:prstGeom>
          <a:solidFill>
            <a:srgbClr val="F9FFFF"/>
          </a:solidFill>
        </p:spPr>
      </p:sp>
      <p:sp>
        <p:nvSpPr>
          <p:cNvPr id="3" name="TextBox 3"/>
          <p:cNvSpPr txBox="1"/>
          <p:nvPr/>
        </p:nvSpPr>
        <p:spPr>
          <a:xfrm>
            <a:off x="8229600" y="6015332"/>
            <a:ext cx="8854051" cy="3371850"/>
          </a:xfrm>
          <a:prstGeom prst="rect">
            <a:avLst/>
          </a:prstGeom>
        </p:spPr>
        <p:txBody>
          <a:bodyPr lIns="0" tIns="0" rIns="0" bIns="0" rtlCol="0" anchor="t">
            <a:spAutoFit/>
          </a:bodyPr>
          <a:lstStyle/>
          <a:p>
            <a:pPr algn="ctr">
              <a:lnSpc>
                <a:spcPts val="12825"/>
              </a:lnSpc>
            </a:pPr>
            <a:r>
              <a:rPr lang="en-US" sz="13500" b="1" spc="-135" dirty="0">
                <a:solidFill>
                  <a:srgbClr val="1867BE"/>
                </a:solidFill>
                <a:latin typeface="Glacial Indifference"/>
              </a:rPr>
              <a:t>System Dynamics </a:t>
            </a:r>
            <a:endParaRPr lang="en-US" sz="13500" b="1" i="0" spc="-135" dirty="0">
              <a:solidFill>
                <a:srgbClr val="1867BE"/>
              </a:solidFill>
              <a:latin typeface="Glacial Indifference"/>
            </a:endParaRPr>
          </a:p>
        </p:txBody>
      </p:sp>
      <p:grpSp>
        <p:nvGrpSpPr>
          <p:cNvPr id="4" name="Group 4"/>
          <p:cNvGrpSpPr/>
          <p:nvPr/>
        </p:nvGrpSpPr>
        <p:grpSpPr>
          <a:xfrm rot="5400000">
            <a:off x="-5471" y="5471"/>
            <a:ext cx="6839052" cy="682811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1" name="TextBox 11"/>
          <p:cNvSpPr txBox="1"/>
          <p:nvPr/>
        </p:nvSpPr>
        <p:spPr>
          <a:xfrm>
            <a:off x="11664243" y="1047750"/>
            <a:ext cx="5595057" cy="466598"/>
          </a:xfrm>
          <a:prstGeom prst="rect">
            <a:avLst/>
          </a:prstGeom>
        </p:spPr>
        <p:txBody>
          <a:bodyPr lIns="0" tIns="0" rIns="0" bIns="0" rtlCol="0" anchor="t">
            <a:spAutoFit/>
          </a:bodyPr>
          <a:lstStyle/>
          <a:p>
            <a:pPr algn="r">
              <a:lnSpc>
                <a:spcPts val="3615"/>
              </a:lnSpc>
            </a:pPr>
            <a:r>
              <a:rPr lang="en-US" sz="3200" b="1" i="0" spc="320" dirty="0" smtClean="0">
                <a:solidFill>
                  <a:srgbClr val="1867BE"/>
                </a:solidFill>
                <a:latin typeface="Glacial Indifference"/>
              </a:rPr>
              <a:t>JUNE 25, 2019</a:t>
            </a:r>
            <a:endParaRPr lang="en-US" sz="3200" b="1" i="0" spc="320" dirty="0">
              <a:solidFill>
                <a:srgbClr val="1867BE"/>
              </a:solidFill>
              <a:latin typeface="Glacial Indifference"/>
            </a:endParaRPr>
          </a:p>
        </p:txBody>
      </p:sp>
      <p:sp>
        <p:nvSpPr>
          <p:cNvPr id="12" name="TextBox 12"/>
          <p:cNvSpPr txBox="1"/>
          <p:nvPr/>
        </p:nvSpPr>
        <p:spPr>
          <a:xfrm>
            <a:off x="1219200" y="8386908"/>
            <a:ext cx="5850109" cy="1000274"/>
          </a:xfrm>
          <a:prstGeom prst="rect">
            <a:avLst/>
          </a:prstGeom>
        </p:spPr>
        <p:txBody>
          <a:bodyPr lIns="0" tIns="0" rIns="0" bIns="0" rtlCol="0" anchor="t">
            <a:spAutoFit/>
          </a:bodyPr>
          <a:lstStyle/>
          <a:p>
            <a:pPr>
              <a:lnSpc>
                <a:spcPts val="3919"/>
              </a:lnSpc>
            </a:pPr>
            <a:r>
              <a:rPr lang="en-US" sz="2800" spc="84" dirty="0" smtClean="0">
                <a:solidFill>
                  <a:srgbClr val="1867BE"/>
                </a:solidFill>
                <a:latin typeface="Glacial Indifference"/>
              </a:rPr>
              <a:t>Nonlinear </a:t>
            </a:r>
            <a:r>
              <a:rPr lang="en-US" sz="2800" spc="84" dirty="0">
                <a:solidFill>
                  <a:srgbClr val="1867BE"/>
                </a:solidFill>
                <a:latin typeface="Glacial Indifference"/>
              </a:rPr>
              <a:t>Dynamics: Mathematical </a:t>
            </a:r>
            <a:r>
              <a:rPr lang="en-US" sz="2800" spc="84" dirty="0" smtClean="0">
                <a:solidFill>
                  <a:srgbClr val="1867BE"/>
                </a:solidFill>
                <a:latin typeface="Glacial Indifference"/>
              </a:rPr>
              <a:t>Approaches </a:t>
            </a:r>
            <a:endParaRPr lang="en-US" sz="2800" b="0" i="0" spc="84" dirty="0">
              <a:solidFill>
                <a:srgbClr val="1867BE"/>
              </a:solidFill>
              <a:latin typeface="Glacial Indifference"/>
            </a:endParaRPr>
          </a:p>
        </p:txBody>
      </p:sp>
      <p:grpSp>
        <p:nvGrpSpPr>
          <p:cNvPr id="6" name="Group 6"/>
          <p:cNvGrpSpPr/>
          <p:nvPr/>
        </p:nvGrpSpPr>
        <p:grpSpPr>
          <a:xfrm>
            <a:off x="4368867" y="2256475"/>
            <a:ext cx="7019505" cy="2326103"/>
            <a:chOff x="0" y="0"/>
            <a:chExt cx="9359340" cy="3101471"/>
          </a:xfrm>
          <a:noFill/>
        </p:grpSpPr>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a:grpFill/>
            <a:ln>
              <a:noFill/>
            </a:ln>
          </p:spPr>
        </p:pic>
        <p:pic>
          <p:nvPicPr>
            <p:cNvPr id="8" name="Picture 8"/>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a:grpFill/>
            <a:ln>
              <a:noFill/>
            </a:ln>
          </p:spPr>
        </p:pic>
        <p:pic>
          <p:nvPicPr>
            <p:cNvPr id="9" name="Picture 9"/>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a:grpFill/>
            <a:ln>
              <a:noFill/>
            </a:ln>
          </p:spPr>
        </p:pic>
        <p:pic>
          <p:nvPicPr>
            <p:cNvPr id="10" name="Picture 10"/>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a:grpFill/>
            <a:ln>
              <a:noFill/>
            </a:ln>
          </p:spPr>
        </p:pic>
      </p:grpSp>
      <p:sp>
        <p:nvSpPr>
          <p:cNvPr id="13" name="TextBox 14"/>
          <p:cNvSpPr txBox="1"/>
          <p:nvPr/>
        </p:nvSpPr>
        <p:spPr>
          <a:xfrm>
            <a:off x="1599676" y="7140139"/>
            <a:ext cx="5595058" cy="415290"/>
          </a:xfrm>
          <a:prstGeom prst="rect">
            <a:avLst/>
          </a:prstGeom>
        </p:spPr>
        <p:txBody>
          <a:bodyPr lIns="0" tIns="0" rIns="0" bIns="0" rtlCol="0" anchor="t">
            <a:spAutoFit/>
          </a:bodyPr>
          <a:lstStyle/>
          <a:p>
            <a:pPr algn="r">
              <a:lnSpc>
                <a:spcPts val="3359"/>
              </a:lnSpc>
            </a:pPr>
            <a:r>
              <a:rPr lang="en-US" sz="2400" spc="144" dirty="0" smtClean="0">
                <a:solidFill>
                  <a:srgbClr val="1867BE"/>
                </a:solidFill>
                <a:latin typeface="Glacial Indifference"/>
              </a:rPr>
              <a:t>PRESENTED BY KARINA SUAREZ</a:t>
            </a:r>
            <a:endParaRPr lang="en-US" sz="2400" spc="144" dirty="0">
              <a:solidFill>
                <a:srgbClr val="1867BE"/>
              </a:solidFill>
              <a:latin typeface="Glacial Indifferenc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1472835" y="649413"/>
            <a:ext cx="8003876" cy="2308324"/>
          </a:xfrm>
          <a:prstGeom prst="rect">
            <a:avLst/>
          </a:prstGeom>
        </p:spPr>
        <p:txBody>
          <a:bodyPr lIns="0" tIns="0" rIns="0" bIns="0" rtlCol="0" anchor="t">
            <a:spAutoFit/>
          </a:bodyPr>
          <a:lstStyle/>
          <a:p>
            <a:pPr>
              <a:lnSpc>
                <a:spcPts val="9000"/>
              </a:lnSpc>
            </a:pPr>
            <a:r>
              <a:rPr lang="en-US" sz="6600" b="1" spc="225" dirty="0" smtClean="0">
                <a:solidFill>
                  <a:srgbClr val="1867BE"/>
                </a:solidFill>
                <a:latin typeface="Glacial Indifference"/>
              </a:rPr>
              <a:t>Is the Solar System </a:t>
            </a:r>
          </a:p>
          <a:p>
            <a:pPr>
              <a:lnSpc>
                <a:spcPts val="9000"/>
              </a:lnSpc>
            </a:pPr>
            <a:r>
              <a:rPr lang="en-US" sz="6600" b="1" i="0" spc="225" dirty="0" smtClean="0">
                <a:solidFill>
                  <a:srgbClr val="1867BE"/>
                </a:solidFill>
                <a:latin typeface="Glacial Indifference"/>
              </a:rPr>
              <a:t>Chaotic ?</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5952891"/>
            <a:chOff x="0" y="-66675"/>
            <a:chExt cx="10709624" cy="7937187"/>
          </a:xfrm>
        </p:grpSpPr>
        <p:sp>
          <p:nvSpPr>
            <p:cNvPr id="17" name="TextBox 17"/>
            <p:cNvSpPr txBox="1"/>
            <p:nvPr/>
          </p:nvSpPr>
          <p:spPr>
            <a:xfrm>
              <a:off x="37785" y="-66675"/>
              <a:ext cx="10671839" cy="713871"/>
            </a:xfrm>
            <a:prstGeom prst="rect">
              <a:avLst/>
            </a:prstGeom>
          </p:spPr>
          <p:txBody>
            <a:bodyPr lIns="0" tIns="0" rIns="0" bIns="0" rtlCol="0" anchor="t">
              <a:spAutoFit/>
            </a:bodyPr>
            <a:lstStyle/>
            <a:p>
              <a:pPr algn="r">
                <a:lnSpc>
                  <a:spcPts val="4500"/>
                </a:lnSpc>
              </a:pPr>
              <a:r>
                <a:rPr lang="en-US" sz="3200" spc="30" dirty="0" smtClean="0">
                  <a:solidFill>
                    <a:srgbClr val="1867BE"/>
                  </a:solidFill>
                  <a:latin typeface="Glacial Indifference"/>
                </a:rPr>
                <a:t>THE ANSWER APPEARED IN THE  1980S.</a:t>
              </a:r>
              <a:endParaRPr lang="en-US" sz="3200" b="0" i="0" spc="429" dirty="0">
                <a:solidFill>
                  <a:srgbClr val="1867BE"/>
                </a:solidFill>
                <a:latin typeface="Glacial Indifference"/>
              </a:endParaRPr>
            </a:p>
          </p:txBody>
        </p:sp>
        <p:sp>
          <p:nvSpPr>
            <p:cNvPr id="18" name="TextBox 18"/>
            <p:cNvSpPr txBox="1"/>
            <p:nvPr/>
          </p:nvSpPr>
          <p:spPr>
            <a:xfrm>
              <a:off x="0" y="945541"/>
              <a:ext cx="10709624" cy="6924971"/>
            </a:xfrm>
            <a:prstGeom prst="rect">
              <a:avLst/>
            </a:prstGeom>
          </p:spPr>
          <p:txBody>
            <a:bodyPr lIns="0" tIns="0" rIns="0" bIns="0" rtlCol="0" anchor="t">
              <a:spAutoFit/>
            </a:bodyPr>
            <a:lstStyle/>
            <a:p>
              <a:pPr>
                <a:lnSpc>
                  <a:spcPts val="4500"/>
                </a:lnSpc>
              </a:pPr>
              <a:r>
                <a:rPr lang="en-US" sz="3000" spc="30" dirty="0">
                  <a:solidFill>
                    <a:srgbClr val="1867BE"/>
                  </a:solidFill>
                  <a:latin typeface="Glacial Indifference"/>
                </a:rPr>
                <a:t>Within the context of those  patterns. In the 70s, this paper by Li and </a:t>
              </a:r>
              <a:r>
                <a:rPr lang="en-US" sz="3000" spc="30" dirty="0" err="1">
                  <a:solidFill>
                    <a:srgbClr val="1867BE"/>
                  </a:solidFill>
                  <a:latin typeface="Glacial Indifference"/>
                </a:rPr>
                <a:t>Yorke</a:t>
              </a:r>
              <a:r>
                <a:rPr lang="en-US" sz="3000" spc="30" dirty="0">
                  <a:solidFill>
                    <a:srgbClr val="1867BE"/>
                  </a:solidFill>
                  <a:latin typeface="Glacial Indifference"/>
                </a:rPr>
                <a:t> was the first to use the word "</a:t>
              </a:r>
              <a:r>
                <a:rPr lang="en-US" sz="3000" b="1" i="1" spc="30" dirty="0">
                  <a:solidFill>
                    <a:srgbClr val="1867BE"/>
                  </a:solidFill>
                  <a:latin typeface="Glacial Indifference"/>
                </a:rPr>
                <a:t>chaos</a:t>
              </a:r>
              <a:r>
                <a:rPr lang="en-US" sz="3000" spc="30" dirty="0">
                  <a:solidFill>
                    <a:srgbClr val="1867BE"/>
                  </a:solidFill>
                  <a:latin typeface="Glacial Indifference"/>
                </a:rPr>
                <a:t>" in conjunction with this behavior. </a:t>
              </a:r>
              <a:endParaRPr lang="en-US" sz="3000" spc="30" dirty="0" smtClean="0">
                <a:solidFill>
                  <a:srgbClr val="1867BE"/>
                </a:solidFill>
                <a:latin typeface="Glacial Indifference"/>
              </a:endParaRPr>
            </a:p>
            <a:p>
              <a:pPr>
                <a:lnSpc>
                  <a:spcPts val="4500"/>
                </a:lnSpc>
              </a:pPr>
              <a:endParaRPr lang="en-US" sz="3000" spc="30" dirty="0" smtClean="0">
                <a:solidFill>
                  <a:srgbClr val="1867BE"/>
                </a:solidFill>
                <a:latin typeface="Glacial Indifference"/>
              </a:endParaRPr>
            </a:p>
            <a:p>
              <a:pPr>
                <a:lnSpc>
                  <a:spcPts val="4500"/>
                </a:lnSpc>
              </a:pPr>
              <a:r>
                <a:rPr lang="en-US" sz="3000" spc="30" dirty="0" smtClean="0">
                  <a:solidFill>
                    <a:srgbClr val="1867BE"/>
                  </a:solidFill>
                  <a:latin typeface="Glacial Indifference"/>
                </a:rPr>
                <a:t>Lorentz </a:t>
              </a:r>
              <a:r>
                <a:rPr lang="en-US" sz="3000" spc="30" dirty="0">
                  <a:solidFill>
                    <a:srgbClr val="1867BE"/>
                  </a:solidFill>
                  <a:latin typeface="Glacial Indifference"/>
                </a:rPr>
                <a:t>was the first person to recognize the </a:t>
              </a:r>
              <a:r>
                <a:rPr lang="en-US" sz="3000" b="1" i="1" spc="30" dirty="0">
                  <a:solidFill>
                    <a:srgbClr val="1867BE"/>
                  </a:solidFill>
                  <a:latin typeface="Glacial Indifference"/>
                </a:rPr>
                <a:t>patterns of chaos</a:t>
              </a:r>
              <a:r>
                <a:rPr lang="en-US" sz="3000" b="1" spc="30" dirty="0">
                  <a:solidFill>
                    <a:srgbClr val="1867BE"/>
                  </a:solidFill>
                  <a:latin typeface="Glacial Indifference"/>
                </a:rPr>
                <a:t> </a:t>
              </a:r>
              <a:r>
                <a:rPr lang="en-US" sz="3000" spc="30" dirty="0">
                  <a:solidFill>
                    <a:srgbClr val="1867BE"/>
                  </a:solidFill>
                  <a:latin typeface="Glacial Indifference"/>
                </a:rPr>
                <a:t>and </a:t>
              </a:r>
              <a:r>
                <a:rPr lang="en-US" sz="3000" b="1" i="1" spc="30" dirty="0">
                  <a:solidFill>
                    <a:srgbClr val="1867BE"/>
                  </a:solidFill>
                  <a:latin typeface="Glacial Indifference"/>
                </a:rPr>
                <a:t>the sensitivity of the evolution</a:t>
              </a:r>
              <a:r>
                <a:rPr lang="en-US" sz="3000" spc="30" dirty="0">
                  <a:solidFill>
                    <a:srgbClr val="1867BE"/>
                  </a:solidFill>
                  <a:latin typeface="Glacial Indifference"/>
                </a:rPr>
                <a:t> of the system</a:t>
              </a:r>
            </a:p>
            <a:p>
              <a:pPr>
                <a:lnSpc>
                  <a:spcPts val="4500"/>
                </a:lnSpc>
              </a:pPr>
              <a:endParaRPr lang="en-US" sz="3000" spc="30" dirty="0" smtClean="0">
                <a:solidFill>
                  <a:srgbClr val="1867BE"/>
                </a:solidFill>
                <a:latin typeface="Glacial Indifference"/>
              </a:endParaRPr>
            </a:p>
          </p:txBody>
        </p:sp>
      </p:grpSp>
    </p:spTree>
    <p:extLst>
      <p:ext uri="{BB962C8B-B14F-4D97-AF65-F5344CB8AC3E}">
        <p14:creationId xmlns:p14="http://schemas.microsoft.com/office/powerpoint/2010/main" val="22832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1472835" y="649413"/>
            <a:ext cx="8003876" cy="2308324"/>
          </a:xfrm>
          <a:prstGeom prst="rect">
            <a:avLst/>
          </a:prstGeom>
        </p:spPr>
        <p:txBody>
          <a:bodyPr lIns="0" tIns="0" rIns="0" bIns="0" rtlCol="0" anchor="t">
            <a:spAutoFit/>
          </a:bodyPr>
          <a:lstStyle/>
          <a:p>
            <a:pPr>
              <a:lnSpc>
                <a:spcPts val="9000"/>
              </a:lnSpc>
            </a:pPr>
            <a:r>
              <a:rPr lang="en-US" sz="6600" b="1" spc="225" dirty="0" smtClean="0">
                <a:solidFill>
                  <a:srgbClr val="1867BE"/>
                </a:solidFill>
                <a:latin typeface="Glacial Indifference"/>
              </a:rPr>
              <a:t>Is the Solar System </a:t>
            </a:r>
          </a:p>
          <a:p>
            <a:pPr>
              <a:lnSpc>
                <a:spcPts val="9000"/>
              </a:lnSpc>
            </a:pPr>
            <a:r>
              <a:rPr lang="en-US" sz="6600" b="1" i="0" spc="225" dirty="0" smtClean="0">
                <a:solidFill>
                  <a:srgbClr val="1867BE"/>
                </a:solidFill>
                <a:latin typeface="Glacial Indifference"/>
              </a:rPr>
              <a:t>Chaotic ?</a:t>
            </a:r>
            <a:endParaRPr lang="en-US" sz="6600" b="1" i="0" spc="225" dirty="0">
              <a:solidFill>
                <a:srgbClr val="1867BE"/>
              </a:solidFill>
              <a:latin typeface="Glacial Indifference"/>
            </a:endParaRPr>
          </a:p>
        </p:txBody>
      </p:sp>
      <p:grpSp>
        <p:nvGrpSpPr>
          <p:cNvPr id="14" name="Group 14"/>
          <p:cNvGrpSpPr/>
          <p:nvPr/>
        </p:nvGrpSpPr>
        <p:grpSpPr>
          <a:xfrm>
            <a:off x="9417137" y="3102230"/>
            <a:ext cx="8063453" cy="5975391"/>
            <a:chOff x="0" y="-96675"/>
            <a:chExt cx="10751271" cy="7967188"/>
          </a:xfrm>
        </p:grpSpPr>
        <p:sp>
          <p:nvSpPr>
            <p:cNvPr id="17" name="TextBox 17"/>
            <p:cNvSpPr txBox="1"/>
            <p:nvPr/>
          </p:nvSpPr>
          <p:spPr>
            <a:xfrm>
              <a:off x="79432" y="-96675"/>
              <a:ext cx="10671839" cy="713871"/>
            </a:xfrm>
            <a:prstGeom prst="rect">
              <a:avLst/>
            </a:prstGeom>
          </p:spPr>
          <p:txBody>
            <a:bodyPr lIns="0" tIns="0" rIns="0" bIns="0" rtlCol="0" anchor="t">
              <a:spAutoFit/>
            </a:bodyPr>
            <a:lstStyle/>
            <a:p>
              <a:pPr algn="r">
                <a:lnSpc>
                  <a:spcPts val="4500"/>
                </a:lnSpc>
              </a:pPr>
              <a:r>
                <a:rPr lang="en-US" sz="3200" spc="30" dirty="0" smtClean="0">
                  <a:solidFill>
                    <a:srgbClr val="1867BE"/>
                  </a:solidFill>
                  <a:latin typeface="Glacial Indifference"/>
                </a:rPr>
                <a:t>THE ANSWER APPEARED IN THE  1980S.</a:t>
              </a:r>
              <a:endParaRPr lang="en-US" sz="3200" b="0" i="0" spc="429" dirty="0">
                <a:solidFill>
                  <a:srgbClr val="1867BE"/>
                </a:solidFill>
                <a:latin typeface="Glacial Indifference"/>
              </a:endParaRPr>
            </a:p>
          </p:txBody>
        </p:sp>
        <p:sp>
          <p:nvSpPr>
            <p:cNvPr id="18" name="TextBox 18"/>
            <p:cNvSpPr txBox="1"/>
            <p:nvPr/>
          </p:nvSpPr>
          <p:spPr>
            <a:xfrm>
              <a:off x="0" y="945541"/>
              <a:ext cx="10709624" cy="6924972"/>
            </a:xfrm>
            <a:prstGeom prst="rect">
              <a:avLst/>
            </a:prstGeom>
          </p:spPr>
          <p:txBody>
            <a:bodyPr lIns="0" tIns="0" rIns="0" bIns="0" rtlCol="0" anchor="t">
              <a:spAutoFit/>
            </a:bodyPr>
            <a:lstStyle/>
            <a:p>
              <a:pPr>
                <a:lnSpc>
                  <a:spcPts val="4500"/>
                </a:lnSpc>
              </a:pPr>
              <a:r>
                <a:rPr lang="en-US" sz="3000" spc="30" dirty="0" smtClean="0">
                  <a:solidFill>
                    <a:srgbClr val="1867BE"/>
                  </a:solidFill>
                  <a:latin typeface="Glacial Indifference"/>
                </a:rPr>
                <a:t>In </a:t>
              </a:r>
              <a:r>
                <a:rPr lang="en-US" sz="3000" spc="30" dirty="0">
                  <a:solidFill>
                    <a:srgbClr val="1867BE"/>
                  </a:solidFill>
                  <a:latin typeface="Glacial Indifference"/>
                </a:rPr>
                <a:t>the late 70s and 80s, the chaos </a:t>
              </a:r>
              <a:r>
                <a:rPr lang="en-US" sz="3000" spc="30" dirty="0" smtClean="0">
                  <a:solidFill>
                    <a:srgbClr val="1867BE"/>
                  </a:solidFill>
                  <a:latin typeface="Glacial Indifference"/>
                </a:rPr>
                <a:t>cabal at </a:t>
              </a:r>
              <a:r>
                <a:rPr lang="en-US" sz="3000" spc="30" dirty="0">
                  <a:solidFill>
                    <a:srgbClr val="1867BE"/>
                  </a:solidFill>
                  <a:latin typeface="Glacial Indifference"/>
                </a:rPr>
                <a:t>the University of California at </a:t>
              </a:r>
              <a:r>
                <a:rPr lang="en-US" sz="3000" spc="30" dirty="0" smtClean="0">
                  <a:solidFill>
                    <a:srgbClr val="1867BE"/>
                  </a:solidFill>
                  <a:latin typeface="Glacial Indifference"/>
                </a:rPr>
                <a:t>Santa Cruz</a:t>
              </a:r>
              <a:r>
                <a:rPr lang="en-US" sz="3000" spc="30" dirty="0">
                  <a:solidFill>
                    <a:srgbClr val="1867BE"/>
                  </a:solidFill>
                  <a:latin typeface="Glacial Indifference"/>
                </a:rPr>
                <a:t>, got very interested in </a:t>
              </a:r>
              <a:r>
                <a:rPr lang="en-US" sz="3000" b="1" i="1" spc="30" dirty="0" smtClean="0">
                  <a:solidFill>
                    <a:srgbClr val="1867BE"/>
                  </a:solidFill>
                  <a:latin typeface="Glacial Indifference"/>
                </a:rPr>
                <a:t>nonlinear dynamics</a:t>
              </a:r>
              <a:r>
                <a:rPr lang="en-US" sz="3000" spc="30" dirty="0">
                  <a:solidFill>
                    <a:srgbClr val="1867BE"/>
                  </a:solidFill>
                  <a:latin typeface="Glacial Indifference"/>
                </a:rPr>
                <a:t>, and one of the problems </a:t>
              </a:r>
              <a:r>
                <a:rPr lang="en-US" sz="3000" spc="30" dirty="0" smtClean="0">
                  <a:solidFill>
                    <a:srgbClr val="1867BE"/>
                  </a:solidFill>
                  <a:latin typeface="Glacial Indifference"/>
                </a:rPr>
                <a:t>that they </a:t>
              </a:r>
              <a:r>
                <a:rPr lang="en-US" sz="3000" spc="30" dirty="0">
                  <a:solidFill>
                    <a:srgbClr val="1867BE"/>
                  </a:solidFill>
                  <a:latin typeface="Glacial Indifference"/>
                </a:rPr>
                <a:t>approached it with was trying to </a:t>
              </a:r>
              <a:r>
                <a:rPr lang="en-US" sz="3000" spc="30" dirty="0" smtClean="0">
                  <a:solidFill>
                    <a:srgbClr val="1867BE"/>
                  </a:solidFill>
                  <a:latin typeface="Glacial Indifference"/>
                </a:rPr>
                <a:t>beat roulette</a:t>
              </a:r>
              <a:r>
                <a:rPr lang="en-US" sz="3000" spc="30" dirty="0">
                  <a:solidFill>
                    <a:srgbClr val="1867BE"/>
                  </a:solidFill>
                  <a:latin typeface="Glacial Indifference"/>
                </a:rPr>
                <a:t>, that is, modelling the path of </a:t>
              </a:r>
              <a:r>
                <a:rPr lang="en-US" sz="3000" spc="30" dirty="0" smtClean="0">
                  <a:solidFill>
                    <a:srgbClr val="1867BE"/>
                  </a:solidFill>
                  <a:latin typeface="Glacial Indifference"/>
                </a:rPr>
                <a:t>a ball </a:t>
              </a:r>
              <a:r>
                <a:rPr lang="en-US" sz="3000" spc="30" dirty="0">
                  <a:solidFill>
                    <a:srgbClr val="1867BE"/>
                  </a:solidFill>
                  <a:latin typeface="Glacial Indifference"/>
                </a:rPr>
                <a:t>on a roulette wheel, and using </a:t>
              </a:r>
              <a:r>
                <a:rPr lang="en-US" sz="3000" spc="30" dirty="0" smtClean="0">
                  <a:solidFill>
                    <a:srgbClr val="1867BE"/>
                  </a:solidFill>
                  <a:latin typeface="Glacial Indifference"/>
                </a:rPr>
                <a:t>that information </a:t>
              </a:r>
              <a:r>
                <a:rPr lang="en-US" sz="3000" spc="30" dirty="0">
                  <a:solidFill>
                    <a:srgbClr val="1867BE"/>
                  </a:solidFill>
                  <a:latin typeface="Glacial Indifference"/>
                </a:rPr>
                <a:t>to advantage</a:t>
              </a:r>
              <a:r>
                <a:rPr lang="en-US" sz="3000" spc="30" dirty="0" smtClean="0">
                  <a:solidFill>
                    <a:srgbClr val="1867BE"/>
                  </a:solidFill>
                  <a:latin typeface="Glacial Indifference"/>
                </a:rPr>
                <a:t>.</a:t>
              </a:r>
              <a:r>
                <a:rPr lang="en-US" sz="3200" spc="30" dirty="0">
                  <a:solidFill>
                    <a:srgbClr val="1867BE"/>
                  </a:solidFill>
                  <a:latin typeface="Glacial Indifference"/>
                </a:rPr>
                <a:t> </a:t>
              </a:r>
              <a:endParaRPr lang="en-US" sz="3200" spc="30" dirty="0" smtClean="0">
                <a:solidFill>
                  <a:srgbClr val="1867BE"/>
                </a:solidFill>
                <a:latin typeface="Glacial Indifference"/>
              </a:endParaRPr>
            </a:p>
            <a:p>
              <a:pPr>
                <a:lnSpc>
                  <a:spcPts val="4500"/>
                </a:lnSpc>
              </a:pPr>
              <a:endParaRPr lang="en-US" sz="3200" b="0" i="0" spc="30" dirty="0">
                <a:solidFill>
                  <a:srgbClr val="1867BE"/>
                </a:solidFill>
                <a:latin typeface="Glacial Indifference"/>
              </a:endParaRPr>
            </a:p>
            <a:p>
              <a:pPr>
                <a:lnSpc>
                  <a:spcPts val="4500"/>
                </a:lnSpc>
              </a:pPr>
              <a:r>
                <a:rPr lang="en-US" sz="3000" spc="30" dirty="0">
                  <a:solidFill>
                    <a:srgbClr val="1867BE"/>
                  </a:solidFill>
                  <a:latin typeface="Glacial Indifference"/>
                </a:rPr>
                <a:t> </a:t>
              </a:r>
              <a:r>
                <a:rPr lang="en-US" sz="3000" b="1" i="1" spc="30" dirty="0">
                  <a:solidFill>
                    <a:srgbClr val="1867BE"/>
                  </a:solidFill>
                  <a:latin typeface="Glacial Indifference"/>
                </a:rPr>
                <a:t>After </a:t>
              </a:r>
              <a:r>
                <a:rPr lang="en-US" sz="3000" b="1" i="1" spc="30" dirty="0" smtClean="0">
                  <a:solidFill>
                    <a:srgbClr val="1867BE"/>
                  </a:solidFill>
                  <a:latin typeface="Glacial Indifference"/>
                </a:rPr>
                <a:t>this, things </a:t>
              </a:r>
              <a:r>
                <a:rPr lang="en-US" sz="3000" b="1" i="1" spc="30" dirty="0">
                  <a:solidFill>
                    <a:srgbClr val="1867BE"/>
                  </a:solidFill>
                  <a:latin typeface="Glacial Indifference"/>
                </a:rPr>
                <a:t>really took off.</a:t>
              </a:r>
              <a:endParaRPr lang="en-US" sz="3000" b="1" i="1" spc="30" dirty="0" smtClean="0">
                <a:solidFill>
                  <a:srgbClr val="1867BE"/>
                </a:solidFill>
                <a:latin typeface="Glacial Indifference"/>
              </a:endParaRPr>
            </a:p>
          </p:txBody>
        </p:sp>
      </p:grpSp>
    </p:spTree>
    <p:extLst>
      <p:ext uri="{BB962C8B-B14F-4D97-AF65-F5344CB8AC3E}">
        <p14:creationId xmlns:p14="http://schemas.microsoft.com/office/powerpoint/2010/main" val="1863614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2"/>
          <a:srcRect t="11058" r="1243" b="16935"/>
          <a:stretch>
            <a:fillRect/>
          </a:stretch>
        </p:blipFill>
        <p:spPr>
          <a:xfrm>
            <a:off x="920288" y="1440098"/>
            <a:ext cx="14565164" cy="7115264"/>
          </a:xfrm>
          <a:prstGeom prst="rect">
            <a:avLst/>
          </a:prstGeom>
          <a:ln w="50800">
            <a:noFill/>
          </a:ln>
        </p:spPr>
      </p:pic>
      <p:sp>
        <p:nvSpPr>
          <p:cNvPr id="24" name="AutoShape 3"/>
          <p:cNvSpPr/>
          <p:nvPr/>
        </p:nvSpPr>
        <p:spPr>
          <a:xfrm>
            <a:off x="-1" y="1"/>
            <a:ext cx="10581475" cy="10287000"/>
          </a:xfrm>
          <a:prstGeom prst="rect">
            <a:avLst/>
          </a:prstGeom>
          <a:solidFill>
            <a:srgbClr val="1867BE">
              <a:alpha val="74901"/>
            </a:srgbClr>
          </a:solidFill>
        </p:spPr>
      </p:sp>
      <p:sp>
        <p:nvSpPr>
          <p:cNvPr id="26" name="TextBox 5"/>
          <p:cNvSpPr txBox="1"/>
          <p:nvPr/>
        </p:nvSpPr>
        <p:spPr>
          <a:xfrm>
            <a:off x="2998037" y="8869680"/>
            <a:ext cx="12487415" cy="368178"/>
          </a:xfrm>
          <a:prstGeom prst="rect">
            <a:avLst/>
          </a:prstGeom>
        </p:spPr>
        <p:txBody>
          <a:bodyPr lIns="0" tIns="0" rIns="0" bIns="0" rtlCol="0" anchor="t">
            <a:spAutoFit/>
          </a:bodyPr>
          <a:lstStyle/>
          <a:p>
            <a:pPr algn="r">
              <a:lnSpc>
                <a:spcPts val="3120"/>
              </a:lnSpc>
            </a:pPr>
            <a:r>
              <a:rPr lang="en-US" sz="2400" spc="336" dirty="0" smtClean="0">
                <a:solidFill>
                  <a:srgbClr val="FAFDFF"/>
                </a:solidFill>
                <a:latin typeface="Poppins Light"/>
              </a:rPr>
              <a:t>DUAL ASTEROID STRIKE HINTS AT CHAOS</a:t>
            </a:r>
            <a:endParaRPr lang="en-US" sz="2400" spc="336" dirty="0">
              <a:solidFill>
                <a:srgbClr val="FAFDFF"/>
              </a:solidFill>
              <a:latin typeface="Poppins Light"/>
            </a:endParaRPr>
          </a:p>
        </p:txBody>
      </p:sp>
      <p:sp>
        <p:nvSpPr>
          <p:cNvPr id="27" name="TextBox 6"/>
          <p:cNvSpPr txBox="1"/>
          <p:nvPr/>
        </p:nvSpPr>
        <p:spPr>
          <a:xfrm>
            <a:off x="1829299" y="2718123"/>
            <a:ext cx="7412446" cy="4064000"/>
          </a:xfrm>
          <a:prstGeom prst="rect">
            <a:avLst/>
          </a:prstGeom>
        </p:spPr>
        <p:txBody>
          <a:bodyPr lIns="0" tIns="0" rIns="0" bIns="0" rtlCol="0" anchor="t">
            <a:spAutoFit/>
          </a:bodyPr>
          <a:lstStyle/>
          <a:p>
            <a:pPr>
              <a:lnSpc>
                <a:spcPts val="10599"/>
              </a:lnSpc>
            </a:pPr>
            <a:r>
              <a:rPr lang="en-US" sz="10000" b="1" i="1" spc="-170" dirty="0">
                <a:solidFill>
                  <a:srgbClr val="FAFDFF"/>
                </a:solidFill>
                <a:latin typeface="Poppins Bold"/>
              </a:rPr>
              <a:t>Chaotic </a:t>
            </a:r>
          </a:p>
          <a:p>
            <a:pPr>
              <a:lnSpc>
                <a:spcPts val="10600"/>
              </a:lnSpc>
            </a:pPr>
            <a:r>
              <a:rPr lang="en-US" sz="10000" b="1" i="1" spc="-170" dirty="0">
                <a:solidFill>
                  <a:srgbClr val="FAFDFF"/>
                </a:solidFill>
                <a:latin typeface="Poppins Bold"/>
              </a:rPr>
              <a:t>Solar System</a:t>
            </a:r>
          </a:p>
        </p:txBody>
      </p:sp>
      <p:sp>
        <p:nvSpPr>
          <p:cNvPr id="28" name="AutoShape 7"/>
          <p:cNvSpPr/>
          <p:nvPr/>
        </p:nvSpPr>
        <p:spPr>
          <a:xfrm>
            <a:off x="1028700" y="9258300"/>
            <a:ext cx="700891" cy="91362"/>
          </a:xfrm>
          <a:prstGeom prst="rect">
            <a:avLst/>
          </a:prstGeom>
          <a:solidFill>
            <a:srgbClr val="FAFDFF"/>
          </a:solidFill>
        </p:spPr>
      </p:sp>
    </p:spTree>
    <p:extLst>
      <p:ext uri="{BB962C8B-B14F-4D97-AF65-F5344CB8AC3E}">
        <p14:creationId xmlns:p14="http://schemas.microsoft.com/office/powerpoint/2010/main" val="2795839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67BE"/>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7068687" cy="3385542"/>
          </a:xfrm>
          <a:prstGeom prst="rect">
            <a:avLst/>
          </a:prstGeom>
        </p:spPr>
        <p:txBody>
          <a:bodyPr lIns="0" tIns="0" rIns="0" bIns="0" rtlCol="0" anchor="t">
            <a:spAutoFit/>
          </a:bodyPr>
          <a:lstStyle/>
          <a:p>
            <a:pPr>
              <a:lnSpc>
                <a:spcPts val="9000"/>
              </a:lnSpc>
            </a:pPr>
            <a:r>
              <a:rPr lang="en-US" sz="6600" b="1" spc="225" dirty="0">
                <a:solidFill>
                  <a:srgbClr val="F9FFFF"/>
                </a:solidFill>
                <a:latin typeface="Glacial Indifference"/>
              </a:rPr>
              <a:t>Three hallmarks of mathematical chaos</a:t>
            </a:r>
          </a:p>
        </p:txBody>
      </p:sp>
      <p:sp>
        <p:nvSpPr>
          <p:cNvPr id="3" name="AutoShape 3"/>
          <p:cNvSpPr/>
          <p:nvPr/>
        </p:nvSpPr>
        <p:spPr>
          <a:xfrm>
            <a:off x="0" y="7943392"/>
            <a:ext cx="5399046" cy="2343608"/>
          </a:xfrm>
          <a:prstGeom prst="rect">
            <a:avLst/>
          </a:prstGeom>
          <a:solidFill>
            <a:srgbClr val="FFE3DE"/>
          </a:solidFill>
        </p:spPr>
      </p:sp>
      <p:grpSp>
        <p:nvGrpSpPr>
          <p:cNvPr id="4" name="Group 4"/>
          <p:cNvGrpSpPr/>
          <p:nvPr/>
        </p:nvGrpSpPr>
        <p:grpSpPr>
          <a:xfrm>
            <a:off x="1085378" y="6780341"/>
            <a:ext cx="7019505" cy="2326103"/>
            <a:chOff x="0" y="0"/>
            <a:chExt cx="9359340" cy="3101471"/>
          </a:xfrm>
        </p:grpSpPr>
        <p:pic>
          <p:nvPicPr>
            <p:cNvPr id="5" name="Picture 5"/>
            <p:cNvPicPr>
              <a:picLocks noChangeAspect="1"/>
            </p:cNvPicPr>
            <p:nvPr/>
          </p:nvPicPr>
          <p:blipFill>
            <a:blip r:embed="rId2"/>
            <a:srcRect/>
            <a:stretch>
              <a:fillRect/>
            </a:stretch>
          </p:blipFill>
          <p:spPr>
            <a:xfrm>
              <a:off x="0" y="0"/>
              <a:ext cx="9359340" cy="795544"/>
            </a:xfrm>
            <a:prstGeom prst="rect">
              <a:avLst/>
            </a:prstGeom>
          </p:spPr>
        </p:pic>
        <p:pic>
          <p:nvPicPr>
            <p:cNvPr id="6" name="Picture 6"/>
            <p:cNvPicPr>
              <a:picLocks noChangeAspect="1"/>
            </p:cNvPicPr>
            <p:nvPr/>
          </p:nvPicPr>
          <p:blipFill>
            <a:blip r:embed="rId2"/>
            <a:srcRect/>
            <a:stretch>
              <a:fillRect/>
            </a:stretch>
          </p:blipFill>
          <p:spPr>
            <a:xfrm>
              <a:off x="0" y="795544"/>
              <a:ext cx="9359340" cy="795544"/>
            </a:xfrm>
            <a:prstGeom prst="rect">
              <a:avLst/>
            </a:prstGeom>
          </p:spPr>
        </p:pic>
        <p:pic>
          <p:nvPicPr>
            <p:cNvPr id="7" name="Picture 7"/>
            <p:cNvPicPr>
              <a:picLocks noChangeAspect="1"/>
            </p:cNvPicPr>
            <p:nvPr/>
          </p:nvPicPr>
          <p:blipFill>
            <a:blip r:embed="rId2"/>
            <a:srcRect/>
            <a:stretch>
              <a:fillRect/>
            </a:stretch>
          </p:blipFill>
          <p:spPr>
            <a:xfrm>
              <a:off x="0" y="1510383"/>
              <a:ext cx="9359340" cy="795544"/>
            </a:xfrm>
            <a:prstGeom prst="rect">
              <a:avLst/>
            </a:prstGeom>
          </p:spPr>
        </p:pic>
        <p:pic>
          <p:nvPicPr>
            <p:cNvPr id="8" name="Picture 8"/>
            <p:cNvPicPr>
              <a:picLocks noChangeAspect="1"/>
            </p:cNvPicPr>
            <p:nvPr/>
          </p:nvPicPr>
          <p:blipFill>
            <a:blip r:embed="rId2"/>
            <a:srcRect/>
            <a:stretch>
              <a:fillRect/>
            </a:stretch>
          </p:blipFill>
          <p:spPr>
            <a:xfrm>
              <a:off x="0" y="2305927"/>
              <a:ext cx="9359340" cy="795544"/>
            </a:xfrm>
            <a:prstGeom prst="rect">
              <a:avLst/>
            </a:prstGeom>
          </p:spPr>
        </p:pic>
      </p:grpSp>
      <p:grpSp>
        <p:nvGrpSpPr>
          <p:cNvPr id="9" name="Group 9"/>
          <p:cNvGrpSpPr/>
          <p:nvPr/>
        </p:nvGrpSpPr>
        <p:grpSpPr>
          <a:xfrm>
            <a:off x="9595490" y="978694"/>
            <a:ext cx="7663810" cy="7369624"/>
            <a:chOff x="0" y="-66675"/>
            <a:chExt cx="10218413" cy="3731914"/>
          </a:xfrm>
        </p:grpSpPr>
        <p:sp>
          <p:nvSpPr>
            <p:cNvPr id="10" name="TextBox 10"/>
            <p:cNvSpPr txBox="1"/>
            <p:nvPr/>
          </p:nvSpPr>
          <p:spPr>
            <a:xfrm>
              <a:off x="0" y="-66675"/>
              <a:ext cx="10218413" cy="896168"/>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THE ‘BUTTERFLY EFFECT’ HAS BECOME A POPULAR SLOGAN OF CHAOS.</a:t>
              </a:r>
              <a:endParaRPr lang="en-US" sz="3300" spc="429" dirty="0">
                <a:solidFill>
                  <a:srgbClr val="FFE3DE"/>
                </a:solidFill>
                <a:latin typeface="Glacial Indifference"/>
              </a:endParaRPr>
            </a:p>
          </p:txBody>
        </p:sp>
        <p:sp>
          <p:nvSpPr>
            <p:cNvPr id="11" name="TextBox 11"/>
            <p:cNvSpPr txBox="1"/>
            <p:nvPr/>
          </p:nvSpPr>
          <p:spPr>
            <a:xfrm>
              <a:off x="0" y="742950"/>
              <a:ext cx="10218413" cy="2922289"/>
            </a:xfrm>
            <a:prstGeom prst="rect">
              <a:avLst/>
            </a:prstGeom>
          </p:spPr>
          <p:txBody>
            <a:bodyPr lIns="0" tIns="0" rIns="0" bIns="0" rtlCol="0" anchor="t">
              <a:spAutoFit/>
            </a:bodyPr>
            <a:lstStyle/>
            <a:p>
              <a:pPr>
                <a:lnSpc>
                  <a:spcPts val="4500"/>
                </a:lnSpc>
              </a:pPr>
              <a:endParaRPr lang="en-US" sz="3000" spc="30" dirty="0" smtClean="0">
                <a:solidFill>
                  <a:srgbClr val="F9FFFF"/>
                </a:solidFill>
                <a:latin typeface="Glacial Indifference"/>
              </a:endParaRPr>
            </a:p>
            <a:p>
              <a:pPr>
                <a:lnSpc>
                  <a:spcPts val="4500"/>
                </a:lnSpc>
              </a:pPr>
              <a:r>
                <a:rPr lang="en-US" sz="3000" spc="30" dirty="0">
                  <a:solidFill>
                    <a:srgbClr val="F9FFFF"/>
                  </a:solidFill>
                  <a:latin typeface="Glacial Indifference"/>
                </a:rPr>
                <a:t>But is it really so surprising that minor details sometimes have major impacts</a:t>
              </a:r>
              <a:r>
                <a:rPr lang="en-US" sz="3000" spc="30" dirty="0" smtClean="0">
                  <a:solidFill>
                    <a:srgbClr val="F9FFFF"/>
                  </a:solidFill>
                  <a:latin typeface="Glacial Indifference"/>
                </a:rPr>
                <a:t>?</a:t>
              </a:r>
            </a:p>
            <a:p>
              <a:pPr>
                <a:lnSpc>
                  <a:spcPts val="4500"/>
                </a:lnSpc>
              </a:pPr>
              <a:r>
                <a:rPr lang="en-US" sz="3000" spc="30" dirty="0" smtClean="0">
                  <a:solidFill>
                    <a:srgbClr val="F9FFFF"/>
                  </a:solidFill>
                  <a:latin typeface="Glacial Indifference"/>
                </a:rPr>
                <a:t> </a:t>
              </a:r>
              <a:r>
                <a:rPr lang="en-US" sz="3000" spc="30" dirty="0">
                  <a:solidFill>
                    <a:srgbClr val="F9FFFF"/>
                  </a:solidFill>
                  <a:latin typeface="Glacial Indifference"/>
                </a:rPr>
                <a:t>Sometimes the proverbial minor detail is taken to be the difference between a world with some butterfly and an alternative universe that is exactly like the first, except that the butterfly is absent; as a result of this small difference, the worlds soon come to differ dramatically from one another</a:t>
              </a:r>
              <a:r>
                <a:rPr lang="en-US" sz="3000" spc="30" dirty="0" smtClean="0">
                  <a:solidFill>
                    <a:srgbClr val="F9FFFF"/>
                  </a:solidFill>
                  <a:latin typeface="Glacial Indifference"/>
                </a:rPr>
                <a:t>. </a:t>
              </a:r>
              <a:endParaRPr lang="en-US" sz="3000" b="0" i="0" spc="30" dirty="0">
                <a:solidFill>
                  <a:srgbClr val="F9FFFF"/>
                </a:solidFill>
                <a:latin typeface="Glacial Indifference"/>
              </a:endParaRPr>
            </a:p>
          </p:txBody>
        </p:sp>
      </p:grpSp>
    </p:spTree>
    <p:extLst>
      <p:ext uri="{BB962C8B-B14F-4D97-AF65-F5344CB8AC3E}">
        <p14:creationId xmlns:p14="http://schemas.microsoft.com/office/powerpoint/2010/main" val="22343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67BE"/>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7068687" cy="3385542"/>
          </a:xfrm>
          <a:prstGeom prst="rect">
            <a:avLst/>
          </a:prstGeom>
        </p:spPr>
        <p:txBody>
          <a:bodyPr lIns="0" tIns="0" rIns="0" bIns="0" rtlCol="0" anchor="t">
            <a:spAutoFit/>
          </a:bodyPr>
          <a:lstStyle/>
          <a:p>
            <a:pPr>
              <a:lnSpc>
                <a:spcPts val="9000"/>
              </a:lnSpc>
            </a:pPr>
            <a:r>
              <a:rPr lang="en-US" sz="6600" b="1" spc="225" dirty="0">
                <a:solidFill>
                  <a:srgbClr val="F9FFFF"/>
                </a:solidFill>
                <a:latin typeface="Glacial Indifference"/>
              </a:rPr>
              <a:t>Three hallmarks of mathematical chaos</a:t>
            </a:r>
          </a:p>
        </p:txBody>
      </p:sp>
      <p:sp>
        <p:nvSpPr>
          <p:cNvPr id="3" name="AutoShape 3"/>
          <p:cNvSpPr/>
          <p:nvPr/>
        </p:nvSpPr>
        <p:spPr>
          <a:xfrm>
            <a:off x="0" y="7943392"/>
            <a:ext cx="5399046" cy="2343608"/>
          </a:xfrm>
          <a:prstGeom prst="rect">
            <a:avLst/>
          </a:prstGeom>
          <a:solidFill>
            <a:srgbClr val="FFE3DE"/>
          </a:solidFill>
        </p:spPr>
      </p:sp>
      <p:grpSp>
        <p:nvGrpSpPr>
          <p:cNvPr id="4" name="Group 4"/>
          <p:cNvGrpSpPr/>
          <p:nvPr/>
        </p:nvGrpSpPr>
        <p:grpSpPr>
          <a:xfrm>
            <a:off x="1085378" y="6780341"/>
            <a:ext cx="7019505" cy="2326103"/>
            <a:chOff x="0" y="0"/>
            <a:chExt cx="9359340" cy="3101471"/>
          </a:xfrm>
        </p:grpSpPr>
        <p:pic>
          <p:nvPicPr>
            <p:cNvPr id="5" name="Picture 5"/>
            <p:cNvPicPr>
              <a:picLocks noChangeAspect="1"/>
            </p:cNvPicPr>
            <p:nvPr/>
          </p:nvPicPr>
          <p:blipFill>
            <a:blip r:embed="rId2"/>
            <a:srcRect/>
            <a:stretch>
              <a:fillRect/>
            </a:stretch>
          </p:blipFill>
          <p:spPr>
            <a:xfrm>
              <a:off x="0" y="0"/>
              <a:ext cx="9359340" cy="795544"/>
            </a:xfrm>
            <a:prstGeom prst="rect">
              <a:avLst/>
            </a:prstGeom>
          </p:spPr>
        </p:pic>
        <p:pic>
          <p:nvPicPr>
            <p:cNvPr id="6" name="Picture 6"/>
            <p:cNvPicPr>
              <a:picLocks noChangeAspect="1"/>
            </p:cNvPicPr>
            <p:nvPr/>
          </p:nvPicPr>
          <p:blipFill>
            <a:blip r:embed="rId2"/>
            <a:srcRect/>
            <a:stretch>
              <a:fillRect/>
            </a:stretch>
          </p:blipFill>
          <p:spPr>
            <a:xfrm>
              <a:off x="0" y="795544"/>
              <a:ext cx="9359340" cy="795544"/>
            </a:xfrm>
            <a:prstGeom prst="rect">
              <a:avLst/>
            </a:prstGeom>
          </p:spPr>
        </p:pic>
        <p:pic>
          <p:nvPicPr>
            <p:cNvPr id="7" name="Picture 7"/>
            <p:cNvPicPr>
              <a:picLocks noChangeAspect="1"/>
            </p:cNvPicPr>
            <p:nvPr/>
          </p:nvPicPr>
          <p:blipFill>
            <a:blip r:embed="rId2"/>
            <a:srcRect/>
            <a:stretch>
              <a:fillRect/>
            </a:stretch>
          </p:blipFill>
          <p:spPr>
            <a:xfrm>
              <a:off x="0" y="1510383"/>
              <a:ext cx="9359340" cy="795544"/>
            </a:xfrm>
            <a:prstGeom prst="rect">
              <a:avLst/>
            </a:prstGeom>
          </p:spPr>
        </p:pic>
        <p:pic>
          <p:nvPicPr>
            <p:cNvPr id="8" name="Picture 8"/>
            <p:cNvPicPr>
              <a:picLocks noChangeAspect="1"/>
            </p:cNvPicPr>
            <p:nvPr/>
          </p:nvPicPr>
          <p:blipFill>
            <a:blip r:embed="rId2"/>
            <a:srcRect/>
            <a:stretch>
              <a:fillRect/>
            </a:stretch>
          </p:blipFill>
          <p:spPr>
            <a:xfrm>
              <a:off x="0" y="2305927"/>
              <a:ext cx="9359340" cy="795544"/>
            </a:xfrm>
            <a:prstGeom prst="rect">
              <a:avLst/>
            </a:prstGeom>
          </p:spPr>
        </p:pic>
      </p:grpSp>
      <p:grpSp>
        <p:nvGrpSpPr>
          <p:cNvPr id="9" name="Group 9"/>
          <p:cNvGrpSpPr/>
          <p:nvPr/>
        </p:nvGrpSpPr>
        <p:grpSpPr>
          <a:xfrm>
            <a:off x="9595490" y="978694"/>
            <a:ext cx="7663810" cy="7321533"/>
            <a:chOff x="0" y="-66675"/>
            <a:chExt cx="10218413" cy="3707561"/>
          </a:xfrm>
        </p:grpSpPr>
        <p:sp>
          <p:nvSpPr>
            <p:cNvPr id="10" name="TextBox 10"/>
            <p:cNvSpPr txBox="1"/>
            <p:nvPr/>
          </p:nvSpPr>
          <p:spPr>
            <a:xfrm>
              <a:off x="0" y="-66675"/>
              <a:ext cx="10218413" cy="896168"/>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THE ‘BUTTERFLY EFFECT’ HAS BECOME A POPULAR SLOGAN OF CHAOS.</a:t>
              </a:r>
              <a:endParaRPr lang="en-US" sz="3300" spc="429" dirty="0">
                <a:solidFill>
                  <a:srgbClr val="FFE3DE"/>
                </a:solidFill>
                <a:latin typeface="Glacial Indifference"/>
              </a:endParaRPr>
            </a:p>
          </p:txBody>
        </p:sp>
        <p:sp>
          <p:nvSpPr>
            <p:cNvPr id="11" name="TextBox 11"/>
            <p:cNvSpPr txBox="1"/>
            <p:nvPr/>
          </p:nvSpPr>
          <p:spPr>
            <a:xfrm>
              <a:off x="0" y="742950"/>
              <a:ext cx="10218413" cy="2897936"/>
            </a:xfrm>
            <a:prstGeom prst="rect">
              <a:avLst/>
            </a:prstGeom>
          </p:spPr>
          <p:txBody>
            <a:bodyPr lIns="0" tIns="0" rIns="0" bIns="0" rtlCol="0" anchor="t">
              <a:spAutoFit/>
            </a:bodyPr>
            <a:lstStyle/>
            <a:p>
              <a:pPr>
                <a:lnSpc>
                  <a:spcPts val="4500"/>
                </a:lnSpc>
              </a:pPr>
              <a:endParaRPr lang="en-US" sz="3000" spc="30" dirty="0" smtClean="0">
                <a:solidFill>
                  <a:srgbClr val="F9FFFF"/>
                </a:solidFill>
                <a:latin typeface="Glacial Indifference"/>
              </a:endParaRPr>
            </a:p>
            <a:p>
              <a:pPr>
                <a:lnSpc>
                  <a:spcPts val="4500"/>
                </a:lnSpc>
              </a:pPr>
              <a:r>
                <a:rPr lang="en-US" sz="3000" spc="30" dirty="0" smtClean="0">
                  <a:solidFill>
                    <a:srgbClr val="F9FFFF"/>
                  </a:solidFill>
                  <a:latin typeface="Glacial Indifference"/>
                </a:rPr>
                <a:t>The </a:t>
              </a:r>
              <a:r>
                <a:rPr lang="en-US" sz="3000" spc="30" dirty="0">
                  <a:solidFill>
                    <a:srgbClr val="F9FFFF"/>
                  </a:solidFill>
                  <a:latin typeface="Glacial Indifference"/>
                </a:rPr>
                <a:t>mathematical version of this concept is known as </a:t>
              </a:r>
              <a:r>
                <a:rPr lang="en-US" sz="3000" b="1" i="1" spc="30" dirty="0">
                  <a:solidFill>
                    <a:srgbClr val="F9FFFF"/>
                  </a:solidFill>
                  <a:latin typeface="Glacial Indifference"/>
                </a:rPr>
                <a:t>sensitive dependence</a:t>
              </a:r>
              <a:r>
                <a:rPr lang="en-US" sz="3000" spc="30" dirty="0">
                  <a:solidFill>
                    <a:srgbClr val="F9FFFF"/>
                  </a:solidFill>
                  <a:latin typeface="Glacial Indifference"/>
                </a:rPr>
                <a:t>. Chaotic systems not only exhibit sensitive dependence, but two other properties as well: they are </a:t>
              </a:r>
              <a:r>
                <a:rPr lang="en-US" sz="3000" b="1" i="1" spc="30" dirty="0">
                  <a:solidFill>
                    <a:srgbClr val="F9FFFF"/>
                  </a:solidFill>
                  <a:latin typeface="Glacial Indifference"/>
                </a:rPr>
                <a:t>deterministic</a:t>
              </a:r>
              <a:r>
                <a:rPr lang="en-US" sz="3000" spc="30" dirty="0">
                  <a:solidFill>
                    <a:srgbClr val="F9FFFF"/>
                  </a:solidFill>
                  <a:latin typeface="Glacial Indifference"/>
                </a:rPr>
                <a:t>, and they are </a:t>
              </a:r>
              <a:r>
                <a:rPr lang="en-US" sz="3000" b="1" i="1" spc="30" dirty="0">
                  <a:solidFill>
                    <a:srgbClr val="F9FFFF"/>
                  </a:solidFill>
                  <a:latin typeface="Glacial Indifference"/>
                </a:rPr>
                <a:t>nonlinear</a:t>
              </a:r>
              <a:r>
                <a:rPr lang="en-US" sz="3000" spc="30" dirty="0">
                  <a:solidFill>
                    <a:srgbClr val="F9FFFF"/>
                  </a:solidFill>
                  <a:latin typeface="Glacial Indifference"/>
                </a:rPr>
                <a:t>. In this chapter, we’ll see what these words mean and how these concepts came into science.</a:t>
              </a:r>
            </a:p>
            <a:p>
              <a:pPr>
                <a:lnSpc>
                  <a:spcPts val="4500"/>
                </a:lnSpc>
              </a:pPr>
              <a:endParaRPr lang="en-US" sz="3000" spc="30" dirty="0" smtClean="0">
                <a:solidFill>
                  <a:srgbClr val="F9FFFF"/>
                </a:solidFill>
                <a:latin typeface="Glacial Indifference"/>
              </a:endParaRPr>
            </a:p>
          </p:txBody>
        </p:sp>
      </p:grpSp>
    </p:spTree>
    <p:extLst>
      <p:ext uri="{BB962C8B-B14F-4D97-AF65-F5344CB8AC3E}">
        <p14:creationId xmlns:p14="http://schemas.microsoft.com/office/powerpoint/2010/main" val="365702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09700"/>
            <a:ext cx="14520384" cy="7132705"/>
          </a:xfrm>
          <a:prstGeom prst="rect">
            <a:avLst/>
          </a:prstGeom>
        </p:spPr>
      </p:pic>
      <p:sp>
        <p:nvSpPr>
          <p:cNvPr id="24" name="AutoShape 3"/>
          <p:cNvSpPr/>
          <p:nvPr/>
        </p:nvSpPr>
        <p:spPr>
          <a:xfrm>
            <a:off x="-1" y="1"/>
            <a:ext cx="10581475" cy="10287000"/>
          </a:xfrm>
          <a:prstGeom prst="rect">
            <a:avLst/>
          </a:prstGeom>
          <a:solidFill>
            <a:srgbClr val="1867BE">
              <a:alpha val="74901"/>
            </a:srgbClr>
          </a:solidFill>
        </p:spPr>
      </p:sp>
      <p:sp>
        <p:nvSpPr>
          <p:cNvPr id="25" name="AutoShape 7"/>
          <p:cNvSpPr/>
          <p:nvPr/>
        </p:nvSpPr>
        <p:spPr>
          <a:xfrm>
            <a:off x="1028700" y="9258300"/>
            <a:ext cx="700891" cy="91362"/>
          </a:xfrm>
          <a:prstGeom prst="rect">
            <a:avLst/>
          </a:prstGeom>
          <a:solidFill>
            <a:srgbClr val="FAFDFF"/>
          </a:solidFill>
        </p:spPr>
      </p:sp>
      <p:sp>
        <p:nvSpPr>
          <p:cNvPr id="29" name="TextBox 6"/>
          <p:cNvSpPr txBox="1"/>
          <p:nvPr/>
        </p:nvSpPr>
        <p:spPr>
          <a:xfrm>
            <a:off x="1829299" y="2718123"/>
            <a:ext cx="7412446" cy="4078039"/>
          </a:xfrm>
          <a:prstGeom prst="rect">
            <a:avLst/>
          </a:prstGeom>
        </p:spPr>
        <p:txBody>
          <a:bodyPr lIns="0" tIns="0" rIns="0" bIns="0" rtlCol="0" anchor="t">
            <a:spAutoFit/>
          </a:bodyPr>
          <a:lstStyle/>
          <a:p>
            <a:pPr>
              <a:lnSpc>
                <a:spcPts val="10599"/>
              </a:lnSpc>
            </a:pPr>
            <a:r>
              <a:rPr lang="en-US" sz="10000" b="1" i="1" spc="-170" dirty="0" smtClean="0">
                <a:solidFill>
                  <a:srgbClr val="FAFDFF"/>
                </a:solidFill>
                <a:latin typeface="Poppins Bold"/>
              </a:rPr>
              <a:t>The</a:t>
            </a:r>
            <a:endParaRPr lang="en-US" sz="10000" b="1" i="1" spc="-170" dirty="0">
              <a:solidFill>
                <a:srgbClr val="FAFDFF"/>
              </a:solidFill>
              <a:latin typeface="Poppins Bold"/>
            </a:endParaRPr>
          </a:p>
          <a:p>
            <a:pPr>
              <a:lnSpc>
                <a:spcPts val="10600"/>
              </a:lnSpc>
            </a:pPr>
            <a:r>
              <a:rPr lang="en-US" sz="10000" b="1" i="1" spc="-170" dirty="0">
                <a:solidFill>
                  <a:srgbClr val="FAFDFF"/>
                </a:solidFill>
                <a:latin typeface="Poppins Bold"/>
              </a:rPr>
              <a:t>B</a:t>
            </a:r>
            <a:r>
              <a:rPr lang="en-US" sz="10000" b="1" i="1" spc="-170" dirty="0" smtClean="0">
                <a:solidFill>
                  <a:srgbClr val="FAFDFF"/>
                </a:solidFill>
                <a:latin typeface="Poppins Bold"/>
              </a:rPr>
              <a:t>utterfly</a:t>
            </a:r>
          </a:p>
          <a:p>
            <a:pPr>
              <a:lnSpc>
                <a:spcPts val="10600"/>
              </a:lnSpc>
            </a:pPr>
            <a:r>
              <a:rPr lang="en-US" sz="10000" b="1" i="1" spc="-170" dirty="0" smtClean="0">
                <a:solidFill>
                  <a:srgbClr val="FAFDFF"/>
                </a:solidFill>
                <a:latin typeface="Poppins Bold"/>
              </a:rPr>
              <a:t>Effect</a:t>
            </a:r>
            <a:endParaRPr lang="en-US" sz="10000" b="1" i="1" spc="-170" dirty="0">
              <a:solidFill>
                <a:srgbClr val="FAFDFF"/>
              </a:solidFill>
              <a:latin typeface="Poppins Bold"/>
            </a:endParaRPr>
          </a:p>
        </p:txBody>
      </p:sp>
      <p:sp>
        <p:nvSpPr>
          <p:cNvPr id="26" name="TextBox 5"/>
          <p:cNvSpPr txBox="1"/>
          <p:nvPr/>
        </p:nvSpPr>
        <p:spPr>
          <a:xfrm>
            <a:off x="2998037" y="8869680"/>
            <a:ext cx="12487415" cy="765722"/>
          </a:xfrm>
          <a:prstGeom prst="rect">
            <a:avLst/>
          </a:prstGeom>
        </p:spPr>
        <p:txBody>
          <a:bodyPr lIns="0" tIns="0" rIns="0" bIns="0" rtlCol="0" anchor="t">
            <a:spAutoFit/>
          </a:bodyPr>
          <a:lstStyle/>
          <a:p>
            <a:pPr algn="r">
              <a:lnSpc>
                <a:spcPts val="3120"/>
              </a:lnSpc>
            </a:pPr>
            <a:r>
              <a:rPr lang="en-US" sz="2400" spc="336" dirty="0" smtClean="0">
                <a:solidFill>
                  <a:srgbClr val="FAFDFF"/>
                </a:solidFill>
                <a:latin typeface="Poppins Light"/>
              </a:rPr>
              <a:t>AGAIN, SMALL CHANGE, LARGE EFFECT, </a:t>
            </a:r>
          </a:p>
          <a:p>
            <a:pPr algn="r">
              <a:lnSpc>
                <a:spcPts val="3120"/>
              </a:lnSpc>
            </a:pPr>
            <a:r>
              <a:rPr lang="en-US" sz="2400" spc="336" dirty="0" smtClean="0">
                <a:solidFill>
                  <a:srgbClr val="FAFDFF"/>
                </a:solidFill>
                <a:latin typeface="Poppins Light"/>
              </a:rPr>
              <a:t>SENSITIVE DEPENDENCE ON INITIAL CONDITIONS</a:t>
            </a:r>
            <a:endParaRPr lang="en-US" sz="2400" spc="336" dirty="0">
              <a:solidFill>
                <a:srgbClr val="FAFDFF"/>
              </a:solidFill>
              <a:latin typeface="Poppins Light"/>
            </a:endParaRPr>
          </a:p>
        </p:txBody>
      </p:sp>
    </p:spTree>
    <p:extLst>
      <p:ext uri="{BB962C8B-B14F-4D97-AF65-F5344CB8AC3E}">
        <p14:creationId xmlns:p14="http://schemas.microsoft.com/office/powerpoint/2010/main" val="397099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1472835" y="649413"/>
            <a:ext cx="8003876" cy="3385542"/>
          </a:xfrm>
          <a:prstGeom prst="rect">
            <a:avLst/>
          </a:prstGeom>
        </p:spPr>
        <p:txBody>
          <a:bodyPr lIns="0" tIns="0" rIns="0" bIns="0" rtlCol="0" anchor="t">
            <a:spAutoFit/>
          </a:bodyPr>
          <a:lstStyle/>
          <a:p>
            <a:pPr>
              <a:lnSpc>
                <a:spcPts val="9000"/>
              </a:lnSpc>
            </a:pPr>
            <a:r>
              <a:rPr lang="en-US" sz="6600" b="1" spc="225" dirty="0">
                <a:solidFill>
                  <a:srgbClr val="1867BE"/>
                </a:solidFill>
                <a:latin typeface="Glacial Indifference"/>
              </a:rPr>
              <a:t>Chaos </a:t>
            </a:r>
            <a:r>
              <a:rPr lang="en-US" sz="6600" b="1" spc="225" dirty="0" smtClean="0">
                <a:solidFill>
                  <a:srgbClr val="1867BE"/>
                </a:solidFill>
                <a:latin typeface="Glacial Indifference"/>
              </a:rPr>
              <a:t>in mathematical </a:t>
            </a:r>
            <a:r>
              <a:rPr lang="en-US" sz="6600" b="1" spc="225" dirty="0">
                <a:solidFill>
                  <a:srgbClr val="1867BE"/>
                </a:solidFill>
                <a:latin typeface="Glacial Indifference"/>
              </a:rPr>
              <a:t>models</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6529973"/>
            <a:chOff x="0" y="-66675"/>
            <a:chExt cx="10709624" cy="8706630"/>
          </a:xfrm>
        </p:grpSpPr>
        <p:sp>
          <p:nvSpPr>
            <p:cNvPr id="17" name="TextBox 17"/>
            <p:cNvSpPr txBox="1"/>
            <p:nvPr/>
          </p:nvSpPr>
          <p:spPr>
            <a:xfrm>
              <a:off x="37785" y="-66675"/>
              <a:ext cx="10671839" cy="726694"/>
            </a:xfrm>
            <a:prstGeom prst="rect">
              <a:avLst/>
            </a:prstGeom>
          </p:spPr>
          <p:txBody>
            <a:bodyPr lIns="0" tIns="0" rIns="0" bIns="0" rtlCol="0" anchor="t">
              <a:spAutoFit/>
            </a:bodyPr>
            <a:lstStyle/>
            <a:p>
              <a:pPr algn="r">
                <a:lnSpc>
                  <a:spcPts val="4620"/>
                </a:lnSpc>
              </a:pPr>
              <a:r>
                <a:rPr lang="en-US" sz="3200" spc="30" dirty="0" smtClean="0">
                  <a:solidFill>
                    <a:srgbClr val="1867BE"/>
                  </a:solidFill>
                  <a:latin typeface="Glacial Indifference"/>
                </a:rPr>
                <a:t>‘CHAOS IN MATHEMATICAL MODELS’</a:t>
              </a:r>
              <a:endParaRPr lang="en-US" sz="3200" b="0" i="0" spc="429" dirty="0">
                <a:solidFill>
                  <a:srgbClr val="1867BE"/>
                </a:solidFill>
                <a:latin typeface="Glacial Indifference"/>
              </a:endParaRPr>
            </a:p>
          </p:txBody>
        </p:sp>
        <p:sp>
          <p:nvSpPr>
            <p:cNvPr id="18" name="TextBox 18"/>
            <p:cNvSpPr txBox="1"/>
            <p:nvPr/>
          </p:nvSpPr>
          <p:spPr>
            <a:xfrm>
              <a:off x="0" y="945541"/>
              <a:ext cx="10709624" cy="7694414"/>
            </a:xfrm>
            <a:prstGeom prst="rect">
              <a:avLst/>
            </a:prstGeom>
          </p:spPr>
          <p:txBody>
            <a:bodyPr lIns="0" tIns="0" rIns="0" bIns="0" rtlCol="0" anchor="t">
              <a:spAutoFit/>
            </a:bodyPr>
            <a:lstStyle/>
            <a:p>
              <a:pPr>
                <a:lnSpc>
                  <a:spcPts val="4500"/>
                </a:lnSpc>
              </a:pPr>
              <a:r>
                <a:rPr lang="en-US" sz="3000" spc="30" dirty="0">
                  <a:solidFill>
                    <a:srgbClr val="1867BE"/>
                  </a:solidFill>
                  <a:latin typeface="Glacial Indifference"/>
                </a:rPr>
                <a:t>S</a:t>
              </a:r>
              <a:r>
                <a:rPr lang="en-US" sz="3000" spc="30" dirty="0" smtClean="0">
                  <a:solidFill>
                    <a:srgbClr val="1867BE"/>
                  </a:solidFill>
                  <a:latin typeface="Glacial Indifference"/>
                </a:rPr>
                <a:t>urveys </a:t>
              </a:r>
              <a:r>
                <a:rPr lang="en-US" sz="3000" spc="30" dirty="0">
                  <a:solidFill>
                    <a:srgbClr val="1867BE"/>
                  </a:solidFill>
                  <a:latin typeface="Glacial Indifference"/>
                </a:rPr>
                <a:t>chaotic mathematical models</a:t>
              </a:r>
              <a:r>
                <a:rPr lang="en-US" sz="3000" i="1" spc="30" dirty="0">
                  <a:solidFill>
                    <a:srgbClr val="1867BE"/>
                  </a:solidFill>
                  <a:latin typeface="Glacial Indifference"/>
                </a:rPr>
                <a:t>. </a:t>
              </a:r>
              <a:r>
                <a:rPr lang="en-US" sz="3000" b="1" i="1" spc="30" dirty="0">
                  <a:solidFill>
                    <a:srgbClr val="1867BE"/>
                  </a:solidFill>
                  <a:latin typeface="Glacial Indifference"/>
                </a:rPr>
                <a:t>Lord May </a:t>
              </a:r>
              <a:r>
                <a:rPr lang="en-US" sz="3000" spc="30" dirty="0">
                  <a:solidFill>
                    <a:srgbClr val="1867BE"/>
                  </a:solidFill>
                  <a:latin typeface="Glacial Indifference"/>
                </a:rPr>
                <a:t>used </a:t>
              </a:r>
              <a:r>
                <a:rPr lang="en-US" sz="3000" spc="30" dirty="0" smtClean="0">
                  <a:solidFill>
                    <a:srgbClr val="1867BE"/>
                  </a:solidFill>
                  <a:latin typeface="Glacial Indifference"/>
                </a:rPr>
                <a:t>the Logistic </a:t>
              </a:r>
              <a:r>
                <a:rPr lang="en-US" sz="3000" spc="30" dirty="0">
                  <a:solidFill>
                    <a:srgbClr val="1867BE"/>
                  </a:solidFill>
                  <a:latin typeface="Glacial Indifference"/>
                </a:rPr>
                <a:t>Map to explain biological population fluctuations. The randomness of the </a:t>
              </a:r>
              <a:r>
                <a:rPr lang="en-US" sz="3000" spc="30" dirty="0" smtClean="0">
                  <a:solidFill>
                    <a:srgbClr val="1867BE"/>
                  </a:solidFill>
                  <a:latin typeface="Glacial Indifference"/>
                </a:rPr>
                <a:t>fluctuations was </a:t>
              </a:r>
              <a:r>
                <a:rPr lang="en-US" sz="3000" spc="30" dirty="0">
                  <a:solidFill>
                    <a:srgbClr val="1867BE"/>
                  </a:solidFill>
                  <a:latin typeface="Glacial Indifference"/>
                </a:rPr>
                <a:t>inherent to the system and not due to external forces. Higher dimension </a:t>
              </a:r>
              <a:r>
                <a:rPr lang="en-US" sz="3000" spc="30" dirty="0" smtClean="0">
                  <a:solidFill>
                    <a:srgbClr val="1867BE"/>
                  </a:solidFill>
                  <a:latin typeface="Glacial Indifference"/>
                </a:rPr>
                <a:t>mathematical systems </a:t>
              </a:r>
              <a:r>
                <a:rPr lang="en-US" sz="3000" spc="30" dirty="0">
                  <a:solidFill>
                    <a:srgbClr val="1867BE"/>
                  </a:solidFill>
                  <a:latin typeface="Glacial Indifference"/>
                </a:rPr>
                <a:t>form flows instead of maps. Chaotic dynamics has provided insights in many fields </a:t>
              </a:r>
              <a:r>
                <a:rPr lang="en-US" sz="3000" spc="30" dirty="0" smtClean="0">
                  <a:solidFill>
                    <a:srgbClr val="1867BE"/>
                  </a:solidFill>
                  <a:latin typeface="Glacial Indifference"/>
                </a:rPr>
                <a:t>of science. They </a:t>
              </a:r>
              <a:r>
                <a:rPr lang="en-US" sz="3000" spc="30" dirty="0">
                  <a:solidFill>
                    <a:srgbClr val="1867BE"/>
                  </a:solidFill>
                  <a:latin typeface="Glacial Indifference"/>
                </a:rPr>
                <a:t>can provide cures for oscillatory diseases, such as </a:t>
              </a:r>
              <a:r>
                <a:rPr lang="en-US" sz="3000" spc="30" dirty="0" smtClean="0">
                  <a:solidFill>
                    <a:srgbClr val="1867BE"/>
                  </a:solidFill>
                  <a:latin typeface="Glacial Indifference"/>
                </a:rPr>
                <a:t>leukemia.</a:t>
              </a:r>
              <a:endParaRPr lang="en-US" sz="3000" b="0" i="0" spc="30" dirty="0" smtClean="0">
                <a:solidFill>
                  <a:srgbClr val="1867BE"/>
                </a:solidFill>
                <a:latin typeface="Glacial Indifference"/>
              </a:endParaRPr>
            </a:p>
          </p:txBody>
        </p:sp>
      </p:grpSp>
    </p:spTree>
    <p:extLst>
      <p:ext uri="{BB962C8B-B14F-4D97-AF65-F5344CB8AC3E}">
        <p14:creationId xmlns:p14="http://schemas.microsoft.com/office/powerpoint/2010/main" val="26177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1472835" y="649413"/>
            <a:ext cx="8003876" cy="3385542"/>
          </a:xfrm>
          <a:prstGeom prst="rect">
            <a:avLst/>
          </a:prstGeom>
        </p:spPr>
        <p:txBody>
          <a:bodyPr lIns="0" tIns="0" rIns="0" bIns="0" rtlCol="0" anchor="t">
            <a:spAutoFit/>
          </a:bodyPr>
          <a:lstStyle/>
          <a:p>
            <a:pPr>
              <a:lnSpc>
                <a:spcPts val="9000"/>
              </a:lnSpc>
            </a:pPr>
            <a:r>
              <a:rPr lang="en-US" sz="6600" b="1" spc="225" dirty="0">
                <a:solidFill>
                  <a:srgbClr val="1867BE"/>
                </a:solidFill>
                <a:latin typeface="Glacial Indifference"/>
              </a:rPr>
              <a:t>Chaos </a:t>
            </a:r>
            <a:r>
              <a:rPr lang="en-US" sz="6600" b="1" spc="225" dirty="0" smtClean="0">
                <a:solidFill>
                  <a:srgbClr val="1867BE"/>
                </a:solidFill>
                <a:latin typeface="Glacial Indifference"/>
              </a:rPr>
              <a:t>in mathematical </a:t>
            </a:r>
            <a:r>
              <a:rPr lang="en-US" sz="6600" b="1" spc="225" dirty="0">
                <a:solidFill>
                  <a:srgbClr val="1867BE"/>
                </a:solidFill>
                <a:latin typeface="Glacial Indifference"/>
              </a:rPr>
              <a:t>models</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7107054"/>
            <a:chOff x="0" y="-66675"/>
            <a:chExt cx="10709624" cy="9476070"/>
          </a:xfrm>
        </p:grpSpPr>
        <p:sp>
          <p:nvSpPr>
            <p:cNvPr id="17" name="TextBox 17"/>
            <p:cNvSpPr txBox="1"/>
            <p:nvPr/>
          </p:nvSpPr>
          <p:spPr>
            <a:xfrm>
              <a:off x="37785" y="-66675"/>
              <a:ext cx="10671839" cy="726694"/>
            </a:xfrm>
            <a:prstGeom prst="rect">
              <a:avLst/>
            </a:prstGeom>
          </p:spPr>
          <p:txBody>
            <a:bodyPr lIns="0" tIns="0" rIns="0" bIns="0" rtlCol="0" anchor="t">
              <a:spAutoFit/>
            </a:bodyPr>
            <a:lstStyle/>
            <a:p>
              <a:pPr algn="r">
                <a:lnSpc>
                  <a:spcPts val="4620"/>
                </a:lnSpc>
              </a:pPr>
              <a:r>
                <a:rPr lang="en-US" sz="3200" spc="30" dirty="0" smtClean="0">
                  <a:solidFill>
                    <a:srgbClr val="1867BE"/>
                  </a:solidFill>
                  <a:latin typeface="Glacial Indifference"/>
                </a:rPr>
                <a:t>‘CHAOS IN MATHEMATICAL MODELS’</a:t>
              </a:r>
              <a:endParaRPr lang="en-US" sz="3200" b="0" i="0" spc="429" dirty="0">
                <a:solidFill>
                  <a:srgbClr val="1867BE"/>
                </a:solidFill>
                <a:latin typeface="Glacial Indifference"/>
              </a:endParaRPr>
            </a:p>
          </p:txBody>
        </p:sp>
        <p:sp>
          <p:nvSpPr>
            <p:cNvPr id="18" name="TextBox 18"/>
            <p:cNvSpPr txBox="1"/>
            <p:nvPr/>
          </p:nvSpPr>
          <p:spPr>
            <a:xfrm>
              <a:off x="0" y="945541"/>
              <a:ext cx="10709624" cy="8463854"/>
            </a:xfrm>
            <a:prstGeom prst="rect">
              <a:avLst/>
            </a:prstGeom>
          </p:spPr>
          <p:txBody>
            <a:bodyPr lIns="0" tIns="0" rIns="0" bIns="0" rtlCol="0" anchor="t">
              <a:spAutoFit/>
            </a:bodyPr>
            <a:lstStyle/>
            <a:p>
              <a:pPr>
                <a:lnSpc>
                  <a:spcPts val="4500"/>
                </a:lnSpc>
              </a:pPr>
              <a:r>
                <a:rPr lang="en-US" sz="3000" spc="30" dirty="0" smtClean="0">
                  <a:solidFill>
                    <a:srgbClr val="1867BE"/>
                  </a:solidFill>
                  <a:latin typeface="Glacial Indifference"/>
                </a:rPr>
                <a:t>In Hamiltonian systems the state space does not shrink. This property has allowed them to trace motion in the solar system. Insights from simple mathematical systems can also act as test beds for forecasting systems, but care must be taken when scaling them up. We would all be better off if more people realized that simple nonlinear systems do not necessarily possess simple dynamical properties.</a:t>
              </a:r>
            </a:p>
            <a:p>
              <a:pPr>
                <a:lnSpc>
                  <a:spcPts val="4500"/>
                </a:lnSpc>
              </a:pPr>
              <a:r>
                <a:rPr lang="en-US" sz="3000" spc="30" dirty="0" smtClean="0">
                  <a:solidFill>
                    <a:srgbClr val="1867BE"/>
                  </a:solidFill>
                  <a:latin typeface="Glacial Indifference"/>
                </a:rPr>
                <a:t>Lord May (1976).</a:t>
              </a:r>
            </a:p>
            <a:p>
              <a:pPr>
                <a:lnSpc>
                  <a:spcPts val="4500"/>
                </a:lnSpc>
              </a:pPr>
              <a:endParaRPr lang="en-US" sz="3000" b="0" i="0" spc="30" dirty="0" smtClean="0">
                <a:solidFill>
                  <a:srgbClr val="1867BE"/>
                </a:solidFill>
                <a:latin typeface="Glacial Indifference"/>
              </a:endParaRPr>
            </a:p>
          </p:txBody>
        </p:sp>
      </p:grpSp>
    </p:spTree>
    <p:extLst>
      <p:ext uri="{BB962C8B-B14F-4D97-AF65-F5344CB8AC3E}">
        <p14:creationId xmlns:p14="http://schemas.microsoft.com/office/powerpoint/2010/main" val="976723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grpSp>
        <p:nvGrpSpPr>
          <p:cNvPr id="14" name="Group 14"/>
          <p:cNvGrpSpPr/>
          <p:nvPr/>
        </p:nvGrpSpPr>
        <p:grpSpPr>
          <a:xfrm>
            <a:off x="8973966" y="876300"/>
            <a:ext cx="8055410" cy="8838297"/>
            <a:chOff x="0" y="-66675"/>
            <a:chExt cx="10740546" cy="11784392"/>
          </a:xfrm>
        </p:grpSpPr>
        <p:sp>
          <p:nvSpPr>
            <p:cNvPr id="17" name="TextBox 17"/>
            <p:cNvSpPr txBox="1"/>
            <p:nvPr/>
          </p:nvSpPr>
          <p:spPr>
            <a:xfrm>
              <a:off x="68707" y="-66675"/>
              <a:ext cx="10671839" cy="726694"/>
            </a:xfrm>
            <a:prstGeom prst="rect">
              <a:avLst/>
            </a:prstGeom>
          </p:spPr>
          <p:txBody>
            <a:bodyPr lIns="0" tIns="0" rIns="0" bIns="0" rtlCol="0" anchor="t">
              <a:spAutoFit/>
            </a:bodyPr>
            <a:lstStyle/>
            <a:p>
              <a:pPr algn="r">
                <a:lnSpc>
                  <a:spcPts val="4620"/>
                </a:lnSpc>
              </a:pPr>
              <a:r>
                <a:rPr lang="en-US" sz="3200" spc="30" dirty="0" smtClean="0">
                  <a:solidFill>
                    <a:srgbClr val="1867BE"/>
                  </a:solidFill>
                  <a:latin typeface="Glacial Indifference"/>
                </a:rPr>
                <a:t>REFERENCES </a:t>
              </a:r>
              <a:endParaRPr lang="en-US" sz="3200" b="0" i="0" spc="429" dirty="0">
                <a:solidFill>
                  <a:srgbClr val="1867BE"/>
                </a:solidFill>
                <a:latin typeface="Glacial Indifference"/>
              </a:endParaRPr>
            </a:p>
          </p:txBody>
        </p:sp>
        <p:sp>
          <p:nvSpPr>
            <p:cNvPr id="18" name="TextBox 18"/>
            <p:cNvSpPr txBox="1"/>
            <p:nvPr/>
          </p:nvSpPr>
          <p:spPr>
            <a:xfrm>
              <a:off x="0" y="945541"/>
              <a:ext cx="10709624" cy="10772176"/>
            </a:xfrm>
            <a:prstGeom prst="rect">
              <a:avLst/>
            </a:prstGeom>
          </p:spPr>
          <p:txBody>
            <a:bodyPr lIns="0" tIns="0" rIns="0" bIns="0" rtlCol="0" anchor="t">
              <a:spAutoFit/>
            </a:bodyPr>
            <a:lstStyle/>
            <a:p>
              <a:pPr>
                <a:lnSpc>
                  <a:spcPts val="4500"/>
                </a:lnSpc>
              </a:pPr>
              <a:r>
                <a:rPr lang="en-US" sz="3000" spc="30" dirty="0" smtClean="0">
                  <a:solidFill>
                    <a:srgbClr val="1867BE"/>
                  </a:solidFill>
                  <a:latin typeface="Glacial Indifference"/>
                </a:rPr>
                <a:t>Smith</a:t>
              </a:r>
              <a:r>
                <a:rPr lang="en-US" sz="3000" spc="30" dirty="0">
                  <a:solidFill>
                    <a:srgbClr val="1867BE"/>
                  </a:solidFill>
                  <a:latin typeface="Glacial Indifference"/>
                </a:rPr>
                <a:t>, Leonard A., 'Chaos in mathematical models' in Smith, Leonard Chaos: A Very Short Introduction (Oxford, 2007 </a:t>
              </a:r>
              <a:r>
                <a:rPr lang="en-US" sz="3000" spc="30" dirty="0" smtClean="0">
                  <a:solidFill>
                    <a:srgbClr val="1867BE"/>
                  </a:solidFill>
                  <a:latin typeface="Glacial Indifference"/>
                </a:rPr>
                <a:t>).</a:t>
              </a:r>
            </a:p>
            <a:p>
              <a:pPr>
                <a:lnSpc>
                  <a:spcPts val="4500"/>
                </a:lnSpc>
              </a:pPr>
              <a:endParaRPr lang="en-US" sz="3000" spc="30" dirty="0" smtClean="0">
                <a:solidFill>
                  <a:srgbClr val="1867BE"/>
                </a:solidFill>
                <a:latin typeface="Glacial Indifference"/>
              </a:endParaRPr>
            </a:p>
            <a:p>
              <a:pPr>
                <a:lnSpc>
                  <a:spcPts val="4500"/>
                </a:lnSpc>
              </a:pPr>
              <a:r>
                <a:rPr lang="en-US" sz="3000" spc="30" dirty="0">
                  <a:solidFill>
                    <a:srgbClr val="1867BE"/>
                  </a:solidFill>
                  <a:latin typeface="Glacial Indifference"/>
                </a:rPr>
                <a:t>Holland, John H., 'Complex physical systems (CPS)' in Complexity: A Very Short Introduction (Oxford, </a:t>
              </a:r>
              <a:r>
                <a:rPr lang="en-US" sz="3000" spc="30" dirty="0" smtClean="0">
                  <a:solidFill>
                    <a:srgbClr val="1867BE"/>
                  </a:solidFill>
                  <a:latin typeface="Glacial Indifference"/>
                </a:rPr>
                <a:t>2014).</a:t>
              </a:r>
            </a:p>
            <a:p>
              <a:pPr>
                <a:lnSpc>
                  <a:spcPts val="4500"/>
                </a:lnSpc>
              </a:pPr>
              <a:endParaRPr lang="en-US" sz="3000" spc="30" dirty="0" smtClean="0">
                <a:solidFill>
                  <a:srgbClr val="1867BE"/>
                </a:solidFill>
                <a:latin typeface="Glacial Indifference"/>
              </a:endParaRPr>
            </a:p>
            <a:p>
              <a:pPr>
                <a:lnSpc>
                  <a:spcPts val="4500"/>
                </a:lnSpc>
              </a:pPr>
              <a:r>
                <a:rPr lang="en-US" sz="3000" spc="30" dirty="0" smtClean="0">
                  <a:solidFill>
                    <a:srgbClr val="1867BE"/>
                  </a:solidFill>
                  <a:latin typeface="Glacial Indifference"/>
                </a:rPr>
                <a:t>PIA06244 Hyperion </a:t>
              </a:r>
              <a:r>
                <a:rPr lang="en-US" sz="3000" spc="30" dirty="0">
                  <a:solidFill>
                    <a:srgbClr val="1867BE"/>
                  </a:solidFill>
                  <a:latin typeface="Glacial Indifference"/>
                </a:rPr>
                <a:t>moon I</a:t>
              </a:r>
              <a:r>
                <a:rPr lang="en-US" sz="3000" spc="30" dirty="0" smtClean="0">
                  <a:solidFill>
                    <a:srgbClr val="1867BE"/>
                  </a:solidFill>
                  <a:latin typeface="Glacial Indifference"/>
                </a:rPr>
                <a:t>mage </a:t>
              </a:r>
              <a:r>
                <a:rPr lang="en-US" sz="3000" spc="30" dirty="0">
                  <a:solidFill>
                    <a:srgbClr val="1867BE"/>
                  </a:solidFill>
                  <a:latin typeface="Glacial Indifference"/>
                </a:rPr>
                <a:t>Credit: NASA/JPL/Space Science </a:t>
              </a:r>
              <a:r>
                <a:rPr lang="en-US" sz="3000" spc="30" dirty="0" smtClean="0">
                  <a:solidFill>
                    <a:srgbClr val="1867BE"/>
                  </a:solidFill>
                  <a:latin typeface="Glacial Indifference"/>
                </a:rPr>
                <a:t>Institute.</a:t>
              </a:r>
            </a:p>
            <a:p>
              <a:pPr>
                <a:lnSpc>
                  <a:spcPts val="4500"/>
                </a:lnSpc>
              </a:pPr>
              <a:endParaRPr lang="en-US" sz="3000" spc="30" dirty="0">
                <a:solidFill>
                  <a:srgbClr val="1867BE"/>
                </a:solidFill>
                <a:latin typeface="Glacial Indifference"/>
              </a:endParaRPr>
            </a:p>
            <a:p>
              <a:pPr>
                <a:lnSpc>
                  <a:spcPts val="4500"/>
                </a:lnSpc>
              </a:pPr>
              <a:r>
                <a:rPr lang="en-US" sz="3000" spc="30" dirty="0" smtClean="0">
                  <a:solidFill>
                    <a:srgbClr val="1867BE"/>
                  </a:solidFill>
                  <a:latin typeface="Glacial Indifference"/>
                </a:rPr>
                <a:t>Dual Asteroid Strike Hints At Chaos</a:t>
              </a:r>
            </a:p>
            <a:p>
              <a:pPr>
                <a:lnSpc>
                  <a:spcPts val="4500"/>
                </a:lnSpc>
              </a:pPr>
              <a:r>
                <a:rPr lang="en-US" sz="3000" spc="30" dirty="0" smtClean="0">
                  <a:solidFill>
                    <a:srgbClr val="1867BE"/>
                  </a:solidFill>
                  <a:latin typeface="Glacial Indifference"/>
                </a:rPr>
                <a:t>Image Credit : NASA/JPL-Caltech.</a:t>
              </a:r>
            </a:p>
            <a:p>
              <a:pPr>
                <a:lnSpc>
                  <a:spcPts val="4500"/>
                </a:lnSpc>
              </a:pPr>
              <a:endParaRPr lang="en-US" sz="3000" b="0" i="0" spc="30" dirty="0" smtClean="0">
                <a:solidFill>
                  <a:srgbClr val="1867BE"/>
                </a:solidFill>
                <a:latin typeface="Glacial Indifference"/>
              </a:endParaRPr>
            </a:p>
          </p:txBody>
        </p:sp>
      </p:grpSp>
    </p:spTree>
    <p:extLst>
      <p:ext uri="{BB962C8B-B14F-4D97-AF65-F5344CB8AC3E}">
        <p14:creationId xmlns:p14="http://schemas.microsoft.com/office/powerpoint/2010/main" val="246046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67BE"/>
        </a:solidFill>
        <a:effectLst/>
      </p:bgPr>
    </p:bg>
    <p:spTree>
      <p:nvGrpSpPr>
        <p:cNvPr id="1" name=""/>
        <p:cNvGrpSpPr/>
        <p:nvPr/>
      </p:nvGrpSpPr>
      <p:grpSpPr>
        <a:xfrm>
          <a:off x="0" y="0"/>
          <a:ext cx="0" cy="0"/>
          <a:chOff x="0" y="0"/>
          <a:chExt cx="0" cy="0"/>
        </a:xfrm>
      </p:grpSpPr>
      <p:sp>
        <p:nvSpPr>
          <p:cNvPr id="2" name="AutoShape 2"/>
          <p:cNvSpPr/>
          <p:nvPr/>
        </p:nvSpPr>
        <p:spPr>
          <a:xfrm>
            <a:off x="10522289" y="4571084"/>
            <a:ext cx="6737011" cy="4687216"/>
          </a:xfrm>
          <a:prstGeom prst="rect">
            <a:avLst/>
          </a:prstGeom>
          <a:solidFill>
            <a:srgbClr val="F9FFFF"/>
          </a:solidFill>
        </p:spPr>
      </p:sp>
      <p:grpSp>
        <p:nvGrpSpPr>
          <p:cNvPr id="3" name="Group 3"/>
          <p:cNvGrpSpPr/>
          <p:nvPr/>
        </p:nvGrpSpPr>
        <p:grpSpPr>
          <a:xfrm rot="5400000">
            <a:off x="10923680" y="5066877"/>
            <a:ext cx="7019505" cy="2326103"/>
            <a:chOff x="0" y="0"/>
            <a:chExt cx="9359340" cy="3101471"/>
          </a:xfrm>
        </p:grpSpPr>
        <p:pic>
          <p:nvPicPr>
            <p:cNvPr id="4" name="Picture 4"/>
            <p:cNvPicPr>
              <a:picLocks noChangeAspect="1"/>
            </p:cNvPicPr>
            <p:nvPr/>
          </p:nvPicPr>
          <p:blipFill>
            <a:blip r:embed="rId2">
              <a:duotone>
                <a:prstClr val="black"/>
                <a:srgbClr val="FFE3D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FFE3D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FFE3D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FFE3D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rot="-5400000">
            <a:off x="11454419" y="3453419"/>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E3DE"/>
            </a:solidFill>
          </p:spPr>
        </p:sp>
      </p:grpSp>
      <p:sp>
        <p:nvSpPr>
          <p:cNvPr id="10" name="TextBox 10"/>
          <p:cNvSpPr txBox="1"/>
          <p:nvPr/>
        </p:nvSpPr>
        <p:spPr>
          <a:xfrm>
            <a:off x="1143000" y="1179195"/>
            <a:ext cx="9550165" cy="1154162"/>
          </a:xfrm>
          <a:prstGeom prst="rect">
            <a:avLst/>
          </a:prstGeom>
        </p:spPr>
        <p:txBody>
          <a:bodyPr wrap="square" lIns="0" tIns="0" rIns="0" bIns="0" rtlCol="0" anchor="t">
            <a:spAutoFit/>
          </a:bodyPr>
          <a:lstStyle/>
          <a:p>
            <a:pPr>
              <a:lnSpc>
                <a:spcPts val="9000"/>
              </a:lnSpc>
            </a:pPr>
            <a:r>
              <a:rPr lang="en-US" sz="5400" b="1" i="0" spc="225" dirty="0" smtClean="0">
                <a:solidFill>
                  <a:srgbClr val="FFE3DE"/>
                </a:solidFill>
                <a:latin typeface="Glacial Indifference"/>
              </a:rPr>
              <a:t>System Dynamics </a:t>
            </a:r>
            <a:r>
              <a:rPr lang="en-US" sz="5400" b="1" i="0" spc="225" dirty="0">
                <a:solidFill>
                  <a:srgbClr val="FFE3DE"/>
                </a:solidFill>
                <a:latin typeface="Glacial Indifference"/>
              </a:rPr>
              <a:t>Outline</a:t>
            </a:r>
          </a:p>
        </p:txBody>
      </p:sp>
      <p:grpSp>
        <p:nvGrpSpPr>
          <p:cNvPr id="11" name="Group 11"/>
          <p:cNvGrpSpPr/>
          <p:nvPr/>
        </p:nvGrpSpPr>
        <p:grpSpPr>
          <a:xfrm>
            <a:off x="1295400" y="4571084"/>
            <a:ext cx="8003879" cy="4460276"/>
            <a:chOff x="0" y="0"/>
            <a:chExt cx="10671839" cy="5947032"/>
          </a:xfrm>
        </p:grpSpPr>
        <p:sp>
          <p:nvSpPr>
            <p:cNvPr id="12" name="TextBox 12"/>
            <p:cNvSpPr txBox="1"/>
            <p:nvPr/>
          </p:nvSpPr>
          <p:spPr>
            <a:xfrm>
              <a:off x="0" y="0"/>
              <a:ext cx="10671839" cy="762000"/>
            </a:xfrm>
            <a:prstGeom prst="rect">
              <a:avLst/>
            </a:prstGeom>
          </p:spPr>
          <p:txBody>
            <a:bodyPr lIns="0" tIns="0" rIns="0" bIns="0" rtlCol="0" anchor="t">
              <a:spAutoFit/>
            </a:bodyPr>
            <a:lstStyle/>
            <a:p>
              <a:pPr>
                <a:lnSpc>
                  <a:spcPts val="4560"/>
                </a:lnSpc>
              </a:pPr>
              <a:r>
                <a:rPr lang="en-US" sz="3800" b="1" i="0" spc="380" dirty="0">
                  <a:solidFill>
                    <a:srgbClr val="FFE3DE"/>
                  </a:solidFill>
                  <a:latin typeface="Glacial Indifference"/>
                </a:rPr>
                <a:t>OUR DISCUSSION POINTS</a:t>
              </a:r>
            </a:p>
          </p:txBody>
        </p:sp>
        <p:sp>
          <p:nvSpPr>
            <p:cNvPr id="13" name="TextBox 13"/>
            <p:cNvSpPr txBox="1"/>
            <p:nvPr/>
          </p:nvSpPr>
          <p:spPr>
            <a:xfrm>
              <a:off x="0" y="1330386"/>
              <a:ext cx="10671839" cy="4616646"/>
            </a:xfrm>
            <a:prstGeom prst="rect">
              <a:avLst/>
            </a:prstGeom>
          </p:spPr>
          <p:txBody>
            <a:bodyPr lIns="0" tIns="0" rIns="0" bIns="0" rtlCol="0" anchor="t">
              <a:spAutoFit/>
            </a:bodyPr>
            <a:lstStyle/>
            <a:p>
              <a:pPr>
                <a:lnSpc>
                  <a:spcPts val="4500"/>
                </a:lnSpc>
              </a:pPr>
              <a:r>
                <a:rPr lang="en-US" sz="3000" b="0" i="0" spc="30" dirty="0">
                  <a:solidFill>
                    <a:srgbClr val="F9FFFF"/>
                  </a:solidFill>
                  <a:latin typeface="Glacial Indifference"/>
                </a:rPr>
                <a:t>An Introduction</a:t>
              </a:r>
            </a:p>
            <a:p>
              <a:pPr>
                <a:lnSpc>
                  <a:spcPts val="4500"/>
                </a:lnSpc>
              </a:pPr>
              <a:r>
                <a:rPr lang="en-US" sz="3000" b="0" i="0" spc="30" dirty="0" smtClean="0">
                  <a:solidFill>
                    <a:srgbClr val="F9FFFF"/>
                  </a:solidFill>
                  <a:latin typeface="Glacial Indifference"/>
                </a:rPr>
                <a:t>Chaos</a:t>
              </a:r>
            </a:p>
            <a:p>
              <a:pPr>
                <a:lnSpc>
                  <a:spcPts val="4500"/>
                </a:lnSpc>
              </a:pPr>
              <a:r>
                <a:rPr lang="en-US" sz="3000" spc="30" dirty="0" smtClean="0">
                  <a:solidFill>
                    <a:srgbClr val="F9FFFF"/>
                  </a:solidFill>
                  <a:latin typeface="Glacial Indifference"/>
                </a:rPr>
                <a:t>Deterministic Systems</a:t>
              </a:r>
              <a:endParaRPr lang="en-US" sz="3000" b="0" i="0" spc="30" dirty="0" smtClean="0">
                <a:solidFill>
                  <a:srgbClr val="F9FFFF"/>
                </a:solidFill>
                <a:latin typeface="Glacial Indifference"/>
              </a:endParaRPr>
            </a:p>
            <a:p>
              <a:pPr>
                <a:lnSpc>
                  <a:spcPts val="4500"/>
                </a:lnSpc>
              </a:pPr>
              <a:r>
                <a:rPr lang="en-US" sz="3000" spc="30" dirty="0" smtClean="0">
                  <a:solidFill>
                    <a:srgbClr val="F9FFFF"/>
                  </a:solidFill>
                  <a:latin typeface="Glacial Indifference"/>
                </a:rPr>
                <a:t>Nonlinear Systems</a:t>
              </a:r>
            </a:p>
            <a:p>
              <a:pPr>
                <a:lnSpc>
                  <a:spcPts val="4500"/>
                </a:lnSpc>
              </a:pPr>
              <a:r>
                <a:rPr lang="en-US" sz="3000" spc="30" dirty="0">
                  <a:solidFill>
                    <a:srgbClr val="F9FFFF"/>
                  </a:solidFill>
                  <a:latin typeface="Glacial Indifference"/>
                </a:rPr>
                <a:t>Chaos in mathematical </a:t>
              </a:r>
              <a:r>
                <a:rPr lang="en-US" sz="3000" spc="30" dirty="0" smtClean="0">
                  <a:solidFill>
                    <a:srgbClr val="F9FFFF"/>
                  </a:solidFill>
                  <a:latin typeface="Glacial Indifference"/>
                </a:rPr>
                <a:t>models</a:t>
              </a:r>
            </a:p>
            <a:p>
              <a:pPr>
                <a:lnSpc>
                  <a:spcPts val="4500"/>
                </a:lnSpc>
              </a:pPr>
              <a:endParaRPr lang="en-US" sz="3000" spc="30" dirty="0" smtClean="0">
                <a:solidFill>
                  <a:srgbClr val="F9FFFF"/>
                </a:solidFill>
                <a:latin typeface="Glacial Indifference"/>
              </a:endParaRPr>
            </a:p>
          </p:txBody>
        </p:sp>
      </p:grpSp>
      <p:sp>
        <p:nvSpPr>
          <p:cNvPr id="14" name="TextBox 14"/>
          <p:cNvSpPr txBox="1"/>
          <p:nvPr/>
        </p:nvSpPr>
        <p:spPr>
          <a:xfrm>
            <a:off x="11664242" y="971550"/>
            <a:ext cx="5595058" cy="415290"/>
          </a:xfrm>
          <a:prstGeom prst="rect">
            <a:avLst/>
          </a:prstGeom>
        </p:spPr>
        <p:txBody>
          <a:bodyPr lIns="0" tIns="0" rIns="0" bIns="0" rtlCol="0" anchor="t">
            <a:spAutoFit/>
          </a:bodyPr>
          <a:lstStyle/>
          <a:p>
            <a:pPr algn="r">
              <a:lnSpc>
                <a:spcPts val="3359"/>
              </a:lnSpc>
            </a:pPr>
            <a:r>
              <a:rPr lang="en-US" sz="2400" spc="144" dirty="0">
                <a:solidFill>
                  <a:srgbClr val="F9FFFF"/>
                </a:solidFill>
                <a:latin typeface="Glacial Indifference"/>
              </a:rPr>
              <a:t>System Dynamics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67BE"/>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7068687" cy="1154162"/>
          </a:xfrm>
          <a:prstGeom prst="rect">
            <a:avLst/>
          </a:prstGeom>
        </p:spPr>
        <p:txBody>
          <a:bodyPr lIns="0" tIns="0" rIns="0" bIns="0" rtlCol="0" anchor="t">
            <a:spAutoFit/>
          </a:bodyPr>
          <a:lstStyle/>
          <a:p>
            <a:pPr>
              <a:lnSpc>
                <a:spcPts val="9000"/>
              </a:lnSpc>
            </a:pPr>
            <a:r>
              <a:rPr lang="en-US" sz="6600" b="1" spc="225" dirty="0" smtClean="0">
                <a:solidFill>
                  <a:srgbClr val="F9FFFF"/>
                </a:solidFill>
                <a:latin typeface="Glacial Indifference"/>
              </a:rPr>
              <a:t>Chaos </a:t>
            </a:r>
            <a:r>
              <a:rPr lang="es-VE" sz="6600" b="1" i="0" spc="225" dirty="0" smtClean="0">
                <a:solidFill>
                  <a:srgbClr val="F9FFFF"/>
                </a:solidFill>
                <a:latin typeface="Glacial Indifference"/>
              </a:rPr>
              <a:t> </a:t>
            </a:r>
            <a:endParaRPr lang="en-US" sz="6600" b="1" i="0" spc="225" dirty="0">
              <a:solidFill>
                <a:srgbClr val="F9FFFF"/>
              </a:solidFill>
              <a:latin typeface="Glacial Indifference"/>
            </a:endParaRPr>
          </a:p>
        </p:txBody>
      </p:sp>
      <p:sp>
        <p:nvSpPr>
          <p:cNvPr id="3" name="AutoShape 3"/>
          <p:cNvSpPr/>
          <p:nvPr/>
        </p:nvSpPr>
        <p:spPr>
          <a:xfrm>
            <a:off x="0" y="7943392"/>
            <a:ext cx="5399046" cy="2343608"/>
          </a:xfrm>
          <a:prstGeom prst="rect">
            <a:avLst/>
          </a:prstGeom>
          <a:solidFill>
            <a:srgbClr val="FFE3DE"/>
          </a:solidFill>
        </p:spPr>
      </p:sp>
      <p:grpSp>
        <p:nvGrpSpPr>
          <p:cNvPr id="4" name="Group 4"/>
          <p:cNvGrpSpPr/>
          <p:nvPr/>
        </p:nvGrpSpPr>
        <p:grpSpPr>
          <a:xfrm>
            <a:off x="1085378" y="6780341"/>
            <a:ext cx="7019505" cy="2326103"/>
            <a:chOff x="0" y="0"/>
            <a:chExt cx="9359340" cy="3101471"/>
          </a:xfrm>
        </p:grpSpPr>
        <p:pic>
          <p:nvPicPr>
            <p:cNvPr id="5" name="Picture 5"/>
            <p:cNvPicPr>
              <a:picLocks noChangeAspect="1"/>
            </p:cNvPicPr>
            <p:nvPr/>
          </p:nvPicPr>
          <p:blipFill>
            <a:blip r:embed="rId2"/>
            <a:srcRect/>
            <a:stretch>
              <a:fillRect/>
            </a:stretch>
          </p:blipFill>
          <p:spPr>
            <a:xfrm>
              <a:off x="0" y="0"/>
              <a:ext cx="9359340" cy="795544"/>
            </a:xfrm>
            <a:prstGeom prst="rect">
              <a:avLst/>
            </a:prstGeom>
          </p:spPr>
        </p:pic>
        <p:pic>
          <p:nvPicPr>
            <p:cNvPr id="6" name="Picture 6"/>
            <p:cNvPicPr>
              <a:picLocks noChangeAspect="1"/>
            </p:cNvPicPr>
            <p:nvPr/>
          </p:nvPicPr>
          <p:blipFill>
            <a:blip r:embed="rId2"/>
            <a:srcRect/>
            <a:stretch>
              <a:fillRect/>
            </a:stretch>
          </p:blipFill>
          <p:spPr>
            <a:xfrm>
              <a:off x="0" y="795544"/>
              <a:ext cx="9359340" cy="795544"/>
            </a:xfrm>
            <a:prstGeom prst="rect">
              <a:avLst/>
            </a:prstGeom>
          </p:spPr>
        </p:pic>
        <p:pic>
          <p:nvPicPr>
            <p:cNvPr id="7" name="Picture 7"/>
            <p:cNvPicPr>
              <a:picLocks noChangeAspect="1"/>
            </p:cNvPicPr>
            <p:nvPr/>
          </p:nvPicPr>
          <p:blipFill>
            <a:blip r:embed="rId2"/>
            <a:srcRect/>
            <a:stretch>
              <a:fillRect/>
            </a:stretch>
          </p:blipFill>
          <p:spPr>
            <a:xfrm>
              <a:off x="0" y="1510383"/>
              <a:ext cx="9359340" cy="795544"/>
            </a:xfrm>
            <a:prstGeom prst="rect">
              <a:avLst/>
            </a:prstGeom>
          </p:spPr>
        </p:pic>
        <p:pic>
          <p:nvPicPr>
            <p:cNvPr id="8" name="Picture 8"/>
            <p:cNvPicPr>
              <a:picLocks noChangeAspect="1"/>
            </p:cNvPicPr>
            <p:nvPr/>
          </p:nvPicPr>
          <p:blipFill>
            <a:blip r:embed="rId2"/>
            <a:srcRect/>
            <a:stretch>
              <a:fillRect/>
            </a:stretch>
          </p:blipFill>
          <p:spPr>
            <a:xfrm>
              <a:off x="0" y="2305927"/>
              <a:ext cx="9359340" cy="795544"/>
            </a:xfrm>
            <a:prstGeom prst="rect">
              <a:avLst/>
            </a:prstGeom>
          </p:spPr>
        </p:pic>
      </p:grpSp>
      <p:grpSp>
        <p:nvGrpSpPr>
          <p:cNvPr id="9" name="Group 9"/>
          <p:cNvGrpSpPr/>
          <p:nvPr/>
        </p:nvGrpSpPr>
        <p:grpSpPr>
          <a:xfrm>
            <a:off x="995570" y="2577414"/>
            <a:ext cx="16313899" cy="5039337"/>
            <a:chOff x="-11466560" y="1765193"/>
            <a:chExt cx="21751865" cy="5774245"/>
          </a:xfrm>
        </p:grpSpPr>
        <p:sp>
          <p:nvSpPr>
            <p:cNvPr id="10" name="TextBox 10"/>
            <p:cNvSpPr txBox="1"/>
            <p:nvPr/>
          </p:nvSpPr>
          <p:spPr>
            <a:xfrm>
              <a:off x="66892" y="1765193"/>
              <a:ext cx="10218413" cy="730969"/>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DETERMINISTIC SYSTEM</a:t>
              </a:r>
              <a:endParaRPr lang="en-US" sz="3300" spc="429" dirty="0">
                <a:solidFill>
                  <a:srgbClr val="FFE3DE"/>
                </a:solidFill>
                <a:latin typeface="Glacial Indifference"/>
              </a:endParaRPr>
            </a:p>
          </p:txBody>
        </p:sp>
        <p:sp>
          <p:nvSpPr>
            <p:cNvPr id="11" name="TextBox 11"/>
            <p:cNvSpPr txBox="1"/>
            <p:nvPr/>
          </p:nvSpPr>
          <p:spPr>
            <a:xfrm>
              <a:off x="-11466560" y="1803663"/>
              <a:ext cx="10218413" cy="3967436"/>
            </a:xfrm>
            <a:prstGeom prst="rect">
              <a:avLst/>
            </a:prstGeom>
          </p:spPr>
          <p:txBody>
            <a:bodyPr lIns="0" tIns="0" rIns="0" bIns="0" rtlCol="0" anchor="t">
              <a:spAutoFit/>
            </a:bodyPr>
            <a:lstStyle/>
            <a:p>
              <a:pPr>
                <a:lnSpc>
                  <a:spcPts val="4500"/>
                </a:lnSpc>
              </a:pPr>
              <a:r>
                <a:rPr lang="en-US" sz="3000" spc="30" dirty="0">
                  <a:solidFill>
                    <a:srgbClr val="F9FFFF"/>
                  </a:solidFill>
                  <a:latin typeface="Glacial Indifference"/>
                </a:rPr>
                <a:t>Complex behavior, arising in a deterministic </a:t>
              </a:r>
              <a:r>
                <a:rPr lang="en-US" sz="3000" spc="30" dirty="0" smtClean="0">
                  <a:solidFill>
                    <a:srgbClr val="F9FFFF"/>
                  </a:solidFill>
                  <a:latin typeface="Glacial Indifference"/>
                </a:rPr>
                <a:t>nonlinear dynamic </a:t>
              </a:r>
              <a:r>
                <a:rPr lang="en-US" sz="3000" spc="30" dirty="0">
                  <a:solidFill>
                    <a:srgbClr val="F9FFFF"/>
                  </a:solidFill>
                  <a:latin typeface="Glacial Indifference"/>
                </a:rPr>
                <a:t>system, which exhibits two special properties: </a:t>
              </a:r>
            </a:p>
            <a:p>
              <a:pPr>
                <a:lnSpc>
                  <a:spcPts val="4500"/>
                </a:lnSpc>
              </a:pPr>
              <a:r>
                <a:rPr lang="en-US" sz="3000" spc="30" dirty="0">
                  <a:solidFill>
                    <a:srgbClr val="F9FFFF"/>
                  </a:solidFill>
                  <a:latin typeface="Glacial Indifference"/>
                </a:rPr>
                <a:t>• sensitive dependence on initial conditions</a:t>
              </a:r>
            </a:p>
            <a:p>
              <a:pPr>
                <a:lnSpc>
                  <a:spcPts val="4500"/>
                </a:lnSpc>
              </a:pPr>
              <a:r>
                <a:rPr lang="en-US" sz="3000" spc="30" dirty="0">
                  <a:solidFill>
                    <a:srgbClr val="F9FFFF"/>
                  </a:solidFill>
                  <a:latin typeface="Glacial Indifference"/>
                </a:rPr>
                <a:t>• characteristic structure… </a:t>
              </a:r>
              <a:endParaRPr lang="en-US" sz="3000" spc="30" dirty="0" smtClean="0">
                <a:solidFill>
                  <a:srgbClr val="F9FFFF"/>
                </a:solidFill>
                <a:latin typeface="Glacial Indifference"/>
              </a:endParaRPr>
            </a:p>
            <a:p>
              <a:pPr>
                <a:lnSpc>
                  <a:spcPts val="4500"/>
                </a:lnSpc>
              </a:pPr>
              <a:endParaRPr lang="en-US" sz="3000" b="0" i="0" spc="30" dirty="0">
                <a:solidFill>
                  <a:srgbClr val="F9FFFF"/>
                </a:solidFill>
                <a:latin typeface="Glacial Indifference"/>
              </a:endParaRPr>
            </a:p>
          </p:txBody>
        </p:sp>
        <p:sp>
          <p:nvSpPr>
            <p:cNvPr id="12" name="TextBox 12"/>
            <p:cNvSpPr txBox="1"/>
            <p:nvPr/>
          </p:nvSpPr>
          <p:spPr>
            <a:xfrm>
              <a:off x="43544" y="3660223"/>
              <a:ext cx="10218413" cy="786540"/>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DYNAMIC SYSTEM</a:t>
              </a:r>
              <a:endParaRPr lang="en-US" sz="3300" b="0" i="0" spc="429" dirty="0">
                <a:solidFill>
                  <a:srgbClr val="FFE3DE"/>
                </a:solidFill>
                <a:latin typeface="Glacial Indifference"/>
              </a:endParaRPr>
            </a:p>
          </p:txBody>
        </p:sp>
        <p:sp>
          <p:nvSpPr>
            <p:cNvPr id="13" name="TextBox 13"/>
            <p:cNvSpPr txBox="1"/>
            <p:nvPr/>
          </p:nvSpPr>
          <p:spPr>
            <a:xfrm>
              <a:off x="66892" y="5610824"/>
              <a:ext cx="10218413" cy="1928614"/>
            </a:xfrm>
            <a:prstGeom prst="rect">
              <a:avLst/>
            </a:prstGeom>
          </p:spPr>
          <p:txBody>
            <a:bodyPr lIns="0" tIns="0" rIns="0" bIns="0" rtlCol="0" anchor="t">
              <a:spAutoFit/>
            </a:bodyPr>
            <a:lstStyle/>
            <a:p>
              <a:pPr>
                <a:lnSpc>
                  <a:spcPts val="4500"/>
                </a:lnSpc>
              </a:pPr>
              <a:r>
                <a:rPr lang="en-US" sz="3000" spc="30" dirty="0">
                  <a:solidFill>
                    <a:srgbClr val="F9FFFF"/>
                  </a:solidFill>
                  <a:latin typeface="Glacial Indifference"/>
                </a:rPr>
                <a:t>Systems that exhibit chaos are ubiquitous; many of </a:t>
              </a:r>
              <a:r>
                <a:rPr lang="en-US" sz="3000" spc="30" dirty="0" smtClean="0">
                  <a:solidFill>
                    <a:srgbClr val="F9FFFF"/>
                  </a:solidFill>
                  <a:latin typeface="Glacial Indifference"/>
                </a:rPr>
                <a:t>them are </a:t>
              </a:r>
              <a:r>
                <a:rPr lang="en-US" sz="3000" spc="30" dirty="0">
                  <a:solidFill>
                    <a:srgbClr val="F9FFFF"/>
                  </a:solidFill>
                  <a:latin typeface="Glacial Indifference"/>
                </a:rPr>
                <a:t>also simple, well-known, and “well-understood” </a:t>
              </a:r>
            </a:p>
          </p:txBody>
        </p:sp>
      </p:grpSp>
      <p:pic>
        <p:nvPicPr>
          <p:cNvPr id="18" name="Picture 17"/>
          <p:cNvPicPr>
            <a:picLocks noChangeAspect="1"/>
          </p:cNvPicPr>
          <p:nvPr/>
        </p:nvPicPr>
        <p:blipFill>
          <a:blip r:embed="rId3"/>
          <a:stretch>
            <a:fillRect/>
          </a:stretch>
        </p:blipFill>
        <p:spPr>
          <a:xfrm>
            <a:off x="9296927" y="3341164"/>
            <a:ext cx="7925487" cy="890093"/>
          </a:xfrm>
          <a:prstGeom prst="rect">
            <a:avLst/>
          </a:prstGeom>
        </p:spPr>
      </p:pic>
    </p:spTree>
    <p:extLst>
      <p:ext uri="{BB962C8B-B14F-4D97-AF65-F5344CB8AC3E}">
        <p14:creationId xmlns:p14="http://schemas.microsoft.com/office/powerpoint/2010/main" val="238671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8458200" y="707057"/>
            <a:ext cx="9182097" cy="3462486"/>
          </a:xfrm>
          <a:prstGeom prst="rect">
            <a:avLst/>
          </a:prstGeom>
        </p:spPr>
        <p:txBody>
          <a:bodyPr wrap="square" lIns="0" tIns="0" rIns="0" bIns="0" rtlCol="0" anchor="t">
            <a:spAutoFit/>
          </a:bodyPr>
          <a:lstStyle/>
          <a:p>
            <a:pPr algn="r">
              <a:lnSpc>
                <a:spcPts val="9000"/>
              </a:lnSpc>
            </a:pPr>
            <a:r>
              <a:rPr lang="en-US" sz="6600" b="1" spc="225" dirty="0" smtClean="0">
                <a:solidFill>
                  <a:srgbClr val="1867BE"/>
                </a:solidFill>
                <a:latin typeface="Glacial Indifference"/>
              </a:rPr>
              <a:t>Nonlinear </a:t>
            </a:r>
          </a:p>
          <a:p>
            <a:pPr algn="r">
              <a:lnSpc>
                <a:spcPts val="9000"/>
              </a:lnSpc>
            </a:pPr>
            <a:r>
              <a:rPr lang="en-US" sz="6600" b="1" spc="225" dirty="0" smtClean="0">
                <a:solidFill>
                  <a:srgbClr val="1867BE"/>
                </a:solidFill>
                <a:latin typeface="Glacial Indifference"/>
              </a:rPr>
              <a:t>Dynamical </a:t>
            </a:r>
            <a:r>
              <a:rPr lang="en-US" sz="6600" b="1" spc="225" dirty="0">
                <a:solidFill>
                  <a:srgbClr val="1867BE"/>
                </a:solidFill>
                <a:latin typeface="Glacial Indifference"/>
              </a:rPr>
              <a:t>System</a:t>
            </a:r>
          </a:p>
          <a:p>
            <a:pPr>
              <a:lnSpc>
                <a:spcPts val="9000"/>
              </a:lnSpc>
            </a:pPr>
            <a:endParaRPr lang="en-US" sz="7500" b="1" i="0" spc="225" dirty="0">
              <a:solidFill>
                <a:srgbClr val="1867BE"/>
              </a:solidFill>
              <a:latin typeface="Glacial Indifference"/>
            </a:endParaRPr>
          </a:p>
        </p:txBody>
      </p:sp>
      <p:grpSp>
        <p:nvGrpSpPr>
          <p:cNvPr id="14" name="Group 14"/>
          <p:cNvGrpSpPr/>
          <p:nvPr/>
        </p:nvGrpSpPr>
        <p:grpSpPr>
          <a:xfrm>
            <a:off x="9417137" y="3332087"/>
            <a:ext cx="8032218" cy="4014291"/>
            <a:chOff x="0" y="209801"/>
            <a:chExt cx="10709624" cy="5352388"/>
          </a:xfrm>
        </p:grpSpPr>
        <p:sp>
          <p:nvSpPr>
            <p:cNvPr id="17" name="TextBox 17"/>
            <p:cNvSpPr txBox="1"/>
            <p:nvPr/>
          </p:nvSpPr>
          <p:spPr>
            <a:xfrm>
              <a:off x="37785" y="209801"/>
              <a:ext cx="10671839" cy="786540"/>
            </a:xfrm>
            <a:prstGeom prst="rect">
              <a:avLst/>
            </a:prstGeom>
          </p:spPr>
          <p:txBody>
            <a:bodyPr lIns="0" tIns="0" rIns="0" bIns="0" rtlCol="0" anchor="t">
              <a:spAutoFit/>
            </a:bodyPr>
            <a:lstStyle/>
            <a:p>
              <a:pPr algn="r">
                <a:lnSpc>
                  <a:spcPts val="4620"/>
                </a:lnSpc>
              </a:pPr>
              <a:r>
                <a:rPr lang="en-US" sz="3200" spc="429" dirty="0" smtClean="0">
                  <a:solidFill>
                    <a:srgbClr val="1867BE"/>
                  </a:solidFill>
                  <a:latin typeface="Glacial Indifference"/>
                </a:rPr>
                <a:t>A PENDULUM DOUBLE </a:t>
              </a:r>
              <a:endParaRPr lang="en-US" sz="3200" b="0" i="0" spc="429" dirty="0">
                <a:solidFill>
                  <a:srgbClr val="1867BE"/>
                </a:solidFill>
                <a:latin typeface="Glacial Indifference"/>
              </a:endParaRPr>
            </a:p>
          </p:txBody>
        </p:sp>
        <p:sp>
          <p:nvSpPr>
            <p:cNvPr id="18" name="TextBox 18"/>
            <p:cNvSpPr txBox="1"/>
            <p:nvPr/>
          </p:nvSpPr>
          <p:spPr>
            <a:xfrm>
              <a:off x="0" y="945541"/>
              <a:ext cx="10709624" cy="4616648"/>
            </a:xfrm>
            <a:prstGeom prst="rect">
              <a:avLst/>
            </a:prstGeom>
          </p:spPr>
          <p:txBody>
            <a:bodyPr lIns="0" tIns="0" rIns="0" bIns="0" rtlCol="0" anchor="t">
              <a:spAutoFit/>
            </a:bodyPr>
            <a:lstStyle/>
            <a:p>
              <a:pPr>
                <a:lnSpc>
                  <a:spcPts val="4500"/>
                </a:lnSpc>
              </a:pPr>
              <a:r>
                <a:rPr lang="en-US" sz="3000" spc="30" dirty="0" smtClean="0">
                  <a:solidFill>
                    <a:srgbClr val="1867BE"/>
                  </a:solidFill>
                  <a:latin typeface="Glacial Indifference"/>
                </a:rPr>
                <a:t>Two </a:t>
              </a:r>
              <a:r>
                <a:rPr lang="en-US" sz="3000" spc="30" dirty="0">
                  <a:solidFill>
                    <a:srgbClr val="1867BE"/>
                  </a:solidFill>
                  <a:latin typeface="Glacial Indifference"/>
                </a:rPr>
                <a:t>pieces </a:t>
              </a:r>
              <a:r>
                <a:rPr lang="en-US" sz="3000" spc="30" dirty="0" smtClean="0">
                  <a:solidFill>
                    <a:srgbClr val="1867BE"/>
                  </a:solidFill>
                  <a:latin typeface="Glacial Indifference"/>
                </a:rPr>
                <a:t>of </a:t>
              </a:r>
              <a:r>
                <a:rPr lang="en-US" sz="3000" spc="30" dirty="0" err="1" smtClean="0">
                  <a:solidFill>
                    <a:srgbClr val="1867BE"/>
                  </a:solidFill>
                  <a:latin typeface="Glacial Indifference"/>
                </a:rPr>
                <a:t>aluminium</a:t>
              </a:r>
              <a:r>
                <a:rPr lang="en-US" sz="3000" spc="30" dirty="0" smtClean="0">
                  <a:solidFill>
                    <a:srgbClr val="1867BE"/>
                  </a:solidFill>
                  <a:latin typeface="Glacial Indifference"/>
                </a:rPr>
                <a:t> </a:t>
              </a:r>
              <a:r>
                <a:rPr lang="en-US" sz="3000" spc="30" dirty="0">
                  <a:solidFill>
                    <a:srgbClr val="1867BE"/>
                  </a:solidFill>
                  <a:latin typeface="Glacial Indifference"/>
                </a:rPr>
                <a:t>and four ball bearings. </a:t>
              </a:r>
              <a:r>
                <a:rPr lang="en-US" sz="3000" spc="30" dirty="0" smtClean="0">
                  <a:solidFill>
                    <a:srgbClr val="1867BE"/>
                  </a:solidFill>
                  <a:latin typeface="Glacial Indifference"/>
                </a:rPr>
                <a:t>Even though </a:t>
              </a:r>
              <a:r>
                <a:rPr lang="en-US" sz="3000" spc="30" dirty="0">
                  <a:solidFill>
                    <a:srgbClr val="1867BE"/>
                  </a:solidFill>
                  <a:latin typeface="Glacial Indifference"/>
                </a:rPr>
                <a:t>the system is physically very</a:t>
              </a:r>
            </a:p>
            <a:p>
              <a:pPr>
                <a:lnSpc>
                  <a:spcPts val="4500"/>
                </a:lnSpc>
              </a:pPr>
              <a:r>
                <a:rPr lang="en-US" sz="3000" spc="30" dirty="0">
                  <a:solidFill>
                    <a:srgbClr val="1867BE"/>
                  </a:solidFill>
                  <a:latin typeface="Glacial Indifference"/>
                </a:rPr>
                <a:t>simple, it's behavior is very complicated.</a:t>
              </a:r>
            </a:p>
            <a:p>
              <a:pPr>
                <a:lnSpc>
                  <a:spcPts val="4500"/>
                </a:lnSpc>
              </a:pPr>
              <a:endParaRPr lang="en-US" sz="3000" spc="30" dirty="0">
                <a:solidFill>
                  <a:srgbClr val="1867BE"/>
                </a:solidFill>
                <a:latin typeface="Glacial Indifference"/>
              </a:endParaRPr>
            </a:p>
            <a:p>
              <a:pPr>
                <a:lnSpc>
                  <a:spcPts val="4500"/>
                </a:lnSpc>
              </a:pPr>
              <a:r>
                <a:rPr lang="en-US" sz="3000" spc="30" dirty="0">
                  <a:solidFill>
                    <a:srgbClr val="1867BE"/>
                  </a:solidFill>
                  <a:latin typeface="Glacial Indifference"/>
                </a:rPr>
                <a:t>Moreover, this system is </a:t>
              </a:r>
              <a:r>
                <a:rPr lang="en-US" sz="3000" spc="30" dirty="0" smtClean="0">
                  <a:solidFill>
                    <a:srgbClr val="1867BE"/>
                  </a:solidFill>
                  <a:latin typeface="Glacial Indifference"/>
                </a:rPr>
                <a:t>sensitively dependent </a:t>
              </a:r>
              <a:r>
                <a:rPr lang="en-US" sz="3000" spc="30" dirty="0">
                  <a:solidFill>
                    <a:srgbClr val="1867BE"/>
                  </a:solidFill>
                  <a:latin typeface="Glacial Indifference"/>
                </a:rPr>
                <a:t>on initial conditions.</a:t>
              </a:r>
              <a:endParaRPr lang="en-US" sz="3000" b="0" i="0" spc="30" dirty="0" smtClean="0">
                <a:solidFill>
                  <a:srgbClr val="1867BE"/>
                </a:solidFill>
                <a:latin typeface="Glacial Indifference"/>
              </a:endParaRPr>
            </a:p>
          </p:txBody>
        </p:sp>
      </p:grpSp>
      <p:pic>
        <p:nvPicPr>
          <p:cNvPr id="11" name="Picture 10"/>
          <p:cNvPicPr>
            <a:picLocks noChangeAspect="1"/>
          </p:cNvPicPr>
          <p:nvPr/>
        </p:nvPicPr>
        <p:blipFill>
          <a:blip r:embed="rId3"/>
          <a:stretch>
            <a:fillRect/>
          </a:stretch>
        </p:blipFill>
        <p:spPr>
          <a:xfrm>
            <a:off x="1728074" y="1450017"/>
            <a:ext cx="6706935" cy="6847080"/>
          </a:xfrm>
          <a:prstGeom prst="rect">
            <a:avLst/>
          </a:prstGeom>
          <a:ln w="50800">
            <a:solidFill>
              <a:srgbClr val="1867BE"/>
            </a:solidFill>
          </a:ln>
        </p:spPr>
      </p:pic>
    </p:spTree>
    <p:extLst>
      <p:ext uri="{BB962C8B-B14F-4D97-AF65-F5344CB8AC3E}">
        <p14:creationId xmlns:p14="http://schemas.microsoft.com/office/powerpoint/2010/main" val="386701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67BE"/>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7068687" cy="1154162"/>
          </a:xfrm>
          <a:prstGeom prst="rect">
            <a:avLst/>
          </a:prstGeom>
        </p:spPr>
        <p:txBody>
          <a:bodyPr lIns="0" tIns="0" rIns="0" bIns="0" rtlCol="0" anchor="t">
            <a:spAutoFit/>
          </a:bodyPr>
          <a:lstStyle/>
          <a:p>
            <a:pPr>
              <a:lnSpc>
                <a:spcPts val="9000"/>
              </a:lnSpc>
            </a:pPr>
            <a:r>
              <a:rPr lang="en-US" sz="6600" b="1" i="0" spc="225" dirty="0" smtClean="0">
                <a:solidFill>
                  <a:srgbClr val="F9FFFF"/>
                </a:solidFill>
                <a:latin typeface="Glacial Indifference"/>
              </a:rPr>
              <a:t>Highlights</a:t>
            </a:r>
            <a:r>
              <a:rPr lang="es-VE" sz="6600" b="1" i="0" spc="225" dirty="0" smtClean="0">
                <a:solidFill>
                  <a:srgbClr val="F9FFFF"/>
                </a:solidFill>
                <a:latin typeface="Glacial Indifference"/>
              </a:rPr>
              <a:t> </a:t>
            </a:r>
            <a:endParaRPr lang="en-US" sz="6600" b="1" i="0" spc="225" dirty="0">
              <a:solidFill>
                <a:srgbClr val="F9FFFF"/>
              </a:solidFill>
              <a:latin typeface="Glacial Indifference"/>
            </a:endParaRPr>
          </a:p>
        </p:txBody>
      </p:sp>
      <p:sp>
        <p:nvSpPr>
          <p:cNvPr id="3" name="AutoShape 3"/>
          <p:cNvSpPr/>
          <p:nvPr/>
        </p:nvSpPr>
        <p:spPr>
          <a:xfrm>
            <a:off x="0" y="7943392"/>
            <a:ext cx="5399046" cy="2343608"/>
          </a:xfrm>
          <a:prstGeom prst="rect">
            <a:avLst/>
          </a:prstGeom>
          <a:solidFill>
            <a:srgbClr val="FFE3DE"/>
          </a:solidFill>
        </p:spPr>
      </p:sp>
      <p:grpSp>
        <p:nvGrpSpPr>
          <p:cNvPr id="4" name="Group 4"/>
          <p:cNvGrpSpPr/>
          <p:nvPr/>
        </p:nvGrpSpPr>
        <p:grpSpPr>
          <a:xfrm>
            <a:off x="1085378" y="6780341"/>
            <a:ext cx="7019505" cy="2326103"/>
            <a:chOff x="0" y="0"/>
            <a:chExt cx="9359340" cy="3101471"/>
          </a:xfrm>
        </p:grpSpPr>
        <p:pic>
          <p:nvPicPr>
            <p:cNvPr id="5" name="Picture 5"/>
            <p:cNvPicPr>
              <a:picLocks noChangeAspect="1"/>
            </p:cNvPicPr>
            <p:nvPr/>
          </p:nvPicPr>
          <p:blipFill>
            <a:blip r:embed="rId2"/>
            <a:srcRect/>
            <a:stretch>
              <a:fillRect/>
            </a:stretch>
          </p:blipFill>
          <p:spPr>
            <a:xfrm>
              <a:off x="0" y="0"/>
              <a:ext cx="9359340" cy="795544"/>
            </a:xfrm>
            <a:prstGeom prst="rect">
              <a:avLst/>
            </a:prstGeom>
          </p:spPr>
        </p:pic>
        <p:pic>
          <p:nvPicPr>
            <p:cNvPr id="6" name="Picture 6"/>
            <p:cNvPicPr>
              <a:picLocks noChangeAspect="1"/>
            </p:cNvPicPr>
            <p:nvPr/>
          </p:nvPicPr>
          <p:blipFill>
            <a:blip r:embed="rId2"/>
            <a:srcRect/>
            <a:stretch>
              <a:fillRect/>
            </a:stretch>
          </p:blipFill>
          <p:spPr>
            <a:xfrm>
              <a:off x="0" y="795544"/>
              <a:ext cx="9359340" cy="795544"/>
            </a:xfrm>
            <a:prstGeom prst="rect">
              <a:avLst/>
            </a:prstGeom>
          </p:spPr>
        </p:pic>
        <p:pic>
          <p:nvPicPr>
            <p:cNvPr id="7" name="Picture 7"/>
            <p:cNvPicPr>
              <a:picLocks noChangeAspect="1"/>
            </p:cNvPicPr>
            <p:nvPr/>
          </p:nvPicPr>
          <p:blipFill>
            <a:blip r:embed="rId2"/>
            <a:srcRect/>
            <a:stretch>
              <a:fillRect/>
            </a:stretch>
          </p:blipFill>
          <p:spPr>
            <a:xfrm>
              <a:off x="0" y="1510383"/>
              <a:ext cx="9359340" cy="795544"/>
            </a:xfrm>
            <a:prstGeom prst="rect">
              <a:avLst/>
            </a:prstGeom>
          </p:spPr>
        </p:pic>
        <p:pic>
          <p:nvPicPr>
            <p:cNvPr id="8" name="Picture 8"/>
            <p:cNvPicPr>
              <a:picLocks noChangeAspect="1"/>
            </p:cNvPicPr>
            <p:nvPr/>
          </p:nvPicPr>
          <p:blipFill>
            <a:blip r:embed="rId2"/>
            <a:srcRect/>
            <a:stretch>
              <a:fillRect/>
            </a:stretch>
          </p:blipFill>
          <p:spPr>
            <a:xfrm>
              <a:off x="0" y="2305927"/>
              <a:ext cx="9359340" cy="795544"/>
            </a:xfrm>
            <a:prstGeom prst="rect">
              <a:avLst/>
            </a:prstGeom>
          </p:spPr>
        </p:pic>
      </p:grpSp>
      <p:grpSp>
        <p:nvGrpSpPr>
          <p:cNvPr id="9" name="Group 9"/>
          <p:cNvGrpSpPr/>
          <p:nvPr/>
        </p:nvGrpSpPr>
        <p:grpSpPr>
          <a:xfrm>
            <a:off x="9595490" y="978694"/>
            <a:ext cx="7707353" cy="7953119"/>
            <a:chOff x="0" y="-66675"/>
            <a:chExt cx="10276470" cy="9112959"/>
          </a:xfrm>
        </p:grpSpPr>
        <p:sp>
          <p:nvSpPr>
            <p:cNvPr id="10" name="TextBox 10"/>
            <p:cNvSpPr txBox="1"/>
            <p:nvPr/>
          </p:nvSpPr>
          <p:spPr>
            <a:xfrm>
              <a:off x="0" y="-66675"/>
              <a:ext cx="10218413" cy="730969"/>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DETERMINISTIC SYSTEM</a:t>
              </a:r>
              <a:endParaRPr lang="en-US" sz="3300" spc="429" dirty="0">
                <a:solidFill>
                  <a:srgbClr val="FFE3DE"/>
                </a:solidFill>
                <a:latin typeface="Glacial Indifference"/>
              </a:endParaRPr>
            </a:p>
          </p:txBody>
        </p:sp>
        <p:sp>
          <p:nvSpPr>
            <p:cNvPr id="11" name="TextBox 11"/>
            <p:cNvSpPr txBox="1"/>
            <p:nvPr/>
          </p:nvSpPr>
          <p:spPr>
            <a:xfrm>
              <a:off x="0" y="742950"/>
              <a:ext cx="10218413" cy="3013645"/>
            </a:xfrm>
            <a:prstGeom prst="rect">
              <a:avLst/>
            </a:prstGeom>
          </p:spPr>
          <p:txBody>
            <a:bodyPr lIns="0" tIns="0" rIns="0" bIns="0" rtlCol="0" anchor="t">
              <a:spAutoFit/>
            </a:bodyPr>
            <a:lstStyle/>
            <a:p>
              <a:pPr>
                <a:lnSpc>
                  <a:spcPts val="4500"/>
                </a:lnSpc>
              </a:pPr>
              <a:r>
                <a:rPr lang="en-US" sz="3000" spc="30" dirty="0">
                  <a:solidFill>
                    <a:srgbClr val="F9FFFF"/>
                  </a:solidFill>
                  <a:latin typeface="Glacial Indifference"/>
                </a:rPr>
                <a:t>A deterministic system is one that is not</a:t>
              </a:r>
            </a:p>
            <a:p>
              <a:pPr>
                <a:lnSpc>
                  <a:spcPts val="4500"/>
                </a:lnSpc>
              </a:pPr>
              <a:r>
                <a:rPr lang="en-US" sz="3000" spc="30" dirty="0">
                  <a:solidFill>
                    <a:srgbClr val="F9FFFF"/>
                  </a:solidFill>
                  <a:latin typeface="Glacial Indifference"/>
                </a:rPr>
                <a:t>random. Cause and effect are linked and the current state determines the future</a:t>
              </a:r>
            </a:p>
            <a:p>
              <a:pPr>
                <a:lnSpc>
                  <a:spcPts val="4500"/>
                </a:lnSpc>
              </a:pPr>
              <a:r>
                <a:rPr lang="en-US" sz="3000" spc="30" dirty="0">
                  <a:solidFill>
                    <a:srgbClr val="F9FFFF"/>
                  </a:solidFill>
                  <a:latin typeface="Glacial Indifference"/>
                </a:rPr>
                <a:t>state.</a:t>
              </a:r>
              <a:endParaRPr lang="en-US" sz="3000" b="0" i="0" spc="30" dirty="0">
                <a:solidFill>
                  <a:srgbClr val="F9FFFF"/>
                </a:solidFill>
                <a:latin typeface="Glacial Indifference"/>
              </a:endParaRPr>
            </a:p>
          </p:txBody>
        </p:sp>
        <p:sp>
          <p:nvSpPr>
            <p:cNvPr id="12" name="TextBox 12"/>
            <p:cNvSpPr txBox="1"/>
            <p:nvPr/>
          </p:nvSpPr>
          <p:spPr>
            <a:xfrm>
              <a:off x="58057" y="3692106"/>
              <a:ext cx="10218413" cy="786540"/>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DYNAMIC SYSTEM</a:t>
              </a:r>
              <a:endParaRPr lang="en-US" sz="3300" b="0" i="0" spc="429" dirty="0">
                <a:solidFill>
                  <a:srgbClr val="FFE3DE"/>
                </a:solidFill>
                <a:latin typeface="Glacial Indifference"/>
              </a:endParaRPr>
            </a:p>
          </p:txBody>
        </p:sp>
        <p:sp>
          <p:nvSpPr>
            <p:cNvPr id="13" name="TextBox 13"/>
            <p:cNvSpPr txBox="1"/>
            <p:nvPr/>
          </p:nvSpPr>
          <p:spPr>
            <a:xfrm>
              <a:off x="43543" y="4705504"/>
              <a:ext cx="10218413" cy="2308324"/>
            </a:xfrm>
            <a:prstGeom prst="rect">
              <a:avLst/>
            </a:prstGeom>
          </p:spPr>
          <p:txBody>
            <a:bodyPr lIns="0" tIns="0" rIns="0" bIns="0" rtlCol="0" anchor="t">
              <a:spAutoFit/>
            </a:bodyPr>
            <a:lstStyle/>
            <a:p>
              <a:pPr>
                <a:lnSpc>
                  <a:spcPts val="4500"/>
                </a:lnSpc>
              </a:pPr>
              <a:r>
                <a:rPr lang="en-US" sz="3000" spc="30" dirty="0">
                  <a:solidFill>
                    <a:srgbClr val="F9FFFF"/>
                  </a:solidFill>
                  <a:latin typeface="Glacial Indifference"/>
                </a:rPr>
                <a:t>(or a dynamical system</a:t>
              </a:r>
              <a:r>
                <a:rPr lang="en-US" sz="3000" spc="30" dirty="0" smtClean="0">
                  <a:solidFill>
                    <a:srgbClr val="F9FFFF"/>
                  </a:solidFill>
                  <a:latin typeface="Glacial Indifference"/>
                </a:rPr>
                <a:t>)</a:t>
              </a:r>
              <a:endParaRPr lang="en-US" sz="3000" spc="30" dirty="0">
                <a:solidFill>
                  <a:srgbClr val="F9FFFF"/>
                </a:solidFill>
                <a:latin typeface="Glacial Indifference"/>
              </a:endParaRPr>
            </a:p>
            <a:p>
              <a:pPr>
                <a:lnSpc>
                  <a:spcPts val="4500"/>
                </a:lnSpc>
              </a:pPr>
              <a:r>
                <a:rPr lang="en-US" sz="3000" spc="30" dirty="0">
                  <a:solidFill>
                    <a:srgbClr val="F9FFFF"/>
                  </a:solidFill>
                  <a:latin typeface="Glacial Indifference"/>
                </a:rPr>
                <a:t>either are fine, is a system that evolves with time</a:t>
              </a:r>
            </a:p>
          </p:txBody>
        </p:sp>
        <p:sp>
          <p:nvSpPr>
            <p:cNvPr id="14" name="TextBox 14"/>
            <p:cNvSpPr txBox="1"/>
            <p:nvPr/>
          </p:nvSpPr>
          <p:spPr>
            <a:xfrm>
              <a:off x="43543" y="6910886"/>
              <a:ext cx="10218413" cy="675934"/>
            </a:xfrm>
            <a:prstGeom prst="rect">
              <a:avLst/>
            </a:prstGeom>
          </p:spPr>
          <p:txBody>
            <a:bodyPr lIns="0" tIns="0" rIns="0" bIns="0" rtlCol="0" anchor="t">
              <a:spAutoFit/>
            </a:bodyPr>
            <a:lstStyle/>
            <a:p>
              <a:pPr>
                <a:lnSpc>
                  <a:spcPts val="4620"/>
                </a:lnSpc>
              </a:pPr>
              <a:r>
                <a:rPr lang="en-US" sz="3300" spc="429" dirty="0" smtClean="0">
                  <a:solidFill>
                    <a:srgbClr val="FFE3DE"/>
                  </a:solidFill>
                  <a:latin typeface="Glacial Indifference"/>
                </a:rPr>
                <a:t>NONLINEAR SYSTEM</a:t>
              </a:r>
              <a:endParaRPr lang="en-US" sz="3300" b="0" i="0" spc="429" dirty="0">
                <a:solidFill>
                  <a:srgbClr val="FFE3DE"/>
                </a:solidFill>
                <a:latin typeface="Glacial Indifference"/>
              </a:endParaRPr>
            </a:p>
          </p:txBody>
        </p:sp>
        <p:sp>
          <p:nvSpPr>
            <p:cNvPr id="15" name="TextBox 15"/>
            <p:cNvSpPr txBox="1"/>
            <p:nvPr/>
          </p:nvSpPr>
          <p:spPr>
            <a:xfrm>
              <a:off x="0" y="7778908"/>
              <a:ext cx="10218413" cy="1267376"/>
            </a:xfrm>
            <a:prstGeom prst="rect">
              <a:avLst/>
            </a:prstGeom>
          </p:spPr>
          <p:txBody>
            <a:bodyPr lIns="0" tIns="0" rIns="0" bIns="0" rtlCol="0" anchor="t">
              <a:spAutoFit/>
            </a:bodyPr>
            <a:lstStyle/>
            <a:p>
              <a:pPr>
                <a:lnSpc>
                  <a:spcPts val="4500"/>
                </a:lnSpc>
              </a:pPr>
              <a:r>
                <a:rPr lang="en-US" sz="3000" spc="30" dirty="0" smtClean="0">
                  <a:solidFill>
                    <a:srgbClr val="F9FFFF"/>
                  </a:solidFill>
                  <a:latin typeface="Glacial Indifference"/>
                </a:rPr>
                <a:t>Is </a:t>
              </a:r>
              <a:r>
                <a:rPr lang="en-US" sz="3000" spc="30" dirty="0">
                  <a:solidFill>
                    <a:srgbClr val="F9FFFF"/>
                  </a:solidFill>
                  <a:latin typeface="Glacial Indifference"/>
                </a:rPr>
                <a:t>one where </a:t>
              </a:r>
              <a:r>
                <a:rPr lang="en-US" sz="3000" spc="30" dirty="0" smtClean="0">
                  <a:solidFill>
                    <a:srgbClr val="F9FFFF"/>
                  </a:solidFill>
                  <a:latin typeface="Glacial Indifference"/>
                </a:rPr>
                <a:t>the relationships </a:t>
              </a:r>
              <a:r>
                <a:rPr lang="en-US" sz="3000" spc="30" dirty="0">
                  <a:solidFill>
                    <a:srgbClr val="F9FFFF"/>
                  </a:solidFill>
                  <a:latin typeface="Glacial Indifference"/>
                </a:rPr>
                <a:t>between the variables </a:t>
              </a:r>
              <a:r>
                <a:rPr lang="en-US" sz="3000" spc="30" dirty="0" smtClean="0">
                  <a:solidFill>
                    <a:srgbClr val="F9FFFF"/>
                  </a:solidFill>
                  <a:latin typeface="Glacial Indifference"/>
                </a:rPr>
                <a:t>that matter </a:t>
              </a:r>
              <a:r>
                <a:rPr lang="en-US" sz="3000" spc="30" dirty="0">
                  <a:solidFill>
                    <a:srgbClr val="F9FFFF"/>
                  </a:solidFill>
                  <a:latin typeface="Glacial Indifference"/>
                </a:rPr>
                <a:t>are not linear</a:t>
              </a:r>
              <a:r>
                <a:rPr lang="en-US" sz="3000" spc="30" dirty="0" smtClean="0">
                  <a:solidFill>
                    <a:srgbClr val="F9FFFF"/>
                  </a:solidFill>
                  <a:latin typeface="Glacial Indifference"/>
                </a:rPr>
                <a:t>.</a:t>
              </a:r>
              <a:endParaRPr lang="en-US" sz="3000" b="0" i="0" spc="30" dirty="0">
                <a:solidFill>
                  <a:srgbClr val="F9FFFF"/>
                </a:solidFill>
                <a:latin typeface="Glacial Indifference"/>
              </a:endParaRPr>
            </a:p>
          </p:txBody>
        </p:sp>
      </p:grpSp>
    </p:spTree>
    <p:extLst>
      <p:ext uri="{BB962C8B-B14F-4D97-AF65-F5344CB8AC3E}">
        <p14:creationId xmlns:p14="http://schemas.microsoft.com/office/powerpoint/2010/main" val="50954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9255421" y="1021556"/>
            <a:ext cx="8003876" cy="1150144"/>
          </a:xfrm>
          <a:prstGeom prst="rect">
            <a:avLst/>
          </a:prstGeom>
        </p:spPr>
        <p:txBody>
          <a:bodyPr lIns="0" tIns="0" rIns="0" bIns="0" rtlCol="0" anchor="t">
            <a:spAutoFit/>
          </a:bodyPr>
          <a:lstStyle/>
          <a:p>
            <a:pPr algn="r">
              <a:lnSpc>
                <a:spcPts val="9000"/>
              </a:lnSpc>
            </a:pPr>
            <a:r>
              <a:rPr lang="en-US" sz="6600" b="1" spc="225" dirty="0">
                <a:solidFill>
                  <a:srgbClr val="1867BE"/>
                </a:solidFill>
                <a:latin typeface="Glacial Indifference"/>
              </a:rPr>
              <a:t>Hyperion</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5375810"/>
            <a:chOff x="0" y="-66675"/>
            <a:chExt cx="10709624" cy="7167747"/>
          </a:xfrm>
        </p:grpSpPr>
        <p:sp>
          <p:nvSpPr>
            <p:cNvPr id="17" name="TextBox 17"/>
            <p:cNvSpPr txBox="1"/>
            <p:nvPr/>
          </p:nvSpPr>
          <p:spPr>
            <a:xfrm>
              <a:off x="37785" y="-66675"/>
              <a:ext cx="10671839" cy="786540"/>
            </a:xfrm>
            <a:prstGeom prst="rect">
              <a:avLst/>
            </a:prstGeom>
          </p:spPr>
          <p:txBody>
            <a:bodyPr lIns="0" tIns="0" rIns="0" bIns="0" rtlCol="0" anchor="t">
              <a:spAutoFit/>
            </a:bodyPr>
            <a:lstStyle/>
            <a:p>
              <a:pPr algn="r">
                <a:lnSpc>
                  <a:spcPts val="4620"/>
                </a:lnSpc>
              </a:pPr>
              <a:r>
                <a:rPr lang="en-US" sz="3200" spc="429" dirty="0" smtClean="0">
                  <a:solidFill>
                    <a:srgbClr val="1867BE"/>
                  </a:solidFill>
                  <a:latin typeface="Glacial Indifference"/>
                </a:rPr>
                <a:t>SATURN'S MOON HYPERION</a:t>
              </a:r>
              <a:endParaRPr lang="en-US" sz="3200" b="0" i="0" spc="429" dirty="0">
                <a:solidFill>
                  <a:srgbClr val="1867BE"/>
                </a:solidFill>
                <a:latin typeface="Glacial Indifference"/>
              </a:endParaRPr>
            </a:p>
          </p:txBody>
        </p:sp>
        <p:sp>
          <p:nvSpPr>
            <p:cNvPr id="18" name="TextBox 18"/>
            <p:cNvSpPr txBox="1"/>
            <p:nvPr/>
          </p:nvSpPr>
          <p:spPr>
            <a:xfrm>
              <a:off x="0" y="945541"/>
              <a:ext cx="10709624" cy="6155531"/>
            </a:xfrm>
            <a:prstGeom prst="rect">
              <a:avLst/>
            </a:prstGeom>
          </p:spPr>
          <p:txBody>
            <a:bodyPr lIns="0" tIns="0" rIns="0" bIns="0" rtlCol="0" anchor="t">
              <a:spAutoFit/>
            </a:bodyPr>
            <a:lstStyle/>
            <a:p>
              <a:pPr>
                <a:lnSpc>
                  <a:spcPts val="4500"/>
                </a:lnSpc>
              </a:pPr>
              <a:r>
                <a:rPr lang="en-US" sz="3000" spc="30" dirty="0">
                  <a:solidFill>
                    <a:srgbClr val="1867BE"/>
                  </a:solidFill>
                  <a:latin typeface="Glacial Indifference"/>
                </a:rPr>
                <a:t>Target Name: </a:t>
              </a:r>
              <a:r>
                <a:rPr lang="en-US" sz="3000" spc="30" dirty="0" smtClean="0">
                  <a:solidFill>
                    <a:srgbClr val="1867BE"/>
                  </a:solidFill>
                  <a:latin typeface="Glacial Indifference"/>
                </a:rPr>
                <a:t>Hyperion</a:t>
              </a:r>
              <a:endParaRPr lang="en-US" sz="3000" spc="30" dirty="0">
                <a:solidFill>
                  <a:srgbClr val="1867BE"/>
                </a:solidFill>
                <a:latin typeface="Glacial Indifference"/>
              </a:endParaRPr>
            </a:p>
            <a:p>
              <a:pPr>
                <a:lnSpc>
                  <a:spcPts val="4500"/>
                </a:lnSpc>
              </a:pPr>
              <a:r>
                <a:rPr lang="en-US" sz="3000" spc="30" dirty="0" smtClean="0">
                  <a:solidFill>
                    <a:srgbClr val="1867BE"/>
                  </a:solidFill>
                  <a:latin typeface="Glacial Indifference"/>
                </a:rPr>
                <a:t>Is </a:t>
              </a:r>
              <a:r>
                <a:rPr lang="en-US" sz="3000" spc="30" dirty="0">
                  <a:solidFill>
                    <a:srgbClr val="1867BE"/>
                  </a:solidFill>
                  <a:latin typeface="Glacial Indifference"/>
                </a:rPr>
                <a:t>a satellite of: </a:t>
              </a:r>
              <a:r>
                <a:rPr lang="en-US" sz="3000" spc="30" dirty="0" smtClean="0">
                  <a:solidFill>
                    <a:srgbClr val="1867BE"/>
                  </a:solidFill>
                  <a:latin typeface="Glacial Indifference"/>
                </a:rPr>
                <a:t>Saturn</a:t>
              </a:r>
              <a:endParaRPr lang="en-US" sz="3000" spc="30" dirty="0">
                <a:solidFill>
                  <a:srgbClr val="1867BE"/>
                </a:solidFill>
                <a:latin typeface="Glacial Indifference"/>
              </a:endParaRPr>
            </a:p>
            <a:p>
              <a:pPr>
                <a:lnSpc>
                  <a:spcPts val="4500"/>
                </a:lnSpc>
              </a:pPr>
              <a:r>
                <a:rPr lang="en-US" sz="3000" spc="30" dirty="0" smtClean="0">
                  <a:solidFill>
                    <a:srgbClr val="1867BE"/>
                  </a:solidFill>
                  <a:latin typeface="Glacial Indifference"/>
                </a:rPr>
                <a:t>Mission</a:t>
              </a:r>
              <a:r>
                <a:rPr lang="en-US" sz="3000" spc="30" dirty="0">
                  <a:solidFill>
                    <a:srgbClr val="1867BE"/>
                  </a:solidFill>
                  <a:latin typeface="Glacial Indifference"/>
                </a:rPr>
                <a:t>: </a:t>
              </a:r>
              <a:r>
                <a:rPr lang="en-US" sz="3000" spc="30" dirty="0" smtClean="0">
                  <a:solidFill>
                    <a:srgbClr val="1867BE"/>
                  </a:solidFill>
                  <a:latin typeface="Glacial Indifference"/>
                </a:rPr>
                <a:t>Cassini-Huygens</a:t>
              </a:r>
              <a:r>
                <a:rPr lang="en-US" sz="3000" spc="30" dirty="0">
                  <a:solidFill>
                    <a:srgbClr val="1867BE"/>
                  </a:solidFill>
                  <a:latin typeface="Glacial Indifference"/>
                </a:rPr>
                <a:t> </a:t>
              </a:r>
            </a:p>
            <a:p>
              <a:pPr>
                <a:lnSpc>
                  <a:spcPts val="4500"/>
                </a:lnSpc>
              </a:pPr>
              <a:r>
                <a:rPr lang="en-US" sz="3000" spc="30" dirty="0" smtClean="0">
                  <a:solidFill>
                    <a:srgbClr val="1867BE"/>
                  </a:solidFill>
                  <a:latin typeface="Glacial Indifference"/>
                </a:rPr>
                <a:t>Spacecraft</a:t>
              </a:r>
              <a:r>
                <a:rPr lang="en-US" sz="3000" spc="30" dirty="0">
                  <a:solidFill>
                    <a:srgbClr val="1867BE"/>
                  </a:solidFill>
                  <a:latin typeface="Glacial Indifference"/>
                </a:rPr>
                <a:t>: </a:t>
              </a:r>
              <a:r>
                <a:rPr lang="en-US" sz="3000" spc="30" dirty="0" smtClean="0">
                  <a:solidFill>
                    <a:srgbClr val="1867BE"/>
                  </a:solidFill>
                  <a:latin typeface="Glacial Indifference"/>
                </a:rPr>
                <a:t>Cassini </a:t>
              </a:r>
              <a:r>
                <a:rPr lang="en-US" sz="3000" spc="30" dirty="0">
                  <a:solidFill>
                    <a:srgbClr val="1867BE"/>
                  </a:solidFill>
                  <a:latin typeface="Glacial Indifference"/>
                </a:rPr>
                <a:t>Orbiter</a:t>
              </a:r>
            </a:p>
            <a:p>
              <a:pPr>
                <a:lnSpc>
                  <a:spcPts val="4500"/>
                </a:lnSpc>
              </a:pPr>
              <a:r>
                <a:rPr lang="en-US" sz="3000" spc="30" dirty="0" smtClean="0">
                  <a:solidFill>
                    <a:srgbClr val="1867BE"/>
                  </a:solidFill>
                  <a:latin typeface="Glacial Indifference"/>
                </a:rPr>
                <a:t>Instrument</a:t>
              </a:r>
              <a:r>
                <a:rPr lang="en-US" sz="3000" spc="30" dirty="0">
                  <a:solidFill>
                    <a:srgbClr val="1867BE"/>
                  </a:solidFill>
                  <a:latin typeface="Glacial Indifference"/>
                </a:rPr>
                <a:t>: </a:t>
              </a:r>
              <a:r>
                <a:rPr lang="en-US" sz="3000" spc="30" dirty="0" smtClean="0">
                  <a:solidFill>
                    <a:srgbClr val="1867BE"/>
                  </a:solidFill>
                  <a:latin typeface="Glacial Indifference"/>
                </a:rPr>
                <a:t>ISS </a:t>
              </a:r>
              <a:r>
                <a:rPr lang="en-US" sz="3000" spc="30" dirty="0">
                  <a:solidFill>
                    <a:srgbClr val="1867BE"/>
                  </a:solidFill>
                  <a:latin typeface="Glacial Indifference"/>
                </a:rPr>
                <a:t>- Narrow </a:t>
              </a:r>
              <a:r>
                <a:rPr lang="en-US" sz="3000" spc="30" dirty="0" smtClean="0">
                  <a:solidFill>
                    <a:srgbClr val="1867BE"/>
                  </a:solidFill>
                  <a:latin typeface="Glacial Indifference"/>
                </a:rPr>
                <a:t>Angle</a:t>
              </a:r>
              <a:r>
                <a:rPr lang="en-US" sz="3000" spc="30" dirty="0">
                  <a:solidFill>
                    <a:srgbClr val="1867BE"/>
                  </a:solidFill>
                  <a:latin typeface="Glacial Indifference"/>
                </a:rPr>
                <a:t> </a:t>
              </a:r>
            </a:p>
            <a:p>
              <a:pPr>
                <a:lnSpc>
                  <a:spcPts val="4500"/>
                </a:lnSpc>
              </a:pPr>
              <a:r>
                <a:rPr lang="en-US" sz="3000" spc="30" dirty="0" smtClean="0">
                  <a:solidFill>
                    <a:srgbClr val="1867BE"/>
                  </a:solidFill>
                  <a:latin typeface="Glacial Indifference"/>
                </a:rPr>
                <a:t>Produced </a:t>
              </a:r>
              <a:r>
                <a:rPr lang="en-US" sz="3000" spc="30" dirty="0">
                  <a:solidFill>
                    <a:srgbClr val="1867BE"/>
                  </a:solidFill>
                  <a:latin typeface="Glacial Indifference"/>
                </a:rPr>
                <a:t>By: 	Cassini Imaging </a:t>
              </a:r>
              <a:r>
                <a:rPr lang="en-US" sz="3000" spc="30" dirty="0" smtClean="0">
                  <a:solidFill>
                    <a:srgbClr val="1867BE"/>
                  </a:solidFill>
                  <a:latin typeface="Glacial Indifference"/>
                </a:rPr>
                <a:t>Team</a:t>
              </a:r>
            </a:p>
            <a:p>
              <a:pPr>
                <a:lnSpc>
                  <a:spcPts val="4500"/>
                </a:lnSpc>
              </a:pPr>
              <a:r>
                <a:rPr lang="en-US" sz="3000" spc="30" dirty="0" smtClean="0">
                  <a:solidFill>
                    <a:srgbClr val="1867BE"/>
                  </a:solidFill>
                  <a:latin typeface="Glacial Indifference"/>
                </a:rPr>
                <a:t>Other</a:t>
              </a:r>
              <a:r>
                <a:rPr lang="en-US" sz="3000" spc="30" dirty="0">
                  <a:solidFill>
                    <a:srgbClr val="1867BE"/>
                  </a:solidFill>
                  <a:latin typeface="Glacial Indifference"/>
                </a:rPr>
                <a:t>  </a:t>
              </a:r>
              <a:r>
                <a:rPr lang="en-US" sz="3000" spc="30" dirty="0" smtClean="0">
                  <a:solidFill>
                    <a:srgbClr val="1867BE"/>
                  </a:solidFill>
                  <a:latin typeface="Glacial Indifference"/>
                </a:rPr>
                <a:t>Information</a:t>
              </a:r>
              <a:r>
                <a:rPr lang="en-US" sz="3000" spc="30" dirty="0">
                  <a:solidFill>
                    <a:srgbClr val="1867BE"/>
                  </a:solidFill>
                  <a:latin typeface="Glacial Indifference"/>
                </a:rPr>
                <a:t>: </a:t>
              </a:r>
              <a:r>
                <a:rPr lang="en-US" sz="3000" spc="30" dirty="0" smtClean="0">
                  <a:solidFill>
                    <a:srgbClr val="1867BE"/>
                  </a:solidFill>
                  <a:latin typeface="Glacial Indifference"/>
                </a:rPr>
                <a:t>You </a:t>
              </a:r>
              <a:r>
                <a:rPr lang="en-US" sz="3000" spc="30" dirty="0">
                  <a:solidFill>
                    <a:srgbClr val="1867BE"/>
                  </a:solidFill>
                  <a:latin typeface="Glacial Indifference"/>
                </a:rPr>
                <a:t>will need 3D glasses </a:t>
              </a:r>
            </a:p>
            <a:p>
              <a:pPr>
                <a:lnSpc>
                  <a:spcPts val="4500"/>
                </a:lnSpc>
              </a:pPr>
              <a:r>
                <a:rPr lang="en-US" sz="3000" spc="30" dirty="0" smtClean="0">
                  <a:solidFill>
                    <a:srgbClr val="1867BE"/>
                  </a:solidFill>
                  <a:latin typeface="Glacial Indifference"/>
                </a:rPr>
                <a:t>Primary </a:t>
              </a:r>
              <a:r>
                <a:rPr lang="en-US" sz="3000" spc="30" dirty="0">
                  <a:solidFill>
                    <a:srgbClr val="1867BE"/>
                  </a:solidFill>
                  <a:latin typeface="Glacial Indifference"/>
                </a:rPr>
                <a:t>Data Set: </a:t>
              </a:r>
              <a:r>
                <a:rPr lang="en-US" sz="3000" spc="30" dirty="0" smtClean="0">
                  <a:solidFill>
                    <a:srgbClr val="1867BE"/>
                  </a:solidFill>
                  <a:latin typeface="Glacial Indifference"/>
                </a:rPr>
                <a:t>Cassini.</a:t>
              </a:r>
              <a:endParaRPr lang="en-US" sz="3000" b="0" i="0" spc="30" dirty="0" smtClean="0">
                <a:solidFill>
                  <a:srgbClr val="1867BE"/>
                </a:solidFill>
                <a:latin typeface="Glacial Indifference"/>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85" y="1864475"/>
            <a:ext cx="6620515" cy="6636065"/>
          </a:xfrm>
          <a:prstGeom prst="rect">
            <a:avLst/>
          </a:prstGeom>
          <a:solidFill>
            <a:srgbClr val="FFE3DE"/>
          </a:solidFill>
          <a:ln w="50800">
            <a:solidFill>
              <a:srgbClr val="1867BE"/>
            </a:solidFill>
          </a:ln>
        </p:spPr>
      </p:pic>
      <p:sp>
        <p:nvSpPr>
          <p:cNvPr id="15" name="TextBox 18"/>
          <p:cNvSpPr txBox="1"/>
          <p:nvPr/>
        </p:nvSpPr>
        <p:spPr>
          <a:xfrm>
            <a:off x="446033" y="8800390"/>
            <a:ext cx="8032218" cy="577081"/>
          </a:xfrm>
          <a:prstGeom prst="rect">
            <a:avLst/>
          </a:prstGeom>
        </p:spPr>
        <p:txBody>
          <a:bodyPr lIns="0" tIns="0" rIns="0" bIns="0" rtlCol="0" anchor="t">
            <a:spAutoFit/>
          </a:bodyPr>
          <a:lstStyle/>
          <a:p>
            <a:pPr>
              <a:lnSpc>
                <a:spcPts val="4500"/>
              </a:lnSpc>
            </a:pPr>
            <a:r>
              <a:rPr lang="en-US" spc="30" dirty="0" smtClean="0">
                <a:solidFill>
                  <a:srgbClr val="1867BE"/>
                </a:solidFill>
                <a:latin typeface="Glacial Indifference"/>
              </a:rPr>
              <a:t>II</a:t>
            </a:r>
            <a:r>
              <a:rPr lang="en-US" spc="30" dirty="0" smtClean="0">
                <a:solidFill>
                  <a:schemeClr val="bg1"/>
                </a:solidFill>
                <a:latin typeface="Glacial Indifference"/>
              </a:rPr>
              <a:t>Image </a:t>
            </a:r>
            <a:r>
              <a:rPr lang="en-US" spc="30" dirty="0">
                <a:solidFill>
                  <a:schemeClr val="bg1"/>
                </a:solidFill>
                <a:latin typeface="Glacial Indifference"/>
              </a:rPr>
              <a:t>Credit: </a:t>
            </a:r>
            <a:r>
              <a:rPr lang="en-US" spc="30" dirty="0" smtClean="0">
                <a:solidFill>
                  <a:schemeClr val="bg1"/>
                </a:solidFill>
                <a:latin typeface="Glacial Indifference"/>
              </a:rPr>
              <a:t>NASA/JPL/Space Science </a:t>
            </a:r>
            <a:r>
              <a:rPr lang="en-US" spc="30" dirty="0">
                <a:solidFill>
                  <a:schemeClr val="bg1"/>
                </a:solidFill>
                <a:latin typeface="Glacial Indifference"/>
              </a:rPr>
              <a:t>Institute </a:t>
            </a:r>
            <a:endParaRPr lang="en-US" b="0" i="0" spc="30" dirty="0" smtClean="0">
              <a:solidFill>
                <a:schemeClr val="bg1"/>
              </a:solidFill>
              <a:latin typeface="Glacial Indifference"/>
            </a:endParaRPr>
          </a:p>
        </p:txBody>
      </p:sp>
    </p:spTree>
    <p:extLst>
      <p:ext uri="{BB962C8B-B14F-4D97-AF65-F5344CB8AC3E}">
        <p14:creationId xmlns:p14="http://schemas.microsoft.com/office/powerpoint/2010/main" val="566750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4">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4">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4">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4">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9255421" y="1021556"/>
            <a:ext cx="8003876" cy="1077218"/>
          </a:xfrm>
          <a:prstGeom prst="rect">
            <a:avLst/>
          </a:prstGeom>
        </p:spPr>
        <p:txBody>
          <a:bodyPr lIns="0" tIns="0" rIns="0" bIns="0" rtlCol="0" anchor="t">
            <a:spAutoFit/>
          </a:bodyPr>
          <a:lstStyle/>
          <a:p>
            <a:pPr algn="r">
              <a:lnSpc>
                <a:spcPts val="9000"/>
              </a:lnSpc>
            </a:pPr>
            <a:r>
              <a:rPr lang="en-US" sz="6600" b="1" spc="225" dirty="0">
                <a:solidFill>
                  <a:srgbClr val="1867BE"/>
                </a:solidFill>
                <a:latin typeface="Glacial Indifference"/>
              </a:rPr>
              <a:t>Hyperion</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5375810"/>
            <a:chOff x="0" y="-66675"/>
            <a:chExt cx="10709624" cy="7167746"/>
          </a:xfrm>
        </p:grpSpPr>
        <p:sp>
          <p:nvSpPr>
            <p:cNvPr id="17" name="TextBox 17"/>
            <p:cNvSpPr txBox="1"/>
            <p:nvPr/>
          </p:nvSpPr>
          <p:spPr>
            <a:xfrm>
              <a:off x="37785" y="-66675"/>
              <a:ext cx="10671839" cy="786540"/>
            </a:xfrm>
            <a:prstGeom prst="rect">
              <a:avLst/>
            </a:prstGeom>
          </p:spPr>
          <p:txBody>
            <a:bodyPr lIns="0" tIns="0" rIns="0" bIns="0" rtlCol="0" anchor="t">
              <a:spAutoFit/>
            </a:bodyPr>
            <a:lstStyle/>
            <a:p>
              <a:pPr algn="r">
                <a:lnSpc>
                  <a:spcPts val="4620"/>
                </a:lnSpc>
              </a:pPr>
              <a:r>
                <a:rPr lang="en-US" sz="3200" spc="429" dirty="0" smtClean="0">
                  <a:solidFill>
                    <a:srgbClr val="1867BE"/>
                  </a:solidFill>
                  <a:latin typeface="Glacial Indifference"/>
                </a:rPr>
                <a:t>SATURN'S MOON HYPERION</a:t>
              </a:r>
              <a:endParaRPr lang="en-US" sz="3200" b="0" i="0" spc="429" dirty="0">
                <a:solidFill>
                  <a:srgbClr val="1867BE"/>
                </a:solidFill>
                <a:latin typeface="Glacial Indifference"/>
              </a:endParaRPr>
            </a:p>
          </p:txBody>
        </p:sp>
        <p:sp>
          <p:nvSpPr>
            <p:cNvPr id="18" name="TextBox 18"/>
            <p:cNvSpPr txBox="1"/>
            <p:nvPr/>
          </p:nvSpPr>
          <p:spPr>
            <a:xfrm>
              <a:off x="0" y="945541"/>
              <a:ext cx="10709624" cy="6155530"/>
            </a:xfrm>
            <a:prstGeom prst="rect">
              <a:avLst/>
            </a:prstGeom>
          </p:spPr>
          <p:txBody>
            <a:bodyPr lIns="0" tIns="0" rIns="0" bIns="0" rtlCol="0" anchor="t">
              <a:spAutoFit/>
            </a:bodyPr>
            <a:lstStyle/>
            <a:p>
              <a:pPr>
                <a:lnSpc>
                  <a:spcPts val="4500"/>
                </a:lnSpc>
              </a:pPr>
              <a:r>
                <a:rPr lang="en-US" sz="3000" spc="30" dirty="0" smtClean="0">
                  <a:solidFill>
                    <a:srgbClr val="1867BE"/>
                  </a:solidFill>
                  <a:latin typeface="Glacial Indifference"/>
                </a:rPr>
                <a:t> Hyperion</a:t>
              </a:r>
            </a:p>
            <a:p>
              <a:pPr>
                <a:lnSpc>
                  <a:spcPts val="4500"/>
                </a:lnSpc>
              </a:pPr>
              <a:r>
                <a:rPr lang="en-US" sz="3000" spc="30" dirty="0" smtClean="0">
                  <a:solidFill>
                    <a:srgbClr val="1867BE"/>
                  </a:solidFill>
                  <a:latin typeface="Glacial Indifference"/>
                </a:rPr>
                <a:t>is </a:t>
              </a:r>
              <a:r>
                <a:rPr lang="en-US" sz="3000" spc="30" dirty="0">
                  <a:solidFill>
                    <a:srgbClr val="1867BE"/>
                  </a:solidFill>
                  <a:latin typeface="Glacial Indifference"/>
                </a:rPr>
                <a:t>a very unusual shape and as a result of</a:t>
              </a:r>
            </a:p>
            <a:p>
              <a:pPr>
                <a:lnSpc>
                  <a:spcPts val="4500"/>
                </a:lnSpc>
              </a:pPr>
              <a:r>
                <a:rPr lang="en-US" sz="3000" spc="30" dirty="0" smtClean="0">
                  <a:solidFill>
                    <a:srgbClr val="1867BE"/>
                  </a:solidFill>
                  <a:latin typeface="Glacial Indifference"/>
                </a:rPr>
                <a:t>that </a:t>
              </a:r>
              <a:r>
                <a:rPr lang="en-US" sz="3000" spc="30" dirty="0">
                  <a:solidFill>
                    <a:srgbClr val="1867BE"/>
                  </a:solidFill>
                  <a:latin typeface="Glacial Indifference"/>
                </a:rPr>
                <a:t>shape, it tumbles chaotically.</a:t>
              </a:r>
            </a:p>
            <a:p>
              <a:pPr>
                <a:lnSpc>
                  <a:spcPts val="4500"/>
                </a:lnSpc>
              </a:pPr>
              <a:r>
                <a:rPr lang="en-US" sz="3000" spc="30" dirty="0">
                  <a:solidFill>
                    <a:srgbClr val="1867BE"/>
                  </a:solidFill>
                  <a:latin typeface="Glacial Indifference"/>
                </a:rPr>
                <a:t>There's also chaos on how planets move</a:t>
              </a:r>
            </a:p>
            <a:p>
              <a:pPr>
                <a:lnSpc>
                  <a:spcPts val="4500"/>
                </a:lnSpc>
              </a:pPr>
              <a:r>
                <a:rPr lang="en-US" sz="3000" spc="30" dirty="0" smtClean="0">
                  <a:solidFill>
                    <a:srgbClr val="1867BE"/>
                  </a:solidFill>
                  <a:latin typeface="Glacial Indifference"/>
                </a:rPr>
                <a:t>through </a:t>
              </a:r>
              <a:r>
                <a:rPr lang="en-US" sz="3000" spc="30" dirty="0">
                  <a:solidFill>
                    <a:srgbClr val="1867BE"/>
                  </a:solidFill>
                  <a:latin typeface="Glacial Indifference"/>
                </a:rPr>
                <a:t>space, not just how they tumble.</a:t>
              </a:r>
            </a:p>
            <a:p>
              <a:pPr>
                <a:lnSpc>
                  <a:spcPts val="4500"/>
                </a:lnSpc>
              </a:pPr>
              <a:r>
                <a:rPr lang="en-US" sz="3000" spc="30" dirty="0">
                  <a:solidFill>
                    <a:srgbClr val="1867BE"/>
                  </a:solidFill>
                  <a:latin typeface="Glacial Indifference"/>
                </a:rPr>
                <a:t>You may remember from Physics, that the</a:t>
              </a:r>
            </a:p>
            <a:p>
              <a:pPr>
                <a:lnSpc>
                  <a:spcPts val="4500"/>
                </a:lnSpc>
              </a:pPr>
              <a:r>
                <a:rPr lang="en-US" sz="3000" spc="30" dirty="0" smtClean="0">
                  <a:solidFill>
                    <a:srgbClr val="1867BE"/>
                  </a:solidFill>
                  <a:latin typeface="Glacial Indifference"/>
                </a:rPr>
                <a:t>solutions </a:t>
              </a:r>
              <a:r>
                <a:rPr lang="en-US" sz="3000" spc="30" dirty="0">
                  <a:solidFill>
                    <a:srgbClr val="1867BE"/>
                  </a:solidFill>
                  <a:latin typeface="Glacial Indifference"/>
                </a:rPr>
                <a:t>in those cases can only be conic</a:t>
              </a:r>
            </a:p>
            <a:p>
              <a:pPr>
                <a:lnSpc>
                  <a:spcPts val="4500"/>
                </a:lnSpc>
              </a:pPr>
              <a:r>
                <a:rPr lang="en-US" sz="3000" spc="30" dirty="0">
                  <a:solidFill>
                    <a:srgbClr val="1867BE"/>
                  </a:solidFill>
                  <a:latin typeface="Glacial Indifference"/>
                </a:rPr>
                <a:t>sections, ellipses, parabolas </a:t>
              </a:r>
              <a:r>
                <a:rPr lang="en-US" sz="3000" spc="30" dirty="0" smtClean="0">
                  <a:solidFill>
                    <a:srgbClr val="1867BE"/>
                  </a:solidFill>
                  <a:latin typeface="Glacial Indifference"/>
                </a:rPr>
                <a:t>and hyperbolas.</a:t>
              </a:r>
              <a:endParaRPr lang="en-US" sz="3000" b="0" i="0" spc="30" dirty="0" smtClean="0">
                <a:solidFill>
                  <a:srgbClr val="1867BE"/>
                </a:solidFill>
                <a:latin typeface="Glacial Indifference"/>
              </a:endParaRPr>
            </a:p>
          </p:txBody>
        </p:sp>
      </p:grpSp>
      <p:sp>
        <p:nvSpPr>
          <p:cNvPr id="15" name="TextBox 18"/>
          <p:cNvSpPr txBox="1"/>
          <p:nvPr/>
        </p:nvSpPr>
        <p:spPr>
          <a:xfrm>
            <a:off x="304800" y="8800390"/>
            <a:ext cx="8032218" cy="490519"/>
          </a:xfrm>
          <a:prstGeom prst="rect">
            <a:avLst/>
          </a:prstGeom>
        </p:spPr>
        <p:txBody>
          <a:bodyPr lIns="0" tIns="0" rIns="0" bIns="0" rtlCol="0" anchor="t">
            <a:spAutoFit/>
          </a:bodyPr>
          <a:lstStyle/>
          <a:p>
            <a:pPr>
              <a:lnSpc>
                <a:spcPts val="4500"/>
              </a:lnSpc>
            </a:pPr>
            <a:r>
              <a:rPr lang="en-US" spc="30" dirty="0" smtClean="0">
                <a:solidFill>
                  <a:srgbClr val="1867BE"/>
                </a:solidFill>
                <a:latin typeface="Glacial Indifference"/>
              </a:rPr>
              <a:t>V</a:t>
            </a:r>
            <a:r>
              <a:rPr lang="en-US" spc="30" dirty="0" smtClean="0">
                <a:solidFill>
                  <a:schemeClr val="bg1"/>
                </a:solidFill>
                <a:latin typeface="Glacial Indifference"/>
              </a:rPr>
              <a:t> Video  Credit : NASA/JPL/Space Science </a:t>
            </a:r>
            <a:r>
              <a:rPr lang="en-US" spc="30" dirty="0">
                <a:solidFill>
                  <a:schemeClr val="bg1"/>
                </a:solidFill>
                <a:latin typeface="Glacial Indifference"/>
              </a:rPr>
              <a:t>Institute </a:t>
            </a:r>
            <a:endParaRPr lang="en-US" b="0" i="0" spc="30" dirty="0" smtClean="0">
              <a:solidFill>
                <a:schemeClr val="bg1"/>
              </a:solidFill>
              <a:latin typeface="Glacial Indifference"/>
            </a:endParaRPr>
          </a:p>
        </p:txBody>
      </p:sp>
      <p:pic>
        <p:nvPicPr>
          <p:cNvPr id="16" name="Hyperion-mo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52000" y="1864475"/>
            <a:ext cx="6620400" cy="6620400"/>
          </a:xfrm>
          <a:prstGeom prst="rect">
            <a:avLst/>
          </a:prstGeom>
          <a:ln w="50800">
            <a:solidFill>
              <a:srgbClr val="1867BE"/>
            </a:solidFill>
          </a:ln>
        </p:spPr>
      </p:pic>
    </p:spTree>
    <p:extLst>
      <p:ext uri="{BB962C8B-B14F-4D97-AF65-F5344CB8AC3E}">
        <p14:creationId xmlns:p14="http://schemas.microsoft.com/office/powerpoint/2010/main" val="3578015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vol="80000">
                <p:cTn id="7" fill="hold" display="0">
                  <p:stCondLst>
                    <p:cond delay="indefinite"/>
                  </p:stCondLst>
                </p:cTn>
                <p:tgtEl>
                  <p:spTgt spid="1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99809" y="0"/>
            <a:ext cx="7988191" cy="7975410"/>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4" name="TextBox 4"/>
          <p:cNvSpPr txBox="1"/>
          <p:nvPr/>
        </p:nvSpPr>
        <p:spPr>
          <a:xfrm>
            <a:off x="838200" y="897659"/>
            <a:ext cx="8740692" cy="4062651"/>
          </a:xfrm>
          <a:prstGeom prst="rect">
            <a:avLst/>
          </a:prstGeom>
        </p:spPr>
        <p:txBody>
          <a:bodyPr lIns="0" tIns="0" rIns="0" bIns="0" rtlCol="0" anchor="t">
            <a:spAutoFit/>
          </a:bodyPr>
          <a:lstStyle/>
          <a:p>
            <a:r>
              <a:rPr lang="en-US" sz="6600" b="1" spc="225" dirty="0">
                <a:solidFill>
                  <a:srgbClr val="1867BE"/>
                </a:solidFill>
                <a:latin typeface="Glacial Indifference"/>
              </a:rPr>
              <a:t>As we will see, systems with</a:t>
            </a:r>
          </a:p>
          <a:p>
            <a:r>
              <a:rPr lang="en-US" sz="6600" b="1" spc="225" dirty="0">
                <a:solidFill>
                  <a:srgbClr val="1867BE"/>
                </a:solidFill>
                <a:latin typeface="Glacial Indifference"/>
              </a:rPr>
              <a:t>three or more bodies can be chaotic</a:t>
            </a:r>
            <a:endParaRPr lang="en-US" sz="6600" b="1" i="0" spc="225" dirty="0">
              <a:solidFill>
                <a:srgbClr val="1867BE"/>
              </a:solidFill>
              <a:latin typeface="Glacial Indifference"/>
            </a:endParaRPr>
          </a:p>
        </p:txBody>
      </p:sp>
      <p:sp>
        <p:nvSpPr>
          <p:cNvPr id="5" name="TextBox 5"/>
          <p:cNvSpPr txBox="1"/>
          <p:nvPr/>
        </p:nvSpPr>
        <p:spPr>
          <a:xfrm>
            <a:off x="10299809" y="8555178"/>
            <a:ext cx="7493776" cy="548227"/>
          </a:xfrm>
          <a:prstGeom prst="rect">
            <a:avLst/>
          </a:prstGeom>
        </p:spPr>
        <p:txBody>
          <a:bodyPr lIns="0" tIns="0" rIns="0" bIns="0" rtlCol="0" anchor="t">
            <a:spAutoFit/>
          </a:bodyPr>
          <a:lstStyle/>
          <a:p>
            <a:pPr algn="r">
              <a:lnSpc>
                <a:spcPts val="4620"/>
              </a:lnSpc>
            </a:pPr>
            <a:r>
              <a:rPr lang="en-US" sz="3300" spc="429" dirty="0" smtClean="0">
                <a:solidFill>
                  <a:srgbClr val="1867BE"/>
                </a:solidFill>
                <a:latin typeface="Glacial Indifference"/>
              </a:rPr>
              <a:t>LOTS MORE THAN TWO..</a:t>
            </a:r>
            <a:endParaRPr lang="en-US" sz="3300" b="0" i="0" spc="429" dirty="0">
              <a:solidFill>
                <a:srgbClr val="1867BE"/>
              </a:solidFill>
              <a:latin typeface="Glacial Indifference"/>
            </a:endParaRPr>
          </a:p>
        </p:txBody>
      </p:sp>
      <p:sp>
        <p:nvSpPr>
          <p:cNvPr id="6" name="AutoShape 6"/>
          <p:cNvSpPr/>
          <p:nvPr/>
        </p:nvSpPr>
        <p:spPr>
          <a:xfrm>
            <a:off x="0" y="7108786"/>
            <a:ext cx="6737011" cy="3216314"/>
          </a:xfrm>
          <a:prstGeom prst="rect">
            <a:avLst/>
          </a:prstGeom>
          <a:solidFill>
            <a:srgbClr val="F9FFFF"/>
          </a:solidFill>
        </p:spPr>
      </p:sp>
      <p:grpSp>
        <p:nvGrpSpPr>
          <p:cNvPr id="7" name="Group 7"/>
          <p:cNvGrpSpPr/>
          <p:nvPr/>
        </p:nvGrpSpPr>
        <p:grpSpPr>
          <a:xfrm>
            <a:off x="2286000" y="6210300"/>
            <a:ext cx="7019505" cy="2326103"/>
            <a:chOff x="0" y="0"/>
            <a:chExt cx="9359340" cy="3101471"/>
          </a:xfrm>
        </p:grpSpPr>
        <p:pic>
          <p:nvPicPr>
            <p:cNvPr id="8" name="Picture 8"/>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9" name="Picture 9"/>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10" name="Picture 10"/>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11" name="Picture 11"/>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sp>
        <p:nvSpPr>
          <p:cNvPr id="22" name="TextBox 5"/>
          <p:cNvSpPr txBox="1"/>
          <p:nvPr/>
        </p:nvSpPr>
        <p:spPr>
          <a:xfrm>
            <a:off x="7162800" y="4571364"/>
            <a:ext cx="7493776" cy="1769715"/>
          </a:xfrm>
          <a:prstGeom prst="rect">
            <a:avLst/>
          </a:prstGeom>
        </p:spPr>
        <p:txBody>
          <a:bodyPr lIns="0" tIns="0" rIns="0" bIns="0" rtlCol="0" anchor="t">
            <a:spAutoFit/>
          </a:bodyPr>
          <a:lstStyle/>
          <a:p>
            <a:pPr algn="r">
              <a:lnSpc>
                <a:spcPts val="4620"/>
              </a:lnSpc>
            </a:pPr>
            <a:r>
              <a:rPr lang="en-US" sz="3300" spc="429" dirty="0" smtClean="0">
                <a:solidFill>
                  <a:srgbClr val="1867BE"/>
                </a:solidFill>
                <a:latin typeface="Glacial Indifference"/>
              </a:rPr>
              <a:t>NOW THINK ABOUT IT</a:t>
            </a:r>
          </a:p>
          <a:p>
            <a:pPr algn="r">
              <a:lnSpc>
                <a:spcPts val="4620"/>
              </a:lnSpc>
            </a:pPr>
            <a:r>
              <a:rPr lang="en-US" sz="3300" spc="429" dirty="0" smtClean="0">
                <a:solidFill>
                  <a:srgbClr val="1867BE"/>
                </a:solidFill>
                <a:latin typeface="Glacial Indifference"/>
              </a:rPr>
              <a:t> HOW MANY BODIES ARE THERE IN THE SOLAR SYSTEM?</a:t>
            </a:r>
            <a:endParaRPr lang="en-US" sz="3300" b="0" i="0" spc="429" dirty="0">
              <a:solidFill>
                <a:srgbClr val="1867BE"/>
              </a:solidFill>
              <a:latin typeface="Glacial Indifferenc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3DE"/>
        </a:solidFill>
        <a:effectLst/>
      </p:bgPr>
    </p:bg>
    <p:spTree>
      <p:nvGrpSpPr>
        <p:cNvPr id="1" name=""/>
        <p:cNvGrpSpPr/>
        <p:nvPr/>
      </p:nvGrpSpPr>
      <p:grpSpPr>
        <a:xfrm>
          <a:off x="0" y="0"/>
          <a:ext cx="0" cy="0"/>
          <a:chOff x="0" y="0"/>
          <a:chExt cx="0" cy="0"/>
        </a:xfrm>
      </p:grpSpPr>
      <p:sp>
        <p:nvSpPr>
          <p:cNvPr id="2" name="AutoShape 2"/>
          <p:cNvSpPr/>
          <p:nvPr/>
        </p:nvSpPr>
        <p:spPr>
          <a:xfrm>
            <a:off x="1028700" y="4571084"/>
            <a:ext cx="6737011" cy="4687216"/>
          </a:xfrm>
          <a:prstGeom prst="rect">
            <a:avLst/>
          </a:prstGeom>
          <a:solidFill>
            <a:srgbClr val="F9FFFF"/>
          </a:solidFill>
        </p:spPr>
      </p:sp>
      <p:grpSp>
        <p:nvGrpSpPr>
          <p:cNvPr id="3" name="Group 3"/>
          <p:cNvGrpSpPr/>
          <p:nvPr/>
        </p:nvGrpSpPr>
        <p:grpSpPr>
          <a:xfrm>
            <a:off x="1954461" y="6474287"/>
            <a:ext cx="7019505" cy="2326103"/>
            <a:chOff x="0" y="0"/>
            <a:chExt cx="9359340" cy="3101471"/>
          </a:xfrm>
        </p:grpSpPr>
        <p:pic>
          <p:nvPicPr>
            <p:cNvPr id="4" name="Picture 4"/>
            <p:cNvPicPr>
              <a:picLocks noChangeAspect="1"/>
            </p:cNvPicPr>
            <p:nvPr/>
          </p:nvPicPr>
          <p:blipFill>
            <a:blip r:embed="rId2">
              <a:duotone>
                <a:prstClr val="black"/>
                <a:srgbClr val="1867BE">
                  <a:tint val="45000"/>
                  <a:satMod val="400000"/>
                </a:srgbClr>
              </a:duotone>
            </a:blip>
            <a:srcRect/>
            <a:stretch>
              <a:fillRect/>
            </a:stretch>
          </p:blipFill>
          <p:spPr>
            <a:xfrm>
              <a:off x="0" y="0"/>
              <a:ext cx="9359340" cy="795544"/>
            </a:xfrm>
            <a:prstGeom prst="rect">
              <a:avLst/>
            </a:prstGeom>
          </p:spPr>
        </p:pic>
        <p:pic>
          <p:nvPicPr>
            <p:cNvPr id="5" name="Picture 5"/>
            <p:cNvPicPr>
              <a:picLocks noChangeAspect="1"/>
            </p:cNvPicPr>
            <p:nvPr/>
          </p:nvPicPr>
          <p:blipFill>
            <a:blip r:embed="rId2">
              <a:duotone>
                <a:prstClr val="black"/>
                <a:srgbClr val="1867BE">
                  <a:tint val="45000"/>
                  <a:satMod val="400000"/>
                </a:srgbClr>
              </a:duotone>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2">
              <a:duotone>
                <a:prstClr val="black"/>
                <a:srgbClr val="1867BE">
                  <a:tint val="45000"/>
                  <a:satMod val="400000"/>
                </a:srgbClr>
              </a:duotone>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2">
              <a:duotone>
                <a:prstClr val="black"/>
                <a:srgbClr val="1867BE">
                  <a:tint val="45000"/>
                  <a:satMod val="400000"/>
                </a:srgbClr>
              </a:duotone>
            </a:blip>
            <a:srcRect/>
            <a:stretch>
              <a:fillRect/>
            </a:stretch>
          </p:blipFill>
          <p:spPr>
            <a:xfrm>
              <a:off x="0" y="2305927"/>
              <a:ext cx="9359340" cy="795544"/>
            </a:xfrm>
            <a:prstGeom prst="rect">
              <a:avLst/>
            </a:prstGeom>
          </p:spPr>
        </p:pic>
      </p:grpSp>
      <p:grpSp>
        <p:nvGrpSpPr>
          <p:cNvPr id="8" name="Group 8"/>
          <p:cNvGrpSpPr/>
          <p:nvPr/>
        </p:nvGrpSpPr>
        <p:grpSpPr>
          <a:xfrm>
            <a:off x="0" y="3458890"/>
            <a:ext cx="6839052" cy="682811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67BE"/>
            </a:solidFill>
          </p:spPr>
        </p:sp>
      </p:grpSp>
      <p:sp>
        <p:nvSpPr>
          <p:cNvPr id="12" name="TextBox 12"/>
          <p:cNvSpPr txBox="1"/>
          <p:nvPr/>
        </p:nvSpPr>
        <p:spPr>
          <a:xfrm>
            <a:off x="1472835" y="649413"/>
            <a:ext cx="8003876" cy="2308324"/>
          </a:xfrm>
          <a:prstGeom prst="rect">
            <a:avLst/>
          </a:prstGeom>
        </p:spPr>
        <p:txBody>
          <a:bodyPr lIns="0" tIns="0" rIns="0" bIns="0" rtlCol="0" anchor="t">
            <a:spAutoFit/>
          </a:bodyPr>
          <a:lstStyle/>
          <a:p>
            <a:pPr>
              <a:lnSpc>
                <a:spcPts val="9000"/>
              </a:lnSpc>
            </a:pPr>
            <a:r>
              <a:rPr lang="en-US" sz="6600" b="1" spc="225" dirty="0" smtClean="0">
                <a:solidFill>
                  <a:srgbClr val="1867BE"/>
                </a:solidFill>
                <a:latin typeface="Glacial Indifference"/>
              </a:rPr>
              <a:t>Is the Solar System </a:t>
            </a:r>
          </a:p>
          <a:p>
            <a:pPr>
              <a:lnSpc>
                <a:spcPts val="9000"/>
              </a:lnSpc>
            </a:pPr>
            <a:r>
              <a:rPr lang="en-US" sz="6600" b="1" i="0" spc="225" dirty="0" smtClean="0">
                <a:solidFill>
                  <a:srgbClr val="1867BE"/>
                </a:solidFill>
                <a:latin typeface="Glacial Indifference"/>
              </a:rPr>
              <a:t>Chaotic ?</a:t>
            </a:r>
            <a:endParaRPr lang="en-US" sz="6600" b="1" i="0" spc="225" dirty="0">
              <a:solidFill>
                <a:srgbClr val="1867BE"/>
              </a:solidFill>
              <a:latin typeface="Glacial Indifference"/>
            </a:endParaRPr>
          </a:p>
        </p:txBody>
      </p:sp>
      <p:grpSp>
        <p:nvGrpSpPr>
          <p:cNvPr id="14" name="Group 14"/>
          <p:cNvGrpSpPr/>
          <p:nvPr/>
        </p:nvGrpSpPr>
        <p:grpSpPr>
          <a:xfrm>
            <a:off x="9417137" y="3124730"/>
            <a:ext cx="8032218" cy="5327720"/>
            <a:chOff x="0" y="-66675"/>
            <a:chExt cx="10709624" cy="7103626"/>
          </a:xfrm>
        </p:grpSpPr>
        <p:sp>
          <p:nvSpPr>
            <p:cNvPr id="17" name="TextBox 17"/>
            <p:cNvSpPr txBox="1"/>
            <p:nvPr/>
          </p:nvSpPr>
          <p:spPr>
            <a:xfrm>
              <a:off x="37785" y="-66675"/>
              <a:ext cx="10671839" cy="713871"/>
            </a:xfrm>
            <a:prstGeom prst="rect">
              <a:avLst/>
            </a:prstGeom>
          </p:spPr>
          <p:txBody>
            <a:bodyPr lIns="0" tIns="0" rIns="0" bIns="0" rtlCol="0" anchor="t">
              <a:spAutoFit/>
            </a:bodyPr>
            <a:lstStyle/>
            <a:p>
              <a:pPr algn="r">
                <a:lnSpc>
                  <a:spcPts val="4500"/>
                </a:lnSpc>
              </a:pPr>
              <a:r>
                <a:rPr lang="en-US" sz="3200" spc="30" dirty="0" smtClean="0">
                  <a:solidFill>
                    <a:srgbClr val="1867BE"/>
                  </a:solidFill>
                  <a:latin typeface="Glacial Indifference"/>
                </a:rPr>
                <a:t>THE ANSWER APPEARED IN THE  1980S.</a:t>
              </a:r>
              <a:endParaRPr lang="en-US" sz="3200" b="0" i="0" spc="429" dirty="0">
                <a:solidFill>
                  <a:srgbClr val="1867BE"/>
                </a:solidFill>
                <a:latin typeface="Glacial Indifference"/>
              </a:endParaRPr>
            </a:p>
          </p:txBody>
        </p:sp>
        <p:sp>
          <p:nvSpPr>
            <p:cNvPr id="18" name="TextBox 18"/>
            <p:cNvSpPr txBox="1"/>
            <p:nvPr/>
          </p:nvSpPr>
          <p:spPr>
            <a:xfrm>
              <a:off x="0" y="945541"/>
              <a:ext cx="10709624" cy="6091410"/>
            </a:xfrm>
            <a:prstGeom prst="rect">
              <a:avLst/>
            </a:prstGeom>
          </p:spPr>
          <p:txBody>
            <a:bodyPr lIns="0" tIns="0" rIns="0" bIns="0" rtlCol="0" anchor="t">
              <a:spAutoFit/>
            </a:bodyPr>
            <a:lstStyle/>
            <a:p>
              <a:pPr>
                <a:lnSpc>
                  <a:spcPts val="4500"/>
                </a:lnSpc>
              </a:pPr>
              <a:r>
                <a:rPr lang="en-US" sz="3000" spc="30" dirty="0">
                  <a:solidFill>
                    <a:srgbClr val="1867BE"/>
                  </a:solidFill>
                  <a:latin typeface="Glacial Indifference"/>
                </a:rPr>
                <a:t>Indeed the solar system is chaotic, although it is stable in a sense and we'll get back to that</a:t>
              </a:r>
              <a:r>
                <a:rPr lang="en-US" sz="3000" spc="30" dirty="0" smtClean="0">
                  <a:solidFill>
                    <a:srgbClr val="1867BE"/>
                  </a:solidFill>
                  <a:latin typeface="Glacial Indifference"/>
                </a:rPr>
                <a:t>.</a:t>
              </a:r>
            </a:p>
            <a:p>
              <a:pPr>
                <a:lnSpc>
                  <a:spcPts val="4500"/>
                </a:lnSpc>
              </a:pPr>
              <a:endParaRPr lang="en-US" sz="3000" dirty="0"/>
            </a:p>
            <a:p>
              <a:pPr>
                <a:lnSpc>
                  <a:spcPts val="4500"/>
                </a:lnSpc>
              </a:pPr>
              <a:r>
                <a:rPr lang="en-US" sz="3000" spc="30" dirty="0" smtClean="0">
                  <a:solidFill>
                    <a:srgbClr val="1867BE"/>
                  </a:solidFill>
                  <a:latin typeface="Glacial Indifference"/>
                </a:rPr>
                <a:t>So </a:t>
              </a:r>
              <a:r>
                <a:rPr lang="en-US" sz="3000" spc="30" dirty="0">
                  <a:solidFill>
                    <a:srgbClr val="1867BE"/>
                  </a:solidFill>
                  <a:latin typeface="Glacial Indifference"/>
                </a:rPr>
                <a:t>just some </a:t>
              </a:r>
              <a:r>
                <a:rPr lang="en-US" sz="3000" spc="30" dirty="0" smtClean="0">
                  <a:solidFill>
                    <a:srgbClr val="1867BE"/>
                  </a:solidFill>
                  <a:latin typeface="Glacial Indifference"/>
                </a:rPr>
                <a:t>brief history </a:t>
              </a:r>
              <a:r>
                <a:rPr lang="en-US" sz="3000" spc="30" dirty="0">
                  <a:solidFill>
                    <a:srgbClr val="1867BE"/>
                  </a:solidFill>
                  <a:latin typeface="Glacial Indifference"/>
                </a:rPr>
                <a:t>of our field, it really dates </a:t>
              </a:r>
              <a:r>
                <a:rPr lang="en-US" sz="3000" spc="30" dirty="0" smtClean="0">
                  <a:solidFill>
                    <a:srgbClr val="1867BE"/>
                  </a:solidFill>
                  <a:latin typeface="Glacial Indifference"/>
                </a:rPr>
                <a:t>back to </a:t>
              </a:r>
              <a:r>
                <a:rPr lang="en-US" sz="3000" spc="30" dirty="0">
                  <a:solidFill>
                    <a:srgbClr val="1867BE"/>
                  </a:solidFill>
                  <a:latin typeface="Glacial Indifference"/>
                </a:rPr>
                <a:t>Henri Poincare in the late 1800s. </a:t>
              </a:r>
              <a:r>
                <a:rPr lang="en-US" sz="3000" spc="30" dirty="0" smtClean="0">
                  <a:solidFill>
                    <a:srgbClr val="1867BE"/>
                  </a:solidFill>
                  <a:latin typeface="Glacial Indifference"/>
                </a:rPr>
                <a:t>But it </a:t>
              </a:r>
              <a:r>
                <a:rPr lang="en-US" sz="3000" spc="30" dirty="0">
                  <a:solidFill>
                    <a:srgbClr val="1867BE"/>
                  </a:solidFill>
                  <a:latin typeface="Glacial Indifference"/>
                </a:rPr>
                <a:t>really got going in the 1960s with Ed</a:t>
              </a:r>
            </a:p>
            <a:p>
              <a:pPr>
                <a:lnSpc>
                  <a:spcPts val="4500"/>
                </a:lnSpc>
              </a:pPr>
              <a:r>
                <a:rPr lang="en-US" sz="3000" spc="30" dirty="0">
                  <a:solidFill>
                    <a:srgbClr val="1867BE"/>
                  </a:solidFill>
                  <a:latin typeface="Glacial Indifference"/>
                </a:rPr>
                <a:t>Lorentz's paper, called Deterministic Non</a:t>
              </a:r>
            </a:p>
            <a:p>
              <a:pPr>
                <a:lnSpc>
                  <a:spcPts val="4500"/>
                </a:lnSpc>
              </a:pPr>
              <a:r>
                <a:rPr lang="en-US" sz="3000" spc="30" dirty="0">
                  <a:solidFill>
                    <a:srgbClr val="1867BE"/>
                  </a:solidFill>
                  <a:latin typeface="Glacial Indifference"/>
                </a:rPr>
                <a:t>periodic Flow</a:t>
              </a:r>
              <a:r>
                <a:rPr lang="en-US" sz="3000" spc="30" dirty="0" smtClean="0">
                  <a:solidFill>
                    <a:srgbClr val="1867BE"/>
                  </a:solidFill>
                  <a:latin typeface="Glacial Indifference"/>
                </a:rPr>
                <a:t>.</a:t>
              </a:r>
            </a:p>
          </p:txBody>
        </p:sp>
      </p:grpSp>
    </p:spTree>
    <p:extLst>
      <p:ext uri="{BB962C8B-B14F-4D97-AF65-F5344CB8AC3E}">
        <p14:creationId xmlns:p14="http://schemas.microsoft.com/office/powerpoint/2010/main" val="3579975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945</Words>
  <Application>Microsoft Office PowerPoint</Application>
  <PresentationFormat>Custom</PresentationFormat>
  <Paragraphs>116</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Poppins Bold</vt:lpstr>
      <vt:lpstr>Glacial Indifference</vt:lpstr>
      <vt:lpstr>Arial</vt:lpstr>
      <vt:lpstr>Calibri</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Milcheur Media LLC</dc:title>
  <dc:creator>Nzt</dc:creator>
  <cp:lastModifiedBy>Nzt</cp:lastModifiedBy>
  <cp:revision>116</cp:revision>
  <dcterms:created xsi:type="dcterms:W3CDTF">2006-08-16T00:00:00Z</dcterms:created>
  <dcterms:modified xsi:type="dcterms:W3CDTF">2019-06-28T02:22:08Z</dcterms:modified>
  <dc:identifier>DADd99w2IjM</dc:identifier>
</cp:coreProperties>
</file>