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Finger Paint"/>
      <p:regular r:id="rId22"/>
    </p:embeddedFont>
    <p:embeddedFont>
      <p:font typeface="Great Vibes"/>
      <p:regular r:id="rId23"/>
    </p:embeddedFont>
    <p:embeddedFont>
      <p:font typeface="Permanent Marker"/>
      <p:regular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FingerPaint-regular.fnt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font" Target="fonts/PermanentMarker-regular.fntdata"/><Relationship Id="rId12" Type="http://schemas.openxmlformats.org/officeDocument/2006/relationships/slide" Target="slides/slide7.xml"/><Relationship Id="rId23" Type="http://schemas.openxmlformats.org/officeDocument/2006/relationships/font" Target="fonts/GreatVibes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bb6d982e04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bb6d982e04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bb6d982e04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bb6d982e04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bb6d982e04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bb6d982e04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b6d982e0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bb6d982e0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bb6d982e04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bb6d982e04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bb6d982e04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bb6d982e04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bb6d982e04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bb6d982e04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b6d982e0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b6d982e0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bb6d982e0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bb6d982e0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b6d982e0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b6d982e0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bb6d982e04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bb6d982e0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bb6d982e04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bb6d982e0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b6d982e04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bb6d982e04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bb6d982e04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bb6d982e0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bb6d982e04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bb6d982e04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583450"/>
            <a:ext cx="8520600" cy="225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9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Pronouns and Their Types</a:t>
            </a:r>
            <a:endParaRPr b="1" sz="79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78450" y="30724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400">
                <a:solidFill>
                  <a:schemeClr val="lt1"/>
                </a:solidFill>
                <a:latin typeface="Great Vibes"/>
                <a:ea typeface="Great Vibes"/>
                <a:cs typeface="Great Vibes"/>
                <a:sym typeface="Great Vibes"/>
              </a:rPr>
              <a:t>Advanced </a:t>
            </a:r>
            <a:r>
              <a:rPr b="1" lang="en" sz="5400">
                <a:solidFill>
                  <a:schemeClr val="lt1"/>
                </a:solidFill>
                <a:latin typeface="Great Vibes"/>
                <a:ea typeface="Great Vibes"/>
                <a:cs typeface="Great Vibes"/>
                <a:sym typeface="Great Vibes"/>
              </a:rPr>
              <a:t>English Topic</a:t>
            </a:r>
            <a:endParaRPr b="1" sz="5400">
              <a:solidFill>
                <a:schemeClr val="lt1"/>
              </a:solidFill>
              <a:latin typeface="Great Vibes"/>
              <a:ea typeface="Great Vibes"/>
              <a:cs typeface="Great Vibes"/>
              <a:sym typeface="Great Vibe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/>
          <p:nvPr>
            <p:ph type="title"/>
          </p:nvPr>
        </p:nvSpPr>
        <p:spPr>
          <a:xfrm>
            <a:off x="311700" y="162225"/>
            <a:ext cx="8520600" cy="94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4. Demonstrative Pronouns</a:t>
            </a:r>
            <a:endParaRPr b="1" sz="45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7" name="Google Shape;107;p22"/>
          <p:cNvSpPr txBox="1"/>
          <p:nvPr>
            <p:ph idx="1" type="body"/>
          </p:nvPr>
        </p:nvSpPr>
        <p:spPr>
          <a:xfrm>
            <a:off x="311700" y="1152475"/>
            <a:ext cx="8520600" cy="387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Demonstrative pronouns point to specific people or things.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br>
              <a:rPr b="1" lang="en" sz="1200">
                <a:solidFill>
                  <a:schemeClr val="lt1"/>
                </a:solidFill>
              </a:rPr>
            </a:br>
            <a:r>
              <a:rPr b="1" lang="en" sz="1200">
                <a:solidFill>
                  <a:schemeClr val="lt1"/>
                </a:solidFill>
              </a:rPr>
              <a:t> this, that, these, those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This is my favorite book.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That was an exciting game.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These are my classmates.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Those are beautiful flowers.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311700" y="162225"/>
            <a:ext cx="8520600" cy="85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5. Interrogative Pronouns</a:t>
            </a:r>
            <a:endParaRPr b="1" sz="45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3" name="Google Shape;113;p23"/>
          <p:cNvSpPr txBox="1"/>
          <p:nvPr>
            <p:ph idx="1" type="body"/>
          </p:nvPr>
        </p:nvSpPr>
        <p:spPr>
          <a:xfrm>
            <a:off x="311700" y="1152475"/>
            <a:ext cx="8520600" cy="38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Interrogative pronouns are used to ask questions.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br>
              <a:rPr b="1" lang="en" sz="1200">
                <a:solidFill>
                  <a:schemeClr val="lt1"/>
                </a:solidFill>
              </a:rPr>
            </a:br>
            <a:r>
              <a:rPr b="1" lang="en" sz="1200">
                <a:solidFill>
                  <a:schemeClr val="lt1"/>
                </a:solidFill>
              </a:rPr>
              <a:t> who, whom, whose, what, which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Who is your best friend?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What is your favorite subject?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Which is your bag?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Whose notebook is this?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Whom did you see?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type="title"/>
          </p:nvPr>
        </p:nvSpPr>
        <p:spPr>
          <a:xfrm>
            <a:off x="311700" y="195475"/>
            <a:ext cx="8520600" cy="95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6. Relative Pronouns</a:t>
            </a:r>
            <a:endParaRPr b="1" sz="49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9" name="Google Shape;119;p24"/>
          <p:cNvSpPr txBox="1"/>
          <p:nvPr>
            <p:ph idx="1" type="body"/>
          </p:nvPr>
        </p:nvSpPr>
        <p:spPr>
          <a:xfrm>
            <a:off x="311700" y="1152475"/>
            <a:ext cx="8520600" cy="380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Relative pronouns connect clauses and give more information about a noun.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br>
              <a:rPr b="1" lang="en" sz="1200">
                <a:solidFill>
                  <a:schemeClr val="lt1"/>
                </a:solidFill>
              </a:rPr>
            </a:br>
            <a:r>
              <a:rPr b="1" lang="en" sz="1200">
                <a:solidFill>
                  <a:schemeClr val="lt1"/>
                </a:solidFill>
              </a:rPr>
              <a:t> who, whom, whose, which, that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girl who won is my cousin.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This is the book that I borrowed.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teacher who teaches Math is kind.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dog which barked is ours.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He is the student whose project won.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/>
          <p:nvPr>
            <p:ph type="title"/>
          </p:nvPr>
        </p:nvSpPr>
        <p:spPr>
          <a:xfrm>
            <a:off x="311700" y="195475"/>
            <a:ext cx="8520600" cy="98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7. Indefinite Pronouns</a:t>
            </a:r>
            <a:endParaRPr b="1" sz="48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5" name="Google Shape;125;p25"/>
          <p:cNvSpPr txBox="1"/>
          <p:nvPr>
            <p:ph idx="1" type="body"/>
          </p:nvPr>
        </p:nvSpPr>
        <p:spPr>
          <a:xfrm>
            <a:off x="311700" y="1337250"/>
            <a:ext cx="8520600" cy="365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Indefinite pronouns refer to people or things in a general way.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br>
              <a:rPr b="1" lang="en" sz="1200">
                <a:solidFill>
                  <a:schemeClr val="lt1"/>
                </a:solidFill>
              </a:rPr>
            </a:br>
            <a:r>
              <a:rPr b="1" lang="en" sz="1200">
                <a:solidFill>
                  <a:schemeClr val="lt1"/>
                </a:solidFill>
              </a:rPr>
              <a:t> someone, anyone, everyone, no one, something, anything, nothing, all, some, many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Everyone enjoyed the trip.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Someone left their bag.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Nothing is impossible.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Many were absent today.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Anything can happen.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 txBox="1"/>
          <p:nvPr>
            <p:ph type="title"/>
          </p:nvPr>
        </p:nvSpPr>
        <p:spPr>
          <a:xfrm>
            <a:off x="311700" y="189925"/>
            <a:ext cx="8520600" cy="13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552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Comprehension Check</a:t>
            </a:r>
            <a:endParaRPr b="1" sz="552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31" name="Google Shape;131;p26"/>
          <p:cNvSpPr txBox="1"/>
          <p:nvPr>
            <p:ph idx="1" type="body"/>
          </p:nvPr>
        </p:nvSpPr>
        <p:spPr>
          <a:xfrm>
            <a:off x="256275" y="1575575"/>
            <a:ext cx="8520600" cy="341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FF00"/>
                </a:solidFill>
                <a:latin typeface="Finger Paint"/>
                <a:ea typeface="Finger Paint"/>
                <a:cs typeface="Finger Paint"/>
                <a:sym typeface="Finger Paint"/>
              </a:rPr>
              <a:t>Activity 1: Identify the Pronoun Type</a:t>
            </a:r>
            <a:endParaRPr b="1" sz="1300">
              <a:solidFill>
                <a:srgbClr val="FFFF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0000FF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</a:t>
            </a:r>
            <a:r>
              <a:rPr lang="en" sz="1100">
                <a:solidFill>
                  <a:schemeClr val="dk1"/>
                </a:solidFill>
              </a:rPr>
              <a:t> </a:t>
            </a:r>
            <a:r>
              <a:rPr lang="en" sz="1200">
                <a:solidFill>
                  <a:schemeClr val="lt1"/>
                </a:solidFill>
              </a:rPr>
              <a:t>Identify the type of pronoun used in each sentence.</a:t>
            </a:r>
            <a:endParaRPr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lang="en" sz="1200">
                <a:solidFill>
                  <a:schemeClr val="lt1"/>
                </a:solidFill>
              </a:rPr>
              <a:t>She loves reading books.</a:t>
            </a:r>
            <a:br>
              <a:rPr lang="en" sz="1200">
                <a:solidFill>
                  <a:schemeClr val="lt1"/>
                </a:solidFill>
              </a:rPr>
            </a:br>
            <a:endParaRPr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lang="en" sz="1200">
                <a:solidFill>
                  <a:schemeClr val="lt1"/>
                </a:solidFill>
              </a:rPr>
              <a:t>This is my seat.</a:t>
            </a:r>
            <a:br>
              <a:rPr lang="en" sz="1200">
                <a:solidFill>
                  <a:schemeClr val="lt1"/>
                </a:solidFill>
              </a:rPr>
            </a:br>
            <a:endParaRPr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lang="en" sz="1200">
                <a:solidFill>
                  <a:schemeClr val="lt1"/>
                </a:solidFill>
              </a:rPr>
              <a:t>Everyone was excited.</a:t>
            </a:r>
            <a:br>
              <a:rPr lang="en" sz="1200">
                <a:solidFill>
                  <a:schemeClr val="lt1"/>
                </a:solidFill>
              </a:rPr>
            </a:br>
            <a:endParaRPr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lang="en" sz="1200">
                <a:solidFill>
                  <a:schemeClr val="lt1"/>
                </a:solidFill>
              </a:rPr>
              <a:t>Who is at the door?</a:t>
            </a:r>
            <a:br>
              <a:rPr lang="en" sz="1200">
                <a:solidFill>
                  <a:schemeClr val="lt1"/>
                </a:solidFill>
              </a:rPr>
            </a:br>
            <a:endParaRPr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lang="en" sz="1200">
                <a:solidFill>
                  <a:schemeClr val="lt1"/>
                </a:solidFill>
              </a:rPr>
              <a:t>I prepared myself for the test.</a:t>
            </a:r>
            <a:endParaRPr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/>
          <p:nvPr>
            <p:ph idx="1" type="body"/>
          </p:nvPr>
        </p:nvSpPr>
        <p:spPr>
          <a:xfrm>
            <a:off x="311700" y="239825"/>
            <a:ext cx="8520600" cy="432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rgbClr val="00FFFF"/>
                </a:solidFill>
                <a:latin typeface="Finger Paint"/>
                <a:ea typeface="Finger Paint"/>
                <a:cs typeface="Finger Paint"/>
                <a:sym typeface="Finger Paint"/>
              </a:rPr>
              <a:t>Activity 2: Choose the Correct Pronoun</a:t>
            </a:r>
            <a:endParaRPr b="1" sz="2000">
              <a:solidFill>
                <a:srgbClr val="00FFFF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</a:t>
            </a:r>
            <a:r>
              <a:rPr lang="en" sz="1400">
                <a:solidFill>
                  <a:srgbClr val="FF0000"/>
                </a:solidFill>
              </a:rPr>
              <a:t> </a:t>
            </a:r>
            <a:r>
              <a:rPr lang="en" sz="1400">
                <a:solidFill>
                  <a:schemeClr val="lt1"/>
                </a:solidFill>
              </a:rPr>
              <a:t>Choose the correct pronoun inside the parentheses.</a:t>
            </a:r>
            <a:endParaRPr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lang="en" sz="1400">
                <a:solidFill>
                  <a:schemeClr val="lt1"/>
                </a:solidFill>
              </a:rPr>
              <a:t>Maria gave the gift to ___ (me / I).</a:t>
            </a:r>
            <a:br>
              <a:rPr lang="en" sz="1400">
                <a:solidFill>
                  <a:schemeClr val="lt1"/>
                </a:solidFill>
              </a:rPr>
            </a:br>
            <a:endParaRPr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lang="en" sz="1400">
                <a:solidFill>
                  <a:schemeClr val="lt1"/>
                </a:solidFill>
              </a:rPr>
              <a:t>This notebook is ___ (mine / my).</a:t>
            </a:r>
            <a:br>
              <a:rPr lang="en" sz="1400">
                <a:solidFill>
                  <a:schemeClr val="lt1"/>
                </a:solidFill>
              </a:rPr>
            </a:br>
            <a:endParaRPr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lang="en" sz="1400">
                <a:solidFill>
                  <a:schemeClr val="lt1"/>
                </a:solidFill>
              </a:rPr>
              <a:t>The boy hurt ___ (himself / himselfs).</a:t>
            </a:r>
            <a:br>
              <a:rPr lang="en" sz="1400">
                <a:solidFill>
                  <a:schemeClr val="lt1"/>
                </a:solidFill>
              </a:rPr>
            </a:br>
            <a:endParaRPr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lang="en" sz="1400">
                <a:solidFill>
                  <a:schemeClr val="lt1"/>
                </a:solidFill>
              </a:rPr>
              <a:t>___ is your favorite song? (Which / Who)</a:t>
            </a:r>
            <a:br>
              <a:rPr lang="en" sz="1400">
                <a:solidFill>
                  <a:schemeClr val="lt1"/>
                </a:solidFill>
              </a:rPr>
            </a:br>
            <a:endParaRPr sz="1400">
              <a:solidFill>
                <a:schemeClr val="lt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AutoNum type="arabicPeriod"/>
            </a:pPr>
            <a:r>
              <a:rPr lang="en" sz="1400">
                <a:solidFill>
                  <a:schemeClr val="lt1"/>
                </a:solidFill>
              </a:rPr>
              <a:t>___ wants to join the contest. (Someone / Anyone)</a:t>
            </a:r>
            <a:endParaRPr sz="1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8"/>
          <p:cNvSpPr txBox="1"/>
          <p:nvPr>
            <p:ph type="title"/>
          </p:nvPr>
        </p:nvSpPr>
        <p:spPr>
          <a:xfrm>
            <a:off x="311700" y="173300"/>
            <a:ext cx="8520600" cy="11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0">
                <a:solidFill>
                  <a:srgbClr val="98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Homework</a:t>
            </a:r>
            <a:endParaRPr b="1" sz="8000">
              <a:solidFill>
                <a:srgbClr val="98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2" name="Google Shape;142;p28"/>
          <p:cNvSpPr txBox="1"/>
          <p:nvPr>
            <p:ph idx="1" type="body"/>
          </p:nvPr>
        </p:nvSpPr>
        <p:spPr>
          <a:xfrm>
            <a:off x="311700" y="1736300"/>
            <a:ext cx="8520600" cy="283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FF00"/>
                </a:solidFill>
                <a:latin typeface="Finger Paint"/>
                <a:ea typeface="Finger Paint"/>
                <a:cs typeface="Finger Paint"/>
                <a:sym typeface="Finger Paint"/>
              </a:rPr>
              <a:t>Activity 3: Replace the Noun with a Pronoun</a:t>
            </a:r>
            <a:endParaRPr b="1" sz="1300">
              <a:solidFill>
                <a:srgbClr val="FFFF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Directions:</a:t>
            </a:r>
            <a:r>
              <a:rPr lang="en" sz="1100">
                <a:solidFill>
                  <a:schemeClr val="dk1"/>
                </a:solidFill>
              </a:rPr>
              <a:t> </a:t>
            </a:r>
            <a:r>
              <a:rPr b="1" lang="en" sz="1200">
                <a:solidFill>
                  <a:schemeClr val="lt1"/>
                </a:solidFill>
              </a:rPr>
              <a:t>Rewrite the sentence using a pronoun.</a:t>
            </a: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Lorna is kind and helpful.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books belong to Maria.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students prepared the students for the quiz.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dog hurt the dog.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Jose Rizal is a hero.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195475"/>
            <a:ext cx="8520600" cy="114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75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736300"/>
            <a:ext cx="8520600" cy="329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>
                <a:solidFill>
                  <a:schemeClr val="lt1"/>
                </a:solidFill>
              </a:rPr>
              <a:t>At the end of the lesson, the students should be able to:</a:t>
            </a:r>
            <a:endParaRPr b="1" sz="1700">
              <a:solidFill>
                <a:schemeClr val="lt1"/>
              </a:solidFill>
            </a:endParaRPr>
          </a:p>
          <a:p>
            <a:pPr indent="-2921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700">
                <a:solidFill>
                  <a:schemeClr val="lt1"/>
                </a:solidFill>
              </a:rPr>
              <a:t>Define what a pronoun is.</a:t>
            </a:r>
            <a:br>
              <a:rPr b="1" lang="en" sz="1700">
                <a:solidFill>
                  <a:schemeClr val="lt1"/>
                </a:solidFill>
              </a:rPr>
            </a:br>
            <a:endParaRPr b="1" sz="1700">
              <a:solidFill>
                <a:schemeClr val="lt1"/>
              </a:solidFill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700">
                <a:solidFill>
                  <a:schemeClr val="lt1"/>
                </a:solidFill>
              </a:rPr>
              <a:t>Identify the different types of pronouns.</a:t>
            </a:r>
            <a:br>
              <a:rPr b="1" lang="en" sz="1700">
                <a:solidFill>
                  <a:schemeClr val="lt1"/>
                </a:solidFill>
              </a:rPr>
            </a:br>
            <a:endParaRPr b="1" sz="1700">
              <a:solidFill>
                <a:schemeClr val="lt1"/>
              </a:solidFill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700">
                <a:solidFill>
                  <a:schemeClr val="lt1"/>
                </a:solidFill>
              </a:rPr>
              <a:t>Use pronouns correctly in sentences.</a:t>
            </a:r>
            <a:br>
              <a:rPr b="1" lang="en" sz="1700">
                <a:solidFill>
                  <a:schemeClr val="lt1"/>
                </a:solidFill>
              </a:rPr>
            </a:br>
            <a:endParaRPr b="1" sz="1700">
              <a:solidFill>
                <a:schemeClr val="lt1"/>
              </a:solidFill>
            </a:endParaRPr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AutoNum type="arabicPeriod"/>
            </a:pPr>
            <a:r>
              <a:rPr b="1" lang="en" sz="1700">
                <a:solidFill>
                  <a:schemeClr val="lt1"/>
                </a:solidFill>
              </a:rPr>
              <a:t>Complete activities using proper pronouns.</a:t>
            </a:r>
            <a:endParaRPr b="1" sz="1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223200"/>
            <a:ext cx="8520600" cy="126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682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</a:t>
            </a:r>
            <a:r>
              <a:rPr b="1" lang="en" sz="682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ntroduction</a:t>
            </a:r>
            <a:endParaRPr b="1" sz="682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653175"/>
            <a:ext cx="8520600" cy="327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lt1"/>
                </a:solidFill>
              </a:rPr>
              <a:t>Let us analyze this!</a:t>
            </a:r>
            <a:endParaRPr b="1" sz="1300">
              <a:solidFill>
                <a:schemeClr val="lt1"/>
              </a:solidFill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lt1"/>
                </a:solidFill>
              </a:rPr>
              <a:t>Maria is my friend. Maria loves reading. Maria reads every day.</a:t>
            </a:r>
            <a:endParaRPr b="1" sz="1300">
              <a:solidFill>
                <a:schemeClr val="lt1"/>
              </a:solidFill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lt1"/>
                </a:solidFill>
              </a:rPr>
              <a:t>Now, let’s answer these questions:</a:t>
            </a: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Does the sentence sound repetitive?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</a:pPr>
            <a:r>
              <a:rPr b="1" lang="en" sz="1300">
                <a:solidFill>
                  <a:schemeClr val="lt1"/>
                </a:solidFill>
              </a:rPr>
              <a:t>What word can we use to replace Maria?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Take note!!!</a:t>
            </a:r>
            <a:br>
              <a:rPr b="1" lang="en" sz="1300">
                <a:solidFill>
                  <a:schemeClr val="lt1"/>
                </a:solidFill>
              </a:rPr>
            </a:br>
            <a:r>
              <a:rPr b="1" lang="en" sz="1300">
                <a:solidFill>
                  <a:schemeClr val="lt1"/>
                </a:solidFill>
              </a:rPr>
              <a:t> 👉 The word she can replace Maria. This word is called a pronoun.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178850"/>
            <a:ext cx="8520600" cy="132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9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Is a Pronoun?</a:t>
            </a:r>
            <a:endParaRPr b="1" sz="59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924750"/>
            <a:ext cx="8520600" cy="30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 </a:t>
            </a:r>
            <a:r>
              <a:rPr b="1" lang="en">
                <a:solidFill>
                  <a:srgbClr val="FFFF00"/>
                </a:solidFill>
              </a:rPr>
              <a:t>PRONOUN</a:t>
            </a:r>
            <a:r>
              <a:rPr b="1" lang="en">
                <a:solidFill>
                  <a:schemeClr val="lt1"/>
                </a:solidFill>
              </a:rPr>
              <a:t> is a word that replaces a noun in a sentence. Pronouns help avoid repetition and make sentences smoother and clearer.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Example:</a:t>
            </a:r>
            <a:endParaRPr b="1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b="1" lang="en">
                <a:solidFill>
                  <a:schemeClr val="lt1"/>
                </a:solidFill>
              </a:rPr>
              <a:t>Lorna is my classmate. She is kind.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921550"/>
            <a:ext cx="8520600" cy="187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1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Types of Pronouns</a:t>
            </a:r>
            <a:endParaRPr b="1" sz="71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278425" y="184400"/>
            <a:ext cx="8520600" cy="76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452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1. Personal Pronouns</a:t>
            </a:r>
            <a:endParaRPr b="1" sz="452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37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>
                <a:solidFill>
                  <a:schemeClr val="lt1"/>
                </a:solidFill>
              </a:rPr>
              <a:t>Personal pronouns refer to specific people or things. They change form depending on their use in a sentence.</a:t>
            </a:r>
            <a:endParaRPr b="1" sz="1035">
              <a:solidFill>
                <a:schemeClr val="lt1"/>
              </a:solidFill>
            </a:endParaRPr>
          </a:p>
          <a:p>
            <a:pPr indent="-40227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0000FF"/>
              </a:buClr>
              <a:buSzPts val="2735"/>
              <a:buFont typeface="Permanent Marker"/>
              <a:buAutoNum type="alphaUcPeriod"/>
            </a:pPr>
            <a:r>
              <a:rPr b="1" lang="en" sz="2735">
                <a:solidFill>
                  <a:srgbClr val="00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SUBJECT PRONOUN</a:t>
            </a:r>
            <a:endParaRPr b="1" sz="2735">
              <a:solidFill>
                <a:srgbClr val="00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>
                <a:solidFill>
                  <a:schemeClr val="lt1"/>
                </a:solidFill>
              </a:rPr>
              <a:t>Used as the subject of the sentence.</a:t>
            </a:r>
            <a:endParaRPr b="1" sz="10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>
                <a:solidFill>
                  <a:schemeClr val="lt1"/>
                </a:solidFill>
              </a:rPr>
              <a:t>Examples:</a:t>
            </a:r>
            <a:br>
              <a:rPr b="1" lang="en" sz="1035">
                <a:solidFill>
                  <a:schemeClr val="lt1"/>
                </a:solidFill>
              </a:rPr>
            </a:br>
            <a:r>
              <a:rPr b="1" lang="en" sz="1035">
                <a:solidFill>
                  <a:schemeClr val="lt1"/>
                </a:solidFill>
              </a:rPr>
              <a:t> I, you, he, she, it, we, they</a:t>
            </a:r>
            <a:endParaRPr b="1" sz="10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035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1035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35"/>
              <a:buAutoNum type="arabicPeriod"/>
            </a:pPr>
            <a:r>
              <a:rPr b="1" lang="en" sz="1035">
                <a:solidFill>
                  <a:schemeClr val="lt1"/>
                </a:solidFill>
              </a:rPr>
              <a:t>I enjoy English class.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AutoNum type="arabicPeriod"/>
            </a:pPr>
            <a:r>
              <a:rPr b="1" lang="en" sz="1035">
                <a:solidFill>
                  <a:schemeClr val="lt1"/>
                </a:solidFill>
              </a:rPr>
              <a:t>She studies every night.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AutoNum type="arabicPeriod"/>
            </a:pPr>
            <a:r>
              <a:rPr b="1" lang="en" sz="1035">
                <a:solidFill>
                  <a:schemeClr val="lt1"/>
                </a:solidFill>
              </a:rPr>
              <a:t>He plays basketball.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AutoNum type="arabicPeriod"/>
            </a:pPr>
            <a:r>
              <a:rPr b="1" lang="en" sz="1035">
                <a:solidFill>
                  <a:schemeClr val="lt1"/>
                </a:solidFill>
              </a:rPr>
              <a:t>We are ready for the test.</a:t>
            </a:r>
            <a:br>
              <a:rPr b="1" lang="en" sz="1035">
                <a:solidFill>
                  <a:schemeClr val="lt1"/>
                </a:solidFill>
              </a:rPr>
            </a:br>
            <a:endParaRPr b="1" sz="1035">
              <a:solidFill>
                <a:schemeClr val="lt1"/>
              </a:solidFill>
            </a:endParaRPr>
          </a:p>
          <a:p>
            <a:pPr indent="-294323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35"/>
              <a:buAutoNum type="arabicPeriod"/>
            </a:pPr>
            <a:r>
              <a:rPr b="1" lang="en" sz="1035">
                <a:solidFill>
                  <a:schemeClr val="lt1"/>
                </a:solidFill>
              </a:rPr>
              <a:t>They live near the school.</a:t>
            </a:r>
            <a:endParaRPr b="1" sz="103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53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idx="1" type="body"/>
          </p:nvPr>
        </p:nvSpPr>
        <p:spPr>
          <a:xfrm>
            <a:off x="217475" y="156675"/>
            <a:ext cx="8649600" cy="48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b="1" lang="en" sz="7792">
                <a:solidFill>
                  <a:srgbClr val="00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b. OBJECT PRONOUNS</a:t>
            </a:r>
            <a:endParaRPr b="1" sz="7792">
              <a:solidFill>
                <a:srgbClr val="00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8848"/>
              <a:buFont typeface="Arial"/>
              <a:buNone/>
            </a:pPr>
            <a:r>
              <a:rPr b="1" lang="en" sz="2252">
                <a:solidFill>
                  <a:schemeClr val="lt1"/>
                </a:solidFill>
              </a:rPr>
              <a:t>Used as the object of the verb or preposition.</a:t>
            </a:r>
            <a:endParaRPr b="1" sz="2252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2605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2605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b="1" lang="en" sz="2252">
                <a:solidFill>
                  <a:schemeClr val="lt1"/>
                </a:solidFill>
              </a:rPr>
            </a:br>
            <a:r>
              <a:rPr b="1" lang="en" sz="2252">
                <a:solidFill>
                  <a:schemeClr val="lt1"/>
                </a:solidFill>
              </a:rPr>
              <a:t> me, you, him, her, it, us, them</a:t>
            </a:r>
            <a:endParaRPr b="1" sz="2252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252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8848"/>
              <a:buFont typeface="Arial"/>
              <a:buNone/>
            </a:pPr>
            <a:r>
              <a:t/>
            </a:r>
            <a:endParaRPr b="1" sz="2252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4025"/>
              <a:buFont typeface="Arial"/>
              <a:buNone/>
            </a:pPr>
            <a:r>
              <a:rPr b="1" lang="en" sz="2499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2499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296523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2252">
                <a:solidFill>
                  <a:schemeClr val="lt1"/>
                </a:solidFill>
              </a:rPr>
              <a:t>The teacher called me.</a:t>
            </a:r>
            <a:br>
              <a:rPr b="1" lang="en" sz="2252">
                <a:solidFill>
                  <a:schemeClr val="lt1"/>
                </a:solidFill>
              </a:rPr>
            </a:br>
            <a:endParaRPr b="1" sz="2252">
              <a:solidFill>
                <a:schemeClr val="lt1"/>
              </a:solidFill>
            </a:endParaRPr>
          </a:p>
          <a:p>
            <a:pPr indent="-29652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2252">
                <a:solidFill>
                  <a:schemeClr val="lt1"/>
                </a:solidFill>
              </a:rPr>
              <a:t>Please help her with homework.</a:t>
            </a:r>
            <a:br>
              <a:rPr b="1" lang="en" sz="2252">
                <a:solidFill>
                  <a:schemeClr val="lt1"/>
                </a:solidFill>
              </a:rPr>
            </a:br>
            <a:endParaRPr b="1" sz="2252">
              <a:solidFill>
                <a:schemeClr val="lt1"/>
              </a:solidFill>
            </a:endParaRPr>
          </a:p>
          <a:p>
            <a:pPr indent="-29652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2252">
                <a:solidFill>
                  <a:schemeClr val="lt1"/>
                </a:solidFill>
              </a:rPr>
              <a:t>I saw him yesterday.</a:t>
            </a:r>
            <a:br>
              <a:rPr b="1" lang="en" sz="2252">
                <a:solidFill>
                  <a:schemeClr val="lt1"/>
                </a:solidFill>
              </a:rPr>
            </a:br>
            <a:endParaRPr b="1" sz="2252">
              <a:solidFill>
                <a:schemeClr val="lt1"/>
              </a:solidFill>
            </a:endParaRPr>
          </a:p>
          <a:p>
            <a:pPr indent="-29652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2252">
                <a:solidFill>
                  <a:schemeClr val="lt1"/>
                </a:solidFill>
              </a:rPr>
              <a:t>She gave us the instructions.</a:t>
            </a:r>
            <a:br>
              <a:rPr b="1" lang="en" sz="2252">
                <a:solidFill>
                  <a:schemeClr val="lt1"/>
                </a:solidFill>
              </a:rPr>
            </a:br>
            <a:endParaRPr b="1" sz="2252">
              <a:solidFill>
                <a:schemeClr val="lt1"/>
              </a:solidFill>
            </a:endParaRPr>
          </a:p>
          <a:p>
            <a:pPr indent="-296523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AutoNum type="arabicPeriod"/>
            </a:pPr>
            <a:r>
              <a:rPr b="1" lang="en" sz="2252">
                <a:solidFill>
                  <a:schemeClr val="lt1"/>
                </a:solidFill>
              </a:rPr>
              <a:t>The coach praised them.</a:t>
            </a:r>
            <a:endParaRPr b="1" sz="2252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/>
          <p:nvPr>
            <p:ph type="title"/>
          </p:nvPr>
        </p:nvSpPr>
        <p:spPr>
          <a:xfrm>
            <a:off x="272900" y="201150"/>
            <a:ext cx="8520600" cy="91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2. Possessive Pronouns</a:t>
            </a:r>
            <a:endParaRPr b="1" sz="43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5" name="Google Shape;95;p20"/>
          <p:cNvSpPr txBox="1"/>
          <p:nvPr>
            <p:ph idx="1" type="body"/>
          </p:nvPr>
        </p:nvSpPr>
        <p:spPr>
          <a:xfrm>
            <a:off x="311700" y="1152475"/>
            <a:ext cx="8520600" cy="383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</a:rPr>
              <a:t>Possessive pronouns show ownership.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br>
              <a:rPr b="1" lang="en" sz="1200">
                <a:solidFill>
                  <a:schemeClr val="lt1"/>
                </a:solidFill>
              </a:rPr>
            </a:br>
            <a:r>
              <a:rPr b="1" lang="en" sz="1200">
                <a:solidFill>
                  <a:schemeClr val="lt1"/>
                </a:solidFill>
              </a:rPr>
              <a:t> my, mine, your, yours, his, her, hers, its, our, ours, their, theirs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Sentence Examples:</a:t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This is my notebook.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 bag is mine.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That house is theirs.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Her phone is hers.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Our classroom is ours.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311700" y="228725"/>
            <a:ext cx="8520600" cy="84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99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3. Reflexive Pronouns</a:t>
            </a:r>
            <a:endParaRPr b="1" sz="4400">
              <a:solidFill>
                <a:srgbClr val="99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11700" y="1152475"/>
            <a:ext cx="8520600" cy="402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rPr b="1" lang="en" sz="1015">
                <a:solidFill>
                  <a:schemeClr val="lt1"/>
                </a:solidFill>
              </a:rPr>
              <a:t>Reflexive pronouns are used when the subject and object are the same.</a:t>
            </a:r>
            <a:endParaRPr b="1" sz="101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05"/>
              <a:buNone/>
            </a:pPr>
            <a:r>
              <a:rPr b="1" lang="en" sz="1015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Examples:</a:t>
            </a:r>
            <a:endParaRPr b="1" sz="101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05"/>
              <a:buNone/>
            </a:pPr>
            <a:r>
              <a:rPr b="1" lang="en" sz="1015">
                <a:solidFill>
                  <a:schemeClr val="lt1"/>
                </a:solidFill>
              </a:rPr>
              <a:t> myself, yourself, himself, herself, itself, ourselves, yourselves, themselves</a:t>
            </a:r>
            <a:endParaRPr b="1" sz="101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t/>
            </a:r>
            <a:endParaRPr b="1" sz="101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5"/>
              <a:buFont typeface="Arial"/>
              <a:buNone/>
            </a:pPr>
            <a:r>
              <a:rPr b="1" lang="en" sz="1015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Sente</a:t>
            </a:r>
            <a:r>
              <a:rPr b="1" lang="en" sz="1200">
                <a:solidFill>
                  <a:srgbClr val="FF0000"/>
                </a:solidFill>
                <a:latin typeface="Finger Paint"/>
                <a:ea typeface="Finger Paint"/>
                <a:cs typeface="Finger Paint"/>
                <a:sym typeface="Finger Paint"/>
              </a:rPr>
              <a:t>nce Examples:</a:t>
            </a:r>
            <a:endParaRPr b="1" sz="1200">
              <a:solidFill>
                <a:srgbClr val="FF0000"/>
              </a:solidFill>
              <a:latin typeface="Finger Paint"/>
              <a:ea typeface="Finger Paint"/>
              <a:cs typeface="Finger Paint"/>
              <a:sym typeface="Finger Paint"/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I taught myself how to draw.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She hurt herself while running.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He introduced himself to the class.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We enjoyed ourselves at the party.</a:t>
            </a:r>
            <a:br>
              <a:rPr b="1" lang="en" sz="1200">
                <a:solidFill>
                  <a:schemeClr val="lt1"/>
                </a:solidFill>
              </a:rPr>
            </a:br>
            <a:endParaRPr b="1" sz="1200">
              <a:solidFill>
                <a:schemeClr val="lt1"/>
              </a:solidFill>
            </a:endParaRPr>
          </a:p>
          <a:p>
            <a:pPr indent="-3048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AutoNum type="arabicPeriod"/>
            </a:pPr>
            <a:r>
              <a:rPr b="1" lang="en" sz="1200">
                <a:solidFill>
                  <a:schemeClr val="lt1"/>
                </a:solidFill>
              </a:rPr>
              <a:t>They prepared themselves for the exam.</a:t>
            </a:r>
            <a:endParaRPr b="1" sz="12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605"/>
              <a:buNone/>
            </a:pPr>
            <a:r>
              <a:t/>
            </a:r>
            <a:endParaRPr sz="99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