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22" autoAdjust="0"/>
  </p:normalViewPr>
  <p:slideViewPr>
    <p:cSldViewPr>
      <p:cViewPr varScale="1">
        <p:scale>
          <a:sx n="114" d="100"/>
          <a:sy n="114" d="100"/>
        </p:scale>
        <p:origin x="41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rgbClr val="FFFFFF"/>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0" y="0"/>
            <a:ext cx="12192000" cy="6857999"/>
          </a:xfrm>
          <a:prstGeom prst="rect">
            <a:avLst/>
          </a:prstGeom>
          <a:blipFill>
            <a:blip r:embed="rId2"/>
            <a:srcRect/>
            <a:stretch>
              <a:fillRect/>
            </a:stretch>
          </a:blipFill>
          <a:ln cap="flat" cmpd="sng">
            <a:prstDash val="solid"/>
          </a:ln>
        </p:spPr>
        <p:txBody>
          <a:bodyPr vert="horz" lIns="91440" tIns="45720" rIns="91440" bIns="45720" anchor="ctr">
            <a:normAutofit/>
          </a:bodyPr>
          <a:lstStyle/>
          <a:p>
            <a:pPr marL="0" algn="ctr"/>
            <a:endParaRPr/>
          </a:p>
        </p:txBody>
      </p:sp>
      <p:sp>
        <p:nvSpPr>
          <p:cNvPr id="3" name="AutoShape 3"/>
          <p:cNvSpPr/>
          <p:nvPr/>
        </p:nvSpPr>
        <p:spPr>
          <a:xfrm>
            <a:off x="0" y="0"/>
            <a:ext cx="12192000" cy="6857999"/>
          </a:xfrm>
          <a:prstGeom prst="rect">
            <a:avLst/>
          </a:prstGeom>
          <a:solidFill>
            <a:srgbClr val="000000">
              <a:alpha val="20000"/>
            </a:srgbClr>
          </a:solidFill>
          <a:ln cap="flat" cmpd="sng">
            <a:prstDash val="solid"/>
          </a:ln>
        </p:spPr>
        <p:txBody>
          <a:bodyPr vert="horz" lIns="91440" tIns="45720" rIns="91440" bIns="45720" anchor="ctr">
            <a:normAutofit/>
          </a:bodyPr>
          <a:lstStyle/>
          <a:p>
            <a:pPr marL="0" algn="ctr"/>
            <a:endParaRPr/>
          </a:p>
        </p:txBody>
      </p:sp>
      <p:sp>
        <p:nvSpPr>
          <p:cNvPr id="4" name="AutoShape 4"/>
          <p:cNvSpPr>
            <a:spLocks noGrp="1"/>
          </p:cNvSpPr>
          <p:nvPr>
            <p:ph type="subTitle" idx="1"/>
          </p:nvPr>
        </p:nvSpPr>
        <p:spPr>
          <a:xfrm>
            <a:off x="685006" y="1828891"/>
            <a:ext cx="10821988" cy="558799"/>
          </a:xfrm>
        </p:spPr>
        <p:txBody>
          <a:bodyPr vert="horz" lIns="91440" tIns="45720" rIns="91440" bIns="45720" anchor="ctr">
            <a:normAutofit/>
          </a:bodyPr>
          <a:lstStyle/>
          <a:p>
            <a:pPr marL="0" indent="0" algn="ctr">
              <a:lnSpc>
                <a:spcPct val="90000"/>
              </a:lnSpc>
              <a:spcBef>
                <a:spcPts val="1000"/>
              </a:spcBef>
            </a:pPr>
            <a:r>
              <a:rPr lang="en-US" sz="2000" b="0" i="0" u="none" baseline="0">
                <a:solidFill>
                  <a:srgbClr val="FFFFFF"/>
                </a:solidFill>
                <a:latin typeface="Arial"/>
                <a:ea typeface="Arial"/>
              </a:rPr>
              <a:t>Click to edit Master subtitle style</a:t>
            </a:r>
          </a:p>
        </p:txBody>
      </p:sp>
      <p:sp>
        <p:nvSpPr>
          <p:cNvPr id="5" name="AutoShape 5"/>
          <p:cNvSpPr>
            <a:spLocks noGrp="1"/>
          </p:cNvSpPr>
          <p:nvPr>
            <p:ph type="ctrTitle"/>
          </p:nvPr>
        </p:nvSpPr>
        <p:spPr>
          <a:xfrm>
            <a:off x="685006" y="1130300"/>
            <a:ext cx="10821988" cy="698591"/>
          </a:xfrm>
        </p:spPr>
        <p:txBody>
          <a:bodyPr vert="horz" lIns="91440" tIns="45720" rIns="91440" bIns="45720" anchor="ctr">
            <a:normAutofit/>
          </a:bodyPr>
          <a:lstStyle/>
          <a:p>
            <a:pPr algn="ctr">
              <a:lnSpc>
                <a:spcPct val="90000"/>
              </a:lnSpc>
              <a:spcBef>
                <a:spcPct val="0"/>
              </a:spcBef>
            </a:pPr>
            <a:r>
              <a:rPr lang="en-US" sz="4000" b="1" i="0" u="none" baseline="0">
                <a:solidFill>
                  <a:srgbClr val="FFFFFF"/>
                </a:solidFill>
                <a:latin typeface="Arial"/>
                <a:ea typeface="Arial"/>
              </a:rPr>
              <a:t>Click to edit Master title style</a:t>
            </a:r>
          </a:p>
        </p:txBody>
      </p:sp>
      <p:sp>
        <p:nvSpPr>
          <p:cNvPr id="6" name="AutoShape 6"/>
          <p:cNvSpPr>
            <a:spLocks noGrp="1"/>
          </p:cNvSpPr>
          <p:nvPr>
            <p:ph type="body" sz="quarter" idx="10"/>
          </p:nvPr>
        </p:nvSpPr>
        <p:spPr>
          <a:xfrm>
            <a:off x="685006" y="5544733"/>
            <a:ext cx="10845800" cy="296271"/>
          </a:xfrm>
        </p:spPr>
        <p:txBody>
          <a:bodyPr vert="horz" lIns="91440" tIns="45720" rIns="91440" bIns="45720" anchor="ctr">
            <a:noAutofit/>
          </a:bodyPr>
          <a:lstStyle/>
          <a:p>
            <a:pPr marL="0" indent="0" algn="ctr">
              <a:lnSpc>
                <a:spcPct val="90000"/>
              </a:lnSpc>
              <a:spcBef>
                <a:spcPts val="1000"/>
              </a:spcBef>
            </a:pPr>
            <a:r>
              <a:rPr lang="en-US" sz="1500" b="0" i="0" u="none" baseline="0">
                <a:solidFill>
                  <a:srgbClr val="FFFFFF"/>
                </a:solidFill>
                <a:latin typeface="Arial"/>
                <a:ea typeface="Arial"/>
              </a:rPr>
              <a:t>Signature</a:t>
            </a:r>
          </a:p>
        </p:txBody>
      </p:sp>
      <p:sp>
        <p:nvSpPr>
          <p:cNvPr id="7" name="AutoShape 7"/>
          <p:cNvSpPr>
            <a:spLocks noGrp="1"/>
          </p:cNvSpPr>
          <p:nvPr>
            <p:ph type="body" sz="quarter" idx="11"/>
          </p:nvPr>
        </p:nvSpPr>
        <p:spPr>
          <a:xfrm>
            <a:off x="685006" y="5841004"/>
            <a:ext cx="10845800" cy="296271"/>
          </a:xfrm>
        </p:spPr>
        <p:txBody>
          <a:bodyPr vert="horz" lIns="91440" tIns="45720" rIns="91440" bIns="45720" anchor="ctr">
            <a:noAutofit/>
          </a:bodyPr>
          <a:lstStyle/>
          <a:p>
            <a:pPr marL="0" indent="0" algn="ctr">
              <a:lnSpc>
                <a:spcPct val="90000"/>
              </a:lnSpc>
              <a:spcBef>
                <a:spcPts val="1000"/>
              </a:spcBef>
            </a:pPr>
            <a:r>
              <a:rPr lang="en-US" sz="1500" b="0" i="0" u="none" baseline="0">
                <a:solidFill>
                  <a:srgbClr val="FFFFFF"/>
                </a:solidFill>
                <a:latin typeface="Arial"/>
                <a:ea typeface="Arial"/>
              </a:rPr>
              <a:t>Date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标题和内容">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dt" sz="half" idx="10"/>
          </p:nvPr>
        </p:nvSpPr>
        <p:spPr>
          <a:xfrm>
            <a:off x="5401732" y="6240463"/>
            <a:ext cx="1388536" cy="206381"/>
          </a:xfrm>
        </p:spPr>
        <p:txBody>
          <a:bodyPr vert="horz" lIns="91440" tIns="45720" rIns="91440" bIns="45720" anchor="ctr">
            <a:normAutofit/>
          </a:bodyPr>
          <a:lstStyle/>
          <a:p>
            <a:pPr marL="0" algn="ctr"/>
            <a:r>
              <a:rPr lang="zh-CN" altLang="en-US" sz="1000" b="0" i="0" u="none" baseline="0">
                <a:solidFill>
                  <a:srgbClr val="000000">
                    <a:lumMod val="50000"/>
                    <a:lumOff val="50000"/>
                  </a:srgbClr>
                </a:solidFill>
                <a:latin typeface="Arial"/>
                <a:ea typeface="Arial"/>
              </a:rPr>
              <a:t>2024/8/12</a:t>
            </a:r>
          </a:p>
        </p:txBody>
      </p:sp>
      <p:sp>
        <p:nvSpPr>
          <p:cNvPr id="3" name="AutoShape 3"/>
          <p:cNvSpPr>
            <a:spLocks noGrp="1"/>
          </p:cNvSpPr>
          <p:nvPr>
            <p:ph type="sldNum" sz="quarter" idx="12"/>
          </p:nvPr>
        </p:nvSpPr>
        <p:spPr>
          <a:xfrm>
            <a:off x="8610599" y="6240463"/>
            <a:ext cx="2909888" cy="206381"/>
          </a:xfrm>
        </p:spPr>
        <p:txBody>
          <a:bodyPr vert="horz" lIns="91440" tIns="45720" rIns="91440" bIns="45720" anchor="ctr">
            <a:normAutofit/>
          </a:bodyPr>
          <a:lstStyle/>
          <a:p>
            <a:pPr marL="0" algn="r"/>
            <a:fld id="{3386411A-70EE-422D-B97C-F56BEE3FF077}" type="slidenum">
              <a:rPr lang="zh-CN" altLang="en-US" sz="1000" b="0" i="0" u="none" baseline="0">
                <a:solidFill>
                  <a:srgbClr val="000000">
                    <a:lumMod val="50000"/>
                    <a:lumOff val="50000"/>
                  </a:srgbClr>
                </a:solidFill>
                <a:latin typeface="Arial"/>
                <a:ea typeface="Arial"/>
              </a:rPr>
              <a:t>‹#›</a:t>
            </a:fld>
            <a:endParaRPr lang="zh-CN" altLang="en-US" sz="1000" b="0" i="0" u="none" baseline="0">
              <a:solidFill>
                <a:srgbClr val="000000">
                  <a:lumMod val="50000"/>
                  <a:lumOff val="50000"/>
                </a:srgbClr>
              </a:solidFill>
              <a:latin typeface="Arial"/>
              <a:ea typeface="Arial"/>
            </a:endParaRPr>
          </a:p>
        </p:txBody>
      </p:sp>
      <p:sp>
        <p:nvSpPr>
          <p:cNvPr id="4" name="AutoShape 4"/>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Arial"/>
                <a:ea typeface="Arial"/>
              </a:rPr>
              <a:t>Click to edit Master title style</a:t>
            </a:r>
          </a:p>
        </p:txBody>
      </p:sp>
      <p:sp>
        <p:nvSpPr>
          <p:cNvPr id="5" name="AutoShape 5"/>
          <p:cNvSpPr>
            <a:spLocks noGrp="1"/>
          </p:cNvSpPr>
          <p:nvPr>
            <p:ph sz="quarter" idx="13"/>
          </p:nvPr>
        </p:nvSpPr>
        <p:spPr>
          <a:xfrm>
            <a:off x="669925" y="1130299"/>
            <a:ext cx="10850563" cy="5006975"/>
          </a:xfrm>
        </p:spPr>
        <p:txBody>
          <a:bodyPr vert="horz" lIns="91440" tIns="45720" rIns="91440" bIns="45720" anchor="t">
            <a:normAutofit/>
          </a:bodyPr>
          <a:lstStyle/>
          <a:p>
            <a:pPr marL="228589" indent="-228589" algn="l">
              <a:lnSpc>
                <a:spcPct val="90000"/>
              </a:lnSpc>
              <a:spcBef>
                <a:spcPts val="1000"/>
              </a:spcBef>
            </a:pPr>
            <a:r>
              <a:rPr lang="en-US" sz="1800" b="0" i="0" u="none" baseline="0">
                <a:solidFill>
                  <a:srgbClr val="000000"/>
                </a:solidFill>
                <a:latin typeface="Arial"/>
                <a:ea typeface="Arial"/>
              </a:rPr>
              <a:t>Edit Master text styles</a:t>
            </a:r>
          </a:p>
          <a:p>
            <a:pPr marL="685766" lvl="1" indent="-228589" algn="l">
              <a:lnSpc>
                <a:spcPct val="90000"/>
              </a:lnSpc>
              <a:spcBef>
                <a:spcPts val="500"/>
              </a:spcBef>
            </a:pPr>
            <a:r>
              <a:rPr lang="en-US" sz="1600" b="0" i="0" u="none" baseline="0">
                <a:solidFill>
                  <a:srgbClr val="000000"/>
                </a:solidFill>
                <a:latin typeface="Arial"/>
                <a:ea typeface="Arial"/>
              </a:rPr>
              <a:t>Second level</a:t>
            </a:r>
          </a:p>
          <a:p>
            <a:pPr marL="1142942" lvl="2" indent="-228589" algn="l">
              <a:lnSpc>
                <a:spcPct val="90000"/>
              </a:lnSpc>
              <a:spcBef>
                <a:spcPts val="500"/>
              </a:spcBef>
            </a:pPr>
            <a:r>
              <a:rPr lang="en-US" sz="1400" b="0" i="0" u="none" baseline="0">
                <a:solidFill>
                  <a:srgbClr val="000000"/>
                </a:solidFill>
                <a:latin typeface="Arial"/>
                <a:ea typeface="Arial"/>
              </a:rPr>
              <a:t>Third level</a:t>
            </a:r>
          </a:p>
          <a:p>
            <a:pPr marL="1600120" lvl="3" indent="-228589" algn="l">
              <a:lnSpc>
                <a:spcPct val="90000"/>
              </a:lnSpc>
              <a:spcBef>
                <a:spcPts val="500"/>
              </a:spcBef>
            </a:pPr>
            <a:r>
              <a:rPr lang="en-US" sz="1200" b="0" i="0" u="none" baseline="0">
                <a:solidFill>
                  <a:srgbClr val="000000"/>
                </a:solidFill>
                <a:latin typeface="Arial"/>
                <a:ea typeface="Arial"/>
              </a:rPr>
              <a:t>Fourth level</a:t>
            </a:r>
          </a:p>
          <a:p>
            <a:pPr marL="2057298" lvl="4" indent="-228589" algn="l">
              <a:lnSpc>
                <a:spcPct val="90000"/>
              </a:lnSpc>
              <a:spcBef>
                <a:spcPts val="500"/>
              </a:spcBef>
            </a:pPr>
            <a:r>
              <a:rPr lang="en-US" sz="1200" b="0" i="0" u="none" baseline="0">
                <a:solidFill>
                  <a:srgbClr val="000000"/>
                </a:solidFill>
                <a:latin typeface="Arial"/>
                <a:ea typeface="Arial"/>
              </a:rPr>
              <a:t>Fifth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rot="10800000">
            <a:off x="669925" y="1130300"/>
            <a:ext cx="769443" cy="2021676"/>
          </a:xfrm>
          <a:prstGeom prst="rect">
            <a:avLst/>
          </a:prstGeom>
          <a:solidFill>
            <a:schemeClr val="accent3">
              <a:lumMod val="60000"/>
              <a:lumOff val="40000"/>
            </a:schemeClr>
          </a:solidFill>
          <a:ln cap="flat" cmpd="sng">
            <a:prstDash val="solid"/>
          </a:ln>
        </p:spPr>
        <p:txBody>
          <a:bodyPr vert="horz" lIns="91440" tIns="45720" rIns="91440" bIns="45720" anchor="ctr">
            <a:normAutofit/>
          </a:bodyPr>
          <a:lstStyle/>
          <a:p>
            <a:pPr marL="0" algn="ctr"/>
            <a:endParaRPr/>
          </a:p>
        </p:txBody>
      </p:sp>
      <p:sp>
        <p:nvSpPr>
          <p:cNvPr id="3" name="AutoShape 3"/>
          <p:cNvSpPr>
            <a:spLocks noGrp="1"/>
          </p:cNvSpPr>
          <p:nvPr>
            <p:ph type="title"/>
          </p:nvPr>
        </p:nvSpPr>
        <p:spPr>
          <a:xfrm>
            <a:off x="3522731" y="2204626"/>
            <a:ext cx="5419185" cy="895350"/>
          </a:xfrm>
        </p:spPr>
        <p:txBody>
          <a:bodyPr vert="horz" lIns="91440" tIns="45720" rIns="91440" bIns="45720" anchor="b">
            <a:normAutofit/>
          </a:bodyPr>
          <a:lstStyle/>
          <a:p>
            <a:pPr algn="l">
              <a:lnSpc>
                <a:spcPct val="90000"/>
              </a:lnSpc>
              <a:spcBef>
                <a:spcPct val="0"/>
              </a:spcBef>
            </a:pPr>
            <a:r>
              <a:rPr lang="en-US" sz="2400" b="1" i="0" u="none" baseline="0">
                <a:solidFill>
                  <a:srgbClr val="000000"/>
                </a:solidFill>
                <a:latin typeface="Arial"/>
                <a:ea typeface="Arial"/>
              </a:rPr>
              <a:t>Click to edit Master title style</a:t>
            </a:r>
          </a:p>
        </p:txBody>
      </p:sp>
      <p:sp>
        <p:nvSpPr>
          <p:cNvPr id="4" name="AutoShape 4"/>
          <p:cNvSpPr>
            <a:spLocks noGrp="1"/>
          </p:cNvSpPr>
          <p:nvPr>
            <p:ph type="body" idx="1"/>
          </p:nvPr>
        </p:nvSpPr>
        <p:spPr>
          <a:xfrm>
            <a:off x="3523847" y="3099976"/>
            <a:ext cx="5419185" cy="1015623"/>
          </a:xfrm>
        </p:spPr>
        <p:txBody>
          <a:bodyPr vert="horz" lIns="91440" tIns="45720" rIns="91440" bIns="45720" anchor="t">
            <a:normAutofit/>
          </a:bodyPr>
          <a:lstStyle/>
          <a:p>
            <a:pPr marL="0" indent="0" algn="l">
              <a:lnSpc>
                <a:spcPct val="100000"/>
              </a:lnSpc>
              <a:spcBef>
                <a:spcPts val="1000"/>
              </a:spcBef>
            </a:pPr>
            <a:r>
              <a:rPr lang="en-US" sz="1100" b="0" i="0" u="none" baseline="0">
                <a:solidFill>
                  <a:srgbClr val="000000"/>
                </a:solidFill>
                <a:latin typeface="Arial"/>
                <a:ea typeface="Arial"/>
              </a:rPr>
              <a:t>Edit Master text styles</a:t>
            </a:r>
          </a:p>
        </p:txBody>
      </p:sp>
      <p:sp>
        <p:nvSpPr>
          <p:cNvPr id="5" name="AutoShape 5"/>
          <p:cNvSpPr/>
          <p:nvPr/>
        </p:nvSpPr>
        <p:spPr>
          <a:xfrm rot="10800000">
            <a:off x="1439367" y="1130300"/>
            <a:ext cx="2083364" cy="2021676"/>
          </a:xfrm>
          <a:prstGeom prst="rect">
            <a:avLst/>
          </a:prstGeom>
          <a:blipFill>
            <a:blip r:embed="rId2"/>
            <a:srcRect/>
            <a:tile tx="0" ty="-603250" sx="100000" sy="100000" algn="tl"/>
          </a:blipFill>
          <a:ln cap="flat" cmpd="sng">
            <a:prstDash val="solid"/>
          </a:ln>
        </p:spPr>
        <p:txBody>
          <a:bodyPr vert="horz" lIns="91440" tIns="45720" rIns="91440" bIns="45720" anchor="ctr">
            <a:normAutofit/>
          </a:bodyPr>
          <a:lstStyle/>
          <a:p>
            <a:pPr marL="0" algn="ctr"/>
            <a:endParaRPr/>
          </a:p>
        </p:txBody>
      </p:sp>
      <p:sp>
        <p:nvSpPr>
          <p:cNvPr id="6" name="AutoShape 6"/>
          <p:cNvSpPr/>
          <p:nvPr/>
        </p:nvSpPr>
        <p:spPr>
          <a:xfrm rot="10800000" flipV="1">
            <a:off x="8667681" y="4115599"/>
            <a:ext cx="2083364" cy="2021676"/>
          </a:xfrm>
          <a:prstGeom prst="rect">
            <a:avLst/>
          </a:prstGeom>
          <a:blipFill>
            <a:blip r:embed="rId2"/>
            <a:srcRect/>
            <a:tile tx="0" ty="-603250" sx="100000" sy="100000" algn="tl"/>
          </a:blipFill>
          <a:ln cap="flat" cmpd="sng">
            <a:prstDash val="solid"/>
          </a:ln>
        </p:spPr>
        <p:txBody>
          <a:bodyPr vert="horz" lIns="91440" tIns="45720" rIns="91440" bIns="45720" anchor="ctr">
            <a:normAutofit/>
          </a:bodyPr>
          <a:lstStyle/>
          <a:p>
            <a:pPr marL="0" algn="ctr"/>
            <a:endParaRPr/>
          </a:p>
        </p:txBody>
      </p:sp>
      <p:sp>
        <p:nvSpPr>
          <p:cNvPr id="7" name="AutoShape 7"/>
          <p:cNvSpPr/>
          <p:nvPr/>
        </p:nvSpPr>
        <p:spPr>
          <a:xfrm rot="10800000">
            <a:off x="10751045" y="4115599"/>
            <a:ext cx="769443" cy="2021676"/>
          </a:xfrm>
          <a:prstGeom prst="rect">
            <a:avLst/>
          </a:prstGeom>
          <a:solidFill>
            <a:schemeClr val="accent2">
              <a:lumMod val="60000"/>
              <a:lumOff val="40000"/>
            </a:schemeClr>
          </a:solidFill>
          <a:ln cap="flat" cmpd="sng">
            <a:prstDash val="solid"/>
          </a:ln>
        </p:spPr>
        <p:txBody>
          <a:bodyPr vert="horz" lIns="91440" tIns="45720" rIns="91440" bIns="45720" anchor="ctr">
            <a:normAutofit/>
          </a:bodyPr>
          <a:lstStyle/>
          <a:p>
            <a:pPr marL="0" algn="ct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仅标题页">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Arial"/>
                <a:ea typeface="Arial"/>
              </a:rPr>
              <a:t>Click to edit Master title style</a:t>
            </a:r>
          </a:p>
        </p:txBody>
      </p:sp>
      <p:sp>
        <p:nvSpPr>
          <p:cNvPr id="3" name="AutoShape 3"/>
          <p:cNvSpPr>
            <a:spLocks noGrp="1"/>
          </p:cNvSpPr>
          <p:nvPr>
            <p:ph type="dt" sz="half" idx="10"/>
          </p:nvPr>
        </p:nvSpPr>
        <p:spPr>
          <a:xfrm>
            <a:off x="5401732" y="6240463"/>
            <a:ext cx="1388536" cy="206381"/>
          </a:xfrm>
        </p:spPr>
        <p:txBody>
          <a:bodyPr vert="horz" lIns="91440" tIns="45720" rIns="91440" bIns="45720" anchor="ctr">
            <a:normAutofit/>
          </a:bodyPr>
          <a:lstStyle/>
          <a:p>
            <a:pPr marL="0" algn="ctr"/>
            <a:r>
              <a:rPr lang="zh-CN" altLang="en-US" sz="1000" b="0" i="0" u="none" baseline="0">
                <a:solidFill>
                  <a:srgbClr val="000000">
                    <a:lumMod val="50000"/>
                    <a:lumOff val="50000"/>
                  </a:srgbClr>
                </a:solidFill>
                <a:latin typeface="Arial"/>
                <a:ea typeface="Arial"/>
              </a:rPr>
              <a:t>2024/8/12</a:t>
            </a:r>
          </a:p>
        </p:txBody>
      </p:sp>
      <p:sp>
        <p:nvSpPr>
          <p:cNvPr id="4" name="AutoShape 4"/>
          <p:cNvSpPr>
            <a:spLocks noGrp="1"/>
          </p:cNvSpPr>
          <p:nvPr>
            <p:ph type="sldNum" sz="quarter" idx="12"/>
          </p:nvPr>
        </p:nvSpPr>
        <p:spPr>
          <a:xfrm>
            <a:off x="8610599" y="6240463"/>
            <a:ext cx="2909888" cy="206381"/>
          </a:xfrm>
        </p:spPr>
        <p:txBody>
          <a:bodyPr vert="horz" lIns="91440" tIns="45720" rIns="91440" bIns="45720" anchor="ctr">
            <a:normAutofit/>
          </a:bodyPr>
          <a:lstStyle/>
          <a:p>
            <a:pPr marL="0" algn="r"/>
            <a:fld id="{3386411A-70EE-422D-B97C-F56BEE3FF077}" type="slidenum">
              <a:rPr lang="zh-CN" altLang="en-US" sz="1000" b="0" i="0" u="none" baseline="0">
                <a:solidFill>
                  <a:srgbClr val="000000">
                    <a:lumMod val="50000"/>
                    <a:lumOff val="50000"/>
                  </a:srgbClr>
                </a:solidFill>
                <a:latin typeface="Arial"/>
                <a:ea typeface="Arial"/>
              </a:rPr>
              <a:t>‹#›</a:t>
            </a:fld>
            <a:endParaRPr lang="zh-CN" altLang="en-US" sz="1000" b="0" i="0" u="none" baseline="0">
              <a:solidFill>
                <a:srgbClr val="000000">
                  <a:lumMod val="50000"/>
                  <a:lumOff val="50000"/>
                </a:srgbClr>
              </a:solidFill>
              <a:latin typeface="Arial"/>
              <a:ea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12700" y="-12700"/>
            <a:ext cx="12192000" cy="6857999"/>
          </a:xfrm>
          <a:prstGeom prst="rect">
            <a:avLst/>
          </a:prstGeom>
          <a:blipFill>
            <a:blip r:embed="rId2"/>
            <a:srcRect/>
            <a:stretch>
              <a:fillRect/>
            </a:stretch>
          </a:blipFill>
          <a:ln cap="flat" cmpd="sng">
            <a:prstDash val="solid"/>
          </a:ln>
        </p:spPr>
        <p:txBody>
          <a:bodyPr vert="horz" lIns="91440" tIns="45720" rIns="91440" bIns="45720" anchor="ctr">
            <a:normAutofit/>
          </a:bodyPr>
          <a:lstStyle/>
          <a:p>
            <a:pPr marL="0" algn="ctr"/>
            <a:endParaRPr/>
          </a:p>
        </p:txBody>
      </p:sp>
      <p:sp>
        <p:nvSpPr>
          <p:cNvPr id="3" name="AutoShape 3"/>
          <p:cNvSpPr/>
          <p:nvPr/>
        </p:nvSpPr>
        <p:spPr>
          <a:xfrm>
            <a:off x="-12700" y="0"/>
            <a:ext cx="12192000" cy="6857999"/>
          </a:xfrm>
          <a:prstGeom prst="rect">
            <a:avLst/>
          </a:prstGeom>
          <a:solidFill>
            <a:srgbClr val="000000">
              <a:alpha val="20000"/>
            </a:srgbClr>
          </a:solidFill>
          <a:ln cap="flat" cmpd="sng">
            <a:prstDash val="solid"/>
          </a:ln>
        </p:spPr>
        <p:txBody>
          <a:bodyPr vert="horz" lIns="91440" tIns="45720" rIns="91440" bIns="45720" anchor="ctr">
            <a:normAutofit/>
          </a:bodyPr>
          <a:lstStyle/>
          <a:p>
            <a:pPr marL="0" algn="ctr"/>
            <a:endParaRPr/>
          </a:p>
        </p:txBody>
      </p:sp>
      <p:sp>
        <p:nvSpPr>
          <p:cNvPr id="4" name="AutoShape 4"/>
          <p:cNvSpPr>
            <a:spLocks noGrp="1"/>
          </p:cNvSpPr>
          <p:nvPr>
            <p:ph type="ctrTitle"/>
          </p:nvPr>
        </p:nvSpPr>
        <p:spPr>
          <a:xfrm>
            <a:off x="673100" y="1135063"/>
            <a:ext cx="10845798" cy="1621509"/>
          </a:xfrm>
        </p:spPr>
        <p:txBody>
          <a:bodyPr vert="horz" lIns="91440" tIns="45720" rIns="91440" bIns="45720" anchor="b">
            <a:normAutofit/>
          </a:bodyPr>
          <a:lstStyle/>
          <a:p>
            <a:pPr marL="0" indent="0" algn="ctr">
              <a:lnSpc>
                <a:spcPct val="90000"/>
              </a:lnSpc>
              <a:spcBef>
                <a:spcPct val="0"/>
              </a:spcBef>
            </a:pPr>
            <a:r>
              <a:rPr lang="en-US" sz="3200" b="1" i="0" u="none" baseline="0">
                <a:solidFill>
                  <a:srgbClr val="FFFFFF"/>
                </a:solidFill>
                <a:latin typeface="Arial"/>
                <a:ea typeface="Arial"/>
              </a:rPr>
              <a:t>Conclusion</a:t>
            </a:r>
          </a:p>
        </p:txBody>
      </p:sp>
      <p:sp>
        <p:nvSpPr>
          <p:cNvPr id="5" name="AutoShape 5"/>
          <p:cNvSpPr>
            <a:spLocks noGrp="1"/>
          </p:cNvSpPr>
          <p:nvPr>
            <p:ph type="body" sz="quarter" idx="18"/>
          </p:nvPr>
        </p:nvSpPr>
        <p:spPr>
          <a:xfrm>
            <a:off x="673100" y="3441299"/>
            <a:ext cx="10845798" cy="310871"/>
          </a:xfrm>
        </p:spPr>
        <p:txBody>
          <a:bodyPr vert="horz" lIns="91440" tIns="45720" rIns="91440" bIns="45720" anchor="t">
            <a:normAutofit/>
          </a:bodyPr>
          <a:lstStyle/>
          <a:p>
            <a:pPr marL="228589" marR="0" indent="-228589" algn="ctr" fontAlgn="auto">
              <a:lnSpc>
                <a:spcPct val="90000"/>
              </a:lnSpc>
              <a:spcBef>
                <a:spcPts val="1000"/>
              </a:spcBef>
              <a:spcAft>
                <a:spcPct val="0"/>
              </a:spcAft>
            </a:pPr>
            <a:r>
              <a:rPr lang="en-US" sz="1500" b="0" i="0" u="none" baseline="0">
                <a:solidFill>
                  <a:srgbClr val="FFFFFF"/>
                </a:solidFill>
                <a:latin typeface="Arial"/>
                <a:ea typeface="Arial"/>
              </a:rPr>
              <a:t>Data</a:t>
            </a:r>
          </a:p>
        </p:txBody>
      </p:sp>
      <p:sp>
        <p:nvSpPr>
          <p:cNvPr id="6" name="AutoShape 6"/>
          <p:cNvSpPr>
            <a:spLocks noGrp="1"/>
          </p:cNvSpPr>
          <p:nvPr>
            <p:ph type="body" sz="quarter" idx="10"/>
          </p:nvPr>
        </p:nvSpPr>
        <p:spPr>
          <a:xfrm>
            <a:off x="673102" y="3145028"/>
            <a:ext cx="10845798" cy="296271"/>
          </a:xfrm>
        </p:spPr>
        <p:txBody>
          <a:bodyPr vert="horz" lIns="91440" tIns="45720" rIns="91440" bIns="45720" anchor="ctr">
            <a:noAutofit/>
          </a:bodyPr>
          <a:lstStyle/>
          <a:p>
            <a:pPr marL="0" indent="0" algn="ctr">
              <a:lnSpc>
                <a:spcPct val="90000"/>
              </a:lnSpc>
              <a:spcBef>
                <a:spcPts val="1000"/>
              </a:spcBef>
            </a:pPr>
            <a:r>
              <a:rPr lang="en-US" sz="1500" b="0" i="0" u="none" baseline="0">
                <a:solidFill>
                  <a:srgbClr val="FFFFFF"/>
                </a:solidFill>
                <a:latin typeface="Arial"/>
                <a:ea typeface="Arial"/>
              </a:rPr>
              <a:t>Signature</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a:prstGeom prst="rect">
            <a:avLst/>
          </a:prstGeo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Arial"/>
                <a:ea typeface="Arial"/>
              </a:rPr>
              <a:t>Click to edit Master title style</a:t>
            </a:r>
          </a:p>
        </p:txBody>
      </p:sp>
      <p:sp>
        <p:nvSpPr>
          <p:cNvPr id="3" name="AutoShape 3"/>
          <p:cNvSpPr>
            <a:spLocks noGrp="1"/>
          </p:cNvSpPr>
          <p:nvPr>
            <p:ph type="body" idx="1"/>
          </p:nvPr>
        </p:nvSpPr>
        <p:spPr>
          <a:xfrm>
            <a:off x="669924" y="1123950"/>
            <a:ext cx="10850563" cy="5019675"/>
          </a:xfrm>
          <a:prstGeom prst="rect">
            <a:avLst/>
          </a:prstGeom>
        </p:spPr>
        <p:txBody>
          <a:bodyPr vert="horz" lIns="91440" tIns="45720" rIns="91440" bIns="45720" anchor="t">
            <a:normAutofit/>
          </a:bodyPr>
          <a:lstStyle/>
          <a:p>
            <a:pPr marL="228589" indent="-228589" algn="l">
              <a:lnSpc>
                <a:spcPct val="90000"/>
              </a:lnSpc>
              <a:spcBef>
                <a:spcPts val="1000"/>
              </a:spcBef>
            </a:pPr>
            <a:r>
              <a:rPr lang="en-US" sz="1800" b="0" i="0" u="none" baseline="0">
                <a:solidFill>
                  <a:srgbClr val="000000"/>
                </a:solidFill>
                <a:latin typeface="Arial"/>
                <a:ea typeface="Arial"/>
              </a:rPr>
              <a:t>Edit Master text styles</a:t>
            </a:r>
          </a:p>
          <a:p>
            <a:pPr marL="685766" lvl="1" indent="-228589" algn="l">
              <a:lnSpc>
                <a:spcPct val="90000"/>
              </a:lnSpc>
              <a:spcBef>
                <a:spcPts val="500"/>
              </a:spcBef>
            </a:pPr>
            <a:r>
              <a:rPr lang="en-US" sz="1600" b="0" i="0" u="none" baseline="0">
                <a:solidFill>
                  <a:srgbClr val="000000"/>
                </a:solidFill>
                <a:latin typeface="Arial"/>
                <a:ea typeface="Arial"/>
              </a:rPr>
              <a:t>Second level</a:t>
            </a:r>
          </a:p>
          <a:p>
            <a:pPr marL="1142942" lvl="2" indent="-228589" algn="l">
              <a:lnSpc>
                <a:spcPct val="90000"/>
              </a:lnSpc>
              <a:spcBef>
                <a:spcPts val="500"/>
              </a:spcBef>
            </a:pPr>
            <a:r>
              <a:rPr lang="en-US" sz="1400" b="0" i="0" u="none" baseline="0">
                <a:solidFill>
                  <a:srgbClr val="000000"/>
                </a:solidFill>
                <a:latin typeface="Arial"/>
                <a:ea typeface="Arial"/>
              </a:rPr>
              <a:t>Third level</a:t>
            </a:r>
          </a:p>
          <a:p>
            <a:pPr marL="1600120" lvl="3" indent="-228589" algn="l">
              <a:lnSpc>
                <a:spcPct val="90000"/>
              </a:lnSpc>
              <a:spcBef>
                <a:spcPts val="500"/>
              </a:spcBef>
            </a:pPr>
            <a:r>
              <a:rPr lang="en-US" sz="1200" b="0" i="0" u="none" baseline="0">
                <a:solidFill>
                  <a:srgbClr val="000000"/>
                </a:solidFill>
                <a:latin typeface="Arial"/>
                <a:ea typeface="Arial"/>
              </a:rPr>
              <a:t>Fourth level</a:t>
            </a:r>
          </a:p>
          <a:p>
            <a:pPr marL="2057298" lvl="4" indent="-228589" algn="l">
              <a:lnSpc>
                <a:spcPct val="90000"/>
              </a:lnSpc>
              <a:spcBef>
                <a:spcPts val="500"/>
              </a:spcBef>
            </a:pPr>
            <a:r>
              <a:rPr lang="en-US" sz="1200" b="0" i="0" u="none" baseline="0">
                <a:solidFill>
                  <a:srgbClr val="000000"/>
                </a:solidFill>
                <a:latin typeface="Arial"/>
                <a:ea typeface="Arial"/>
              </a:rPr>
              <a:t>Fifth level</a:t>
            </a:r>
          </a:p>
        </p:txBody>
      </p:sp>
      <p:cxnSp>
        <p:nvCxnSpPr>
          <p:cNvPr id="4" name="Connector 4"/>
          <p:cNvCxnSpPr/>
          <p:nvPr/>
        </p:nvCxnSpPr>
        <p:spPr>
          <a:xfrm>
            <a:off x="669924" y="1028700"/>
            <a:ext cx="10850563" cy="0"/>
          </a:xfrm>
          <a:prstGeom prst="line">
            <a:avLst/>
          </a:prstGeom>
          <a:ln w="3175" cap="flat" cmpd="sng">
            <a:solidFill>
              <a:srgbClr val="000000">
                <a:lumMod val="50000"/>
                <a:lumOff val="50000"/>
              </a:srgbClr>
            </a:solidFill>
            <a:prstDash val="solid"/>
          </a:ln>
        </p:spPr>
      </p:cxnSp>
      <p:sp>
        <p:nvSpPr>
          <p:cNvPr id="5" name="AutoShape 5"/>
          <p:cNvSpPr>
            <a:spLocks noGrp="1"/>
          </p:cNvSpPr>
          <p:nvPr>
            <p:ph type="dt" sz="half" idx="2"/>
          </p:nvPr>
        </p:nvSpPr>
        <p:spPr>
          <a:xfrm>
            <a:off x="5401732" y="6240463"/>
            <a:ext cx="1388536" cy="206381"/>
          </a:xfrm>
          <a:prstGeom prst="rect">
            <a:avLst/>
          </a:prstGeom>
        </p:spPr>
        <p:txBody>
          <a:bodyPr vert="horz" lIns="91440" tIns="45720" rIns="91440" bIns="45720" anchor="ctr">
            <a:normAutofit/>
          </a:bodyPr>
          <a:lstStyle/>
          <a:p>
            <a:pPr marL="0" algn="l"/>
            <a:r>
              <a:rPr lang="zh-CN" altLang="en-US" sz="1800" b="0" i="0" u="none" baseline="0">
                <a:solidFill>
                  <a:srgbClr val="000000"/>
                </a:solidFill>
                <a:latin typeface="Arial"/>
                <a:ea typeface="Arial"/>
              </a:rPr>
              <a:t>2024/8/12</a:t>
            </a:r>
          </a:p>
        </p:txBody>
      </p:sp>
      <p:sp>
        <p:nvSpPr>
          <p:cNvPr id="6" name="AutoShape 6"/>
          <p:cNvSpPr>
            <a:spLocks noGrp="1"/>
          </p:cNvSpPr>
          <p:nvPr>
            <p:ph type="sldNum" sz="quarter" idx="4"/>
          </p:nvPr>
        </p:nvSpPr>
        <p:spPr>
          <a:xfrm>
            <a:off x="8610599" y="6240463"/>
            <a:ext cx="2909888" cy="206381"/>
          </a:xfrm>
          <a:prstGeom prst="rect">
            <a:avLst/>
          </a:prstGeom>
        </p:spPr>
        <p:txBody>
          <a:bodyPr vert="horz" lIns="91440" tIns="45720" rIns="91440" bIns="45720" anchor="ctr">
            <a:normAutofit/>
          </a:bodyPr>
          <a:lstStyle/>
          <a:p>
            <a:pPr marL="0" algn="l"/>
            <a:fld id="{3386411A-70EE-422D-B97C-F56BEE3FF077}" type="slidenum">
              <a:rPr lang="zh-CN" altLang="en-US" sz="1800" b="0" i="0" u="none" baseline="0">
                <a:solidFill>
                  <a:srgbClr val="000000"/>
                </a:solidFill>
                <a:latin typeface="Arial"/>
                <a:ea typeface="Arial"/>
              </a:rPr>
              <a:t>‹#›</a:t>
            </a:fld>
            <a:endParaRPr lang="zh-CN" altLang="en-US" sz="1800" b="0" i="0" u="none" baseline="0">
              <a:solidFill>
                <a:srgbClr val="000000"/>
              </a:solidFill>
              <a:latin typeface="Arial"/>
              <a:ea typeface="Arial"/>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Lst>
  <p:hf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hidden="1"/>
          <p:cNvSpPr/>
          <p:nvPr/>
        </p:nvSpPr>
        <p:spPr>
          <a:xfrm>
            <a:off x="0" y="0"/>
            <a:ext cx="158750" cy="158750"/>
          </a:xfrm>
          <a:prstGeom prst="rect">
            <a:avLst/>
          </a:prstGeom>
          <a:solidFill>
            <a:schemeClr val="accent1"/>
          </a:solidFill>
          <a:ln w="12700" cap="flat" cmpd="sng">
            <a:solidFill>
              <a:schemeClr val="accent1">
                <a:shade val="50000"/>
              </a:schemeClr>
            </a:solidFill>
            <a:prstDash val="solid"/>
          </a:ln>
        </p:spPr>
        <p:txBody>
          <a:bodyPr vert="horz" wrap="none" lIns="0" tIns="0" rIns="0" bIns="0" anchor="ctr">
            <a:noAutofit/>
          </a:bodyPr>
          <a:lstStyle/>
          <a:p>
            <a:pPr marL="0" algn="ctr">
              <a:lnSpc>
                <a:spcPct val="90000"/>
              </a:lnSpc>
              <a:spcBef>
                <a:spcPct val="0"/>
              </a:spcBef>
              <a:spcAft>
                <a:spcPct val="0"/>
              </a:spcAft>
            </a:pPr>
            <a:endParaRPr/>
          </a:p>
        </p:txBody>
      </p:sp>
      <p:sp>
        <p:nvSpPr>
          <p:cNvPr id="4" name="AutoShape 4"/>
          <p:cNvSpPr>
            <a:spLocks noGrp="1"/>
          </p:cNvSpPr>
          <p:nvPr>
            <p:ph type="ctrTitle"/>
          </p:nvPr>
        </p:nvSpPr>
        <p:spPr>
          <a:xfrm>
            <a:off x="658811" y="2451009"/>
            <a:ext cx="10850563" cy="698591"/>
          </a:xfrm>
        </p:spPr>
        <p:txBody>
          <a:bodyPr vert="horz" lIns="91440" tIns="45720" rIns="91440" bIns="45720" anchor="ctr">
            <a:noAutofit/>
          </a:bodyPr>
          <a:lstStyle/>
          <a:p>
            <a:pPr algn="ctr">
              <a:lnSpc>
                <a:spcPct val="90000"/>
              </a:lnSpc>
              <a:spcBef>
                <a:spcPct val="0"/>
              </a:spcBef>
            </a:pPr>
            <a:r>
              <a:rPr lang="en-US" sz="4400" b="1" i="0" u="none" baseline="0">
                <a:solidFill>
                  <a:srgbClr val="FFFFFF"/>
                </a:solidFill>
                <a:latin typeface="+mn-ea"/>
                <a:ea typeface="+mn-ea"/>
              </a:rPr>
              <a:t>Perimeter and Area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Area of Basic Shapes</a:t>
            </a:r>
          </a:p>
        </p:txBody>
      </p:sp>
      <p:grpSp>
        <p:nvGrpSpPr>
          <p:cNvPr id="3" name="Group 3"/>
          <p:cNvGrpSpPr/>
          <p:nvPr/>
        </p:nvGrpSpPr>
        <p:grpSpPr>
          <a:xfrm>
            <a:off x="669925" y="1123949"/>
            <a:ext cx="10850562" cy="4981428"/>
            <a:chOff x="669925" y="1123949"/>
            <a:chExt cx="10850562" cy="4981428"/>
          </a:xfrm>
        </p:grpSpPr>
        <p:grpSp>
          <p:nvGrpSpPr>
            <p:cNvPr id="4" name="Group 4"/>
            <p:cNvGrpSpPr/>
            <p:nvPr/>
          </p:nvGrpSpPr>
          <p:grpSpPr>
            <a:xfrm>
              <a:off x="5898831" y="1123949"/>
              <a:ext cx="630869" cy="4981428"/>
              <a:chOff x="5765207" y="1204812"/>
              <a:chExt cx="609979" cy="4816476"/>
            </a:xfrm>
          </p:grpSpPr>
          <p:sp>
            <p:nvSpPr>
              <p:cNvPr id="5" name="AutoShape 5"/>
              <p:cNvSpPr/>
              <p:nvPr/>
            </p:nvSpPr>
            <p:spPr>
              <a:xfrm>
                <a:off x="5765207" y="1204812"/>
                <a:ext cx="609979" cy="4086493"/>
              </a:xfrm>
              <a:prstGeom prst="rect">
                <a:avLst/>
              </a:prstGeom>
              <a:solidFill>
                <a:srgbClr val="FFFFFF">
                  <a:lumMod val="95000"/>
                </a:srgbClr>
              </a:solidFill>
              <a:ln cap="flat" cmpd="sng">
                <a:prstDash val="solid"/>
              </a:ln>
            </p:spPr>
            <p:txBody>
              <a:bodyPr vert="horz" wrap="square" lIns="91440" tIns="45720" rIns="91440" bIns="45720" anchor="ctr">
                <a:normAutofit/>
              </a:bodyPr>
              <a:lstStyle/>
              <a:p>
                <a:pPr marL="0" algn="ctr"/>
                <a:endParaRPr/>
              </a:p>
            </p:txBody>
          </p:sp>
          <p:sp>
            <p:nvSpPr>
              <p:cNvPr id="6" name="AutoShape 6"/>
              <p:cNvSpPr/>
              <p:nvPr/>
            </p:nvSpPr>
            <p:spPr>
              <a:xfrm flipV="1">
                <a:off x="5816813" y="5291307"/>
                <a:ext cx="558373" cy="729980"/>
              </a:xfrm>
              <a:prstGeom prst="triangle">
                <a:avLst/>
              </a:prstGeom>
              <a:solidFill>
                <a:srgbClr val="FFFFFF">
                  <a:lumMod val="85000"/>
                </a:srgbClr>
              </a:solidFill>
              <a:ln cap="flat" cmpd="sng">
                <a:prstDash val="solid"/>
              </a:ln>
            </p:spPr>
            <p:txBody>
              <a:bodyPr vert="horz" wrap="square" lIns="91440" tIns="45720" rIns="91440" bIns="45720" anchor="ctr">
                <a:normAutofit/>
              </a:bodyPr>
              <a:lstStyle/>
              <a:p>
                <a:pPr marL="0" algn="ctr"/>
                <a:endParaRPr/>
              </a:p>
            </p:txBody>
          </p:sp>
          <p:sp>
            <p:nvSpPr>
              <p:cNvPr id="7" name="AutoShape 7"/>
              <p:cNvSpPr/>
              <p:nvPr/>
            </p:nvSpPr>
            <p:spPr>
              <a:xfrm flipV="1">
                <a:off x="5988050" y="5783163"/>
                <a:ext cx="220662" cy="238125"/>
              </a:xfrm>
              <a:prstGeom prst="triangle">
                <a:avLst/>
              </a:prstGeom>
              <a:solidFill>
                <a:srgbClr val="FFFFFF">
                  <a:lumMod val="65000"/>
                </a:srgbClr>
              </a:solidFill>
              <a:ln cap="flat" cmpd="sng">
                <a:prstDash val="solid"/>
              </a:ln>
            </p:spPr>
            <p:txBody>
              <a:bodyPr vert="horz" wrap="square" lIns="91440" tIns="45720" rIns="91440" bIns="45720" anchor="ctr">
                <a:normAutofit/>
              </a:bodyPr>
              <a:lstStyle/>
              <a:p>
                <a:pPr marL="0" algn="ctr"/>
                <a:endParaRPr/>
              </a:p>
            </p:txBody>
          </p:sp>
        </p:grpSp>
        <p:grpSp>
          <p:nvGrpSpPr>
            <p:cNvPr id="8" name="Group 8"/>
            <p:cNvGrpSpPr/>
            <p:nvPr/>
          </p:nvGrpSpPr>
          <p:grpSpPr>
            <a:xfrm>
              <a:off x="669925" y="2633650"/>
              <a:ext cx="5859777" cy="1193765"/>
              <a:chOff x="669925" y="1720832"/>
              <a:chExt cx="5859777" cy="1193765"/>
            </a:xfrm>
          </p:grpSpPr>
          <p:grpSp>
            <p:nvGrpSpPr>
              <p:cNvPr id="9" name="Group 9"/>
              <p:cNvGrpSpPr/>
              <p:nvPr/>
            </p:nvGrpSpPr>
            <p:grpSpPr>
              <a:xfrm>
                <a:off x="5286374" y="1720832"/>
                <a:ext cx="1243328" cy="1193765"/>
                <a:chOff x="5286374" y="1720832"/>
                <a:chExt cx="1243328" cy="1193765"/>
              </a:xfrm>
            </p:grpSpPr>
            <p:sp>
              <p:nvSpPr>
                <p:cNvPr id="10" name="AutoShape 10"/>
                <p:cNvSpPr/>
                <p:nvPr/>
              </p:nvSpPr>
              <p:spPr>
                <a:xfrm>
                  <a:off x="5286374" y="1720832"/>
                  <a:ext cx="1243328" cy="1193765"/>
                </a:xfrm>
                <a:prstGeom prst="diamond">
                  <a:avLst/>
                </a:prstGeom>
                <a:solidFill>
                  <a:schemeClr val="accent2"/>
                </a:solidFill>
                <a:ln w="57150" cap="flat" cmpd="sng">
                  <a:solidFill>
                    <a:srgbClr val="FFFFFF"/>
                  </a:solidFill>
                  <a:prstDash val="solid"/>
                </a:ln>
              </p:spPr>
              <p:txBody>
                <a:bodyPr vert="horz" wrap="square" lIns="91440" tIns="45720" rIns="91440" bIns="45720" anchor="ctr">
                  <a:normAutofit/>
                </a:bodyPr>
                <a:lstStyle/>
                <a:p>
                  <a:pPr marL="0" algn="ctr"/>
                  <a:endParaRPr/>
                </a:p>
              </p:txBody>
            </p:sp>
            <p:sp>
              <p:nvSpPr>
                <p:cNvPr id="11" name="Freeform 11"/>
                <p:cNvSpPr/>
                <p:nvPr/>
              </p:nvSpPr>
              <p:spPr>
                <a:xfrm>
                  <a:off x="5701289" y="2173160"/>
                  <a:ext cx="413499" cy="289109"/>
                </a:xfrm>
                <a:custGeom>
                  <a:avLst/>
                  <a:gdLst/>
                  <a:ahLst/>
                  <a:cxnLst/>
                  <a:rect l="l" t="t" r="r" b="b"/>
                  <a:pathLst>
                    <a:path w="608989" h="425792">
                      <a:moveTo>
                        <a:pt x="427673" y="323983"/>
                      </a:moveTo>
                      <a:cubicBezTo>
                        <a:pt x="408960" y="323983"/>
                        <a:pt x="393797" y="339126"/>
                        <a:pt x="393797" y="357812"/>
                      </a:cubicBezTo>
                      <a:cubicBezTo>
                        <a:pt x="393797" y="376499"/>
                        <a:pt x="408960" y="391641"/>
                        <a:pt x="427673" y="391641"/>
                      </a:cubicBezTo>
                      <a:cubicBezTo>
                        <a:pt x="446385" y="391641"/>
                        <a:pt x="461549" y="376499"/>
                        <a:pt x="461549" y="357812"/>
                      </a:cubicBezTo>
                      <a:cubicBezTo>
                        <a:pt x="461549" y="339126"/>
                        <a:pt x="446385" y="323983"/>
                        <a:pt x="427673" y="323983"/>
                      </a:cubicBezTo>
                      <a:close/>
                      <a:moveTo>
                        <a:pt x="149568" y="323983"/>
                      </a:moveTo>
                      <a:cubicBezTo>
                        <a:pt x="130855" y="323983"/>
                        <a:pt x="115692" y="339126"/>
                        <a:pt x="115692" y="357812"/>
                      </a:cubicBezTo>
                      <a:cubicBezTo>
                        <a:pt x="115692" y="376499"/>
                        <a:pt x="130855" y="391641"/>
                        <a:pt x="149568" y="391641"/>
                      </a:cubicBezTo>
                      <a:cubicBezTo>
                        <a:pt x="168280" y="391641"/>
                        <a:pt x="183444" y="376499"/>
                        <a:pt x="183444" y="357812"/>
                      </a:cubicBezTo>
                      <a:cubicBezTo>
                        <a:pt x="183444" y="339126"/>
                        <a:pt x="168280" y="323983"/>
                        <a:pt x="149568" y="323983"/>
                      </a:cubicBezTo>
                      <a:close/>
                      <a:moveTo>
                        <a:pt x="413316" y="145978"/>
                      </a:moveTo>
                      <a:lnTo>
                        <a:pt x="413316" y="220563"/>
                      </a:lnTo>
                      <a:lnTo>
                        <a:pt x="477196" y="220563"/>
                      </a:lnTo>
                      <a:cubicBezTo>
                        <a:pt x="486068" y="220563"/>
                        <a:pt x="489133" y="214603"/>
                        <a:pt x="483971" y="207354"/>
                      </a:cubicBezTo>
                      <a:lnTo>
                        <a:pt x="449611" y="159188"/>
                      </a:lnTo>
                      <a:cubicBezTo>
                        <a:pt x="444449" y="151939"/>
                        <a:pt x="432996" y="145978"/>
                        <a:pt x="424124" y="145978"/>
                      </a:cubicBezTo>
                      <a:close/>
                      <a:moveTo>
                        <a:pt x="231999" y="145978"/>
                      </a:moveTo>
                      <a:cubicBezTo>
                        <a:pt x="223127" y="145978"/>
                        <a:pt x="211351" y="151616"/>
                        <a:pt x="205705" y="158543"/>
                      </a:cubicBezTo>
                      <a:lnTo>
                        <a:pt x="165860" y="207998"/>
                      </a:lnTo>
                      <a:cubicBezTo>
                        <a:pt x="160376" y="214925"/>
                        <a:pt x="163118" y="220563"/>
                        <a:pt x="171990" y="220563"/>
                      </a:cubicBezTo>
                      <a:lnTo>
                        <a:pt x="374439" y="220563"/>
                      </a:lnTo>
                      <a:lnTo>
                        <a:pt x="374439" y="145978"/>
                      </a:lnTo>
                      <a:close/>
                      <a:moveTo>
                        <a:pt x="324754" y="64144"/>
                      </a:moveTo>
                      <a:cubicBezTo>
                        <a:pt x="352984" y="64144"/>
                        <a:pt x="376214" y="85891"/>
                        <a:pt x="378472" y="113599"/>
                      </a:cubicBezTo>
                      <a:lnTo>
                        <a:pt x="442030" y="113599"/>
                      </a:lnTo>
                      <a:cubicBezTo>
                        <a:pt x="454612" y="113599"/>
                        <a:pt x="470098" y="121654"/>
                        <a:pt x="477196" y="131802"/>
                      </a:cubicBezTo>
                      <a:lnTo>
                        <a:pt x="524783" y="199460"/>
                      </a:lnTo>
                      <a:cubicBezTo>
                        <a:pt x="528816" y="205259"/>
                        <a:pt x="536882" y="209126"/>
                        <a:pt x="544625" y="209126"/>
                      </a:cubicBezTo>
                      <a:cubicBezTo>
                        <a:pt x="546883" y="209126"/>
                        <a:pt x="548819" y="208803"/>
                        <a:pt x="550594" y="208320"/>
                      </a:cubicBezTo>
                      <a:lnTo>
                        <a:pt x="586728" y="197044"/>
                      </a:lnTo>
                      <a:cubicBezTo>
                        <a:pt x="593987" y="194627"/>
                        <a:pt x="600924" y="196238"/>
                        <a:pt x="605118" y="200910"/>
                      </a:cubicBezTo>
                      <a:cubicBezTo>
                        <a:pt x="608183" y="204454"/>
                        <a:pt x="609473" y="209770"/>
                        <a:pt x="608828" y="215569"/>
                      </a:cubicBezTo>
                      <a:lnTo>
                        <a:pt x="590438" y="353140"/>
                      </a:lnTo>
                      <a:cubicBezTo>
                        <a:pt x="588664" y="366189"/>
                        <a:pt x="576565" y="376821"/>
                        <a:pt x="563337" y="376821"/>
                      </a:cubicBezTo>
                      <a:lnTo>
                        <a:pt x="493166" y="376821"/>
                      </a:lnTo>
                      <a:cubicBezTo>
                        <a:pt x="484939" y="405012"/>
                        <a:pt x="458806" y="425792"/>
                        <a:pt x="427673" y="425792"/>
                      </a:cubicBezTo>
                      <a:cubicBezTo>
                        <a:pt x="396700" y="425792"/>
                        <a:pt x="370568" y="405012"/>
                        <a:pt x="362341" y="376821"/>
                      </a:cubicBezTo>
                      <a:lnTo>
                        <a:pt x="215061" y="376821"/>
                      </a:lnTo>
                      <a:cubicBezTo>
                        <a:pt x="206834" y="405012"/>
                        <a:pt x="180540" y="425792"/>
                        <a:pt x="149568" y="425792"/>
                      </a:cubicBezTo>
                      <a:cubicBezTo>
                        <a:pt x="118595" y="425792"/>
                        <a:pt x="92301" y="405012"/>
                        <a:pt x="84074" y="376821"/>
                      </a:cubicBezTo>
                      <a:lnTo>
                        <a:pt x="21485" y="376821"/>
                      </a:lnTo>
                      <a:cubicBezTo>
                        <a:pt x="14871" y="376821"/>
                        <a:pt x="8902" y="374082"/>
                        <a:pt x="4869" y="369411"/>
                      </a:cubicBezTo>
                      <a:cubicBezTo>
                        <a:pt x="836" y="364739"/>
                        <a:pt x="-777" y="358456"/>
                        <a:pt x="352" y="352013"/>
                      </a:cubicBezTo>
                      <a:lnTo>
                        <a:pt x="15516" y="260513"/>
                      </a:lnTo>
                      <a:cubicBezTo>
                        <a:pt x="17613" y="247787"/>
                        <a:pt x="29066" y="235544"/>
                        <a:pt x="41649" y="232806"/>
                      </a:cubicBezTo>
                      <a:lnTo>
                        <a:pt x="95850" y="220402"/>
                      </a:lnTo>
                      <a:cubicBezTo>
                        <a:pt x="105690" y="218147"/>
                        <a:pt x="119241" y="209770"/>
                        <a:pt x="125532" y="201877"/>
                      </a:cubicBezTo>
                      <a:lnTo>
                        <a:pt x="181992" y="130836"/>
                      </a:lnTo>
                      <a:cubicBezTo>
                        <a:pt x="189735" y="121170"/>
                        <a:pt x="205544" y="113599"/>
                        <a:pt x="217965" y="113599"/>
                      </a:cubicBezTo>
                      <a:lnTo>
                        <a:pt x="271037" y="113599"/>
                      </a:lnTo>
                      <a:cubicBezTo>
                        <a:pt x="273295" y="85891"/>
                        <a:pt x="296525" y="64144"/>
                        <a:pt x="324754" y="64144"/>
                      </a:cubicBezTo>
                      <a:close/>
                      <a:moveTo>
                        <a:pt x="387520" y="28830"/>
                      </a:moveTo>
                      <a:cubicBezTo>
                        <a:pt x="391395" y="26250"/>
                        <a:pt x="396562" y="27217"/>
                        <a:pt x="399145" y="31087"/>
                      </a:cubicBezTo>
                      <a:cubicBezTo>
                        <a:pt x="401728" y="34957"/>
                        <a:pt x="400760" y="40278"/>
                        <a:pt x="396885" y="42857"/>
                      </a:cubicBezTo>
                      <a:lnTo>
                        <a:pt x="375734" y="57047"/>
                      </a:lnTo>
                      <a:cubicBezTo>
                        <a:pt x="374281" y="58014"/>
                        <a:pt x="372667" y="58498"/>
                        <a:pt x="371052" y="58498"/>
                      </a:cubicBezTo>
                      <a:cubicBezTo>
                        <a:pt x="368308" y="58498"/>
                        <a:pt x="365724" y="57208"/>
                        <a:pt x="363948" y="54789"/>
                      </a:cubicBezTo>
                      <a:cubicBezTo>
                        <a:pt x="361365" y="50919"/>
                        <a:pt x="362495" y="45599"/>
                        <a:pt x="366370" y="43019"/>
                      </a:cubicBezTo>
                      <a:close/>
                      <a:moveTo>
                        <a:pt x="261676" y="28830"/>
                      </a:moveTo>
                      <a:lnTo>
                        <a:pt x="282789" y="43019"/>
                      </a:lnTo>
                      <a:cubicBezTo>
                        <a:pt x="286657" y="45599"/>
                        <a:pt x="287624" y="50919"/>
                        <a:pt x="285045" y="54789"/>
                      </a:cubicBezTo>
                      <a:cubicBezTo>
                        <a:pt x="283434" y="57208"/>
                        <a:pt x="280694" y="58498"/>
                        <a:pt x="277954" y="58498"/>
                      </a:cubicBezTo>
                      <a:cubicBezTo>
                        <a:pt x="276342" y="58498"/>
                        <a:pt x="274730" y="58014"/>
                        <a:pt x="273280" y="57047"/>
                      </a:cubicBezTo>
                      <a:lnTo>
                        <a:pt x="252166" y="42857"/>
                      </a:lnTo>
                      <a:cubicBezTo>
                        <a:pt x="248298" y="40278"/>
                        <a:pt x="247331" y="34957"/>
                        <a:pt x="249910" y="31087"/>
                      </a:cubicBezTo>
                      <a:cubicBezTo>
                        <a:pt x="252489" y="27217"/>
                        <a:pt x="257807" y="26250"/>
                        <a:pt x="261676" y="28830"/>
                      </a:cubicBezTo>
                      <a:close/>
                      <a:moveTo>
                        <a:pt x="324611" y="0"/>
                      </a:moveTo>
                      <a:cubicBezTo>
                        <a:pt x="329288" y="0"/>
                        <a:pt x="332998" y="3707"/>
                        <a:pt x="332998" y="8381"/>
                      </a:cubicBezTo>
                      <a:lnTo>
                        <a:pt x="332998" y="35298"/>
                      </a:lnTo>
                      <a:cubicBezTo>
                        <a:pt x="332998" y="39973"/>
                        <a:pt x="329288" y="43680"/>
                        <a:pt x="324611" y="43680"/>
                      </a:cubicBezTo>
                      <a:cubicBezTo>
                        <a:pt x="319933" y="43680"/>
                        <a:pt x="316062" y="39973"/>
                        <a:pt x="316062" y="35298"/>
                      </a:cubicBezTo>
                      <a:lnTo>
                        <a:pt x="316062" y="8381"/>
                      </a:lnTo>
                      <a:cubicBezTo>
                        <a:pt x="316062" y="3707"/>
                        <a:pt x="319933" y="0"/>
                        <a:pt x="324611" y="0"/>
                      </a:cubicBezTo>
                      <a:close/>
                    </a:path>
                  </a:pathLst>
                </a:custGeom>
                <a:solidFill>
                  <a:srgbClr val="FFFFFF"/>
                </a:solidFill>
              </p:spPr>
              <p:txBody>
                <a:bodyPr vert="horz" wrap="square" lIns="91440" tIns="45720" rIns="91440" bIns="45720" anchor="ctr">
                  <a:normAutofit/>
                </a:bodyPr>
                <a:lstStyle/>
                <a:p>
                  <a:pPr marL="0" algn="ctr"/>
                  <a:endParaRPr/>
                </a:p>
              </p:txBody>
            </p:sp>
          </p:grpSp>
          <p:grpSp>
            <p:nvGrpSpPr>
              <p:cNvPr id="12" name="Group 12"/>
              <p:cNvGrpSpPr/>
              <p:nvPr/>
            </p:nvGrpSpPr>
            <p:grpSpPr>
              <a:xfrm>
                <a:off x="669925" y="1942585"/>
                <a:ext cx="4605122" cy="924165"/>
                <a:chOff x="1316991" y="2075739"/>
                <a:chExt cx="3507423" cy="924165"/>
              </a:xfrm>
            </p:grpSpPr>
            <p:sp>
              <p:nvSpPr>
                <p:cNvPr id="13" name="TextBox 13"/>
                <p:cNvSpPr txBox="1"/>
                <p:nvPr/>
              </p:nvSpPr>
              <p:spPr>
                <a:xfrm>
                  <a:off x="1316991" y="2075739"/>
                  <a:ext cx="3507423" cy="338554"/>
                </a:xfrm>
                <a:prstGeom prst="rect">
                  <a:avLst/>
                </a:prstGeom>
                <a:noFill/>
              </p:spPr>
              <p:txBody>
                <a:bodyPr vert="horz" wrap="square" lIns="91440" tIns="45720" rIns="91440" bIns="45720" rtlCol="0" anchor="b">
                  <a:spAutoFit/>
                </a:bodyPr>
                <a:lstStyle/>
                <a:p>
                  <a:pPr marL="0" algn="r">
                    <a:spcBef>
                      <a:spcPct val="0"/>
                    </a:spcBef>
                    <a:defRPr/>
                  </a:pPr>
                  <a:r>
                    <a:rPr lang="en-US" sz="1600" b="1" i="0" u="none" baseline="0">
                      <a:solidFill>
                        <a:srgbClr val="000000"/>
                      </a:solidFill>
                      <a:latin typeface="Arial"/>
                      <a:ea typeface="Arial"/>
                    </a:rPr>
                    <a:t>Rectangle</a:t>
                  </a:r>
                  <a:endParaRPr lang="en-US" sz="1100"/>
                </a:p>
              </p:txBody>
            </p:sp>
            <p:sp>
              <p:nvSpPr>
                <p:cNvPr id="14" name="TextBox 14"/>
                <p:cNvSpPr txBox="1"/>
                <p:nvPr/>
              </p:nvSpPr>
              <p:spPr>
                <a:xfrm>
                  <a:off x="1316991" y="2414294"/>
                  <a:ext cx="3507423" cy="585610"/>
                </a:xfrm>
                <a:prstGeom prst="rect">
                  <a:avLst/>
                </a:prstGeom>
                <a:noFill/>
              </p:spPr>
              <p:txBody>
                <a:bodyPr vert="horz" wrap="square" lIns="91440" tIns="45720" rIns="91440" bIns="45720" rtlCol="0" anchor="t">
                  <a:spAutoFit/>
                </a:bodyPr>
                <a:lstStyle/>
                <a:p>
                  <a:pPr marL="0" algn="r">
                    <a:lnSpc>
                      <a:spcPct val="120000"/>
                    </a:lnSpc>
                    <a:defRPr/>
                  </a:pPr>
                  <a:r>
                    <a:rPr lang="en-US" sz="1400" b="0" i="0" u="none" baseline="0">
                      <a:solidFill>
                        <a:srgbClr val="000000"/>
                      </a:solidFill>
                      <a:latin typeface="Arial"/>
                      <a:ea typeface="Arial"/>
                    </a:rPr>
                    <a:t>The area of a rectangle is calculated using A = length × width, allowing for rapid determination of surface coverage in various applications like flooring and agriculture.</a:t>
                  </a:r>
                  <a:endParaRPr lang="en-US" sz="1100"/>
                </a:p>
              </p:txBody>
            </p:sp>
          </p:grpSp>
        </p:grpSp>
        <p:grpSp>
          <p:nvGrpSpPr>
            <p:cNvPr id="15" name="Group 15"/>
            <p:cNvGrpSpPr/>
            <p:nvPr/>
          </p:nvGrpSpPr>
          <p:grpSpPr>
            <a:xfrm>
              <a:off x="5898833" y="1602964"/>
              <a:ext cx="5621654" cy="1627569"/>
              <a:chOff x="5898833" y="690146"/>
              <a:chExt cx="5621654" cy="1627569"/>
            </a:xfrm>
          </p:grpSpPr>
          <p:grpSp>
            <p:nvGrpSpPr>
              <p:cNvPr id="16" name="Group 16"/>
              <p:cNvGrpSpPr/>
              <p:nvPr/>
            </p:nvGrpSpPr>
            <p:grpSpPr>
              <a:xfrm>
                <a:off x="5898833" y="1123950"/>
                <a:ext cx="1243328" cy="1193765"/>
                <a:chOff x="5898833" y="1123950"/>
                <a:chExt cx="1243328" cy="1193765"/>
              </a:xfrm>
            </p:grpSpPr>
            <p:sp>
              <p:nvSpPr>
                <p:cNvPr id="17" name="AutoShape 17"/>
                <p:cNvSpPr/>
                <p:nvPr/>
              </p:nvSpPr>
              <p:spPr>
                <a:xfrm>
                  <a:off x="5898833" y="1123950"/>
                  <a:ext cx="1243328" cy="1193765"/>
                </a:xfrm>
                <a:prstGeom prst="diamond">
                  <a:avLst/>
                </a:prstGeom>
                <a:solidFill>
                  <a:schemeClr val="accent1"/>
                </a:solidFill>
                <a:ln w="57150" cap="flat" cmpd="sng">
                  <a:solidFill>
                    <a:srgbClr val="FFFFFF"/>
                  </a:solidFill>
                  <a:prstDash val="solid"/>
                </a:ln>
              </p:spPr>
              <p:txBody>
                <a:bodyPr vert="horz" wrap="square" lIns="91440" tIns="45720" rIns="91440" bIns="45720" anchor="ctr">
                  <a:normAutofit/>
                </a:bodyPr>
                <a:lstStyle/>
                <a:p>
                  <a:pPr marL="0" algn="ctr"/>
                  <a:endParaRPr/>
                </a:p>
              </p:txBody>
            </p:sp>
            <p:sp>
              <p:nvSpPr>
                <p:cNvPr id="18" name="Freeform 18"/>
                <p:cNvSpPr/>
                <p:nvPr/>
              </p:nvSpPr>
              <p:spPr>
                <a:xfrm>
                  <a:off x="6313748" y="1570430"/>
                  <a:ext cx="413499" cy="300805"/>
                </a:xfrm>
                <a:custGeom>
                  <a:avLst/>
                  <a:gdLst/>
                  <a:ahLst/>
                  <a:cxnLst/>
                  <a:rect l="l" t="t" r="r" b="b"/>
                  <a:pathLst>
                    <a:path w="5757" h="4194">
                      <a:moveTo>
                        <a:pt x="5633" y="1244"/>
                      </a:moveTo>
                      <a:lnTo>
                        <a:pt x="5210" y="1244"/>
                      </a:lnTo>
                      <a:cubicBezTo>
                        <a:pt x="5178" y="1244"/>
                        <a:pt x="5147" y="1256"/>
                        <a:pt x="5124" y="1278"/>
                      </a:cubicBezTo>
                      <a:lnTo>
                        <a:pt x="5034" y="1365"/>
                      </a:lnTo>
                      <a:cubicBezTo>
                        <a:pt x="4882" y="1013"/>
                        <a:pt x="4664" y="666"/>
                        <a:pt x="4370" y="306"/>
                      </a:cubicBezTo>
                      <a:cubicBezTo>
                        <a:pt x="4210" y="111"/>
                        <a:pt x="3975" y="0"/>
                        <a:pt x="3724" y="0"/>
                      </a:cubicBezTo>
                      <a:lnTo>
                        <a:pt x="2033" y="0"/>
                      </a:lnTo>
                      <a:cubicBezTo>
                        <a:pt x="1782" y="0"/>
                        <a:pt x="1547" y="111"/>
                        <a:pt x="1388" y="306"/>
                      </a:cubicBezTo>
                      <a:cubicBezTo>
                        <a:pt x="1084" y="677"/>
                        <a:pt x="870" y="1016"/>
                        <a:pt x="722" y="1364"/>
                      </a:cubicBezTo>
                      <a:lnTo>
                        <a:pt x="633" y="1278"/>
                      </a:lnTo>
                      <a:cubicBezTo>
                        <a:pt x="610" y="1256"/>
                        <a:pt x="579" y="1244"/>
                        <a:pt x="547" y="1244"/>
                      </a:cubicBezTo>
                      <a:lnTo>
                        <a:pt x="125" y="1244"/>
                      </a:lnTo>
                      <a:cubicBezTo>
                        <a:pt x="56" y="1244"/>
                        <a:pt x="0" y="1300"/>
                        <a:pt x="0" y="1368"/>
                      </a:cubicBezTo>
                      <a:lnTo>
                        <a:pt x="0" y="1657"/>
                      </a:lnTo>
                      <a:cubicBezTo>
                        <a:pt x="0" y="1723"/>
                        <a:pt x="51" y="1777"/>
                        <a:pt x="117" y="1782"/>
                      </a:cubicBezTo>
                      <a:lnTo>
                        <a:pt x="551" y="1809"/>
                      </a:lnTo>
                      <a:cubicBezTo>
                        <a:pt x="485" y="2001"/>
                        <a:pt x="434" y="2286"/>
                        <a:pt x="434" y="2689"/>
                      </a:cubicBezTo>
                      <a:cubicBezTo>
                        <a:pt x="434" y="3038"/>
                        <a:pt x="504" y="3268"/>
                        <a:pt x="625" y="3416"/>
                      </a:cubicBezTo>
                      <a:lnTo>
                        <a:pt x="625" y="4089"/>
                      </a:lnTo>
                      <a:cubicBezTo>
                        <a:pt x="625" y="4147"/>
                        <a:pt x="672" y="4194"/>
                        <a:pt x="730" y="4194"/>
                      </a:cubicBezTo>
                      <a:lnTo>
                        <a:pt x="1210" y="4194"/>
                      </a:lnTo>
                      <a:cubicBezTo>
                        <a:pt x="1268" y="4194"/>
                        <a:pt x="1315" y="4147"/>
                        <a:pt x="1315" y="4089"/>
                      </a:cubicBezTo>
                      <a:lnTo>
                        <a:pt x="1315" y="3671"/>
                      </a:lnTo>
                      <a:lnTo>
                        <a:pt x="4443" y="3671"/>
                      </a:lnTo>
                      <a:lnTo>
                        <a:pt x="4443" y="4089"/>
                      </a:lnTo>
                      <a:cubicBezTo>
                        <a:pt x="4443" y="4147"/>
                        <a:pt x="4489" y="4194"/>
                        <a:pt x="4547" y="4194"/>
                      </a:cubicBezTo>
                      <a:lnTo>
                        <a:pt x="5027" y="4194"/>
                      </a:lnTo>
                      <a:cubicBezTo>
                        <a:pt x="5085" y="4194"/>
                        <a:pt x="5132" y="4147"/>
                        <a:pt x="5132" y="4089"/>
                      </a:cubicBezTo>
                      <a:lnTo>
                        <a:pt x="5132" y="3416"/>
                      </a:lnTo>
                      <a:cubicBezTo>
                        <a:pt x="5253" y="3268"/>
                        <a:pt x="5323" y="3038"/>
                        <a:pt x="5323" y="2689"/>
                      </a:cubicBezTo>
                      <a:cubicBezTo>
                        <a:pt x="5323" y="2286"/>
                        <a:pt x="5272" y="2001"/>
                        <a:pt x="5206" y="1809"/>
                      </a:cubicBezTo>
                      <a:lnTo>
                        <a:pt x="5640" y="1782"/>
                      </a:lnTo>
                      <a:cubicBezTo>
                        <a:pt x="5706" y="1777"/>
                        <a:pt x="5757" y="1723"/>
                        <a:pt x="5757" y="1657"/>
                      </a:cubicBezTo>
                      <a:lnTo>
                        <a:pt x="5757" y="1368"/>
                      </a:lnTo>
                      <a:cubicBezTo>
                        <a:pt x="5757" y="1300"/>
                        <a:pt x="5701" y="1244"/>
                        <a:pt x="5633" y="1244"/>
                      </a:cubicBezTo>
                      <a:close/>
                      <a:moveTo>
                        <a:pt x="1744" y="597"/>
                      </a:moveTo>
                      <a:cubicBezTo>
                        <a:pt x="1815" y="510"/>
                        <a:pt x="1921" y="460"/>
                        <a:pt x="2033" y="460"/>
                      </a:cubicBezTo>
                      <a:lnTo>
                        <a:pt x="3724" y="460"/>
                      </a:lnTo>
                      <a:cubicBezTo>
                        <a:pt x="3836" y="460"/>
                        <a:pt x="3942" y="510"/>
                        <a:pt x="4013" y="597"/>
                      </a:cubicBezTo>
                      <a:cubicBezTo>
                        <a:pt x="4219" y="849"/>
                        <a:pt x="4382" y="1090"/>
                        <a:pt x="4507" y="1330"/>
                      </a:cubicBezTo>
                      <a:lnTo>
                        <a:pt x="1247" y="1331"/>
                      </a:lnTo>
                      <a:cubicBezTo>
                        <a:pt x="1370" y="1096"/>
                        <a:pt x="1533" y="855"/>
                        <a:pt x="1744" y="597"/>
                      </a:cubicBezTo>
                      <a:close/>
                      <a:moveTo>
                        <a:pt x="1389" y="3161"/>
                      </a:moveTo>
                      <a:cubicBezTo>
                        <a:pt x="1150" y="3161"/>
                        <a:pt x="956" y="3082"/>
                        <a:pt x="956" y="2893"/>
                      </a:cubicBezTo>
                      <a:cubicBezTo>
                        <a:pt x="956" y="2704"/>
                        <a:pt x="1026" y="2550"/>
                        <a:pt x="1265" y="2550"/>
                      </a:cubicBezTo>
                      <a:cubicBezTo>
                        <a:pt x="1504" y="2550"/>
                        <a:pt x="1822" y="2704"/>
                        <a:pt x="1822" y="2893"/>
                      </a:cubicBezTo>
                      <a:cubicBezTo>
                        <a:pt x="1822" y="3082"/>
                        <a:pt x="1628" y="3161"/>
                        <a:pt x="1389" y="3161"/>
                      </a:cubicBezTo>
                      <a:close/>
                      <a:moveTo>
                        <a:pt x="3332" y="3121"/>
                      </a:moveTo>
                      <a:lnTo>
                        <a:pt x="2425" y="3121"/>
                      </a:lnTo>
                      <a:cubicBezTo>
                        <a:pt x="2288" y="3121"/>
                        <a:pt x="2177" y="3010"/>
                        <a:pt x="2177" y="2873"/>
                      </a:cubicBezTo>
                      <a:cubicBezTo>
                        <a:pt x="2177" y="2835"/>
                        <a:pt x="2208" y="2803"/>
                        <a:pt x="2246" y="2803"/>
                      </a:cubicBezTo>
                      <a:lnTo>
                        <a:pt x="3511" y="2803"/>
                      </a:lnTo>
                      <a:cubicBezTo>
                        <a:pt x="3549" y="2803"/>
                        <a:pt x="3581" y="2835"/>
                        <a:pt x="3581" y="2873"/>
                      </a:cubicBezTo>
                      <a:cubicBezTo>
                        <a:pt x="3581" y="3010"/>
                        <a:pt x="3469" y="3121"/>
                        <a:pt x="3332" y="3121"/>
                      </a:cubicBezTo>
                      <a:close/>
                      <a:moveTo>
                        <a:pt x="4368" y="3161"/>
                      </a:moveTo>
                      <a:cubicBezTo>
                        <a:pt x="4129" y="3161"/>
                        <a:pt x="3936" y="3082"/>
                        <a:pt x="3936" y="2893"/>
                      </a:cubicBezTo>
                      <a:cubicBezTo>
                        <a:pt x="3936" y="2704"/>
                        <a:pt x="4253" y="2550"/>
                        <a:pt x="4492" y="2550"/>
                      </a:cubicBezTo>
                      <a:cubicBezTo>
                        <a:pt x="4731" y="2550"/>
                        <a:pt x="4801" y="2704"/>
                        <a:pt x="4801" y="2893"/>
                      </a:cubicBezTo>
                      <a:cubicBezTo>
                        <a:pt x="4801" y="3082"/>
                        <a:pt x="4608" y="3161"/>
                        <a:pt x="4368" y="3161"/>
                      </a:cubicBezTo>
                      <a:close/>
                    </a:path>
                  </a:pathLst>
                </a:custGeom>
                <a:solidFill>
                  <a:srgbClr val="FFFFFF"/>
                </a:solidFill>
              </p:spPr>
              <p:txBody>
                <a:bodyPr vert="horz" wrap="square" lIns="91440" tIns="45720" rIns="91440" bIns="45720" anchor="ctr">
                  <a:normAutofit/>
                </a:bodyPr>
                <a:lstStyle/>
                <a:p>
                  <a:pPr marL="0" algn="ctr"/>
                  <a:endParaRPr/>
                </a:p>
              </p:txBody>
            </p:sp>
          </p:grpSp>
          <p:grpSp>
            <p:nvGrpSpPr>
              <p:cNvPr id="19" name="Group 19"/>
              <p:cNvGrpSpPr/>
              <p:nvPr/>
            </p:nvGrpSpPr>
            <p:grpSpPr>
              <a:xfrm>
                <a:off x="7142156" y="690146"/>
                <a:ext cx="4378331" cy="924165"/>
                <a:chOff x="1316991" y="1375067"/>
                <a:chExt cx="3507423" cy="924165"/>
              </a:xfrm>
            </p:grpSpPr>
            <p:sp>
              <p:nvSpPr>
                <p:cNvPr id="20" name="TextBox 20"/>
                <p:cNvSpPr txBox="1"/>
                <p:nvPr/>
              </p:nvSpPr>
              <p:spPr>
                <a:xfrm>
                  <a:off x="1316991" y="1375067"/>
                  <a:ext cx="3507423" cy="338554"/>
                </a:xfrm>
                <a:prstGeom prst="rect">
                  <a:avLst/>
                </a:prstGeom>
                <a:noFill/>
              </p:spPr>
              <p:txBody>
                <a:bodyPr vert="horz" wrap="square" lIns="91440" tIns="45720" rIns="91440" bIns="45720" rtlCol="0" anchor="b">
                  <a:spAutoFit/>
                </a:bodyPr>
                <a:lstStyle/>
                <a:p>
                  <a:pPr marL="0" algn="l">
                    <a:spcBef>
                      <a:spcPct val="0"/>
                    </a:spcBef>
                    <a:defRPr/>
                  </a:pPr>
                  <a:r>
                    <a:rPr lang="en-US" sz="1600" b="1" i="0" u="none" baseline="0">
                      <a:solidFill>
                        <a:srgbClr val="000000"/>
                      </a:solidFill>
                      <a:latin typeface="Arial"/>
                      <a:ea typeface="Arial"/>
                    </a:rPr>
                    <a:t>Triangle</a:t>
                  </a:r>
                  <a:endParaRPr lang="en-US" sz="1100"/>
                </a:p>
              </p:txBody>
            </p:sp>
            <p:sp>
              <p:nvSpPr>
                <p:cNvPr id="21" name="TextBox 21"/>
                <p:cNvSpPr txBox="1"/>
                <p:nvPr/>
              </p:nvSpPr>
              <p:spPr>
                <a:xfrm>
                  <a:off x="1316991" y="1713622"/>
                  <a:ext cx="3507423" cy="585610"/>
                </a:xfrm>
                <a:prstGeom prst="rect">
                  <a:avLst/>
                </a:prstGeom>
                <a:noFill/>
              </p:spPr>
              <p:txBody>
                <a:bodyPr vert="horz" wrap="square" lIns="91440" tIns="45720" rIns="91440" bIns="45720" rtlCol="0" anchor="t">
                  <a:spAutoFit/>
                </a:bodyPr>
                <a:lstStyle/>
                <a:p>
                  <a:pPr marL="0" algn="l">
                    <a:lnSpc>
                      <a:spcPct val="120000"/>
                    </a:lnSpc>
                    <a:defRPr/>
                  </a:pPr>
                  <a:r>
                    <a:rPr lang="en-US" sz="1400" b="0" i="0" u="none" baseline="0">
                      <a:solidFill>
                        <a:srgbClr val="000000"/>
                      </a:solidFill>
                      <a:latin typeface="Arial"/>
                      <a:ea typeface="Arial"/>
                    </a:rPr>
                    <a:t>The area of a triangle can be calculated using A = 1/2(base × height), crucial for determining space allocation in architectural designs and land use planning.</a:t>
                  </a:r>
                  <a:endParaRPr lang="en-US" sz="1100"/>
                </a:p>
              </p:txBody>
            </p:sp>
          </p:grpSp>
        </p:grpSp>
        <p:grpSp>
          <p:nvGrpSpPr>
            <p:cNvPr id="22" name="Group 22"/>
            <p:cNvGrpSpPr/>
            <p:nvPr/>
          </p:nvGrpSpPr>
          <p:grpSpPr>
            <a:xfrm>
              <a:off x="5898833" y="3243808"/>
              <a:ext cx="5621654" cy="1502926"/>
              <a:chOff x="5898833" y="2330990"/>
              <a:chExt cx="5621654" cy="1502926"/>
            </a:xfrm>
          </p:grpSpPr>
          <p:grpSp>
            <p:nvGrpSpPr>
              <p:cNvPr id="23" name="Group 23"/>
              <p:cNvGrpSpPr/>
              <p:nvPr/>
            </p:nvGrpSpPr>
            <p:grpSpPr>
              <a:xfrm>
                <a:off x="5898833" y="2330990"/>
                <a:ext cx="1243328" cy="1193765"/>
                <a:chOff x="5898833" y="2330990"/>
                <a:chExt cx="1243328" cy="1193765"/>
              </a:xfrm>
            </p:grpSpPr>
            <p:sp>
              <p:nvSpPr>
                <p:cNvPr id="24" name="AutoShape 24"/>
                <p:cNvSpPr/>
                <p:nvPr/>
              </p:nvSpPr>
              <p:spPr>
                <a:xfrm>
                  <a:off x="5898833" y="2330990"/>
                  <a:ext cx="1243328" cy="1193765"/>
                </a:xfrm>
                <a:prstGeom prst="diamond">
                  <a:avLst/>
                </a:prstGeom>
                <a:solidFill>
                  <a:schemeClr val="accent3"/>
                </a:solidFill>
                <a:ln w="57150" cap="flat" cmpd="sng">
                  <a:solidFill>
                    <a:srgbClr val="FFFFFF"/>
                  </a:solidFill>
                  <a:prstDash val="solid"/>
                </a:ln>
              </p:spPr>
              <p:txBody>
                <a:bodyPr vert="horz" wrap="square" lIns="91440" tIns="45720" rIns="91440" bIns="45720" anchor="ctr">
                  <a:normAutofit/>
                </a:bodyPr>
                <a:lstStyle/>
                <a:p>
                  <a:pPr marL="0" algn="ctr"/>
                  <a:endParaRPr/>
                </a:p>
              </p:txBody>
            </p:sp>
            <p:sp>
              <p:nvSpPr>
                <p:cNvPr id="25" name="Freeform 25"/>
                <p:cNvSpPr/>
                <p:nvPr/>
              </p:nvSpPr>
              <p:spPr>
                <a:xfrm>
                  <a:off x="6313748" y="2757018"/>
                  <a:ext cx="413499" cy="341708"/>
                </a:xfrm>
                <a:custGeom>
                  <a:avLst/>
                  <a:gdLst/>
                  <a:ahLst/>
                  <a:cxnLst/>
                  <a:rect l="l" t="t" r="r" b="b"/>
                  <a:pathLst>
                    <a:path w="4165" h="3447">
                      <a:moveTo>
                        <a:pt x="4165" y="1138"/>
                      </a:moveTo>
                      <a:lnTo>
                        <a:pt x="3540" y="1138"/>
                      </a:lnTo>
                      <a:lnTo>
                        <a:pt x="3509" y="1429"/>
                      </a:lnTo>
                      <a:lnTo>
                        <a:pt x="3373" y="801"/>
                      </a:lnTo>
                      <a:cubicBezTo>
                        <a:pt x="3373" y="497"/>
                        <a:pt x="3125" y="250"/>
                        <a:pt x="2821" y="250"/>
                      </a:cubicBezTo>
                      <a:lnTo>
                        <a:pt x="2587" y="250"/>
                      </a:lnTo>
                      <a:lnTo>
                        <a:pt x="2587" y="0"/>
                      </a:lnTo>
                      <a:lnTo>
                        <a:pt x="1561" y="0"/>
                      </a:lnTo>
                      <a:lnTo>
                        <a:pt x="1561" y="250"/>
                      </a:lnTo>
                      <a:lnTo>
                        <a:pt x="1368" y="250"/>
                      </a:lnTo>
                      <a:cubicBezTo>
                        <a:pt x="1063" y="250"/>
                        <a:pt x="816" y="497"/>
                        <a:pt x="817" y="795"/>
                      </a:cubicBezTo>
                      <a:lnTo>
                        <a:pt x="656" y="1431"/>
                      </a:lnTo>
                      <a:lnTo>
                        <a:pt x="625" y="1138"/>
                      </a:lnTo>
                      <a:lnTo>
                        <a:pt x="0" y="1138"/>
                      </a:lnTo>
                      <a:lnTo>
                        <a:pt x="0" y="1483"/>
                      </a:lnTo>
                      <a:lnTo>
                        <a:pt x="545" y="1514"/>
                      </a:lnTo>
                      <a:cubicBezTo>
                        <a:pt x="455" y="1597"/>
                        <a:pt x="405" y="1706"/>
                        <a:pt x="405" y="1822"/>
                      </a:cubicBezTo>
                      <a:lnTo>
                        <a:pt x="405" y="2420"/>
                      </a:lnTo>
                      <a:cubicBezTo>
                        <a:pt x="405" y="2568"/>
                        <a:pt x="488" y="2705"/>
                        <a:pt x="627" y="2788"/>
                      </a:cubicBezTo>
                      <a:lnTo>
                        <a:pt x="627" y="3177"/>
                      </a:lnTo>
                      <a:cubicBezTo>
                        <a:pt x="627" y="3307"/>
                        <a:pt x="707" y="3447"/>
                        <a:pt x="933" y="3447"/>
                      </a:cubicBezTo>
                      <a:cubicBezTo>
                        <a:pt x="1127" y="3447"/>
                        <a:pt x="1262" y="3336"/>
                        <a:pt x="1262" y="3177"/>
                      </a:cubicBezTo>
                      <a:lnTo>
                        <a:pt x="1262" y="2869"/>
                      </a:lnTo>
                      <a:lnTo>
                        <a:pt x="2843" y="2869"/>
                      </a:lnTo>
                      <a:lnTo>
                        <a:pt x="2843" y="3177"/>
                      </a:lnTo>
                      <a:cubicBezTo>
                        <a:pt x="2843" y="3336"/>
                        <a:pt x="2978" y="3447"/>
                        <a:pt x="3172" y="3447"/>
                      </a:cubicBezTo>
                      <a:cubicBezTo>
                        <a:pt x="3398" y="3447"/>
                        <a:pt x="3478" y="3307"/>
                        <a:pt x="3478" y="3177"/>
                      </a:cubicBezTo>
                      <a:lnTo>
                        <a:pt x="3478" y="2869"/>
                      </a:lnTo>
                      <a:lnTo>
                        <a:pt x="3478" y="2822"/>
                      </a:lnTo>
                      <a:lnTo>
                        <a:pt x="3478" y="2819"/>
                      </a:lnTo>
                      <a:cubicBezTo>
                        <a:pt x="3650" y="2745"/>
                        <a:pt x="3761" y="2589"/>
                        <a:pt x="3761" y="2420"/>
                      </a:cubicBezTo>
                      <a:lnTo>
                        <a:pt x="3761" y="1822"/>
                      </a:lnTo>
                      <a:cubicBezTo>
                        <a:pt x="3761" y="1706"/>
                        <a:pt x="3710" y="1597"/>
                        <a:pt x="3620" y="1514"/>
                      </a:cubicBezTo>
                      <a:lnTo>
                        <a:pt x="4165" y="1483"/>
                      </a:lnTo>
                      <a:lnTo>
                        <a:pt x="4165" y="1138"/>
                      </a:lnTo>
                      <a:close/>
                      <a:moveTo>
                        <a:pt x="1027" y="798"/>
                      </a:moveTo>
                      <a:cubicBezTo>
                        <a:pt x="1029" y="612"/>
                        <a:pt x="1181" y="461"/>
                        <a:pt x="1367" y="461"/>
                      </a:cubicBezTo>
                      <a:lnTo>
                        <a:pt x="2821" y="461"/>
                      </a:lnTo>
                      <a:cubicBezTo>
                        <a:pt x="3009" y="461"/>
                        <a:pt x="3162" y="614"/>
                        <a:pt x="3162" y="801"/>
                      </a:cubicBezTo>
                      <a:lnTo>
                        <a:pt x="3309" y="1426"/>
                      </a:lnTo>
                      <a:lnTo>
                        <a:pt x="3271" y="1424"/>
                      </a:lnTo>
                      <a:cubicBezTo>
                        <a:pt x="3265" y="1424"/>
                        <a:pt x="3259" y="1423"/>
                        <a:pt x="3253" y="1423"/>
                      </a:cubicBezTo>
                      <a:lnTo>
                        <a:pt x="913" y="1423"/>
                      </a:lnTo>
                      <a:cubicBezTo>
                        <a:pt x="906" y="1423"/>
                        <a:pt x="900" y="1424"/>
                        <a:pt x="894" y="1424"/>
                      </a:cubicBezTo>
                      <a:lnTo>
                        <a:pt x="854" y="1426"/>
                      </a:lnTo>
                      <a:lnTo>
                        <a:pt x="1027" y="798"/>
                      </a:lnTo>
                      <a:close/>
                      <a:moveTo>
                        <a:pt x="1441" y="2398"/>
                      </a:moveTo>
                      <a:lnTo>
                        <a:pt x="757" y="2398"/>
                      </a:lnTo>
                      <a:lnTo>
                        <a:pt x="757" y="1888"/>
                      </a:lnTo>
                      <a:lnTo>
                        <a:pt x="1441" y="1888"/>
                      </a:lnTo>
                      <a:lnTo>
                        <a:pt x="1441" y="2398"/>
                      </a:lnTo>
                      <a:close/>
                      <a:moveTo>
                        <a:pt x="2675" y="2208"/>
                      </a:moveTo>
                      <a:lnTo>
                        <a:pt x="1584" y="2208"/>
                      </a:lnTo>
                      <a:lnTo>
                        <a:pt x="1584" y="2068"/>
                      </a:lnTo>
                      <a:lnTo>
                        <a:pt x="2675" y="2068"/>
                      </a:lnTo>
                      <a:lnTo>
                        <a:pt x="2675" y="2208"/>
                      </a:lnTo>
                      <a:lnTo>
                        <a:pt x="2675" y="2208"/>
                      </a:lnTo>
                      <a:close/>
                      <a:moveTo>
                        <a:pt x="3497" y="2398"/>
                      </a:moveTo>
                      <a:lnTo>
                        <a:pt x="2812" y="2398"/>
                      </a:lnTo>
                      <a:lnTo>
                        <a:pt x="2812" y="1888"/>
                      </a:lnTo>
                      <a:lnTo>
                        <a:pt x="3497" y="1888"/>
                      </a:lnTo>
                      <a:lnTo>
                        <a:pt x="3497" y="2398"/>
                      </a:lnTo>
                      <a:close/>
                    </a:path>
                  </a:pathLst>
                </a:custGeom>
                <a:solidFill>
                  <a:srgbClr val="FFFFFF"/>
                </a:solidFill>
              </p:spPr>
              <p:txBody>
                <a:bodyPr vert="horz" wrap="square" lIns="91440" tIns="45720" rIns="91440" bIns="45720" anchor="ctr">
                  <a:normAutofit/>
                </a:bodyPr>
                <a:lstStyle/>
                <a:p>
                  <a:pPr marL="0" algn="ctr"/>
                  <a:endParaRPr/>
                </a:p>
              </p:txBody>
            </p:sp>
          </p:grpSp>
          <p:grpSp>
            <p:nvGrpSpPr>
              <p:cNvPr id="26" name="Group 26"/>
              <p:cNvGrpSpPr/>
              <p:nvPr/>
            </p:nvGrpSpPr>
            <p:grpSpPr>
              <a:xfrm>
                <a:off x="7142156" y="2909751"/>
                <a:ext cx="4378331" cy="924165"/>
                <a:chOff x="1316991" y="2408410"/>
                <a:chExt cx="3507423" cy="924165"/>
              </a:xfrm>
            </p:grpSpPr>
            <p:sp>
              <p:nvSpPr>
                <p:cNvPr id="27" name="TextBox 27"/>
                <p:cNvSpPr txBox="1"/>
                <p:nvPr/>
              </p:nvSpPr>
              <p:spPr>
                <a:xfrm>
                  <a:off x="1316991" y="2408410"/>
                  <a:ext cx="3507423" cy="338554"/>
                </a:xfrm>
                <a:prstGeom prst="rect">
                  <a:avLst/>
                </a:prstGeom>
                <a:noFill/>
              </p:spPr>
              <p:txBody>
                <a:bodyPr vert="horz" wrap="square" lIns="91440" tIns="45720" rIns="91440" bIns="45720" rtlCol="0" anchor="b">
                  <a:spAutoFit/>
                </a:bodyPr>
                <a:lstStyle/>
                <a:p>
                  <a:pPr marL="0" algn="l">
                    <a:spcBef>
                      <a:spcPct val="0"/>
                    </a:spcBef>
                    <a:defRPr/>
                  </a:pPr>
                  <a:r>
                    <a:rPr lang="en-US" sz="1600" b="1" i="0" u="none" baseline="0">
                      <a:solidFill>
                        <a:srgbClr val="000000"/>
                      </a:solidFill>
                      <a:latin typeface="Arial"/>
                      <a:ea typeface="Arial"/>
                    </a:rPr>
                    <a:t>Circle</a:t>
                  </a:r>
                  <a:endParaRPr lang="en-US" sz="1100"/>
                </a:p>
              </p:txBody>
            </p:sp>
            <p:sp>
              <p:nvSpPr>
                <p:cNvPr id="28" name="TextBox 28"/>
                <p:cNvSpPr txBox="1"/>
                <p:nvPr/>
              </p:nvSpPr>
              <p:spPr>
                <a:xfrm>
                  <a:off x="1316991" y="2746965"/>
                  <a:ext cx="3507423" cy="585610"/>
                </a:xfrm>
                <a:prstGeom prst="rect">
                  <a:avLst/>
                </a:prstGeom>
                <a:noFill/>
              </p:spPr>
              <p:txBody>
                <a:bodyPr vert="horz" wrap="square" lIns="91440" tIns="45720" rIns="91440" bIns="45720" rtlCol="0" anchor="t">
                  <a:spAutoFit/>
                </a:bodyPr>
                <a:lstStyle/>
                <a:p>
                  <a:pPr marL="0" algn="l">
                    <a:lnSpc>
                      <a:spcPct val="120000"/>
                    </a:lnSpc>
                    <a:defRPr/>
                  </a:pPr>
                  <a:r>
                    <a:rPr lang="en-US" sz="1400" b="0" i="0" u="none" baseline="0">
                      <a:solidFill>
                        <a:srgbClr val="000000"/>
                      </a:solidFill>
                      <a:latin typeface="Arial"/>
                      <a:ea typeface="Arial"/>
                    </a:rPr>
                    <a:t>The area of a circle is computed with A = πr², where r is the radius, representing the space inside the circle and used in various fields such as astronomy and engineering.</a:t>
                  </a:r>
                  <a:endParaRPr lang="en-US" sz="1100"/>
                </a:p>
              </p:txBody>
            </p:sp>
          </p:grpSp>
        </p:gr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Area of Complex Shapes</a:t>
            </a:r>
          </a:p>
        </p:txBody>
      </p:sp>
      <p:sp>
        <p:nvSpPr>
          <p:cNvPr id="3" name="AutoShape 3"/>
          <p:cNvSpPr/>
          <p:nvPr/>
        </p:nvSpPr>
        <p:spPr>
          <a:xfrm>
            <a:off x="1253253" y="1248488"/>
            <a:ext cx="2930493" cy="464331"/>
          </a:xfrm>
          <a:prstGeom prst="rect">
            <a:avLst/>
          </a:prstGeom>
          <a:noFill/>
          <a:ln cap="flat" cmpd="sng">
            <a:prstDash val="solid"/>
          </a:ln>
        </p:spPr>
        <p:txBody>
          <a:bodyPr vert="horz" wrap="square" lIns="108000" tIns="108000" rIns="108000" bIns="108000" anchor="b">
            <a:spAutoFit/>
          </a:bodyPr>
          <a:lstStyle/>
          <a:p>
            <a:pPr marL="0" algn="l"/>
            <a:r>
              <a:rPr lang="zh-CN" altLang="en-US" sz="1600" b="1" i="0" u="none" baseline="0">
                <a:solidFill>
                  <a:srgbClr val="000000"/>
                </a:solidFill>
                <a:latin typeface="微软雅黑"/>
                <a:ea typeface="微软雅黑"/>
              </a:rPr>
              <a:t>Polygons</a:t>
            </a:r>
          </a:p>
        </p:txBody>
      </p:sp>
      <p:sp>
        <p:nvSpPr>
          <p:cNvPr id="4" name="AutoShape 4"/>
          <p:cNvSpPr/>
          <p:nvPr/>
        </p:nvSpPr>
        <p:spPr>
          <a:xfrm>
            <a:off x="1253254" y="1660502"/>
            <a:ext cx="2928328" cy="749089"/>
          </a:xfrm>
          <a:prstGeom prst="rect">
            <a:avLst/>
          </a:prstGeom>
          <a:noFill/>
          <a:ln cap="flat" cmpd="sng">
            <a:prstDash val="solid"/>
          </a:ln>
        </p:spPr>
        <p:txBody>
          <a:bodyPr vert="horz" wrap="square" lIns="108000" tIns="108000" rIns="108000" bIns="108000" anchor="t">
            <a:spAutoFit/>
          </a:bodyPr>
          <a:lstStyle/>
          <a:p>
            <a:pPr marL="0" algn="l">
              <a:lnSpc>
                <a:spcPct val="130000"/>
              </a:lnSpc>
            </a:pPr>
            <a:r>
              <a:rPr lang="en-US" sz="1400" b="0" i="0" u="none" baseline="0">
                <a:solidFill>
                  <a:srgbClr val="000000"/>
                </a:solidFill>
                <a:latin typeface="Arial"/>
                <a:ea typeface="Arial"/>
              </a:rPr>
              <a:t>For polygons, the area can be calculated by dividing the shape into triangles or using specific formulas based on the number of sides, which provides versatility in complex designs.</a:t>
            </a:r>
          </a:p>
        </p:txBody>
      </p:sp>
      <p:sp>
        <p:nvSpPr>
          <p:cNvPr id="5" name="TextBox 5"/>
          <p:cNvSpPr txBox="1"/>
          <p:nvPr/>
        </p:nvSpPr>
        <p:spPr>
          <a:xfrm>
            <a:off x="669925" y="1525127"/>
            <a:ext cx="540000" cy="540000"/>
          </a:xfrm>
          <a:prstGeom prst="roundRect">
            <a:avLst>
              <a:gd name="adj" fmla="val 50000"/>
            </a:avLst>
          </a:prstGeom>
          <a:solidFill>
            <a:schemeClr val="accent1"/>
          </a:solidFill>
        </p:spPr>
        <p:txBody>
          <a:bodyPr vert="horz" wrap="none" lIns="108000" tIns="108000" rIns="108000" bIns="108000" rtlCol="0" anchor="ctr">
            <a:noAutofit/>
          </a:bodyPr>
          <a:lstStyle/>
          <a:p>
            <a:pPr marL="0" algn="ctr">
              <a:defRPr/>
            </a:pPr>
            <a:r>
              <a:rPr lang="en-US" sz="2000" b="1" i="0" u="none" baseline="0">
                <a:solidFill>
                  <a:srgbClr val="FFFFFF"/>
                </a:solidFill>
                <a:latin typeface="Arial"/>
                <a:ea typeface="Arial"/>
              </a:rPr>
              <a:t>01</a:t>
            </a:r>
            <a:endParaRPr lang="en-US" sz="1100"/>
          </a:p>
        </p:txBody>
      </p:sp>
      <p:sp>
        <p:nvSpPr>
          <p:cNvPr id="6" name="AutoShape 6"/>
          <p:cNvSpPr/>
          <p:nvPr/>
        </p:nvSpPr>
        <p:spPr>
          <a:xfrm>
            <a:off x="669925" y="4117731"/>
            <a:ext cx="3056430" cy="2740269"/>
          </a:xfrm>
          <a:prstGeom prst="round2DiagRect">
            <a:avLst>
              <a:gd name="adj1" fmla="val 30693"/>
              <a:gd name="adj2" fmla="val 0"/>
            </a:avLst>
          </a:prstGeom>
          <a:blipFill>
            <a:blip r:embed="rId2"/>
            <a:srcRect/>
            <a:tile tx="0" ty="0" sx="76000" sy="94000" algn="l"/>
          </a:blipFill>
          <a:ln cap="flat">
            <a:prstDash val="solid"/>
          </a:ln>
        </p:spPr>
        <p:txBody>
          <a:bodyPr rot="0" vert="horz" wrap="square" lIns="91440" tIns="45720" rIns="91440" bIns="45720" anchor="ctr">
            <a:prstTxWarp prst="textNoShape">
              <a:avLst/>
            </a:prstTxWarp>
            <a:noAutofit/>
          </a:bodyPr>
          <a:lstStyle/>
          <a:p>
            <a:pPr marL="0" algn="ctr"/>
            <a:endParaRPr/>
          </a:p>
        </p:txBody>
      </p:sp>
      <p:sp>
        <p:nvSpPr>
          <p:cNvPr id="7" name="AutoShape 7"/>
          <p:cNvSpPr/>
          <p:nvPr/>
        </p:nvSpPr>
        <p:spPr>
          <a:xfrm>
            <a:off x="5154288" y="1892338"/>
            <a:ext cx="2930493" cy="464331"/>
          </a:xfrm>
          <a:prstGeom prst="rect">
            <a:avLst/>
          </a:prstGeom>
          <a:noFill/>
          <a:ln cap="flat" cmpd="sng">
            <a:prstDash val="solid"/>
          </a:ln>
        </p:spPr>
        <p:txBody>
          <a:bodyPr vert="horz" wrap="square" lIns="108000" tIns="108000" rIns="108000" bIns="108000" anchor="b">
            <a:spAutoFit/>
          </a:bodyPr>
          <a:lstStyle/>
          <a:p>
            <a:pPr marL="0" algn="l"/>
            <a:r>
              <a:rPr lang="zh-CN" altLang="en-US" sz="1600" b="1" i="0" u="none" baseline="0">
                <a:solidFill>
                  <a:srgbClr val="000000"/>
                </a:solidFill>
                <a:latin typeface="微软雅黑"/>
                <a:ea typeface="微软雅黑"/>
              </a:rPr>
              <a:t>Composite Areas</a:t>
            </a:r>
          </a:p>
        </p:txBody>
      </p:sp>
      <p:sp>
        <p:nvSpPr>
          <p:cNvPr id="8" name="AutoShape 8"/>
          <p:cNvSpPr/>
          <p:nvPr/>
        </p:nvSpPr>
        <p:spPr>
          <a:xfrm>
            <a:off x="5154289" y="2304352"/>
            <a:ext cx="2928328" cy="749089"/>
          </a:xfrm>
          <a:prstGeom prst="rect">
            <a:avLst/>
          </a:prstGeom>
          <a:noFill/>
          <a:ln cap="flat" cmpd="sng">
            <a:prstDash val="solid"/>
          </a:ln>
        </p:spPr>
        <p:txBody>
          <a:bodyPr vert="horz" wrap="square" lIns="108000" tIns="108000" rIns="108000" bIns="108000" anchor="t">
            <a:spAutoFit/>
          </a:bodyPr>
          <a:lstStyle/>
          <a:p>
            <a:pPr marL="0" algn="l">
              <a:lnSpc>
                <a:spcPct val="130000"/>
              </a:lnSpc>
            </a:pPr>
            <a:r>
              <a:rPr lang="en-US" sz="1400" b="0" i="0" u="none" baseline="0">
                <a:solidFill>
                  <a:srgbClr val="000000"/>
                </a:solidFill>
                <a:latin typeface="Arial"/>
                <a:ea typeface="Arial"/>
              </a:rPr>
              <a:t>Composite areas can be calculated by summing the areas of individual sections, making it feasible to measure areas that involve irregular shapes like park land or complex architectural layouts.</a:t>
            </a:r>
          </a:p>
        </p:txBody>
      </p:sp>
      <p:sp>
        <p:nvSpPr>
          <p:cNvPr id="9" name="TextBox 9"/>
          <p:cNvSpPr txBox="1"/>
          <p:nvPr/>
        </p:nvSpPr>
        <p:spPr>
          <a:xfrm>
            <a:off x="4570960" y="2168977"/>
            <a:ext cx="540000" cy="540000"/>
          </a:xfrm>
          <a:prstGeom prst="roundRect">
            <a:avLst>
              <a:gd name="adj" fmla="val 50000"/>
            </a:avLst>
          </a:prstGeom>
          <a:solidFill>
            <a:schemeClr val="accent1"/>
          </a:solidFill>
        </p:spPr>
        <p:txBody>
          <a:bodyPr vert="horz" wrap="none" lIns="108000" tIns="108000" rIns="108000" bIns="108000" rtlCol="0" anchor="ctr">
            <a:noAutofit/>
          </a:bodyPr>
          <a:lstStyle/>
          <a:p>
            <a:pPr marL="0" algn="ctr">
              <a:defRPr/>
            </a:pPr>
            <a:r>
              <a:rPr lang="en-US" sz="2000" b="1" i="0" u="none" baseline="0">
                <a:solidFill>
                  <a:srgbClr val="FFFFFF"/>
                </a:solidFill>
                <a:latin typeface="Arial"/>
                <a:ea typeface="Arial"/>
              </a:rPr>
              <a:t>02</a:t>
            </a:r>
            <a:endParaRPr lang="en-US" sz="1100"/>
          </a:p>
        </p:txBody>
      </p:sp>
      <p:sp>
        <p:nvSpPr>
          <p:cNvPr id="10" name="AutoShape 10"/>
          <p:cNvSpPr/>
          <p:nvPr/>
        </p:nvSpPr>
        <p:spPr>
          <a:xfrm>
            <a:off x="4570960" y="4716953"/>
            <a:ext cx="3056430" cy="2141047"/>
          </a:xfrm>
          <a:prstGeom prst="round2DiagRect">
            <a:avLst>
              <a:gd name="adj1" fmla="val 32298"/>
              <a:gd name="adj2" fmla="val 0"/>
            </a:avLst>
          </a:prstGeom>
          <a:blipFill>
            <a:blip r:embed="rId3"/>
            <a:srcRect/>
            <a:tile tx="0" ty="0" sx="76000" sy="94000" algn="ctr"/>
          </a:blipFill>
          <a:ln cap="flat">
            <a:prstDash val="solid"/>
          </a:ln>
        </p:spPr>
        <p:txBody>
          <a:bodyPr rot="0" vert="horz" wrap="square" lIns="91440" tIns="45720" rIns="91440" bIns="45720" anchor="ctr">
            <a:prstTxWarp prst="textNoShape">
              <a:avLst/>
            </a:prstTxWarp>
            <a:noAutofit/>
          </a:bodyPr>
          <a:lstStyle/>
          <a:p>
            <a:pPr marL="0" algn="ctr"/>
            <a:endParaRPr/>
          </a:p>
        </p:txBody>
      </p:sp>
      <p:sp>
        <p:nvSpPr>
          <p:cNvPr id="11" name="AutoShape 11"/>
          <p:cNvSpPr/>
          <p:nvPr/>
        </p:nvSpPr>
        <p:spPr>
          <a:xfrm>
            <a:off x="9055323" y="1248488"/>
            <a:ext cx="2930493" cy="464331"/>
          </a:xfrm>
          <a:prstGeom prst="rect">
            <a:avLst/>
          </a:prstGeom>
          <a:noFill/>
          <a:ln cap="flat" cmpd="sng">
            <a:prstDash val="solid"/>
          </a:ln>
        </p:spPr>
        <p:txBody>
          <a:bodyPr vert="horz" wrap="square" lIns="108000" tIns="108000" rIns="108000" bIns="108000" anchor="b">
            <a:spAutoFit/>
          </a:bodyPr>
          <a:lstStyle/>
          <a:p>
            <a:pPr marL="0" algn="l"/>
            <a:r>
              <a:rPr lang="zh-CN" altLang="en-US" sz="1600" b="1" i="0" u="none" baseline="0">
                <a:solidFill>
                  <a:srgbClr val="000000"/>
                </a:solidFill>
                <a:latin typeface="微软雅黑"/>
                <a:ea typeface="微软雅黑"/>
              </a:rPr>
              <a:t>Practical Examples</a:t>
            </a:r>
          </a:p>
        </p:txBody>
      </p:sp>
      <p:sp>
        <p:nvSpPr>
          <p:cNvPr id="12" name="AutoShape 12"/>
          <p:cNvSpPr/>
          <p:nvPr/>
        </p:nvSpPr>
        <p:spPr>
          <a:xfrm>
            <a:off x="9055324" y="1660502"/>
            <a:ext cx="2928328" cy="749089"/>
          </a:xfrm>
          <a:prstGeom prst="rect">
            <a:avLst/>
          </a:prstGeom>
          <a:noFill/>
          <a:ln cap="flat" cmpd="sng">
            <a:prstDash val="solid"/>
          </a:ln>
        </p:spPr>
        <p:txBody>
          <a:bodyPr vert="horz" wrap="square" lIns="108000" tIns="108000" rIns="108000" bIns="108000" anchor="t">
            <a:spAutoFit/>
          </a:bodyPr>
          <a:lstStyle/>
          <a:p>
            <a:pPr marL="0" algn="l">
              <a:lnSpc>
                <a:spcPct val="130000"/>
              </a:lnSpc>
            </a:pPr>
            <a:r>
              <a:rPr lang="en-US" sz="1400" b="0" i="0" u="none" baseline="0">
                <a:solidFill>
                  <a:srgbClr val="000000"/>
                </a:solidFill>
                <a:latin typeface="Arial"/>
                <a:ea typeface="Arial"/>
              </a:rPr>
              <a:t>Real-world applications include estimating land used for agriculture, determining surface requirements for construction, and calculating space for community projects, exemplifying the importance of area calculations.</a:t>
            </a:r>
          </a:p>
        </p:txBody>
      </p:sp>
      <p:sp>
        <p:nvSpPr>
          <p:cNvPr id="13" name="TextBox 13"/>
          <p:cNvSpPr txBox="1"/>
          <p:nvPr/>
        </p:nvSpPr>
        <p:spPr>
          <a:xfrm>
            <a:off x="8471995" y="1525127"/>
            <a:ext cx="540000" cy="540000"/>
          </a:xfrm>
          <a:prstGeom prst="roundRect">
            <a:avLst>
              <a:gd name="adj" fmla="val 50000"/>
            </a:avLst>
          </a:prstGeom>
          <a:solidFill>
            <a:schemeClr val="accent1"/>
          </a:solidFill>
        </p:spPr>
        <p:txBody>
          <a:bodyPr vert="horz" wrap="none" lIns="108000" tIns="108000" rIns="108000" bIns="108000" rtlCol="0" anchor="ctr">
            <a:noAutofit/>
          </a:bodyPr>
          <a:lstStyle/>
          <a:p>
            <a:pPr marL="0" algn="ctr">
              <a:defRPr/>
            </a:pPr>
            <a:r>
              <a:rPr lang="en-US" sz="2000" b="1" i="0" u="none" baseline="0">
                <a:solidFill>
                  <a:srgbClr val="FFFFFF"/>
                </a:solidFill>
                <a:latin typeface="Arial"/>
                <a:ea typeface="Arial"/>
              </a:rPr>
              <a:t>03</a:t>
            </a:r>
            <a:endParaRPr lang="en-US" sz="1100"/>
          </a:p>
        </p:txBody>
      </p:sp>
      <p:sp>
        <p:nvSpPr>
          <p:cNvPr id="14" name="AutoShape 14"/>
          <p:cNvSpPr/>
          <p:nvPr/>
        </p:nvSpPr>
        <p:spPr>
          <a:xfrm>
            <a:off x="8471995" y="4117731"/>
            <a:ext cx="3056430" cy="2740269"/>
          </a:xfrm>
          <a:prstGeom prst="round2DiagRect">
            <a:avLst>
              <a:gd name="adj1" fmla="val 30693"/>
              <a:gd name="adj2" fmla="val 0"/>
            </a:avLst>
          </a:prstGeom>
          <a:blipFill>
            <a:blip r:embed="rId4"/>
            <a:srcRect/>
            <a:tile tx="0" ty="0" sx="76000" sy="94000" algn="tl"/>
          </a:blipFill>
          <a:ln cap="flat">
            <a:prstDash val="solid"/>
          </a:ln>
        </p:spPr>
        <p:txBody>
          <a:bodyPr rot="0" vert="horz" wrap="square" lIns="91440" tIns="45720" rIns="91440" bIns="45720" anchor="ctr">
            <a:prstTxWarp prst="textNoShape">
              <a:avLst/>
            </a:prstTxWarp>
            <a:noAutofit/>
          </a:bodyPr>
          <a:lstStyle/>
          <a:p>
            <a:pPr marL="0" algn="ct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Relationship between Perimeter and Area</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04</a:t>
            </a:r>
            <a:endParaRPr lang="en-US" sz="11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7733393" y="0"/>
            <a:ext cx="4464957" cy="6857997"/>
          </a:xfrm>
          <a:prstGeom prst="rect">
            <a:avLst/>
          </a:prstGeom>
          <a:blipFill>
            <a:blip r:embed="rId2"/>
            <a:srcRect/>
            <a:stretch>
              <a:fillRect l="-9240" r="-1836"/>
            </a:stretch>
          </a:blipFill>
          <a:ln cap="flat" cmpd="sng">
            <a:prstDash val="solid"/>
          </a:ln>
        </p:spPr>
        <p:txBody>
          <a:bodyPr rot="0" vert="horz" wrap="square" lIns="91440" tIns="45720" rIns="91440" bIns="45720" anchor="t">
            <a:prstTxWarp prst="textNoShape">
              <a:avLst/>
            </a:prstTxWarp>
            <a:noAutofit/>
          </a:bodyPr>
          <a:lstStyle/>
          <a:p>
            <a:pPr marL="0" algn="ctr"/>
            <a:endParaRPr/>
          </a:p>
        </p:txBody>
      </p:sp>
      <p:sp>
        <p:nvSpPr>
          <p:cNvPr id="3" name="AutoShape 3"/>
          <p:cNvSpPr/>
          <p:nvPr/>
        </p:nvSpPr>
        <p:spPr>
          <a:xfrm>
            <a:off x="936522" y="5314703"/>
            <a:ext cx="203200" cy="203200"/>
          </a:xfrm>
          <a:prstGeom prst="ellipse">
            <a:avLst/>
          </a:prstGeom>
          <a:solidFill>
            <a:schemeClr val="accent1"/>
          </a:solidFill>
          <a:ln cap="flat" cmpd="sng">
            <a:prstDash val="solid"/>
          </a:ln>
        </p:spPr>
        <p:txBody>
          <a:bodyPr vert="horz" lIns="91440" tIns="45720" rIns="91440" bIns="45720" anchor="ctr">
            <a:normAutofit/>
          </a:bodyPr>
          <a:lstStyle/>
          <a:p>
            <a:pPr marL="0" algn="ctr"/>
            <a:endParaRPr/>
          </a:p>
        </p:txBody>
      </p:sp>
      <p:sp>
        <p:nvSpPr>
          <p:cNvPr id="4" name="AutoShape 4"/>
          <p:cNvSpPr/>
          <p:nvPr/>
        </p:nvSpPr>
        <p:spPr>
          <a:xfrm>
            <a:off x="1228622" y="5314703"/>
            <a:ext cx="203200" cy="203200"/>
          </a:xfrm>
          <a:prstGeom prst="ellipse">
            <a:avLst/>
          </a:prstGeom>
          <a:solidFill>
            <a:schemeClr val="accent1">
              <a:alpha val="80000"/>
            </a:schemeClr>
          </a:solidFill>
          <a:ln cap="flat" cmpd="sng">
            <a:prstDash val="solid"/>
          </a:ln>
        </p:spPr>
        <p:txBody>
          <a:bodyPr vert="horz" lIns="91440" tIns="45720" rIns="91440" bIns="45720" anchor="ctr">
            <a:normAutofit/>
          </a:bodyPr>
          <a:lstStyle/>
          <a:p>
            <a:pPr marL="0" algn="ctr"/>
            <a:endParaRPr/>
          </a:p>
        </p:txBody>
      </p:sp>
      <p:sp>
        <p:nvSpPr>
          <p:cNvPr id="5" name="AutoShape 5"/>
          <p:cNvSpPr/>
          <p:nvPr/>
        </p:nvSpPr>
        <p:spPr>
          <a:xfrm>
            <a:off x="1520722" y="5314703"/>
            <a:ext cx="203200" cy="203200"/>
          </a:xfrm>
          <a:prstGeom prst="ellipse">
            <a:avLst/>
          </a:prstGeom>
          <a:solidFill>
            <a:schemeClr val="accent1">
              <a:alpha val="60000"/>
            </a:schemeClr>
          </a:solidFill>
          <a:ln cap="flat" cmpd="sng">
            <a:prstDash val="solid"/>
          </a:ln>
        </p:spPr>
        <p:txBody>
          <a:bodyPr vert="horz" lIns="91440" tIns="45720" rIns="91440" bIns="45720" anchor="ctr">
            <a:normAutofit/>
          </a:bodyPr>
          <a:lstStyle/>
          <a:p>
            <a:pPr marL="0" algn="ctr"/>
            <a:endParaRPr/>
          </a:p>
        </p:txBody>
      </p:sp>
      <p:sp>
        <p:nvSpPr>
          <p:cNvPr id="6" name="TextBox 6"/>
          <p:cNvSpPr txBox="1"/>
          <p:nvPr/>
        </p:nvSpPr>
        <p:spPr>
          <a:xfrm>
            <a:off x="1812822" y="5048990"/>
            <a:ext cx="540000" cy="540000"/>
          </a:xfrm>
          <a:prstGeom prst="roundRect">
            <a:avLst>
              <a:gd name="adj" fmla="val 50000"/>
            </a:avLst>
          </a:prstGeom>
          <a:gradFill>
            <a:gsLst>
              <a:gs pos="0">
                <a:srgbClr val="F97B20">
                  <a:lumMod val="60000"/>
                  <a:lumOff val="40000"/>
                </a:srgbClr>
              </a:gs>
              <a:gs pos="60000">
                <a:srgbClr val="F54E1A"/>
              </a:gs>
            </a:gsLst>
            <a:lin ang="2700000"/>
          </a:gradFill>
          <a:effectLst>
            <a:outerShdw blurRad="127000" dist="63500" dir="2700000" algn="tl" rotWithShape="0">
              <a:schemeClr val="accent1">
                <a:alpha val="40000"/>
              </a:schemeClr>
            </a:outerShdw>
          </a:effectLst>
        </p:spPr>
        <p:txBody>
          <a:bodyPr vert="horz" wrap="none" lIns="108000" tIns="108000" rIns="108000" bIns="108000" rtlCol="0" anchor="ctr">
            <a:noAutofit/>
          </a:bodyPr>
          <a:lstStyle/>
          <a:p>
            <a:pPr marL="0" algn="ctr">
              <a:defRPr/>
            </a:pPr>
            <a:endParaRPr lang="en-US" sz="1100"/>
          </a:p>
        </p:txBody>
      </p:sp>
      <p:sp>
        <p:nvSpPr>
          <p:cNvPr id="7" name="AutoShape 7"/>
          <p:cNvSpPr/>
          <p:nvPr/>
        </p:nvSpPr>
        <p:spPr>
          <a:xfrm rot="5400000">
            <a:off x="11351623" y="5537564"/>
            <a:ext cx="142239" cy="1538514"/>
          </a:xfrm>
          <a:prstGeom prst="rect">
            <a:avLst/>
          </a:prstGeom>
          <a:gradFill>
            <a:gsLst>
              <a:gs pos="0">
                <a:srgbClr val="F97B20">
                  <a:lumMod val="60000"/>
                  <a:lumOff val="40000"/>
                </a:srgbClr>
              </a:gs>
              <a:gs pos="60000">
                <a:srgbClr val="F97B20"/>
              </a:gs>
            </a:gsLst>
            <a:lin ang="2700000"/>
          </a:gradFill>
          <a:effectLst>
            <a:outerShdw blurRad="127000" dist="63500" dir="2700000" algn="tl" rotWithShape="0">
              <a:schemeClr val="accent2">
                <a:alpha val="40000"/>
              </a:schemeClr>
            </a:outerShdw>
          </a:effectLst>
        </p:spPr>
        <p:txBody>
          <a:bodyPr vert="horz" wrap="none" lIns="108000" tIns="108000" rIns="108000" bIns="108000" anchor="ctr">
            <a:noAutofit/>
          </a:bodyPr>
          <a:lstStyle/>
          <a:p>
            <a:pPr marL="0" algn="ctr"/>
            <a:endParaRPr/>
          </a:p>
        </p:txBody>
      </p:sp>
      <p:sp>
        <p:nvSpPr>
          <p:cNvPr id="8" name="AutoShape 8"/>
          <p:cNvSpPr/>
          <p:nvPr/>
        </p:nvSpPr>
        <p:spPr>
          <a:xfrm>
            <a:off x="726236" y="2211074"/>
            <a:ext cx="5842479" cy="723105"/>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zh-CN" altLang="en-US" sz="1400" b="0" i="0" u="none" baseline="0">
                <a:solidFill>
                  <a:srgbClr val="000000"/>
                </a:solidFill>
                <a:latin typeface="微软雅黑"/>
                <a:ea typeface="微软雅黑"/>
              </a:rPr>
              <a:t>The perimeter measures linear distance while area measures square space, highlighting the difference in dimensional measurement critical for accurate design and planning in various contexts.</a:t>
            </a:r>
          </a:p>
        </p:txBody>
      </p:sp>
      <p:sp>
        <p:nvSpPr>
          <p:cNvPr id="9" name="TextBox 9"/>
          <p:cNvSpPr txBox="1"/>
          <p:nvPr/>
        </p:nvSpPr>
        <p:spPr>
          <a:xfrm>
            <a:off x="728049" y="1841742"/>
            <a:ext cx="5833986" cy="369332"/>
          </a:xfrm>
          <a:prstGeom prst="rect">
            <a:avLst/>
          </a:prstGeom>
          <a:noFill/>
        </p:spPr>
        <p:txBody>
          <a:bodyPr vert="horz" wrap="square" lIns="91440" tIns="45720" rIns="91440" bIns="45720" rtlCol="0" anchor="b">
            <a:spAutoFit/>
          </a:bodyPr>
          <a:lstStyle/>
          <a:p>
            <a:pPr marL="0" algn="l">
              <a:defRPr/>
            </a:pPr>
            <a:r>
              <a:rPr lang="zh-CN" altLang="en-US" sz="1800" b="1" i="0" u="none" baseline="0">
                <a:solidFill>
                  <a:srgbClr val="000000"/>
                </a:solidFill>
                <a:latin typeface="微软雅黑"/>
                <a:ea typeface="微软雅黑"/>
              </a:rPr>
              <a:t>Linear vs. Square Dimensions</a:t>
            </a:r>
            <a:endParaRPr lang="en-US" sz="1100"/>
          </a:p>
        </p:txBody>
      </p:sp>
      <p:sp>
        <p:nvSpPr>
          <p:cNvPr id="10" name="AutoShape 10"/>
          <p:cNvSpPr/>
          <p:nvPr/>
        </p:nvSpPr>
        <p:spPr>
          <a:xfrm>
            <a:off x="730923" y="3877682"/>
            <a:ext cx="5842479" cy="723105"/>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zh-CN" altLang="en-US" sz="1400" b="0" i="0" u="none" baseline="0">
                <a:solidFill>
                  <a:srgbClr val="000000"/>
                </a:solidFill>
                <a:latin typeface="微软雅黑"/>
                <a:ea typeface="微软雅黑"/>
              </a:rPr>
              <a:t>Shapes with the same perimeter can have vastly different areas, such as a long rectangle versus a square, illustrating the complex relationship between these two geometric properties.</a:t>
            </a:r>
          </a:p>
        </p:txBody>
      </p:sp>
      <p:sp>
        <p:nvSpPr>
          <p:cNvPr id="11" name="TextBox 11"/>
          <p:cNvSpPr txBox="1"/>
          <p:nvPr/>
        </p:nvSpPr>
        <p:spPr>
          <a:xfrm>
            <a:off x="732736" y="3508350"/>
            <a:ext cx="5833986" cy="369332"/>
          </a:xfrm>
          <a:prstGeom prst="rect">
            <a:avLst/>
          </a:prstGeom>
          <a:noFill/>
        </p:spPr>
        <p:txBody>
          <a:bodyPr vert="horz" wrap="square" lIns="91440" tIns="45720" rIns="91440" bIns="45720" rtlCol="0" anchor="b">
            <a:spAutoFit/>
          </a:bodyPr>
          <a:lstStyle/>
          <a:p>
            <a:pPr marL="0" algn="l">
              <a:defRPr/>
            </a:pPr>
            <a:r>
              <a:rPr lang="zh-CN" altLang="en-US" sz="1800" b="1" i="0" u="none" baseline="0">
                <a:solidFill>
                  <a:srgbClr val="000000"/>
                </a:solidFill>
                <a:latin typeface="微软雅黑"/>
                <a:ea typeface="微软雅黑"/>
              </a:rPr>
              <a:t>Examples of Different Shapes</a:t>
            </a:r>
            <a:endParaRPr lang="en-US" sz="1100"/>
          </a:p>
        </p:txBody>
      </p:sp>
      <p:sp>
        <p:nvSpPr>
          <p:cNvPr id="12" name="TextBox 12"/>
          <p:cNvSpPr txBox="1"/>
          <p:nvPr/>
        </p:nvSpPr>
        <p:spPr>
          <a:xfrm>
            <a:off x="666750" y="0"/>
            <a:ext cx="10858500" cy="1028700"/>
          </a:xfrm>
          <a:prstGeom prst="rect">
            <a:avLst/>
          </a:prstGeom>
        </p:spPr>
        <p:txBody>
          <a:bodyPr vert="horz" lIns="91440" tIns="45720" rIns="91440" bIns="45720" rtlCol="0" anchor="b">
            <a:normAutofit/>
          </a:bodyPr>
          <a:lstStyle/>
          <a:p>
            <a:pPr marL="0" algn="l">
              <a:lnSpc>
                <a:spcPct val="90000"/>
              </a:lnSpc>
              <a:spcBef>
                <a:spcPct val="0"/>
              </a:spcBef>
              <a:defRPr/>
            </a:pPr>
            <a:r>
              <a:rPr lang="zh-CN" altLang="en-US" sz="2800" b="1" i="0" u="none" baseline="0">
                <a:solidFill>
                  <a:srgbClr val="000000"/>
                </a:solidFill>
                <a:latin typeface="微软雅黑"/>
                <a:ea typeface="微软雅黑"/>
              </a:rPr>
              <a:t>Comparison</a:t>
            </a:r>
            <a:endParaRPr lang="en-US" sz="11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Applications</a:t>
            </a:r>
          </a:p>
        </p:txBody>
      </p:sp>
      <p:grpSp>
        <p:nvGrpSpPr>
          <p:cNvPr id="3" name="Group 3"/>
          <p:cNvGrpSpPr/>
          <p:nvPr/>
        </p:nvGrpSpPr>
        <p:grpSpPr>
          <a:xfrm>
            <a:off x="2799285" y="1320422"/>
            <a:ext cx="1865929" cy="2166327"/>
            <a:chOff x="2799285" y="1320422"/>
            <a:chExt cx="1865929" cy="2166327"/>
          </a:xfrm>
        </p:grpSpPr>
        <p:sp>
          <p:nvSpPr>
            <p:cNvPr id="4" name="Freeform 4"/>
            <p:cNvSpPr/>
            <p:nvPr/>
          </p:nvSpPr>
          <p:spPr>
            <a:xfrm rot="5400000">
              <a:off x="2174153" y="1945554"/>
              <a:ext cx="2166327" cy="916064"/>
            </a:xfrm>
            <a:custGeom>
              <a:avLst/>
              <a:gdLst/>
              <a:ahLst/>
              <a:cxnLst/>
              <a:rect l="l" t="t" r="r" b="b"/>
              <a:pathLst>
                <a:path w="2166327" h="916064">
                  <a:moveTo>
                    <a:pt x="0" y="0"/>
                  </a:moveTo>
                  <a:lnTo>
                    <a:pt x="2166327" y="0"/>
                  </a:lnTo>
                  <a:lnTo>
                    <a:pt x="2159127" y="12497"/>
                  </a:lnTo>
                  <a:lnTo>
                    <a:pt x="2166326" y="12497"/>
                  </a:lnTo>
                  <a:lnTo>
                    <a:pt x="1714542" y="916064"/>
                  </a:lnTo>
                  <a:lnTo>
                    <a:pt x="451785" y="916064"/>
                  </a:lnTo>
                  <a:lnTo>
                    <a:pt x="2" y="12497"/>
                  </a:lnTo>
                  <a:lnTo>
                    <a:pt x="7200" y="12497"/>
                  </a:lnTo>
                  <a:close/>
                </a:path>
              </a:pathLst>
            </a:custGeom>
            <a:solidFill>
              <a:srgbClr val="FFFFFF">
                <a:lumMod val="85000"/>
              </a:srgbClr>
            </a:solidFill>
            <a:ln cap="flat" cmpd="sng">
              <a:prstDash val="solid"/>
            </a:ln>
          </p:spPr>
          <p:txBody>
            <a:bodyPr vert="horz" wrap="square" lIns="91440" tIns="45720" rIns="91440" bIns="45720" anchor="ctr">
              <a:normAutofit/>
            </a:bodyPr>
            <a:lstStyle/>
            <a:p>
              <a:pPr marL="0" algn="ctr"/>
              <a:endParaRPr/>
            </a:p>
          </p:txBody>
        </p:sp>
        <p:sp>
          <p:nvSpPr>
            <p:cNvPr id="5" name="Freeform 5"/>
            <p:cNvSpPr/>
            <p:nvPr/>
          </p:nvSpPr>
          <p:spPr>
            <a:xfrm rot="5400000">
              <a:off x="3130269" y="1951803"/>
              <a:ext cx="2166323" cy="903566"/>
            </a:xfrm>
            <a:custGeom>
              <a:avLst/>
              <a:gdLst/>
              <a:ahLst/>
              <a:cxnLst/>
              <a:rect l="l" t="t" r="r" b="b"/>
              <a:pathLst>
                <a:path w="2166323" h="903566">
                  <a:moveTo>
                    <a:pt x="1419283" y="178156"/>
                  </a:moveTo>
                  <a:lnTo>
                    <a:pt x="1419283" y="0"/>
                  </a:lnTo>
                  <a:lnTo>
                    <a:pt x="1714541" y="0"/>
                  </a:lnTo>
                  <a:lnTo>
                    <a:pt x="2166323" y="903566"/>
                  </a:lnTo>
                  <a:lnTo>
                    <a:pt x="1957743" y="903566"/>
                  </a:lnTo>
                  <a:lnTo>
                    <a:pt x="1595038" y="178156"/>
                  </a:lnTo>
                  <a:close/>
                  <a:moveTo>
                    <a:pt x="0" y="903566"/>
                  </a:moveTo>
                  <a:lnTo>
                    <a:pt x="451784" y="0"/>
                  </a:lnTo>
                  <a:lnTo>
                    <a:pt x="883730" y="0"/>
                  </a:lnTo>
                  <a:lnTo>
                    <a:pt x="883730" y="178156"/>
                  </a:lnTo>
                  <a:lnTo>
                    <a:pt x="571289" y="178156"/>
                  </a:lnTo>
                  <a:lnTo>
                    <a:pt x="208584" y="903566"/>
                  </a:lnTo>
                  <a:close/>
                </a:path>
              </a:pathLst>
            </a:custGeom>
            <a:solidFill>
              <a:srgbClr val="FFFFFF">
                <a:lumMod val="85000"/>
              </a:srgbClr>
            </a:solidFill>
            <a:ln cap="flat" cmpd="sng">
              <a:prstDash val="solid"/>
            </a:ln>
          </p:spPr>
          <p:txBody>
            <a:bodyPr vert="horz" wrap="square" lIns="91440" tIns="45720" rIns="91440" bIns="45720" anchor="ctr">
              <a:normAutofit/>
            </a:bodyPr>
            <a:lstStyle/>
            <a:p>
              <a:pPr marL="0" algn="ctr"/>
              <a:endParaRPr/>
            </a:p>
          </p:txBody>
        </p:sp>
      </p:grpSp>
      <p:sp>
        <p:nvSpPr>
          <p:cNvPr id="6" name="AutoShape 6"/>
          <p:cNvSpPr/>
          <p:nvPr/>
        </p:nvSpPr>
        <p:spPr>
          <a:xfrm>
            <a:off x="0" y="2288406"/>
            <a:ext cx="2799285" cy="230358"/>
          </a:xfrm>
          <a:prstGeom prst="rect">
            <a:avLst/>
          </a:prstGeom>
          <a:solidFill>
            <a:srgbClr val="FFFFFF">
              <a:lumMod val="95000"/>
            </a:srgbClr>
          </a:solidFill>
          <a:ln cap="flat" cmpd="sng">
            <a:prstDash val="solid"/>
          </a:ln>
        </p:spPr>
        <p:txBody>
          <a:bodyPr vert="horz" wrap="square" lIns="91440" tIns="45720" rIns="91440" bIns="45720" anchor="ctr">
            <a:normAutofit/>
          </a:bodyPr>
          <a:lstStyle/>
          <a:p>
            <a:pPr marL="0" algn="ctr"/>
            <a:endParaRPr/>
          </a:p>
        </p:txBody>
      </p:sp>
      <p:sp>
        <p:nvSpPr>
          <p:cNvPr id="7" name="AutoShape 7"/>
          <p:cNvSpPr/>
          <p:nvPr/>
        </p:nvSpPr>
        <p:spPr>
          <a:xfrm>
            <a:off x="4665215" y="2290382"/>
            <a:ext cx="7526786" cy="226406"/>
          </a:xfrm>
          <a:prstGeom prst="rect">
            <a:avLst/>
          </a:prstGeom>
          <a:solidFill>
            <a:srgbClr val="FFFFFF">
              <a:lumMod val="95000"/>
            </a:srgbClr>
          </a:solidFill>
          <a:ln cap="flat" cmpd="sng">
            <a:prstDash val="solid"/>
          </a:ln>
        </p:spPr>
        <p:txBody>
          <a:bodyPr vert="horz" wrap="square" lIns="91440" tIns="45720" rIns="91440" bIns="45720" anchor="ctr">
            <a:normAutofit/>
          </a:bodyPr>
          <a:lstStyle/>
          <a:p>
            <a:pPr marL="0" algn="ctr"/>
            <a:endParaRPr/>
          </a:p>
        </p:txBody>
      </p:sp>
      <p:sp>
        <p:nvSpPr>
          <p:cNvPr id="8" name="AutoShape 8"/>
          <p:cNvSpPr/>
          <p:nvPr/>
        </p:nvSpPr>
        <p:spPr>
          <a:xfrm>
            <a:off x="5546518" y="5556533"/>
            <a:ext cx="5006159" cy="327077"/>
          </a:xfrm>
          <a:prstGeom prst="rect">
            <a:avLst/>
          </a:prstGeom>
          <a:noFill/>
        </p:spPr>
        <p:txBody>
          <a:bodyPr vert="horz" wrap="square" lIns="91440" tIns="45720" rIns="91440" bIns="45720" anchor="t">
            <a:spAutoFit/>
          </a:bodyPr>
          <a:lstStyle/>
          <a:p>
            <a:pPr marL="0" algn="l">
              <a:lnSpc>
                <a:spcPct val="120000"/>
              </a:lnSpc>
            </a:pPr>
            <a:r>
              <a:rPr lang="en-US" sz="1400" b="0" i="0" u="none" baseline="0">
                <a:solidFill>
                  <a:srgbClr val="000000"/>
                </a:solidFill>
                <a:latin typeface="Arial"/>
                <a:ea typeface="Arial"/>
              </a:rPr>
              <a:t>Knowledge of perimeter and area calculations is vital in environmental assessments, aiding in the conservation of natural resources, determining habitat sizes, and urban ecosystem planning.</a:t>
            </a:r>
          </a:p>
        </p:txBody>
      </p:sp>
      <p:cxnSp>
        <p:nvCxnSpPr>
          <p:cNvPr id="9" name="Connector 9"/>
          <p:cNvCxnSpPr/>
          <p:nvPr/>
        </p:nvCxnSpPr>
        <p:spPr>
          <a:xfrm>
            <a:off x="5658611" y="5556533"/>
            <a:ext cx="4894063" cy="0"/>
          </a:xfrm>
          <a:prstGeom prst="line">
            <a:avLst/>
          </a:prstGeom>
          <a:ln w="3175" cap="rnd" cmpd="sng">
            <a:solidFill>
              <a:srgbClr val="FFFFFF">
                <a:lumMod val="75000"/>
              </a:srgbClr>
            </a:solidFill>
            <a:prstDash val="solid"/>
          </a:ln>
        </p:spPr>
      </p:cxnSp>
      <p:sp>
        <p:nvSpPr>
          <p:cNvPr id="10" name="AutoShape 10"/>
          <p:cNvSpPr/>
          <p:nvPr/>
        </p:nvSpPr>
        <p:spPr>
          <a:xfrm>
            <a:off x="5546518" y="3010256"/>
            <a:ext cx="5006159" cy="327077"/>
          </a:xfrm>
          <a:prstGeom prst="rect">
            <a:avLst/>
          </a:prstGeom>
          <a:noFill/>
        </p:spPr>
        <p:txBody>
          <a:bodyPr vert="horz" wrap="square" lIns="91440" tIns="45720" rIns="91440" bIns="45720" anchor="t">
            <a:spAutoFit/>
          </a:bodyPr>
          <a:lstStyle/>
          <a:p>
            <a:pPr marL="0" algn="l">
              <a:lnSpc>
                <a:spcPct val="120000"/>
              </a:lnSpc>
            </a:pPr>
            <a:r>
              <a:rPr lang="en-US" sz="1400" b="0" i="0" u="none" baseline="0">
                <a:solidFill>
                  <a:srgbClr val="000000"/>
                </a:solidFill>
                <a:latin typeface="Arial"/>
                <a:ea typeface="Arial"/>
              </a:rPr>
              <a:t>Perimeter and area are essential in land measurement for property lines and agricultural land, influencing legal boundaries and contributing to effective land management practices.</a:t>
            </a:r>
          </a:p>
        </p:txBody>
      </p:sp>
      <p:cxnSp>
        <p:nvCxnSpPr>
          <p:cNvPr id="11" name="Connector 11"/>
          <p:cNvCxnSpPr/>
          <p:nvPr/>
        </p:nvCxnSpPr>
        <p:spPr>
          <a:xfrm>
            <a:off x="5658611" y="3001333"/>
            <a:ext cx="4894063" cy="0"/>
          </a:xfrm>
          <a:prstGeom prst="line">
            <a:avLst/>
          </a:prstGeom>
          <a:ln w="3175" cap="rnd" cmpd="sng">
            <a:solidFill>
              <a:srgbClr val="FFFFFF">
                <a:lumMod val="75000"/>
              </a:srgbClr>
            </a:solidFill>
            <a:prstDash val="solid"/>
          </a:ln>
        </p:spPr>
      </p:cxnSp>
      <p:sp>
        <p:nvSpPr>
          <p:cNvPr id="12" name="AutoShape 12"/>
          <p:cNvSpPr/>
          <p:nvPr/>
        </p:nvSpPr>
        <p:spPr>
          <a:xfrm>
            <a:off x="5546518" y="4238861"/>
            <a:ext cx="5006159" cy="327077"/>
          </a:xfrm>
          <a:prstGeom prst="rect">
            <a:avLst/>
          </a:prstGeom>
          <a:noFill/>
        </p:spPr>
        <p:txBody>
          <a:bodyPr vert="horz" wrap="square" lIns="91440" tIns="45720" rIns="91440" bIns="45720" anchor="t">
            <a:spAutoFit/>
          </a:bodyPr>
          <a:lstStyle/>
          <a:p>
            <a:pPr marL="0" algn="l">
              <a:lnSpc>
                <a:spcPct val="120000"/>
              </a:lnSpc>
            </a:pPr>
            <a:r>
              <a:rPr lang="en-US" sz="1400" b="0" i="0" u="none" baseline="0">
                <a:solidFill>
                  <a:srgbClr val="000000"/>
                </a:solidFill>
                <a:latin typeface="Arial"/>
                <a:ea typeface="Arial"/>
              </a:rPr>
              <a:t>In architectural design, understanding the relationship between perimeter and area informs building layouts, ensures efficient use of materials, and adheres to zoning regulations.</a:t>
            </a:r>
          </a:p>
        </p:txBody>
      </p:sp>
      <p:cxnSp>
        <p:nvCxnSpPr>
          <p:cNvPr id="13" name="Connector 13"/>
          <p:cNvCxnSpPr/>
          <p:nvPr/>
        </p:nvCxnSpPr>
        <p:spPr>
          <a:xfrm>
            <a:off x="5658611" y="4238861"/>
            <a:ext cx="4894063" cy="0"/>
          </a:xfrm>
          <a:prstGeom prst="line">
            <a:avLst/>
          </a:prstGeom>
          <a:ln w="3175" cap="rnd" cmpd="sng">
            <a:solidFill>
              <a:srgbClr val="FFFFFF">
                <a:lumMod val="75000"/>
              </a:srgbClr>
            </a:solidFill>
            <a:prstDash val="solid"/>
          </a:ln>
        </p:spPr>
      </p:cxnSp>
      <p:sp>
        <p:nvSpPr>
          <p:cNvPr id="14" name="TextBox 14"/>
          <p:cNvSpPr txBox="1"/>
          <p:nvPr/>
        </p:nvSpPr>
        <p:spPr>
          <a:xfrm>
            <a:off x="4845705" y="2686114"/>
            <a:ext cx="527709" cy="461665"/>
          </a:xfrm>
          <a:prstGeom prst="rect">
            <a:avLst/>
          </a:prstGeom>
          <a:noFill/>
        </p:spPr>
        <p:txBody>
          <a:bodyPr vert="horz" wrap="square" lIns="91440" tIns="45720" rIns="91440" bIns="45720" rtlCol="0" anchor="b">
            <a:normAutofit/>
          </a:bodyPr>
          <a:lstStyle/>
          <a:p>
            <a:pPr marL="0" algn="l">
              <a:lnSpc>
                <a:spcPct val="100000"/>
              </a:lnSpc>
              <a:spcBef>
                <a:spcPct val="0"/>
              </a:spcBef>
              <a:defRPr/>
            </a:pPr>
            <a:r>
              <a:rPr lang="en-US" sz="2400" b="1" i="0" u="none" baseline="0">
                <a:solidFill>
                  <a:schemeClr val="accent1"/>
                </a:solidFill>
                <a:latin typeface="Arial"/>
                <a:ea typeface="Arial"/>
              </a:rPr>
              <a:t>01</a:t>
            </a:r>
            <a:endParaRPr lang="en-US" sz="1100"/>
          </a:p>
        </p:txBody>
      </p:sp>
      <p:sp>
        <p:nvSpPr>
          <p:cNvPr id="15" name="TextBox 15"/>
          <p:cNvSpPr txBox="1"/>
          <p:nvPr/>
        </p:nvSpPr>
        <p:spPr>
          <a:xfrm>
            <a:off x="4845705" y="3919181"/>
            <a:ext cx="527709" cy="461665"/>
          </a:xfrm>
          <a:prstGeom prst="rect">
            <a:avLst/>
          </a:prstGeom>
          <a:noFill/>
        </p:spPr>
        <p:txBody>
          <a:bodyPr vert="horz" wrap="square" lIns="91440" tIns="45720" rIns="91440" bIns="45720" rtlCol="0" anchor="b">
            <a:normAutofit/>
          </a:bodyPr>
          <a:lstStyle/>
          <a:p>
            <a:pPr marL="0" algn="l">
              <a:lnSpc>
                <a:spcPct val="100000"/>
              </a:lnSpc>
              <a:spcBef>
                <a:spcPct val="0"/>
              </a:spcBef>
              <a:defRPr/>
            </a:pPr>
            <a:r>
              <a:rPr lang="en-US" sz="2400" b="1" i="0" u="none" baseline="0">
                <a:solidFill>
                  <a:schemeClr val="accent1"/>
                </a:solidFill>
                <a:latin typeface="Arial"/>
                <a:ea typeface="Arial"/>
              </a:rPr>
              <a:t>02</a:t>
            </a:r>
            <a:endParaRPr lang="en-US" sz="1100"/>
          </a:p>
        </p:txBody>
      </p:sp>
      <p:sp>
        <p:nvSpPr>
          <p:cNvPr id="16" name="TextBox 16"/>
          <p:cNvSpPr txBox="1"/>
          <p:nvPr/>
        </p:nvSpPr>
        <p:spPr>
          <a:xfrm>
            <a:off x="4845705" y="5241314"/>
            <a:ext cx="527709" cy="461665"/>
          </a:xfrm>
          <a:prstGeom prst="rect">
            <a:avLst/>
          </a:prstGeom>
          <a:noFill/>
        </p:spPr>
        <p:txBody>
          <a:bodyPr vert="horz" wrap="square" lIns="91440" tIns="45720" rIns="91440" bIns="45720" rtlCol="0" anchor="b">
            <a:normAutofit/>
          </a:bodyPr>
          <a:lstStyle/>
          <a:p>
            <a:pPr marL="0" algn="l">
              <a:lnSpc>
                <a:spcPct val="100000"/>
              </a:lnSpc>
              <a:spcBef>
                <a:spcPct val="0"/>
              </a:spcBef>
              <a:defRPr/>
            </a:pPr>
            <a:r>
              <a:rPr lang="en-US" sz="2400" b="1" i="0" u="none" baseline="0">
                <a:solidFill>
                  <a:schemeClr val="accent1"/>
                </a:solidFill>
                <a:latin typeface="Arial"/>
                <a:ea typeface="Arial"/>
              </a:rPr>
              <a:t>03</a:t>
            </a:r>
            <a:endParaRPr lang="en-US" sz="1100"/>
          </a:p>
        </p:txBody>
      </p:sp>
      <p:sp>
        <p:nvSpPr>
          <p:cNvPr id="17" name="Freeform 17"/>
          <p:cNvSpPr/>
          <p:nvPr/>
        </p:nvSpPr>
        <p:spPr>
          <a:xfrm>
            <a:off x="3070580" y="2199774"/>
            <a:ext cx="373472" cy="407624"/>
          </a:xfrm>
          <a:custGeom>
            <a:avLst/>
            <a:gdLst/>
            <a:ahLst/>
            <a:cxnLst/>
            <a:rect l="l" t="t" r="r" b="b"/>
            <a:pathLst>
              <a:path w="557114" h="608062">
                <a:moveTo>
                  <a:pt x="243589" y="355438"/>
                </a:moveTo>
                <a:lnTo>
                  <a:pt x="277656" y="355438"/>
                </a:lnTo>
                <a:lnTo>
                  <a:pt x="277940" y="355438"/>
                </a:lnTo>
                <a:lnTo>
                  <a:pt x="278604" y="355438"/>
                </a:lnTo>
                <a:lnTo>
                  <a:pt x="279174" y="355438"/>
                </a:lnTo>
                <a:lnTo>
                  <a:pt x="279458" y="355438"/>
                </a:lnTo>
                <a:lnTo>
                  <a:pt x="279553" y="355438"/>
                </a:lnTo>
                <a:lnTo>
                  <a:pt x="313620" y="355438"/>
                </a:lnTo>
                <a:cubicBezTo>
                  <a:pt x="325007" y="355438"/>
                  <a:pt x="330511" y="364630"/>
                  <a:pt x="324438" y="375432"/>
                </a:cubicBezTo>
                <a:cubicBezTo>
                  <a:pt x="321781" y="379980"/>
                  <a:pt x="298152" y="430202"/>
                  <a:pt x="298152" y="430202"/>
                </a:cubicBezTo>
                <a:lnTo>
                  <a:pt x="301948" y="510272"/>
                </a:lnTo>
                <a:cubicBezTo>
                  <a:pt x="317700" y="481655"/>
                  <a:pt x="343131" y="422432"/>
                  <a:pt x="356891" y="389172"/>
                </a:cubicBezTo>
                <a:cubicBezTo>
                  <a:pt x="356891" y="389172"/>
                  <a:pt x="356891" y="389172"/>
                  <a:pt x="356986" y="389172"/>
                </a:cubicBezTo>
                <a:cubicBezTo>
                  <a:pt x="359832" y="381117"/>
                  <a:pt x="367519" y="375337"/>
                  <a:pt x="376628" y="375337"/>
                </a:cubicBezTo>
                <a:cubicBezTo>
                  <a:pt x="379096" y="375337"/>
                  <a:pt x="381373" y="375716"/>
                  <a:pt x="383556" y="376474"/>
                </a:cubicBezTo>
                <a:cubicBezTo>
                  <a:pt x="383650" y="376474"/>
                  <a:pt x="383650" y="376474"/>
                  <a:pt x="383745" y="376569"/>
                </a:cubicBezTo>
                <a:cubicBezTo>
                  <a:pt x="387446" y="377706"/>
                  <a:pt x="464973" y="411724"/>
                  <a:pt x="518588" y="438920"/>
                </a:cubicBezTo>
                <a:cubicBezTo>
                  <a:pt x="542595" y="451049"/>
                  <a:pt x="557114" y="466305"/>
                  <a:pt x="557114" y="482224"/>
                </a:cubicBezTo>
                <a:lnTo>
                  <a:pt x="557114" y="608062"/>
                </a:lnTo>
                <a:lnTo>
                  <a:pt x="279743" y="608062"/>
                </a:lnTo>
                <a:lnTo>
                  <a:pt x="279458" y="608062"/>
                </a:lnTo>
                <a:lnTo>
                  <a:pt x="279364" y="608062"/>
                </a:lnTo>
                <a:lnTo>
                  <a:pt x="279174" y="608062"/>
                </a:lnTo>
                <a:lnTo>
                  <a:pt x="278984" y="608062"/>
                </a:lnTo>
                <a:lnTo>
                  <a:pt x="278604" y="608062"/>
                </a:lnTo>
                <a:lnTo>
                  <a:pt x="278130" y="608062"/>
                </a:lnTo>
                <a:lnTo>
                  <a:pt x="277940" y="608062"/>
                </a:lnTo>
                <a:lnTo>
                  <a:pt x="277845" y="608062"/>
                </a:lnTo>
                <a:lnTo>
                  <a:pt x="277750" y="608062"/>
                </a:lnTo>
                <a:lnTo>
                  <a:pt x="277656" y="608062"/>
                </a:lnTo>
                <a:lnTo>
                  <a:pt x="277371" y="608062"/>
                </a:lnTo>
                <a:lnTo>
                  <a:pt x="0" y="608062"/>
                </a:lnTo>
                <a:lnTo>
                  <a:pt x="0" y="482224"/>
                </a:lnTo>
                <a:cubicBezTo>
                  <a:pt x="0" y="466305"/>
                  <a:pt x="14519" y="451049"/>
                  <a:pt x="38621" y="438920"/>
                </a:cubicBezTo>
                <a:cubicBezTo>
                  <a:pt x="92141" y="411724"/>
                  <a:pt x="169668" y="377706"/>
                  <a:pt x="173464" y="376569"/>
                </a:cubicBezTo>
                <a:cubicBezTo>
                  <a:pt x="173464" y="376474"/>
                  <a:pt x="173464" y="376474"/>
                  <a:pt x="173558" y="376474"/>
                </a:cubicBezTo>
                <a:cubicBezTo>
                  <a:pt x="175741" y="375716"/>
                  <a:pt x="178018" y="375337"/>
                  <a:pt x="180486" y="375337"/>
                </a:cubicBezTo>
                <a:cubicBezTo>
                  <a:pt x="189595" y="375337"/>
                  <a:pt x="197282" y="381117"/>
                  <a:pt x="200223" y="389172"/>
                </a:cubicBezTo>
                <a:cubicBezTo>
                  <a:pt x="214078" y="422432"/>
                  <a:pt x="239414" y="481655"/>
                  <a:pt x="255166" y="510272"/>
                </a:cubicBezTo>
                <a:lnTo>
                  <a:pt x="258962" y="430202"/>
                </a:lnTo>
                <a:cubicBezTo>
                  <a:pt x="258962" y="430202"/>
                  <a:pt x="235333" y="379980"/>
                  <a:pt x="232676" y="375432"/>
                </a:cubicBezTo>
                <a:cubicBezTo>
                  <a:pt x="226603" y="364630"/>
                  <a:pt x="232107" y="355438"/>
                  <a:pt x="243589" y="355438"/>
                </a:cubicBezTo>
                <a:close/>
                <a:moveTo>
                  <a:pt x="276250" y="0"/>
                </a:moveTo>
                <a:cubicBezTo>
                  <a:pt x="276725" y="0"/>
                  <a:pt x="277199" y="0"/>
                  <a:pt x="277674" y="0"/>
                </a:cubicBezTo>
                <a:cubicBezTo>
                  <a:pt x="277769" y="0"/>
                  <a:pt x="277769" y="0"/>
                  <a:pt x="277863" y="0"/>
                </a:cubicBezTo>
                <a:cubicBezTo>
                  <a:pt x="277863" y="0"/>
                  <a:pt x="277863" y="0"/>
                  <a:pt x="277958" y="0"/>
                </a:cubicBezTo>
                <a:cubicBezTo>
                  <a:pt x="278433" y="0"/>
                  <a:pt x="278907" y="0"/>
                  <a:pt x="279382" y="0"/>
                </a:cubicBezTo>
                <a:cubicBezTo>
                  <a:pt x="385487" y="0"/>
                  <a:pt x="405417" y="75615"/>
                  <a:pt x="402570" y="104895"/>
                </a:cubicBezTo>
                <a:cubicBezTo>
                  <a:pt x="400387" y="128395"/>
                  <a:pt x="394693" y="159001"/>
                  <a:pt x="394693" y="159001"/>
                </a:cubicBezTo>
                <a:cubicBezTo>
                  <a:pt x="394693" y="159001"/>
                  <a:pt x="405892" y="164118"/>
                  <a:pt x="405892" y="184774"/>
                </a:cubicBezTo>
                <a:cubicBezTo>
                  <a:pt x="402001" y="236511"/>
                  <a:pt x="381311" y="214149"/>
                  <a:pt x="377040" y="236890"/>
                </a:cubicBezTo>
                <a:cubicBezTo>
                  <a:pt x="370017" y="274603"/>
                  <a:pt x="336610" y="301893"/>
                  <a:pt x="315731" y="311274"/>
                </a:cubicBezTo>
                <a:cubicBezTo>
                  <a:pt x="303583" y="316770"/>
                  <a:pt x="291055" y="319518"/>
                  <a:pt x="277958" y="319707"/>
                </a:cubicBezTo>
                <a:lnTo>
                  <a:pt x="277958" y="319802"/>
                </a:lnTo>
                <a:cubicBezTo>
                  <a:pt x="277863" y="319802"/>
                  <a:pt x="277863" y="319802"/>
                  <a:pt x="277863" y="319802"/>
                </a:cubicBezTo>
                <a:cubicBezTo>
                  <a:pt x="277769" y="319802"/>
                  <a:pt x="277769" y="319802"/>
                  <a:pt x="277674" y="319802"/>
                </a:cubicBezTo>
                <a:lnTo>
                  <a:pt x="277674" y="319707"/>
                </a:lnTo>
                <a:cubicBezTo>
                  <a:pt x="264577" y="319518"/>
                  <a:pt x="252049" y="316770"/>
                  <a:pt x="239901" y="311274"/>
                </a:cubicBezTo>
                <a:cubicBezTo>
                  <a:pt x="219022" y="301893"/>
                  <a:pt x="185615" y="274603"/>
                  <a:pt x="178592" y="236890"/>
                </a:cubicBezTo>
                <a:cubicBezTo>
                  <a:pt x="174321" y="214149"/>
                  <a:pt x="153631" y="236511"/>
                  <a:pt x="149740" y="184774"/>
                </a:cubicBezTo>
                <a:cubicBezTo>
                  <a:pt x="149740" y="164118"/>
                  <a:pt x="161034" y="159001"/>
                  <a:pt x="161034" y="159001"/>
                </a:cubicBezTo>
                <a:cubicBezTo>
                  <a:pt x="161034" y="159001"/>
                  <a:pt x="155245" y="128395"/>
                  <a:pt x="153062" y="104895"/>
                </a:cubicBezTo>
                <a:cubicBezTo>
                  <a:pt x="150215" y="75615"/>
                  <a:pt x="170145" y="0"/>
                  <a:pt x="276250" y="0"/>
                </a:cubicBezTo>
                <a:close/>
              </a:path>
            </a:pathLst>
          </a:custGeom>
          <a:solidFill>
            <a:schemeClr val="accent1"/>
          </a:solidFill>
          <a:ln cap="flat" cmpd="sng">
            <a:prstDash val="solid"/>
          </a:ln>
        </p:spPr>
        <p:txBody>
          <a:bodyPr vert="horz" wrap="square" lIns="91440" tIns="45720" rIns="91440" bIns="45720" anchor="ctr">
            <a:normAutofit/>
          </a:bodyPr>
          <a:lstStyle/>
          <a:p>
            <a:pPr marL="0" algn="ctr"/>
            <a:endParaRPr/>
          </a:p>
        </p:txBody>
      </p:sp>
      <p:sp>
        <p:nvSpPr>
          <p:cNvPr id="18" name="TextBox 18"/>
          <p:cNvSpPr txBox="1"/>
          <p:nvPr/>
        </p:nvSpPr>
        <p:spPr>
          <a:xfrm>
            <a:off x="5546518" y="2616128"/>
            <a:ext cx="5006156" cy="338554"/>
          </a:xfrm>
          <a:prstGeom prst="rect">
            <a:avLst/>
          </a:prstGeom>
          <a:noFill/>
        </p:spPr>
        <p:txBody>
          <a:bodyPr vert="horz" wrap="square" lIns="91440" tIns="45720" rIns="91440" bIns="45720" rtlCol="0" anchor="b">
            <a:spAutoFit/>
          </a:bodyPr>
          <a:lstStyle/>
          <a:p>
            <a:pPr marL="0" algn="l">
              <a:defRPr/>
            </a:pPr>
            <a:r>
              <a:rPr lang="en-US" sz="1600" b="1" i="0" u="none" baseline="0">
                <a:solidFill>
                  <a:srgbClr val="000000"/>
                </a:solidFill>
                <a:latin typeface="Arial"/>
                <a:ea typeface="Arial"/>
              </a:rPr>
              <a:t>Land Measurement</a:t>
            </a:r>
            <a:endParaRPr lang="en-US" sz="1100"/>
          </a:p>
        </p:txBody>
      </p:sp>
      <p:sp>
        <p:nvSpPr>
          <p:cNvPr id="19" name="TextBox 19"/>
          <p:cNvSpPr txBox="1"/>
          <p:nvPr/>
        </p:nvSpPr>
        <p:spPr>
          <a:xfrm>
            <a:off x="5546518" y="3837805"/>
            <a:ext cx="5006156" cy="338554"/>
          </a:xfrm>
          <a:prstGeom prst="rect">
            <a:avLst/>
          </a:prstGeom>
          <a:noFill/>
        </p:spPr>
        <p:txBody>
          <a:bodyPr vert="horz" wrap="square" lIns="91440" tIns="45720" rIns="91440" bIns="45720" rtlCol="0" anchor="b">
            <a:spAutoFit/>
          </a:bodyPr>
          <a:lstStyle/>
          <a:p>
            <a:pPr marL="0" algn="l">
              <a:defRPr/>
            </a:pPr>
            <a:r>
              <a:rPr lang="en-US" sz="1600" b="1" i="0" u="none" baseline="0">
                <a:solidFill>
                  <a:srgbClr val="000000"/>
                </a:solidFill>
                <a:latin typeface="Arial"/>
                <a:ea typeface="Arial"/>
              </a:rPr>
              <a:t>Architectural Design</a:t>
            </a:r>
            <a:endParaRPr lang="en-US" sz="1100"/>
          </a:p>
        </p:txBody>
      </p:sp>
      <p:sp>
        <p:nvSpPr>
          <p:cNvPr id="20" name="TextBox 20"/>
          <p:cNvSpPr txBox="1"/>
          <p:nvPr/>
        </p:nvSpPr>
        <p:spPr>
          <a:xfrm>
            <a:off x="5546518" y="5155209"/>
            <a:ext cx="5006156" cy="338554"/>
          </a:xfrm>
          <a:prstGeom prst="rect">
            <a:avLst/>
          </a:prstGeom>
          <a:noFill/>
        </p:spPr>
        <p:txBody>
          <a:bodyPr vert="horz" wrap="square" lIns="91440" tIns="45720" rIns="91440" bIns="45720" rtlCol="0" anchor="b">
            <a:spAutoFit/>
          </a:bodyPr>
          <a:lstStyle/>
          <a:p>
            <a:pPr marL="0" algn="l">
              <a:defRPr/>
            </a:pPr>
            <a:r>
              <a:rPr lang="en-US" sz="1600" b="1" i="0" u="none" baseline="0">
                <a:solidFill>
                  <a:srgbClr val="000000"/>
                </a:solidFill>
                <a:latin typeface="Arial"/>
                <a:ea typeface="Arial"/>
              </a:rPr>
              <a:t>Environmental Considerations</a:t>
            </a:r>
            <a:endParaRPr lang="en-US" sz="11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Problem Solving with Perimeter and Area</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05</a:t>
            </a:r>
            <a:endParaRPr lang="en-US" sz="11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Example Problems</a:t>
            </a:r>
          </a:p>
        </p:txBody>
      </p:sp>
      <p:sp>
        <p:nvSpPr>
          <p:cNvPr id="3" name="AutoShape 3"/>
          <p:cNvSpPr/>
          <p:nvPr/>
        </p:nvSpPr>
        <p:spPr>
          <a:xfrm flipH="1">
            <a:off x="2104873" y="4078266"/>
            <a:ext cx="7340600" cy="2400299"/>
          </a:xfrm>
          <a:prstGeom prst="snip1Rect">
            <a:avLst>
              <a:gd name="adj" fmla="val 43571"/>
            </a:avLst>
          </a:prstGeom>
          <a:blipFill>
            <a:blip r:embed="rId2"/>
            <a:stretch>
              <a:fillRect/>
            </a:stretch>
          </a:blipFill>
          <a:ln cap="flat">
            <a:prstDash val="solid"/>
          </a:ln>
        </p:spPr>
        <p:txBody>
          <a:bodyPr vert="horz" lIns="91440" tIns="45720" rIns="91440" bIns="45720" anchor="ctr">
            <a:normAutofit/>
          </a:bodyPr>
          <a:lstStyle/>
          <a:p>
            <a:pPr marL="0" algn="ctr"/>
            <a:endParaRPr/>
          </a:p>
        </p:txBody>
      </p:sp>
      <p:sp>
        <p:nvSpPr>
          <p:cNvPr id="4" name="AutoShape 4"/>
          <p:cNvSpPr/>
          <p:nvPr/>
        </p:nvSpPr>
        <p:spPr>
          <a:xfrm>
            <a:off x="1814159" y="1961573"/>
            <a:ext cx="2930773" cy="338554"/>
          </a:xfrm>
          <a:prstGeom prst="rect">
            <a:avLst/>
          </a:prstGeom>
          <a:noFill/>
          <a:ln cap="flat" cmpd="sng">
            <a:prstDash val="solid"/>
          </a:ln>
        </p:spPr>
        <p:txBody>
          <a:bodyPr vert="horz" wrap="square" lIns="91440" tIns="45720" rIns="91440" bIns="45720" anchor="t">
            <a:spAutoFit/>
          </a:bodyPr>
          <a:lstStyle/>
          <a:p>
            <a:pPr marL="0" algn="l"/>
            <a:r>
              <a:rPr lang="en-US" sz="1600" b="1" i="0" u="none" baseline="0">
                <a:solidFill>
                  <a:srgbClr val="000000"/>
                </a:solidFill>
                <a:latin typeface="Arial"/>
                <a:ea typeface="Arial"/>
              </a:rPr>
              <a:t>Calculation of Perimeter</a:t>
            </a:r>
          </a:p>
        </p:txBody>
      </p:sp>
      <p:sp>
        <p:nvSpPr>
          <p:cNvPr id="5" name="AutoShape 5"/>
          <p:cNvSpPr/>
          <p:nvPr/>
        </p:nvSpPr>
        <p:spPr>
          <a:xfrm>
            <a:off x="1814160" y="2283285"/>
            <a:ext cx="2930774" cy="1668214"/>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en-US" sz="1400" b="0" i="0" u="none" baseline="0">
                <a:solidFill>
                  <a:srgbClr val="000000"/>
                </a:solidFill>
                <a:latin typeface="Arial"/>
                <a:ea typeface="Arial"/>
              </a:rPr>
              <a:t>Example problems often involve calculating the perimeter for various shapes, allowing students to practice applying formulae effectively and reinforcing geometric concepts.</a:t>
            </a:r>
          </a:p>
        </p:txBody>
      </p:sp>
      <p:sp>
        <p:nvSpPr>
          <p:cNvPr id="6" name="AutoShape 6"/>
          <p:cNvSpPr/>
          <p:nvPr/>
        </p:nvSpPr>
        <p:spPr>
          <a:xfrm>
            <a:off x="6723699" y="1961573"/>
            <a:ext cx="2930773" cy="338554"/>
          </a:xfrm>
          <a:prstGeom prst="rect">
            <a:avLst/>
          </a:prstGeom>
          <a:noFill/>
          <a:ln cap="flat" cmpd="sng">
            <a:prstDash val="solid"/>
          </a:ln>
        </p:spPr>
        <p:txBody>
          <a:bodyPr vert="horz" wrap="square" lIns="91440" tIns="45720" rIns="91440" bIns="45720" anchor="t">
            <a:spAutoFit/>
          </a:bodyPr>
          <a:lstStyle/>
          <a:p>
            <a:pPr marL="0" algn="l"/>
            <a:r>
              <a:rPr lang="en-US" sz="1600" b="1" i="0" u="none" baseline="0">
                <a:solidFill>
                  <a:srgbClr val="000000"/>
                </a:solidFill>
                <a:latin typeface="Arial"/>
                <a:ea typeface="Arial"/>
              </a:rPr>
              <a:t>Calculation of Area</a:t>
            </a:r>
          </a:p>
        </p:txBody>
      </p:sp>
      <p:sp>
        <p:nvSpPr>
          <p:cNvPr id="7" name="AutoShape 7"/>
          <p:cNvSpPr/>
          <p:nvPr/>
        </p:nvSpPr>
        <p:spPr>
          <a:xfrm>
            <a:off x="6723700" y="2283285"/>
            <a:ext cx="2930774" cy="1668214"/>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en-US" sz="1400" b="0" i="0" u="none" baseline="0">
                <a:solidFill>
                  <a:srgbClr val="000000"/>
                </a:solidFill>
                <a:latin typeface="Arial"/>
                <a:ea typeface="Arial"/>
              </a:rPr>
              <a:t>Area calculation problems help learners engage with real-world scenarios, such as calculating the area of a room for flooring, promoting practical application of mathematical principles in daily life.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Real-World Applications</a:t>
            </a:r>
          </a:p>
        </p:txBody>
      </p:sp>
      <p:sp>
        <p:nvSpPr>
          <p:cNvPr id="3" name="AutoShape 3"/>
          <p:cNvSpPr/>
          <p:nvPr/>
        </p:nvSpPr>
        <p:spPr>
          <a:xfrm>
            <a:off x="2326640" y="1705004"/>
            <a:ext cx="7538720" cy="3860800"/>
          </a:xfrm>
          <a:prstGeom prst="blockArc">
            <a:avLst>
              <a:gd name="adj1" fmla="val 10800000"/>
              <a:gd name="adj2" fmla="val 21531709"/>
              <a:gd name="adj3" fmla="val 10255"/>
            </a:avLst>
          </a:prstGeom>
          <a:solidFill>
            <a:srgbClr val="FFFFFF">
              <a:alpha val="50000"/>
              <a:lumMod val="85000"/>
            </a:srgbClr>
          </a:solidFill>
          <a:ln cap="flat" cmpd="sng">
            <a:prstDash val="solid"/>
          </a:ln>
        </p:spPr>
        <p:txBody>
          <a:bodyPr vert="horz" wrap="square" lIns="91440" tIns="45720" rIns="91440" bIns="45720" anchor="ctr">
            <a:normAutofit/>
          </a:bodyPr>
          <a:lstStyle/>
          <a:p>
            <a:pPr marL="0" algn="ctr"/>
            <a:endParaRPr/>
          </a:p>
        </p:txBody>
      </p:sp>
      <p:sp>
        <p:nvSpPr>
          <p:cNvPr id="4" name="AutoShape 4"/>
          <p:cNvSpPr/>
          <p:nvPr/>
        </p:nvSpPr>
        <p:spPr>
          <a:xfrm>
            <a:off x="5411924" y="1130300"/>
            <a:ext cx="1368152" cy="1368152"/>
          </a:xfrm>
          <a:prstGeom prst="ellipse">
            <a:avLst/>
          </a:prstGeom>
          <a:solidFill>
            <a:schemeClr val="accent1"/>
          </a:solidFill>
          <a:ln w="57150" cap="flat" cmpd="sng">
            <a:solidFill>
              <a:srgbClr val="FFFFFF"/>
            </a:solidFill>
            <a:prstDash val="solid"/>
          </a:ln>
        </p:spPr>
        <p:txBody>
          <a:bodyPr vert="horz" wrap="square" lIns="91440" tIns="45720" rIns="91440" bIns="45720" anchor="ctr">
            <a:normAutofit/>
          </a:bodyPr>
          <a:lstStyle/>
          <a:p>
            <a:pPr marL="0" algn="ctr"/>
            <a:endParaRPr/>
          </a:p>
        </p:txBody>
      </p:sp>
      <p:sp>
        <p:nvSpPr>
          <p:cNvPr id="5" name="AutoShape 5"/>
          <p:cNvSpPr/>
          <p:nvPr/>
        </p:nvSpPr>
        <p:spPr>
          <a:xfrm>
            <a:off x="9292037" y="2855265"/>
            <a:ext cx="1116124" cy="1116124"/>
          </a:xfrm>
          <a:prstGeom prst="ellipse">
            <a:avLst/>
          </a:prstGeom>
          <a:solidFill>
            <a:srgbClr val="FFFFFF"/>
          </a:solidFill>
          <a:ln w="19050" cap="flat" cmpd="sng">
            <a:solidFill>
              <a:srgbClr val="FFFFFF">
                <a:alpha val="97000"/>
                <a:lumMod val="65000"/>
              </a:srgbClr>
            </a:solidFill>
            <a:prstDash val="solid"/>
          </a:ln>
        </p:spPr>
        <p:txBody>
          <a:bodyPr vert="horz" wrap="square" lIns="91440" tIns="45720" rIns="91440" bIns="45720" anchor="ctr">
            <a:normAutofit/>
          </a:bodyPr>
          <a:lstStyle/>
          <a:p>
            <a:pPr marL="0" algn="ctr"/>
            <a:endParaRPr/>
          </a:p>
        </p:txBody>
      </p:sp>
      <p:sp>
        <p:nvSpPr>
          <p:cNvPr id="6" name="AutoShape 6"/>
          <p:cNvSpPr/>
          <p:nvPr/>
        </p:nvSpPr>
        <p:spPr>
          <a:xfrm>
            <a:off x="1967520" y="2855265"/>
            <a:ext cx="1116124" cy="1116124"/>
          </a:xfrm>
          <a:prstGeom prst="ellipse">
            <a:avLst/>
          </a:prstGeom>
          <a:solidFill>
            <a:srgbClr val="FFFFFF"/>
          </a:solidFill>
          <a:ln w="19050" cap="flat" cmpd="sng">
            <a:solidFill>
              <a:srgbClr val="FFFFFF">
                <a:alpha val="97000"/>
                <a:lumMod val="65000"/>
              </a:srgbClr>
            </a:solidFill>
            <a:prstDash val="solid"/>
          </a:ln>
        </p:spPr>
        <p:txBody>
          <a:bodyPr vert="horz" wrap="square" lIns="91440" tIns="45720" rIns="91440" bIns="45720" anchor="ctr">
            <a:normAutofit/>
          </a:bodyPr>
          <a:lstStyle/>
          <a:p>
            <a:pPr marL="0" algn="ctr"/>
            <a:endParaRPr/>
          </a:p>
        </p:txBody>
      </p:sp>
      <p:sp>
        <p:nvSpPr>
          <p:cNvPr id="7" name="TextBox 7"/>
          <p:cNvSpPr txBox="1"/>
          <p:nvPr/>
        </p:nvSpPr>
        <p:spPr>
          <a:xfrm>
            <a:off x="302940" y="4084521"/>
            <a:ext cx="4458984" cy="338554"/>
          </a:xfrm>
          <a:prstGeom prst="rect">
            <a:avLst/>
          </a:prstGeom>
          <a:noFill/>
        </p:spPr>
        <p:txBody>
          <a:bodyPr vert="horz" wrap="square" lIns="91440" tIns="45720" rIns="91440" bIns="45720" rtlCol="0" anchor="t">
            <a:spAutoFit/>
          </a:bodyPr>
          <a:lstStyle/>
          <a:p>
            <a:pPr marL="0" algn="ctr">
              <a:lnSpc>
                <a:spcPct val="100000"/>
              </a:lnSpc>
              <a:spcBef>
                <a:spcPct val="0"/>
              </a:spcBef>
              <a:defRPr/>
            </a:pPr>
            <a:r>
              <a:rPr lang="en-US" sz="1600" b="1" i="0" u="none" baseline="0">
                <a:solidFill>
                  <a:srgbClr val="000000"/>
                </a:solidFill>
                <a:latin typeface="Arial"/>
                <a:ea typeface="Arial"/>
              </a:rPr>
              <a:t>Landscaping</a:t>
            </a:r>
            <a:endParaRPr lang="en-US" sz="1100"/>
          </a:p>
        </p:txBody>
      </p:sp>
      <p:sp>
        <p:nvSpPr>
          <p:cNvPr id="8" name="AutoShape 8"/>
          <p:cNvSpPr/>
          <p:nvPr/>
        </p:nvSpPr>
        <p:spPr>
          <a:xfrm>
            <a:off x="302940" y="4584943"/>
            <a:ext cx="4458984" cy="846001"/>
          </a:xfrm>
          <a:prstGeom prst="rect">
            <a:avLst/>
          </a:prstGeom>
          <a:noFill/>
        </p:spPr>
        <p:txBody>
          <a:bodyPr vert="horz" wrap="square" lIns="91440" tIns="45720" rIns="91440" bIns="45720" anchor="t">
            <a:spAutoFit/>
          </a:bodyPr>
          <a:lstStyle/>
          <a:p>
            <a:pPr marL="0" algn="ctr">
              <a:lnSpc>
                <a:spcPct val="120000"/>
              </a:lnSpc>
            </a:pPr>
            <a:r>
              <a:rPr lang="en-US" sz="1400" b="0" i="0" u="none" baseline="0">
                <a:solidFill>
                  <a:srgbClr val="000000"/>
                </a:solidFill>
                <a:latin typeface="+mn-ea"/>
                <a:ea typeface="+mn-ea"/>
              </a:rPr>
              <a:t>Landscape planning utilizes perimeter and area calculations to optimize garden layouts, manage dimensions of various installations, and maintain aesthetic balance in outdoor spaces.</a:t>
            </a:r>
          </a:p>
        </p:txBody>
      </p:sp>
      <p:sp>
        <p:nvSpPr>
          <p:cNvPr id="9" name="TextBox 9"/>
          <p:cNvSpPr txBox="1"/>
          <p:nvPr/>
        </p:nvSpPr>
        <p:spPr>
          <a:xfrm>
            <a:off x="7627457" y="4084521"/>
            <a:ext cx="4458984" cy="338554"/>
          </a:xfrm>
          <a:prstGeom prst="rect">
            <a:avLst/>
          </a:prstGeom>
          <a:noFill/>
        </p:spPr>
        <p:txBody>
          <a:bodyPr vert="horz" wrap="square" lIns="91440" tIns="45720" rIns="91440" bIns="45720" rtlCol="0" anchor="t">
            <a:spAutoFit/>
          </a:bodyPr>
          <a:lstStyle/>
          <a:p>
            <a:pPr marL="0" algn="ctr">
              <a:lnSpc>
                <a:spcPct val="100000"/>
              </a:lnSpc>
              <a:spcBef>
                <a:spcPct val="0"/>
              </a:spcBef>
              <a:defRPr/>
            </a:pPr>
            <a:r>
              <a:rPr lang="en-US" sz="1600" b="1" i="0" u="none" baseline="0">
                <a:solidFill>
                  <a:srgbClr val="000000"/>
                </a:solidFill>
                <a:latin typeface="Arial"/>
                <a:ea typeface="Arial"/>
              </a:rPr>
              <a:t>Urban Planning</a:t>
            </a:r>
            <a:endParaRPr lang="en-US" sz="1100"/>
          </a:p>
        </p:txBody>
      </p:sp>
      <p:sp>
        <p:nvSpPr>
          <p:cNvPr id="10" name="AutoShape 10"/>
          <p:cNvSpPr/>
          <p:nvPr/>
        </p:nvSpPr>
        <p:spPr>
          <a:xfrm>
            <a:off x="7627457" y="4584943"/>
            <a:ext cx="4458984" cy="846001"/>
          </a:xfrm>
          <a:prstGeom prst="rect">
            <a:avLst/>
          </a:prstGeom>
          <a:noFill/>
        </p:spPr>
        <p:txBody>
          <a:bodyPr vert="horz" wrap="square" lIns="91440" tIns="45720" rIns="91440" bIns="45720" anchor="t">
            <a:spAutoFit/>
          </a:bodyPr>
          <a:lstStyle/>
          <a:p>
            <a:pPr marL="0" algn="ctr">
              <a:lnSpc>
                <a:spcPct val="120000"/>
              </a:lnSpc>
            </a:pPr>
            <a:r>
              <a:rPr lang="en-US" sz="1400" b="0" i="0" u="none" baseline="0">
                <a:solidFill>
                  <a:srgbClr val="000000"/>
                </a:solidFill>
                <a:latin typeface="+mn-ea"/>
                <a:ea typeface="+mn-ea"/>
              </a:rPr>
              <a:t>Urban planning heavily relies on perimeter and area data to define property boundaries, create zoning plans, and analyze land use, contributing to sustainable community development decisions.</a:t>
            </a:r>
          </a:p>
        </p:txBody>
      </p:sp>
      <p:sp>
        <p:nvSpPr>
          <p:cNvPr id="11" name="Freeform 11"/>
          <p:cNvSpPr/>
          <p:nvPr/>
        </p:nvSpPr>
        <p:spPr>
          <a:xfrm>
            <a:off x="2176448" y="3105853"/>
            <a:ext cx="698268" cy="614948"/>
          </a:xfrm>
          <a:custGeom>
            <a:avLst/>
            <a:gdLst/>
            <a:ahLst/>
            <a:cxnLst/>
            <a:rect l="l" t="t" r="r" b="b"/>
            <a:pathLst>
              <a:path w="603762" h="531720">
                <a:moveTo>
                  <a:pt x="405120" y="452325"/>
                </a:moveTo>
                <a:cubicBezTo>
                  <a:pt x="394294" y="452325"/>
                  <a:pt x="385544" y="461212"/>
                  <a:pt x="385544" y="471877"/>
                </a:cubicBezTo>
                <a:cubicBezTo>
                  <a:pt x="385544" y="482690"/>
                  <a:pt x="394294" y="491430"/>
                  <a:pt x="405120" y="491430"/>
                </a:cubicBezTo>
                <a:cubicBezTo>
                  <a:pt x="415797" y="491430"/>
                  <a:pt x="424547" y="482690"/>
                  <a:pt x="424547" y="471877"/>
                </a:cubicBezTo>
                <a:cubicBezTo>
                  <a:pt x="424547" y="461212"/>
                  <a:pt x="415797" y="452325"/>
                  <a:pt x="405120" y="452325"/>
                </a:cubicBezTo>
                <a:close/>
                <a:moveTo>
                  <a:pt x="143001" y="452325"/>
                </a:moveTo>
                <a:cubicBezTo>
                  <a:pt x="132168" y="452325"/>
                  <a:pt x="123413" y="461212"/>
                  <a:pt x="123413" y="471877"/>
                </a:cubicBezTo>
                <a:cubicBezTo>
                  <a:pt x="123413" y="482690"/>
                  <a:pt x="132168" y="491430"/>
                  <a:pt x="143001" y="491430"/>
                </a:cubicBezTo>
                <a:cubicBezTo>
                  <a:pt x="153834" y="491430"/>
                  <a:pt x="162589" y="482690"/>
                  <a:pt x="162589" y="471877"/>
                </a:cubicBezTo>
                <a:cubicBezTo>
                  <a:pt x="162589" y="461212"/>
                  <a:pt x="153834" y="452325"/>
                  <a:pt x="143001" y="452325"/>
                </a:cubicBezTo>
                <a:close/>
                <a:moveTo>
                  <a:pt x="405120" y="412182"/>
                </a:moveTo>
                <a:cubicBezTo>
                  <a:pt x="438042" y="412182"/>
                  <a:pt x="464885" y="438845"/>
                  <a:pt x="464885" y="471877"/>
                </a:cubicBezTo>
                <a:cubicBezTo>
                  <a:pt x="464885" y="504909"/>
                  <a:pt x="438042" y="531720"/>
                  <a:pt x="405120" y="531720"/>
                </a:cubicBezTo>
                <a:cubicBezTo>
                  <a:pt x="372049" y="531720"/>
                  <a:pt x="345206" y="504909"/>
                  <a:pt x="345206" y="471877"/>
                </a:cubicBezTo>
                <a:cubicBezTo>
                  <a:pt x="345206" y="438845"/>
                  <a:pt x="372049" y="412182"/>
                  <a:pt x="405120" y="412182"/>
                </a:cubicBezTo>
                <a:close/>
                <a:moveTo>
                  <a:pt x="143001" y="412182"/>
                </a:moveTo>
                <a:cubicBezTo>
                  <a:pt x="176094" y="412182"/>
                  <a:pt x="202805" y="438845"/>
                  <a:pt x="202805" y="471877"/>
                </a:cubicBezTo>
                <a:cubicBezTo>
                  <a:pt x="202805" y="504909"/>
                  <a:pt x="176094" y="531720"/>
                  <a:pt x="143001" y="531720"/>
                </a:cubicBezTo>
                <a:cubicBezTo>
                  <a:pt x="109908" y="531720"/>
                  <a:pt x="83197" y="504909"/>
                  <a:pt x="83197" y="471877"/>
                </a:cubicBezTo>
                <a:cubicBezTo>
                  <a:pt x="83197" y="438845"/>
                  <a:pt x="109908" y="412182"/>
                  <a:pt x="143001" y="412182"/>
                </a:cubicBezTo>
                <a:close/>
                <a:moveTo>
                  <a:pt x="259598" y="203766"/>
                </a:moveTo>
                <a:lnTo>
                  <a:pt x="259598" y="327591"/>
                </a:lnTo>
                <a:lnTo>
                  <a:pt x="392215" y="327591"/>
                </a:lnTo>
                <a:cubicBezTo>
                  <a:pt x="383018" y="260642"/>
                  <a:pt x="327835" y="208506"/>
                  <a:pt x="259598" y="203766"/>
                </a:cubicBezTo>
                <a:close/>
                <a:moveTo>
                  <a:pt x="239423" y="203766"/>
                </a:moveTo>
                <a:cubicBezTo>
                  <a:pt x="171038" y="208506"/>
                  <a:pt x="116003" y="260642"/>
                  <a:pt x="106658" y="327591"/>
                </a:cubicBezTo>
                <a:lnTo>
                  <a:pt x="239423" y="327591"/>
                </a:lnTo>
                <a:close/>
                <a:moveTo>
                  <a:pt x="600339" y="403"/>
                </a:moveTo>
                <a:cubicBezTo>
                  <a:pt x="602564" y="1144"/>
                  <a:pt x="603899" y="3366"/>
                  <a:pt x="603751" y="5587"/>
                </a:cubicBezTo>
                <a:cubicBezTo>
                  <a:pt x="600932" y="47208"/>
                  <a:pt x="590993" y="140225"/>
                  <a:pt x="557171" y="176809"/>
                </a:cubicBezTo>
                <a:cubicBezTo>
                  <a:pt x="515784" y="221540"/>
                  <a:pt x="459266" y="225095"/>
                  <a:pt x="418324" y="193102"/>
                </a:cubicBezTo>
                <a:cubicBezTo>
                  <a:pt x="439388" y="189103"/>
                  <a:pt x="491901" y="171921"/>
                  <a:pt x="527651" y="113712"/>
                </a:cubicBezTo>
                <a:cubicBezTo>
                  <a:pt x="528096" y="113119"/>
                  <a:pt x="527948" y="112231"/>
                  <a:pt x="527355" y="111638"/>
                </a:cubicBezTo>
                <a:cubicBezTo>
                  <a:pt x="526761" y="111194"/>
                  <a:pt x="525871" y="111194"/>
                  <a:pt x="525278" y="111638"/>
                </a:cubicBezTo>
                <a:cubicBezTo>
                  <a:pt x="425592" y="196953"/>
                  <a:pt x="381386" y="141854"/>
                  <a:pt x="339406" y="180216"/>
                </a:cubicBezTo>
                <a:cubicBezTo>
                  <a:pt x="386133" y="204507"/>
                  <a:pt x="421587" y="247164"/>
                  <a:pt x="436421" y="298708"/>
                </a:cubicBezTo>
                <a:cubicBezTo>
                  <a:pt x="506142" y="324036"/>
                  <a:pt x="551831" y="365360"/>
                  <a:pt x="551831" y="412165"/>
                </a:cubicBezTo>
                <a:cubicBezTo>
                  <a:pt x="551831" y="425496"/>
                  <a:pt x="548122" y="438382"/>
                  <a:pt x="541150" y="450527"/>
                </a:cubicBezTo>
                <a:cubicBezTo>
                  <a:pt x="536107" y="459414"/>
                  <a:pt x="526613" y="464894"/>
                  <a:pt x="516377" y="464894"/>
                </a:cubicBezTo>
                <a:lnTo>
                  <a:pt x="484336" y="464894"/>
                </a:lnTo>
                <a:cubicBezTo>
                  <a:pt x="480775" y="424162"/>
                  <a:pt x="446805" y="392021"/>
                  <a:pt x="405121" y="392021"/>
                </a:cubicBezTo>
                <a:cubicBezTo>
                  <a:pt x="363289" y="392021"/>
                  <a:pt x="329319" y="424162"/>
                  <a:pt x="325758" y="464894"/>
                </a:cubicBezTo>
                <a:lnTo>
                  <a:pt x="222364" y="464894"/>
                </a:lnTo>
                <a:cubicBezTo>
                  <a:pt x="218656" y="424162"/>
                  <a:pt x="184685" y="392021"/>
                  <a:pt x="143001" y="392021"/>
                </a:cubicBezTo>
                <a:cubicBezTo>
                  <a:pt x="101317" y="392021"/>
                  <a:pt x="67199" y="424162"/>
                  <a:pt x="63639" y="464894"/>
                </a:cubicBezTo>
                <a:lnTo>
                  <a:pt x="35454" y="464894"/>
                </a:lnTo>
                <a:cubicBezTo>
                  <a:pt x="25218" y="464894"/>
                  <a:pt x="15724" y="459414"/>
                  <a:pt x="10681" y="450527"/>
                </a:cubicBezTo>
                <a:cubicBezTo>
                  <a:pt x="3709" y="438382"/>
                  <a:pt x="0" y="425496"/>
                  <a:pt x="0" y="412165"/>
                </a:cubicBezTo>
                <a:cubicBezTo>
                  <a:pt x="0" y="380320"/>
                  <a:pt x="21213" y="351141"/>
                  <a:pt x="56518" y="327591"/>
                </a:cubicBezTo>
                <a:cubicBezTo>
                  <a:pt x="68831" y="232056"/>
                  <a:pt x="150418" y="157998"/>
                  <a:pt x="249511" y="157998"/>
                </a:cubicBezTo>
                <a:cubicBezTo>
                  <a:pt x="271910" y="157998"/>
                  <a:pt x="293272" y="161997"/>
                  <a:pt x="313298" y="168959"/>
                </a:cubicBezTo>
                <a:cubicBezTo>
                  <a:pt x="334956" y="150148"/>
                  <a:pt x="358097" y="141261"/>
                  <a:pt x="383018" y="139632"/>
                </a:cubicBezTo>
                <a:cubicBezTo>
                  <a:pt x="383612" y="139632"/>
                  <a:pt x="384057" y="139632"/>
                  <a:pt x="384502" y="139632"/>
                </a:cubicBezTo>
                <a:cubicBezTo>
                  <a:pt x="376936" y="93272"/>
                  <a:pt x="408830" y="40839"/>
                  <a:pt x="463419" y="43357"/>
                </a:cubicBezTo>
                <a:cubicBezTo>
                  <a:pt x="540705" y="52096"/>
                  <a:pt x="578088" y="22176"/>
                  <a:pt x="594257" y="2033"/>
                </a:cubicBezTo>
                <a:cubicBezTo>
                  <a:pt x="595740" y="107"/>
                  <a:pt x="598114" y="-485"/>
                  <a:pt x="600339" y="403"/>
                </a:cubicBezTo>
                <a:close/>
              </a:path>
            </a:pathLst>
          </a:custGeom>
          <a:solidFill>
            <a:srgbClr val="FFFFFF">
              <a:lumMod val="65000"/>
            </a:srgbClr>
          </a:solidFill>
        </p:spPr>
        <p:txBody>
          <a:bodyPr vert="horz" wrap="square" lIns="91440" tIns="45720" rIns="91440" bIns="45720" anchor="ctr">
            <a:normAutofit/>
          </a:bodyPr>
          <a:lstStyle/>
          <a:p>
            <a:pPr marL="0" algn="ctr"/>
            <a:endParaRPr/>
          </a:p>
        </p:txBody>
      </p:sp>
      <p:sp>
        <p:nvSpPr>
          <p:cNvPr id="12" name="Freeform 12"/>
          <p:cNvSpPr/>
          <p:nvPr/>
        </p:nvSpPr>
        <p:spPr>
          <a:xfrm>
            <a:off x="9495881" y="3118411"/>
            <a:ext cx="698268" cy="589832"/>
          </a:xfrm>
          <a:custGeom>
            <a:avLst/>
            <a:gdLst/>
            <a:ahLst/>
            <a:cxnLst/>
            <a:rect l="l" t="t" r="r" b="b"/>
            <a:pathLst>
              <a:path w="5983" h="5062">
                <a:moveTo>
                  <a:pt x="5809" y="598"/>
                </a:moveTo>
                <a:lnTo>
                  <a:pt x="5725" y="598"/>
                </a:lnTo>
                <a:lnTo>
                  <a:pt x="5725" y="174"/>
                </a:lnTo>
                <a:cubicBezTo>
                  <a:pt x="5725" y="78"/>
                  <a:pt x="5647" y="0"/>
                  <a:pt x="5551" y="0"/>
                </a:cubicBezTo>
                <a:cubicBezTo>
                  <a:pt x="5454" y="0"/>
                  <a:pt x="5376" y="78"/>
                  <a:pt x="5376" y="174"/>
                </a:cubicBezTo>
                <a:lnTo>
                  <a:pt x="5376" y="598"/>
                </a:lnTo>
                <a:lnTo>
                  <a:pt x="4753" y="598"/>
                </a:lnTo>
                <a:lnTo>
                  <a:pt x="4753" y="174"/>
                </a:lnTo>
                <a:cubicBezTo>
                  <a:pt x="4753" y="78"/>
                  <a:pt x="4675" y="0"/>
                  <a:pt x="4578" y="0"/>
                </a:cubicBezTo>
                <a:cubicBezTo>
                  <a:pt x="4482" y="0"/>
                  <a:pt x="4403" y="78"/>
                  <a:pt x="4403" y="174"/>
                </a:cubicBezTo>
                <a:lnTo>
                  <a:pt x="4403" y="598"/>
                </a:lnTo>
                <a:lnTo>
                  <a:pt x="4320" y="598"/>
                </a:lnTo>
                <a:cubicBezTo>
                  <a:pt x="4223" y="598"/>
                  <a:pt x="4145" y="676"/>
                  <a:pt x="4145" y="773"/>
                </a:cubicBezTo>
                <a:cubicBezTo>
                  <a:pt x="4145" y="869"/>
                  <a:pt x="4223" y="947"/>
                  <a:pt x="4320" y="947"/>
                </a:cubicBezTo>
                <a:lnTo>
                  <a:pt x="4372" y="947"/>
                </a:lnTo>
                <a:lnTo>
                  <a:pt x="4372" y="1474"/>
                </a:lnTo>
                <a:cubicBezTo>
                  <a:pt x="4372" y="1717"/>
                  <a:pt x="4385" y="1762"/>
                  <a:pt x="4409" y="1800"/>
                </a:cubicBezTo>
                <a:lnTo>
                  <a:pt x="4662" y="2213"/>
                </a:lnTo>
                <a:cubicBezTo>
                  <a:pt x="4699" y="2272"/>
                  <a:pt x="4759" y="2313"/>
                  <a:pt x="4826" y="2325"/>
                </a:cubicBezTo>
                <a:lnTo>
                  <a:pt x="4826" y="2694"/>
                </a:lnTo>
                <a:lnTo>
                  <a:pt x="4931" y="2694"/>
                </a:lnTo>
                <a:lnTo>
                  <a:pt x="4931" y="3315"/>
                </a:lnTo>
                <a:cubicBezTo>
                  <a:pt x="4931" y="3536"/>
                  <a:pt x="4752" y="3715"/>
                  <a:pt x="4531" y="3715"/>
                </a:cubicBezTo>
                <a:lnTo>
                  <a:pt x="4180" y="3715"/>
                </a:lnTo>
                <a:cubicBezTo>
                  <a:pt x="4182" y="3633"/>
                  <a:pt x="4181" y="3579"/>
                  <a:pt x="4181" y="3579"/>
                </a:cubicBezTo>
                <a:cubicBezTo>
                  <a:pt x="4176" y="3404"/>
                  <a:pt x="4092" y="3254"/>
                  <a:pt x="3958" y="3144"/>
                </a:cubicBezTo>
                <a:cubicBezTo>
                  <a:pt x="3820" y="3032"/>
                  <a:pt x="3805" y="2914"/>
                  <a:pt x="3739" y="2756"/>
                </a:cubicBezTo>
                <a:cubicBezTo>
                  <a:pt x="3614" y="2454"/>
                  <a:pt x="3362" y="2181"/>
                  <a:pt x="3015" y="2178"/>
                </a:cubicBezTo>
                <a:lnTo>
                  <a:pt x="1182" y="2178"/>
                </a:lnTo>
                <a:cubicBezTo>
                  <a:pt x="836" y="2181"/>
                  <a:pt x="583" y="2454"/>
                  <a:pt x="458" y="2756"/>
                </a:cubicBezTo>
                <a:cubicBezTo>
                  <a:pt x="393" y="2914"/>
                  <a:pt x="377" y="3032"/>
                  <a:pt x="239" y="3144"/>
                </a:cubicBezTo>
                <a:cubicBezTo>
                  <a:pt x="105" y="3254"/>
                  <a:pt x="21" y="3404"/>
                  <a:pt x="16" y="3579"/>
                </a:cubicBezTo>
                <a:cubicBezTo>
                  <a:pt x="16" y="3579"/>
                  <a:pt x="0" y="4444"/>
                  <a:pt x="247" y="4512"/>
                </a:cubicBezTo>
                <a:lnTo>
                  <a:pt x="247" y="4905"/>
                </a:lnTo>
                <a:cubicBezTo>
                  <a:pt x="247" y="4991"/>
                  <a:pt x="317" y="5062"/>
                  <a:pt x="404" y="5062"/>
                </a:cubicBezTo>
                <a:lnTo>
                  <a:pt x="813" y="5062"/>
                </a:lnTo>
                <a:cubicBezTo>
                  <a:pt x="900" y="5062"/>
                  <a:pt x="971" y="4991"/>
                  <a:pt x="971" y="4905"/>
                </a:cubicBezTo>
                <a:lnTo>
                  <a:pt x="971" y="4516"/>
                </a:lnTo>
                <a:lnTo>
                  <a:pt x="3227" y="4516"/>
                </a:lnTo>
                <a:lnTo>
                  <a:pt x="3227" y="4905"/>
                </a:lnTo>
                <a:cubicBezTo>
                  <a:pt x="3227" y="4991"/>
                  <a:pt x="3297" y="5062"/>
                  <a:pt x="3384" y="5062"/>
                </a:cubicBezTo>
                <a:lnTo>
                  <a:pt x="3793" y="5062"/>
                </a:lnTo>
                <a:cubicBezTo>
                  <a:pt x="3880" y="5062"/>
                  <a:pt x="3951" y="4991"/>
                  <a:pt x="3951" y="4905"/>
                </a:cubicBezTo>
                <a:lnTo>
                  <a:pt x="3951" y="4512"/>
                </a:lnTo>
                <a:cubicBezTo>
                  <a:pt x="4081" y="4476"/>
                  <a:pt x="4138" y="4217"/>
                  <a:pt x="4163" y="3982"/>
                </a:cubicBezTo>
                <a:lnTo>
                  <a:pt x="4531" y="3982"/>
                </a:lnTo>
                <a:cubicBezTo>
                  <a:pt x="4899" y="3982"/>
                  <a:pt x="5198" y="3683"/>
                  <a:pt x="5198" y="3315"/>
                </a:cubicBezTo>
                <a:lnTo>
                  <a:pt x="5198" y="2694"/>
                </a:lnTo>
                <a:lnTo>
                  <a:pt x="5303" y="2694"/>
                </a:lnTo>
                <a:lnTo>
                  <a:pt x="5303" y="2325"/>
                </a:lnTo>
                <a:cubicBezTo>
                  <a:pt x="5370" y="2313"/>
                  <a:pt x="5430" y="2272"/>
                  <a:pt x="5467" y="2213"/>
                </a:cubicBezTo>
                <a:lnTo>
                  <a:pt x="5720" y="1800"/>
                </a:lnTo>
                <a:cubicBezTo>
                  <a:pt x="5744" y="1762"/>
                  <a:pt x="5756" y="1717"/>
                  <a:pt x="5756" y="1672"/>
                </a:cubicBezTo>
                <a:lnTo>
                  <a:pt x="5756" y="947"/>
                </a:lnTo>
                <a:lnTo>
                  <a:pt x="5809" y="947"/>
                </a:lnTo>
                <a:cubicBezTo>
                  <a:pt x="5905" y="947"/>
                  <a:pt x="5983" y="869"/>
                  <a:pt x="5983" y="773"/>
                </a:cubicBezTo>
                <a:cubicBezTo>
                  <a:pt x="5983" y="676"/>
                  <a:pt x="5905" y="598"/>
                  <a:pt x="5809" y="598"/>
                </a:cubicBezTo>
                <a:close/>
                <a:moveTo>
                  <a:pt x="697" y="2993"/>
                </a:moveTo>
                <a:cubicBezTo>
                  <a:pt x="708" y="2962"/>
                  <a:pt x="720" y="2931"/>
                  <a:pt x="733" y="2899"/>
                </a:cubicBezTo>
                <a:cubicBezTo>
                  <a:pt x="778" y="2790"/>
                  <a:pt x="951" y="2436"/>
                  <a:pt x="1287" y="2433"/>
                </a:cubicBezTo>
                <a:lnTo>
                  <a:pt x="2910" y="2433"/>
                </a:lnTo>
                <a:cubicBezTo>
                  <a:pt x="3247" y="2436"/>
                  <a:pt x="3420" y="2790"/>
                  <a:pt x="3465" y="2899"/>
                </a:cubicBezTo>
                <a:cubicBezTo>
                  <a:pt x="3478" y="2931"/>
                  <a:pt x="3489" y="2962"/>
                  <a:pt x="3500" y="2993"/>
                </a:cubicBezTo>
                <a:cubicBezTo>
                  <a:pt x="3503" y="3000"/>
                  <a:pt x="3505" y="3007"/>
                  <a:pt x="3508" y="3014"/>
                </a:cubicBezTo>
                <a:lnTo>
                  <a:pt x="689" y="3014"/>
                </a:lnTo>
                <a:cubicBezTo>
                  <a:pt x="692" y="3007"/>
                  <a:pt x="695" y="3000"/>
                  <a:pt x="697" y="2993"/>
                </a:cubicBezTo>
                <a:close/>
                <a:moveTo>
                  <a:pt x="1108" y="4042"/>
                </a:moveTo>
                <a:cubicBezTo>
                  <a:pt x="1100" y="4050"/>
                  <a:pt x="1091" y="4055"/>
                  <a:pt x="1080" y="4058"/>
                </a:cubicBezTo>
                <a:cubicBezTo>
                  <a:pt x="1075" y="4059"/>
                  <a:pt x="1071" y="4060"/>
                  <a:pt x="1066" y="4060"/>
                </a:cubicBezTo>
                <a:lnTo>
                  <a:pt x="487" y="4059"/>
                </a:lnTo>
                <a:cubicBezTo>
                  <a:pt x="473" y="4059"/>
                  <a:pt x="460" y="4053"/>
                  <a:pt x="450" y="4043"/>
                </a:cubicBezTo>
                <a:cubicBezTo>
                  <a:pt x="391" y="3987"/>
                  <a:pt x="369" y="3897"/>
                  <a:pt x="389" y="3821"/>
                </a:cubicBezTo>
                <a:cubicBezTo>
                  <a:pt x="411" y="3734"/>
                  <a:pt x="485" y="3661"/>
                  <a:pt x="576" y="3636"/>
                </a:cubicBezTo>
                <a:cubicBezTo>
                  <a:pt x="586" y="3633"/>
                  <a:pt x="596" y="3633"/>
                  <a:pt x="606" y="3637"/>
                </a:cubicBezTo>
                <a:lnTo>
                  <a:pt x="1059" y="3777"/>
                </a:lnTo>
                <a:cubicBezTo>
                  <a:pt x="1081" y="3783"/>
                  <a:pt x="1096" y="3802"/>
                  <a:pt x="1098" y="3824"/>
                </a:cubicBezTo>
                <a:cubicBezTo>
                  <a:pt x="1101" y="3863"/>
                  <a:pt x="1106" y="3890"/>
                  <a:pt x="1110" y="3919"/>
                </a:cubicBezTo>
                <a:cubicBezTo>
                  <a:pt x="1114" y="3943"/>
                  <a:pt x="1118" y="3968"/>
                  <a:pt x="1122" y="3999"/>
                </a:cubicBezTo>
                <a:cubicBezTo>
                  <a:pt x="1124" y="4014"/>
                  <a:pt x="1118" y="4030"/>
                  <a:pt x="1108" y="4042"/>
                </a:cubicBezTo>
                <a:close/>
                <a:moveTo>
                  <a:pt x="3748" y="4043"/>
                </a:moveTo>
                <a:cubicBezTo>
                  <a:pt x="3738" y="4053"/>
                  <a:pt x="3725" y="4059"/>
                  <a:pt x="3711" y="4059"/>
                </a:cubicBezTo>
                <a:lnTo>
                  <a:pt x="3132" y="4060"/>
                </a:lnTo>
                <a:cubicBezTo>
                  <a:pt x="3127" y="4060"/>
                  <a:pt x="3122" y="4059"/>
                  <a:pt x="3117" y="4058"/>
                </a:cubicBezTo>
                <a:cubicBezTo>
                  <a:pt x="3107" y="4056"/>
                  <a:pt x="3097" y="4050"/>
                  <a:pt x="3090" y="4042"/>
                </a:cubicBezTo>
                <a:cubicBezTo>
                  <a:pt x="3079" y="4030"/>
                  <a:pt x="3074" y="4014"/>
                  <a:pt x="3076" y="3999"/>
                </a:cubicBezTo>
                <a:cubicBezTo>
                  <a:pt x="3079" y="3968"/>
                  <a:pt x="3083" y="3943"/>
                  <a:pt x="3087" y="3919"/>
                </a:cubicBezTo>
                <a:cubicBezTo>
                  <a:pt x="3092" y="3890"/>
                  <a:pt x="3096" y="3863"/>
                  <a:pt x="3100" y="3824"/>
                </a:cubicBezTo>
                <a:cubicBezTo>
                  <a:pt x="3102" y="3802"/>
                  <a:pt x="3117" y="3783"/>
                  <a:pt x="3138" y="3777"/>
                </a:cubicBezTo>
                <a:lnTo>
                  <a:pt x="3591" y="3637"/>
                </a:lnTo>
                <a:cubicBezTo>
                  <a:pt x="3601" y="3633"/>
                  <a:pt x="3612" y="3633"/>
                  <a:pt x="3622" y="3636"/>
                </a:cubicBezTo>
                <a:cubicBezTo>
                  <a:pt x="3713" y="3661"/>
                  <a:pt x="3786" y="3734"/>
                  <a:pt x="3809" y="3821"/>
                </a:cubicBezTo>
                <a:cubicBezTo>
                  <a:pt x="3828" y="3897"/>
                  <a:pt x="3806" y="3987"/>
                  <a:pt x="3748" y="4043"/>
                </a:cubicBezTo>
                <a:close/>
                <a:moveTo>
                  <a:pt x="5378" y="1640"/>
                </a:moveTo>
                <a:lnTo>
                  <a:pt x="4751" y="1640"/>
                </a:lnTo>
                <a:cubicBezTo>
                  <a:pt x="4693" y="1640"/>
                  <a:pt x="4646" y="1593"/>
                  <a:pt x="4646" y="1535"/>
                </a:cubicBezTo>
                <a:cubicBezTo>
                  <a:pt x="4646" y="1477"/>
                  <a:pt x="4693" y="1431"/>
                  <a:pt x="4751" y="1431"/>
                </a:cubicBezTo>
                <a:lnTo>
                  <a:pt x="5378" y="1431"/>
                </a:lnTo>
                <a:cubicBezTo>
                  <a:pt x="5436" y="1431"/>
                  <a:pt x="5483" y="1477"/>
                  <a:pt x="5483" y="1535"/>
                </a:cubicBezTo>
                <a:cubicBezTo>
                  <a:pt x="5483" y="1593"/>
                  <a:pt x="5436" y="1640"/>
                  <a:pt x="5378" y="1640"/>
                </a:cubicBezTo>
                <a:close/>
                <a:moveTo>
                  <a:pt x="5378" y="1263"/>
                </a:moveTo>
                <a:lnTo>
                  <a:pt x="4751" y="1263"/>
                </a:lnTo>
                <a:cubicBezTo>
                  <a:pt x="4693" y="1263"/>
                  <a:pt x="4646" y="1216"/>
                  <a:pt x="4646" y="1158"/>
                </a:cubicBezTo>
                <a:cubicBezTo>
                  <a:pt x="4646" y="1100"/>
                  <a:pt x="4693" y="1053"/>
                  <a:pt x="4751" y="1053"/>
                </a:cubicBezTo>
                <a:lnTo>
                  <a:pt x="5378" y="1053"/>
                </a:lnTo>
                <a:cubicBezTo>
                  <a:pt x="5436" y="1053"/>
                  <a:pt x="5483" y="1100"/>
                  <a:pt x="5483" y="1158"/>
                </a:cubicBezTo>
                <a:cubicBezTo>
                  <a:pt x="5483" y="1216"/>
                  <a:pt x="5436" y="1263"/>
                  <a:pt x="5378" y="1263"/>
                </a:cubicBezTo>
                <a:close/>
              </a:path>
            </a:pathLst>
          </a:custGeom>
          <a:solidFill>
            <a:srgbClr val="FFFFFF">
              <a:lumMod val="65000"/>
            </a:srgbClr>
          </a:solidFill>
        </p:spPr>
        <p:txBody>
          <a:bodyPr vert="horz" wrap="square" lIns="91440" tIns="45720" rIns="91440" bIns="45720" anchor="ctr">
            <a:normAutofit/>
          </a:bodyPr>
          <a:lstStyle/>
          <a:p>
            <a:pPr marL="0" algn="ctr"/>
            <a:endParaRPr/>
          </a:p>
        </p:txBody>
      </p:sp>
      <p:sp>
        <p:nvSpPr>
          <p:cNvPr id="13" name="Freeform 13"/>
          <p:cNvSpPr/>
          <p:nvPr/>
        </p:nvSpPr>
        <p:spPr>
          <a:xfrm>
            <a:off x="5746867" y="1570458"/>
            <a:ext cx="698267" cy="487837"/>
          </a:xfrm>
          <a:custGeom>
            <a:avLst/>
            <a:gdLst/>
            <a:ahLst/>
            <a:cxnLst/>
            <a:rect l="l" t="t" r="r" b="b"/>
            <a:pathLst>
              <a:path w="1215" h="850">
                <a:moveTo>
                  <a:pt x="1209" y="242"/>
                </a:moveTo>
                <a:cubicBezTo>
                  <a:pt x="1202" y="183"/>
                  <a:pt x="1043" y="242"/>
                  <a:pt x="1043" y="242"/>
                </a:cubicBezTo>
                <a:lnTo>
                  <a:pt x="1033" y="326"/>
                </a:lnTo>
                <a:cubicBezTo>
                  <a:pt x="1030" y="324"/>
                  <a:pt x="1026" y="323"/>
                  <a:pt x="1023" y="321"/>
                </a:cubicBezTo>
                <a:lnTo>
                  <a:pt x="982" y="145"/>
                </a:lnTo>
                <a:cubicBezTo>
                  <a:pt x="968" y="62"/>
                  <a:pt x="904" y="0"/>
                  <a:pt x="813" y="4"/>
                </a:cubicBezTo>
                <a:lnTo>
                  <a:pt x="428" y="4"/>
                </a:lnTo>
                <a:cubicBezTo>
                  <a:pt x="345" y="4"/>
                  <a:pt x="272" y="35"/>
                  <a:pt x="258" y="145"/>
                </a:cubicBezTo>
                <a:lnTo>
                  <a:pt x="218" y="321"/>
                </a:lnTo>
                <a:cubicBezTo>
                  <a:pt x="214" y="323"/>
                  <a:pt x="211" y="324"/>
                  <a:pt x="207" y="326"/>
                </a:cubicBezTo>
                <a:lnTo>
                  <a:pt x="198" y="242"/>
                </a:lnTo>
                <a:cubicBezTo>
                  <a:pt x="198" y="242"/>
                  <a:pt x="64" y="183"/>
                  <a:pt x="32" y="242"/>
                </a:cubicBezTo>
                <a:cubicBezTo>
                  <a:pt x="0" y="302"/>
                  <a:pt x="32" y="323"/>
                  <a:pt x="32" y="323"/>
                </a:cubicBezTo>
                <a:lnTo>
                  <a:pt x="199" y="332"/>
                </a:lnTo>
                <a:cubicBezTo>
                  <a:pt x="168" y="353"/>
                  <a:pt x="148" y="384"/>
                  <a:pt x="148" y="420"/>
                </a:cubicBezTo>
                <a:lnTo>
                  <a:pt x="148" y="580"/>
                </a:lnTo>
                <a:cubicBezTo>
                  <a:pt x="148" y="620"/>
                  <a:pt x="173" y="656"/>
                  <a:pt x="211" y="676"/>
                </a:cubicBezTo>
                <a:lnTo>
                  <a:pt x="211" y="784"/>
                </a:lnTo>
                <a:cubicBezTo>
                  <a:pt x="211" y="820"/>
                  <a:pt x="256" y="850"/>
                  <a:pt x="312" y="850"/>
                </a:cubicBezTo>
                <a:cubicBezTo>
                  <a:pt x="368" y="850"/>
                  <a:pt x="413" y="820"/>
                  <a:pt x="413" y="784"/>
                </a:cubicBezTo>
                <a:lnTo>
                  <a:pt x="413" y="694"/>
                </a:lnTo>
                <a:lnTo>
                  <a:pt x="811" y="694"/>
                </a:lnTo>
                <a:lnTo>
                  <a:pt x="811" y="784"/>
                </a:lnTo>
                <a:cubicBezTo>
                  <a:pt x="811" y="820"/>
                  <a:pt x="856" y="850"/>
                  <a:pt x="911" y="850"/>
                </a:cubicBezTo>
                <a:cubicBezTo>
                  <a:pt x="967" y="850"/>
                  <a:pt x="1012" y="820"/>
                  <a:pt x="1012" y="784"/>
                </a:cubicBezTo>
                <a:lnTo>
                  <a:pt x="1012" y="684"/>
                </a:lnTo>
                <a:cubicBezTo>
                  <a:pt x="1060" y="666"/>
                  <a:pt x="1093" y="626"/>
                  <a:pt x="1093" y="581"/>
                </a:cubicBezTo>
                <a:lnTo>
                  <a:pt x="1093" y="420"/>
                </a:lnTo>
                <a:cubicBezTo>
                  <a:pt x="1093" y="384"/>
                  <a:pt x="1073" y="353"/>
                  <a:pt x="1042" y="332"/>
                </a:cubicBezTo>
                <a:lnTo>
                  <a:pt x="1208" y="323"/>
                </a:lnTo>
                <a:cubicBezTo>
                  <a:pt x="1209" y="323"/>
                  <a:pt x="1215" y="302"/>
                  <a:pt x="1209" y="242"/>
                </a:cubicBezTo>
                <a:close/>
                <a:moveTo>
                  <a:pt x="430" y="549"/>
                </a:moveTo>
                <a:lnTo>
                  <a:pt x="248" y="549"/>
                </a:lnTo>
                <a:lnTo>
                  <a:pt x="248" y="463"/>
                </a:lnTo>
                <a:lnTo>
                  <a:pt x="430" y="463"/>
                </a:lnTo>
                <a:lnTo>
                  <a:pt x="430" y="549"/>
                </a:lnTo>
                <a:close/>
                <a:moveTo>
                  <a:pt x="687" y="455"/>
                </a:moveTo>
                <a:lnTo>
                  <a:pt x="518" y="582"/>
                </a:lnTo>
                <a:lnTo>
                  <a:pt x="607" y="485"/>
                </a:lnTo>
                <a:lnTo>
                  <a:pt x="543" y="488"/>
                </a:lnTo>
                <a:lnTo>
                  <a:pt x="673" y="382"/>
                </a:lnTo>
                <a:lnTo>
                  <a:pt x="711" y="380"/>
                </a:lnTo>
                <a:lnTo>
                  <a:pt x="622" y="457"/>
                </a:lnTo>
                <a:lnTo>
                  <a:pt x="687" y="455"/>
                </a:lnTo>
                <a:close/>
                <a:moveTo>
                  <a:pt x="261" y="297"/>
                </a:moveTo>
                <a:cubicBezTo>
                  <a:pt x="258" y="297"/>
                  <a:pt x="255" y="297"/>
                  <a:pt x="253" y="297"/>
                </a:cubicBezTo>
                <a:lnTo>
                  <a:pt x="296" y="124"/>
                </a:lnTo>
                <a:cubicBezTo>
                  <a:pt x="304" y="74"/>
                  <a:pt x="359" y="32"/>
                  <a:pt x="412" y="32"/>
                </a:cubicBezTo>
                <a:lnTo>
                  <a:pt x="828" y="32"/>
                </a:lnTo>
                <a:cubicBezTo>
                  <a:pt x="882" y="32"/>
                  <a:pt x="931" y="67"/>
                  <a:pt x="945" y="124"/>
                </a:cubicBezTo>
                <a:lnTo>
                  <a:pt x="988" y="297"/>
                </a:lnTo>
                <a:cubicBezTo>
                  <a:pt x="985" y="297"/>
                  <a:pt x="983" y="297"/>
                  <a:pt x="980" y="297"/>
                </a:cubicBezTo>
                <a:lnTo>
                  <a:pt x="261" y="297"/>
                </a:lnTo>
                <a:close/>
                <a:moveTo>
                  <a:pt x="1017" y="549"/>
                </a:moveTo>
                <a:lnTo>
                  <a:pt x="835" y="549"/>
                </a:lnTo>
                <a:lnTo>
                  <a:pt x="835" y="463"/>
                </a:lnTo>
                <a:lnTo>
                  <a:pt x="1017" y="463"/>
                </a:lnTo>
                <a:lnTo>
                  <a:pt x="1017" y="549"/>
                </a:lnTo>
                <a:close/>
              </a:path>
            </a:pathLst>
          </a:custGeom>
          <a:solidFill>
            <a:srgbClr val="FFFFFF"/>
          </a:solidFill>
        </p:spPr>
        <p:txBody>
          <a:bodyPr vert="horz" wrap="square" lIns="91440" tIns="45720" rIns="91440" bIns="45720" anchor="ctr">
            <a:normAutofit/>
          </a:bodyPr>
          <a:lstStyle/>
          <a:p>
            <a:pPr marL="0" algn="ctr"/>
            <a:endParaRPr/>
          </a:p>
        </p:txBody>
      </p:sp>
      <p:sp>
        <p:nvSpPr>
          <p:cNvPr id="14" name="TextBox 14"/>
          <p:cNvSpPr txBox="1"/>
          <p:nvPr/>
        </p:nvSpPr>
        <p:spPr>
          <a:xfrm>
            <a:off x="3873358" y="2482711"/>
            <a:ext cx="4458984" cy="338554"/>
          </a:xfrm>
          <a:prstGeom prst="rect">
            <a:avLst/>
          </a:prstGeom>
          <a:noFill/>
        </p:spPr>
        <p:txBody>
          <a:bodyPr vert="horz" wrap="square" lIns="91440" tIns="45720" rIns="91440" bIns="45720" rtlCol="0" anchor="t">
            <a:spAutoFit/>
          </a:bodyPr>
          <a:lstStyle/>
          <a:p>
            <a:pPr marL="0" algn="ctr">
              <a:lnSpc>
                <a:spcPct val="100000"/>
              </a:lnSpc>
              <a:spcBef>
                <a:spcPct val="0"/>
              </a:spcBef>
              <a:defRPr/>
            </a:pPr>
            <a:r>
              <a:rPr lang="en-US" sz="1600" b="1" i="0" u="none" baseline="0">
                <a:solidFill>
                  <a:srgbClr val="000000"/>
                </a:solidFill>
                <a:latin typeface="Arial"/>
                <a:ea typeface="Arial"/>
              </a:rPr>
              <a:t>Construction</a:t>
            </a:r>
            <a:endParaRPr lang="en-US" sz="1100"/>
          </a:p>
        </p:txBody>
      </p:sp>
      <p:sp>
        <p:nvSpPr>
          <p:cNvPr id="15" name="AutoShape 15"/>
          <p:cNvSpPr/>
          <p:nvPr/>
        </p:nvSpPr>
        <p:spPr>
          <a:xfrm>
            <a:off x="3853584" y="2818315"/>
            <a:ext cx="4458984" cy="846001"/>
          </a:xfrm>
          <a:prstGeom prst="rect">
            <a:avLst/>
          </a:prstGeom>
          <a:noFill/>
        </p:spPr>
        <p:txBody>
          <a:bodyPr vert="horz" wrap="square" lIns="91440" tIns="45720" rIns="91440" bIns="45720" anchor="t">
            <a:spAutoFit/>
          </a:bodyPr>
          <a:lstStyle/>
          <a:p>
            <a:pPr marL="0" algn="ctr">
              <a:lnSpc>
                <a:spcPct val="120000"/>
              </a:lnSpc>
            </a:pPr>
            <a:r>
              <a:rPr lang="en-US" sz="1400" b="0" i="0" u="none" baseline="0">
                <a:solidFill>
                  <a:srgbClr val="000000"/>
                </a:solidFill>
                <a:latin typeface="+mn-ea"/>
                <a:ea typeface="+mn-ea"/>
              </a:rPr>
              <a:t>In construction, accurate measurements of perimeter and area are crucial for costing materials, land assessment, and ensuring compliance with regulatory guidelines throughout the project lifecycle.</a:t>
            </a:r>
          </a:p>
        </p:txBody>
      </p:sp>
      <p:grpSp>
        <p:nvGrpSpPr>
          <p:cNvPr id="16" name="Group 16"/>
          <p:cNvGrpSpPr/>
          <p:nvPr/>
        </p:nvGrpSpPr>
        <p:grpSpPr>
          <a:xfrm>
            <a:off x="5281237" y="5556757"/>
            <a:ext cx="1627936" cy="1265789"/>
            <a:chOff x="3113088" y="1111251"/>
            <a:chExt cx="5965825" cy="4638675"/>
          </a:xfrm>
        </p:grpSpPr>
        <p:sp>
          <p:nvSpPr>
            <p:cNvPr id="17" name="Freeform 17"/>
            <p:cNvSpPr/>
            <p:nvPr/>
          </p:nvSpPr>
          <p:spPr>
            <a:xfrm>
              <a:off x="3316288" y="3951288"/>
              <a:ext cx="504825" cy="1682750"/>
            </a:xfrm>
            <a:custGeom>
              <a:avLst/>
              <a:gdLst/>
              <a:ahLst/>
              <a:cxnLst/>
              <a:rect l="l" t="t" r="r" b="b"/>
              <a:pathLst>
                <a:path w="318" h="1060">
                  <a:moveTo>
                    <a:pt x="318" y="15"/>
                  </a:moveTo>
                  <a:lnTo>
                    <a:pt x="255" y="421"/>
                  </a:lnTo>
                  <a:lnTo>
                    <a:pt x="103" y="1060"/>
                  </a:lnTo>
                  <a:lnTo>
                    <a:pt x="0" y="1032"/>
                  </a:lnTo>
                  <a:lnTo>
                    <a:pt x="52" y="451"/>
                  </a:lnTo>
                  <a:lnTo>
                    <a:pt x="27" y="0"/>
                  </a:lnTo>
                  <a:lnTo>
                    <a:pt x="318" y="15"/>
                  </a:lnTo>
                  <a:close/>
                </a:path>
              </a:pathLst>
            </a:custGeom>
            <a:solidFill>
              <a:srgbClr val="484F5B"/>
            </a:solidFill>
          </p:spPr>
          <p:txBody>
            <a:bodyPr vert="horz" wrap="square" lIns="91440" tIns="45720" rIns="91440" bIns="45720" anchor="ctr">
              <a:normAutofit/>
            </a:bodyPr>
            <a:lstStyle/>
            <a:p>
              <a:pPr marL="0" algn="ctr"/>
              <a:endParaRPr/>
            </a:p>
          </p:txBody>
        </p:sp>
        <p:sp>
          <p:nvSpPr>
            <p:cNvPr id="18" name="Freeform 18"/>
            <p:cNvSpPr/>
            <p:nvPr/>
          </p:nvSpPr>
          <p:spPr>
            <a:xfrm>
              <a:off x="3759200" y="3892551"/>
              <a:ext cx="466725" cy="1703388"/>
            </a:xfrm>
            <a:custGeom>
              <a:avLst/>
              <a:gdLst/>
              <a:ahLst/>
              <a:cxnLst/>
              <a:rect l="l" t="t" r="r" b="b"/>
              <a:pathLst>
                <a:path w="294" h="1073">
                  <a:moveTo>
                    <a:pt x="294" y="37"/>
                  </a:moveTo>
                  <a:lnTo>
                    <a:pt x="294" y="461"/>
                  </a:lnTo>
                  <a:lnTo>
                    <a:pt x="258" y="1073"/>
                  </a:lnTo>
                  <a:lnTo>
                    <a:pt x="156" y="1069"/>
                  </a:lnTo>
                  <a:lnTo>
                    <a:pt x="121" y="485"/>
                  </a:lnTo>
                  <a:lnTo>
                    <a:pt x="0" y="116"/>
                  </a:lnTo>
                  <a:lnTo>
                    <a:pt x="27" y="0"/>
                  </a:lnTo>
                  <a:lnTo>
                    <a:pt x="294" y="37"/>
                  </a:lnTo>
                  <a:close/>
                </a:path>
              </a:pathLst>
            </a:custGeom>
            <a:solidFill>
              <a:srgbClr val="484F5B"/>
            </a:solidFill>
          </p:spPr>
          <p:txBody>
            <a:bodyPr vert="horz" wrap="square" lIns="91440" tIns="45720" rIns="91440" bIns="45720" anchor="ctr">
              <a:normAutofit/>
            </a:bodyPr>
            <a:lstStyle/>
            <a:p>
              <a:pPr marL="0" algn="ctr"/>
              <a:endParaRPr/>
            </a:p>
          </p:txBody>
        </p:sp>
        <p:sp>
          <p:nvSpPr>
            <p:cNvPr id="19" name="Freeform 19"/>
            <p:cNvSpPr/>
            <p:nvPr/>
          </p:nvSpPr>
          <p:spPr>
            <a:xfrm>
              <a:off x="3498850" y="2046288"/>
              <a:ext cx="411163" cy="458788"/>
            </a:xfrm>
            <a:custGeom>
              <a:avLst/>
              <a:gdLst/>
              <a:ahLst/>
              <a:cxnLst/>
              <a:rect l="l" t="t" r="r" b="b"/>
              <a:pathLst>
                <a:path w="341" h="381">
                  <a:moveTo>
                    <a:pt x="282" y="0"/>
                  </a:moveTo>
                  <a:cubicBezTo>
                    <a:pt x="214" y="42"/>
                    <a:pt x="118" y="18"/>
                    <a:pt x="56" y="69"/>
                  </a:cubicBezTo>
                  <a:cubicBezTo>
                    <a:pt x="15" y="102"/>
                    <a:pt x="0" y="162"/>
                    <a:pt x="10" y="215"/>
                  </a:cubicBezTo>
                  <a:cubicBezTo>
                    <a:pt x="14" y="240"/>
                    <a:pt x="24" y="265"/>
                    <a:pt x="41" y="283"/>
                  </a:cubicBezTo>
                  <a:cubicBezTo>
                    <a:pt x="52" y="295"/>
                    <a:pt x="66" y="303"/>
                    <a:pt x="81" y="310"/>
                  </a:cubicBezTo>
                  <a:cubicBezTo>
                    <a:pt x="100" y="318"/>
                    <a:pt x="121" y="323"/>
                    <a:pt x="142" y="324"/>
                  </a:cubicBezTo>
                  <a:cubicBezTo>
                    <a:pt x="140" y="343"/>
                    <a:pt x="137" y="362"/>
                    <a:pt x="132" y="381"/>
                  </a:cubicBezTo>
                  <a:cubicBezTo>
                    <a:pt x="171" y="376"/>
                    <a:pt x="211" y="372"/>
                    <a:pt x="250" y="367"/>
                  </a:cubicBezTo>
                  <a:cubicBezTo>
                    <a:pt x="247" y="344"/>
                    <a:pt x="245" y="322"/>
                    <a:pt x="242" y="299"/>
                  </a:cubicBezTo>
                  <a:cubicBezTo>
                    <a:pt x="252" y="293"/>
                    <a:pt x="261" y="286"/>
                    <a:pt x="269" y="279"/>
                  </a:cubicBezTo>
                  <a:cubicBezTo>
                    <a:pt x="319" y="233"/>
                    <a:pt x="341" y="156"/>
                    <a:pt x="323" y="88"/>
                  </a:cubicBezTo>
                  <a:cubicBezTo>
                    <a:pt x="315" y="57"/>
                    <a:pt x="299" y="28"/>
                    <a:pt x="282" y="0"/>
                  </a:cubicBezTo>
                  <a:close/>
                </a:path>
              </a:pathLst>
            </a:custGeom>
            <a:solidFill>
              <a:srgbClr val="EBCEB1"/>
            </a:solidFill>
          </p:spPr>
          <p:txBody>
            <a:bodyPr vert="horz" wrap="square" lIns="91440" tIns="45720" rIns="91440" bIns="45720" anchor="ctr">
              <a:normAutofit/>
            </a:bodyPr>
            <a:lstStyle/>
            <a:p>
              <a:pPr marL="0" algn="ctr"/>
              <a:endParaRPr/>
            </a:p>
          </p:txBody>
        </p:sp>
        <p:sp>
          <p:nvSpPr>
            <p:cNvPr id="20" name="Freeform 20"/>
            <p:cNvSpPr/>
            <p:nvPr/>
          </p:nvSpPr>
          <p:spPr>
            <a:xfrm>
              <a:off x="3390900" y="1803401"/>
              <a:ext cx="660400" cy="561975"/>
            </a:xfrm>
            <a:custGeom>
              <a:avLst/>
              <a:gdLst/>
              <a:ahLst/>
              <a:cxnLst/>
              <a:rect l="l" t="t" r="r" b="b"/>
              <a:pathLst>
                <a:path w="548" h="467">
                  <a:moveTo>
                    <a:pt x="194" y="258"/>
                  </a:moveTo>
                  <a:cubicBezTo>
                    <a:pt x="196" y="257"/>
                    <a:pt x="199" y="256"/>
                    <a:pt x="202" y="255"/>
                  </a:cubicBezTo>
                  <a:cubicBezTo>
                    <a:pt x="243" y="242"/>
                    <a:pt x="287" y="238"/>
                    <a:pt x="330" y="243"/>
                  </a:cubicBezTo>
                  <a:cubicBezTo>
                    <a:pt x="346" y="244"/>
                    <a:pt x="362" y="248"/>
                    <a:pt x="375" y="255"/>
                  </a:cubicBezTo>
                  <a:cubicBezTo>
                    <a:pt x="396" y="267"/>
                    <a:pt x="410" y="288"/>
                    <a:pt x="417" y="311"/>
                  </a:cubicBezTo>
                  <a:cubicBezTo>
                    <a:pt x="424" y="333"/>
                    <a:pt x="425" y="357"/>
                    <a:pt x="425" y="381"/>
                  </a:cubicBezTo>
                  <a:cubicBezTo>
                    <a:pt x="434" y="378"/>
                    <a:pt x="442" y="370"/>
                    <a:pt x="448" y="363"/>
                  </a:cubicBezTo>
                  <a:cubicBezTo>
                    <a:pt x="465" y="340"/>
                    <a:pt x="484" y="311"/>
                    <a:pt x="489" y="282"/>
                  </a:cubicBezTo>
                  <a:cubicBezTo>
                    <a:pt x="495" y="253"/>
                    <a:pt x="485" y="219"/>
                    <a:pt x="497" y="191"/>
                  </a:cubicBezTo>
                  <a:cubicBezTo>
                    <a:pt x="502" y="178"/>
                    <a:pt x="514" y="169"/>
                    <a:pt x="523" y="158"/>
                  </a:cubicBezTo>
                  <a:cubicBezTo>
                    <a:pt x="542" y="135"/>
                    <a:pt x="548" y="102"/>
                    <a:pt x="539" y="73"/>
                  </a:cubicBezTo>
                  <a:cubicBezTo>
                    <a:pt x="533" y="55"/>
                    <a:pt x="521" y="38"/>
                    <a:pt x="503" y="29"/>
                  </a:cubicBezTo>
                  <a:cubicBezTo>
                    <a:pt x="475" y="15"/>
                    <a:pt x="440" y="27"/>
                    <a:pt x="408" y="20"/>
                  </a:cubicBezTo>
                  <a:cubicBezTo>
                    <a:pt x="393" y="17"/>
                    <a:pt x="378" y="9"/>
                    <a:pt x="362" y="6"/>
                  </a:cubicBezTo>
                  <a:cubicBezTo>
                    <a:pt x="328" y="0"/>
                    <a:pt x="295" y="20"/>
                    <a:pt x="269" y="43"/>
                  </a:cubicBezTo>
                  <a:cubicBezTo>
                    <a:pt x="244" y="65"/>
                    <a:pt x="220" y="92"/>
                    <a:pt x="189" y="106"/>
                  </a:cubicBezTo>
                  <a:cubicBezTo>
                    <a:pt x="164" y="117"/>
                    <a:pt x="135" y="118"/>
                    <a:pt x="109" y="127"/>
                  </a:cubicBezTo>
                  <a:cubicBezTo>
                    <a:pt x="66" y="142"/>
                    <a:pt x="31" y="179"/>
                    <a:pt x="16" y="222"/>
                  </a:cubicBezTo>
                  <a:cubicBezTo>
                    <a:pt x="0" y="271"/>
                    <a:pt x="3" y="332"/>
                    <a:pt x="40" y="370"/>
                  </a:cubicBezTo>
                  <a:cubicBezTo>
                    <a:pt x="58" y="389"/>
                    <a:pt x="72" y="410"/>
                    <a:pt x="87" y="432"/>
                  </a:cubicBezTo>
                  <a:cubicBezTo>
                    <a:pt x="93" y="439"/>
                    <a:pt x="123" y="467"/>
                    <a:pt x="120" y="438"/>
                  </a:cubicBezTo>
                  <a:cubicBezTo>
                    <a:pt x="119" y="416"/>
                    <a:pt x="110" y="394"/>
                    <a:pt x="108" y="372"/>
                  </a:cubicBezTo>
                  <a:cubicBezTo>
                    <a:pt x="104" y="317"/>
                    <a:pt x="145" y="276"/>
                    <a:pt x="194" y="258"/>
                  </a:cubicBezTo>
                  <a:close/>
                </a:path>
              </a:pathLst>
            </a:custGeom>
            <a:solidFill>
              <a:srgbClr val="C19D05"/>
            </a:solidFill>
          </p:spPr>
          <p:txBody>
            <a:bodyPr vert="horz" wrap="square" lIns="91440" tIns="45720" rIns="91440" bIns="45720" anchor="ctr">
              <a:normAutofit/>
            </a:bodyPr>
            <a:lstStyle/>
            <a:p>
              <a:pPr marL="0" algn="ctr"/>
              <a:endParaRPr/>
            </a:p>
          </p:txBody>
        </p:sp>
        <p:sp>
          <p:nvSpPr>
            <p:cNvPr id="21" name="Freeform 21"/>
            <p:cNvSpPr/>
            <p:nvPr/>
          </p:nvSpPr>
          <p:spPr>
            <a:xfrm>
              <a:off x="3206750" y="2486026"/>
              <a:ext cx="1131888" cy="1590675"/>
            </a:xfrm>
            <a:custGeom>
              <a:avLst/>
              <a:gdLst/>
              <a:ahLst/>
              <a:cxnLst/>
              <a:rect l="l" t="t" r="r" b="b"/>
              <a:pathLst>
                <a:path w="940" h="1322">
                  <a:moveTo>
                    <a:pt x="606" y="15"/>
                  </a:moveTo>
                  <a:cubicBezTo>
                    <a:pt x="302" y="0"/>
                    <a:pt x="302" y="0"/>
                    <a:pt x="302" y="0"/>
                  </a:cubicBezTo>
                  <a:cubicBezTo>
                    <a:pt x="302" y="0"/>
                    <a:pt x="231" y="103"/>
                    <a:pt x="122" y="461"/>
                  </a:cubicBezTo>
                  <a:cubicBezTo>
                    <a:pt x="0" y="863"/>
                    <a:pt x="67" y="1322"/>
                    <a:pt x="67" y="1322"/>
                  </a:cubicBezTo>
                  <a:cubicBezTo>
                    <a:pt x="67" y="1322"/>
                    <a:pt x="421" y="1226"/>
                    <a:pt x="940" y="1285"/>
                  </a:cubicBezTo>
                  <a:cubicBezTo>
                    <a:pt x="789" y="286"/>
                    <a:pt x="789" y="286"/>
                    <a:pt x="789" y="286"/>
                  </a:cubicBezTo>
                  <a:lnTo>
                    <a:pt x="606" y="15"/>
                  </a:lnTo>
                  <a:close/>
                </a:path>
              </a:pathLst>
            </a:custGeom>
            <a:solidFill>
              <a:srgbClr val="9398A6"/>
            </a:solidFill>
          </p:spPr>
          <p:txBody>
            <a:bodyPr vert="horz" wrap="square" lIns="91440" tIns="45720" rIns="91440" bIns="45720" anchor="ctr">
              <a:normAutofit/>
            </a:bodyPr>
            <a:lstStyle/>
            <a:p>
              <a:pPr marL="0" algn="ctr"/>
              <a:endParaRPr/>
            </a:p>
          </p:txBody>
        </p:sp>
        <p:sp>
          <p:nvSpPr>
            <p:cNvPr id="22" name="Freeform 22"/>
            <p:cNvSpPr/>
            <p:nvPr/>
          </p:nvSpPr>
          <p:spPr>
            <a:xfrm>
              <a:off x="8175625" y="5313363"/>
              <a:ext cx="160338" cy="249238"/>
            </a:xfrm>
            <a:custGeom>
              <a:avLst/>
              <a:gdLst/>
              <a:ahLst/>
              <a:cxnLst/>
              <a:rect l="l" t="t" r="r" b="b"/>
              <a:pathLst>
                <a:path w="101" h="157">
                  <a:moveTo>
                    <a:pt x="0" y="27"/>
                  </a:moveTo>
                  <a:lnTo>
                    <a:pt x="22" y="157"/>
                  </a:lnTo>
                  <a:lnTo>
                    <a:pt x="90" y="147"/>
                  </a:lnTo>
                  <a:lnTo>
                    <a:pt x="101" y="0"/>
                  </a:lnTo>
                  <a:lnTo>
                    <a:pt x="0" y="27"/>
                  </a:lnTo>
                  <a:close/>
                </a:path>
              </a:pathLst>
            </a:custGeom>
            <a:solidFill>
              <a:srgbClr val="EACDB0"/>
            </a:solidFill>
          </p:spPr>
          <p:txBody>
            <a:bodyPr vert="horz" wrap="square" lIns="91440" tIns="45720" rIns="91440" bIns="45720" anchor="ctr">
              <a:normAutofit/>
            </a:bodyPr>
            <a:lstStyle/>
            <a:p>
              <a:pPr marL="0" algn="ctr"/>
              <a:endParaRPr/>
            </a:p>
          </p:txBody>
        </p:sp>
        <p:sp>
          <p:nvSpPr>
            <p:cNvPr id="23" name="Freeform 23"/>
            <p:cNvSpPr/>
            <p:nvPr/>
          </p:nvSpPr>
          <p:spPr>
            <a:xfrm>
              <a:off x="8778875" y="5316538"/>
              <a:ext cx="176213" cy="309563"/>
            </a:xfrm>
            <a:custGeom>
              <a:avLst/>
              <a:gdLst/>
              <a:ahLst/>
              <a:cxnLst/>
              <a:rect l="l" t="t" r="r" b="b"/>
              <a:pathLst>
                <a:path w="111" h="195">
                  <a:moveTo>
                    <a:pt x="0" y="40"/>
                  </a:moveTo>
                  <a:lnTo>
                    <a:pt x="46" y="168"/>
                  </a:lnTo>
                  <a:lnTo>
                    <a:pt x="111" y="195"/>
                  </a:lnTo>
                  <a:lnTo>
                    <a:pt x="95" y="0"/>
                  </a:lnTo>
                  <a:lnTo>
                    <a:pt x="0" y="40"/>
                  </a:lnTo>
                  <a:close/>
                </a:path>
              </a:pathLst>
            </a:custGeom>
            <a:solidFill>
              <a:srgbClr val="EACDB0"/>
            </a:solidFill>
          </p:spPr>
          <p:txBody>
            <a:bodyPr vert="horz" wrap="square" lIns="91440" tIns="45720" rIns="91440" bIns="45720" anchor="ctr">
              <a:normAutofit/>
            </a:bodyPr>
            <a:lstStyle/>
            <a:p>
              <a:pPr marL="0" algn="ctr"/>
              <a:endParaRPr/>
            </a:p>
          </p:txBody>
        </p:sp>
        <p:sp>
          <p:nvSpPr>
            <p:cNvPr id="24" name="Freeform 24"/>
            <p:cNvSpPr/>
            <p:nvPr/>
          </p:nvSpPr>
          <p:spPr>
            <a:xfrm>
              <a:off x="8074025" y="5546726"/>
              <a:ext cx="252413" cy="158750"/>
            </a:xfrm>
            <a:custGeom>
              <a:avLst/>
              <a:gdLst/>
              <a:ahLst/>
              <a:cxnLst/>
              <a:rect l="l" t="t" r="r" b="b"/>
              <a:pathLst>
                <a:path w="159" h="100">
                  <a:moveTo>
                    <a:pt x="159" y="0"/>
                  </a:moveTo>
                  <a:lnTo>
                    <a:pt x="85" y="10"/>
                  </a:lnTo>
                  <a:lnTo>
                    <a:pt x="0" y="53"/>
                  </a:lnTo>
                  <a:lnTo>
                    <a:pt x="24" y="100"/>
                  </a:lnTo>
                  <a:lnTo>
                    <a:pt x="159" y="85"/>
                  </a:lnTo>
                  <a:lnTo>
                    <a:pt x="159" y="0"/>
                  </a:lnTo>
                  <a:close/>
                </a:path>
              </a:pathLst>
            </a:custGeom>
            <a:solidFill>
              <a:srgbClr val="514943"/>
            </a:solidFill>
          </p:spPr>
          <p:txBody>
            <a:bodyPr vert="horz" wrap="square" lIns="91440" tIns="45720" rIns="91440" bIns="45720" anchor="ctr">
              <a:normAutofit/>
            </a:bodyPr>
            <a:lstStyle/>
            <a:p>
              <a:pPr marL="0" algn="ctr"/>
              <a:endParaRPr/>
            </a:p>
          </p:txBody>
        </p:sp>
        <p:sp>
          <p:nvSpPr>
            <p:cNvPr id="25" name="Freeform 25"/>
            <p:cNvSpPr/>
            <p:nvPr/>
          </p:nvSpPr>
          <p:spPr>
            <a:xfrm>
              <a:off x="8712200" y="5583238"/>
              <a:ext cx="255588" cy="144463"/>
            </a:xfrm>
            <a:custGeom>
              <a:avLst/>
              <a:gdLst/>
              <a:ahLst/>
              <a:cxnLst/>
              <a:rect l="l" t="t" r="r" b="b"/>
              <a:pathLst>
                <a:path w="161" h="91">
                  <a:moveTo>
                    <a:pt x="88" y="0"/>
                  </a:moveTo>
                  <a:lnTo>
                    <a:pt x="0" y="36"/>
                  </a:lnTo>
                  <a:lnTo>
                    <a:pt x="14" y="91"/>
                  </a:lnTo>
                  <a:lnTo>
                    <a:pt x="161" y="70"/>
                  </a:lnTo>
                  <a:lnTo>
                    <a:pt x="156" y="21"/>
                  </a:lnTo>
                  <a:lnTo>
                    <a:pt x="88" y="0"/>
                  </a:lnTo>
                  <a:close/>
                </a:path>
              </a:pathLst>
            </a:custGeom>
            <a:solidFill>
              <a:srgbClr val="514943"/>
            </a:solidFill>
          </p:spPr>
          <p:txBody>
            <a:bodyPr vert="horz" wrap="square" lIns="91440" tIns="45720" rIns="91440" bIns="45720" anchor="ctr">
              <a:normAutofit/>
            </a:bodyPr>
            <a:lstStyle/>
            <a:p>
              <a:pPr marL="0" algn="ctr"/>
              <a:endParaRPr/>
            </a:p>
          </p:txBody>
        </p:sp>
        <p:sp>
          <p:nvSpPr>
            <p:cNvPr id="26" name="Freeform 26"/>
            <p:cNvSpPr/>
            <p:nvPr/>
          </p:nvSpPr>
          <p:spPr>
            <a:xfrm>
              <a:off x="8016875" y="3800476"/>
              <a:ext cx="442913" cy="1600200"/>
            </a:xfrm>
            <a:custGeom>
              <a:avLst/>
              <a:gdLst/>
              <a:ahLst/>
              <a:cxnLst/>
              <a:rect l="l" t="t" r="r" b="b"/>
              <a:pathLst>
                <a:path w="279" h="1008">
                  <a:moveTo>
                    <a:pt x="17" y="66"/>
                  </a:moveTo>
                  <a:lnTo>
                    <a:pt x="0" y="387"/>
                  </a:lnTo>
                  <a:lnTo>
                    <a:pt x="66" y="1008"/>
                  </a:lnTo>
                  <a:lnTo>
                    <a:pt x="215" y="992"/>
                  </a:lnTo>
                  <a:lnTo>
                    <a:pt x="236" y="390"/>
                  </a:lnTo>
                  <a:lnTo>
                    <a:pt x="279" y="0"/>
                  </a:lnTo>
                  <a:lnTo>
                    <a:pt x="17" y="66"/>
                  </a:lnTo>
                  <a:close/>
                </a:path>
              </a:pathLst>
            </a:custGeom>
            <a:solidFill>
              <a:srgbClr val="9E6652"/>
            </a:solidFill>
          </p:spPr>
          <p:txBody>
            <a:bodyPr vert="horz" wrap="square" lIns="91440" tIns="45720" rIns="91440" bIns="45720" anchor="ctr">
              <a:normAutofit/>
            </a:bodyPr>
            <a:lstStyle/>
            <a:p>
              <a:pPr marL="0" algn="ctr"/>
              <a:endParaRPr/>
            </a:p>
          </p:txBody>
        </p:sp>
        <p:sp>
          <p:nvSpPr>
            <p:cNvPr id="27" name="Freeform 27"/>
            <p:cNvSpPr/>
            <p:nvPr/>
          </p:nvSpPr>
          <p:spPr>
            <a:xfrm>
              <a:off x="8415338" y="3886201"/>
              <a:ext cx="590550" cy="1541463"/>
            </a:xfrm>
            <a:custGeom>
              <a:avLst/>
              <a:gdLst/>
              <a:ahLst/>
              <a:cxnLst/>
              <a:rect l="l" t="t" r="r" b="b"/>
              <a:pathLst>
                <a:path w="491" h="1282">
                  <a:moveTo>
                    <a:pt x="0" y="0"/>
                  </a:moveTo>
                  <a:cubicBezTo>
                    <a:pt x="35" y="261"/>
                    <a:pt x="35" y="261"/>
                    <a:pt x="35" y="261"/>
                  </a:cubicBezTo>
                  <a:cubicBezTo>
                    <a:pt x="35" y="261"/>
                    <a:pt x="283" y="1282"/>
                    <a:pt x="294" y="1282"/>
                  </a:cubicBezTo>
                  <a:cubicBezTo>
                    <a:pt x="304" y="1282"/>
                    <a:pt x="451" y="1238"/>
                    <a:pt x="451" y="1238"/>
                  </a:cubicBezTo>
                  <a:cubicBezTo>
                    <a:pt x="416" y="535"/>
                    <a:pt x="416" y="535"/>
                    <a:pt x="416" y="535"/>
                  </a:cubicBezTo>
                  <a:cubicBezTo>
                    <a:pt x="416" y="535"/>
                    <a:pt x="491" y="143"/>
                    <a:pt x="491" y="133"/>
                  </a:cubicBezTo>
                  <a:cubicBezTo>
                    <a:pt x="491" y="122"/>
                    <a:pt x="0" y="0"/>
                    <a:pt x="0" y="0"/>
                  </a:cubicBezTo>
                  <a:close/>
                </a:path>
              </a:pathLst>
            </a:custGeom>
            <a:solidFill>
              <a:srgbClr val="9E6652"/>
            </a:solidFill>
          </p:spPr>
          <p:txBody>
            <a:bodyPr vert="horz" wrap="square" lIns="91440" tIns="45720" rIns="91440" bIns="45720" anchor="ctr">
              <a:normAutofit/>
            </a:bodyPr>
            <a:lstStyle/>
            <a:p>
              <a:pPr marL="0" algn="ctr"/>
              <a:endParaRPr/>
            </a:p>
          </p:txBody>
        </p:sp>
        <p:sp>
          <p:nvSpPr>
            <p:cNvPr id="28" name="Freeform 28"/>
            <p:cNvSpPr/>
            <p:nvPr/>
          </p:nvSpPr>
          <p:spPr>
            <a:xfrm>
              <a:off x="8470900" y="1909763"/>
              <a:ext cx="384175" cy="558800"/>
            </a:xfrm>
            <a:custGeom>
              <a:avLst/>
              <a:gdLst/>
              <a:ahLst/>
              <a:cxnLst/>
              <a:rect l="l" t="t" r="r" b="b"/>
              <a:pathLst>
                <a:path w="319" h="464">
                  <a:moveTo>
                    <a:pt x="298" y="194"/>
                  </a:moveTo>
                  <a:cubicBezTo>
                    <a:pt x="267" y="61"/>
                    <a:pt x="84" y="0"/>
                    <a:pt x="28" y="148"/>
                  </a:cubicBezTo>
                  <a:cubicBezTo>
                    <a:pt x="12" y="192"/>
                    <a:pt x="0" y="239"/>
                    <a:pt x="5" y="287"/>
                  </a:cubicBezTo>
                  <a:cubicBezTo>
                    <a:pt x="10" y="334"/>
                    <a:pt x="35" y="380"/>
                    <a:pt x="76" y="403"/>
                  </a:cubicBezTo>
                  <a:cubicBezTo>
                    <a:pt x="76" y="403"/>
                    <a:pt x="76" y="403"/>
                    <a:pt x="76" y="403"/>
                  </a:cubicBezTo>
                  <a:cubicBezTo>
                    <a:pt x="74" y="415"/>
                    <a:pt x="71" y="427"/>
                    <a:pt x="68" y="439"/>
                  </a:cubicBezTo>
                  <a:cubicBezTo>
                    <a:pt x="68" y="442"/>
                    <a:pt x="67" y="444"/>
                    <a:pt x="68" y="447"/>
                  </a:cubicBezTo>
                  <a:cubicBezTo>
                    <a:pt x="70" y="449"/>
                    <a:pt x="73" y="450"/>
                    <a:pt x="76" y="451"/>
                  </a:cubicBezTo>
                  <a:cubicBezTo>
                    <a:pt x="90" y="454"/>
                    <a:pt x="104" y="458"/>
                    <a:pt x="118" y="461"/>
                  </a:cubicBezTo>
                  <a:cubicBezTo>
                    <a:pt x="125" y="462"/>
                    <a:pt x="132" y="464"/>
                    <a:pt x="139" y="462"/>
                  </a:cubicBezTo>
                  <a:cubicBezTo>
                    <a:pt x="154" y="459"/>
                    <a:pt x="162" y="441"/>
                    <a:pt x="164" y="426"/>
                  </a:cubicBezTo>
                  <a:cubicBezTo>
                    <a:pt x="164" y="422"/>
                    <a:pt x="164" y="418"/>
                    <a:pt x="164" y="414"/>
                  </a:cubicBezTo>
                  <a:cubicBezTo>
                    <a:pt x="250" y="392"/>
                    <a:pt x="319" y="282"/>
                    <a:pt x="298" y="194"/>
                  </a:cubicBezTo>
                  <a:close/>
                </a:path>
              </a:pathLst>
            </a:custGeom>
            <a:solidFill>
              <a:srgbClr val="EACDB0"/>
            </a:solidFill>
          </p:spPr>
          <p:txBody>
            <a:bodyPr vert="horz" wrap="square" lIns="91440" tIns="45720" rIns="91440" bIns="45720" anchor="ctr">
              <a:normAutofit/>
            </a:bodyPr>
            <a:lstStyle/>
            <a:p>
              <a:pPr marL="0" algn="ctr"/>
              <a:endParaRPr/>
            </a:p>
          </p:txBody>
        </p:sp>
        <p:sp>
          <p:nvSpPr>
            <p:cNvPr id="29" name="Freeform 29"/>
            <p:cNvSpPr/>
            <p:nvPr/>
          </p:nvSpPr>
          <p:spPr>
            <a:xfrm>
              <a:off x="8345488" y="1873251"/>
              <a:ext cx="333375" cy="538163"/>
            </a:xfrm>
            <a:custGeom>
              <a:avLst/>
              <a:gdLst/>
              <a:ahLst/>
              <a:cxnLst/>
              <a:rect l="l" t="t" r="r" b="b"/>
              <a:pathLst>
                <a:path w="276" h="448">
                  <a:moveTo>
                    <a:pt x="133" y="220"/>
                  </a:moveTo>
                  <a:cubicBezTo>
                    <a:pt x="111" y="253"/>
                    <a:pt x="111" y="294"/>
                    <a:pt x="116" y="332"/>
                  </a:cubicBezTo>
                  <a:cubicBezTo>
                    <a:pt x="120" y="369"/>
                    <a:pt x="115" y="405"/>
                    <a:pt x="123" y="442"/>
                  </a:cubicBezTo>
                  <a:cubicBezTo>
                    <a:pt x="119" y="448"/>
                    <a:pt x="110" y="444"/>
                    <a:pt x="105" y="439"/>
                  </a:cubicBezTo>
                  <a:cubicBezTo>
                    <a:pt x="73" y="414"/>
                    <a:pt x="42" y="388"/>
                    <a:pt x="11" y="362"/>
                  </a:cubicBezTo>
                  <a:cubicBezTo>
                    <a:pt x="8" y="359"/>
                    <a:pt x="4" y="356"/>
                    <a:pt x="3" y="353"/>
                  </a:cubicBezTo>
                  <a:cubicBezTo>
                    <a:pt x="0" y="348"/>
                    <a:pt x="1" y="343"/>
                    <a:pt x="1" y="337"/>
                  </a:cubicBezTo>
                  <a:cubicBezTo>
                    <a:pt x="11" y="234"/>
                    <a:pt x="53" y="160"/>
                    <a:pt x="113" y="80"/>
                  </a:cubicBezTo>
                  <a:cubicBezTo>
                    <a:pt x="142" y="42"/>
                    <a:pt x="217" y="0"/>
                    <a:pt x="259" y="48"/>
                  </a:cubicBezTo>
                  <a:cubicBezTo>
                    <a:pt x="268" y="59"/>
                    <a:pt x="271" y="74"/>
                    <a:pt x="274" y="88"/>
                  </a:cubicBezTo>
                  <a:cubicBezTo>
                    <a:pt x="275" y="97"/>
                    <a:pt x="276" y="105"/>
                    <a:pt x="274" y="114"/>
                  </a:cubicBezTo>
                  <a:cubicBezTo>
                    <a:pt x="265" y="147"/>
                    <a:pt x="234" y="145"/>
                    <a:pt x="209" y="155"/>
                  </a:cubicBezTo>
                  <a:cubicBezTo>
                    <a:pt x="178" y="168"/>
                    <a:pt x="151" y="192"/>
                    <a:pt x="133" y="220"/>
                  </a:cubicBezTo>
                  <a:close/>
                </a:path>
              </a:pathLst>
            </a:custGeom>
            <a:solidFill>
              <a:srgbClr val="333333"/>
            </a:solidFill>
          </p:spPr>
          <p:txBody>
            <a:bodyPr vert="horz" wrap="square" lIns="91440" tIns="45720" rIns="91440" bIns="45720" anchor="ctr">
              <a:normAutofit/>
            </a:bodyPr>
            <a:lstStyle/>
            <a:p>
              <a:pPr marL="0" algn="ctr"/>
              <a:endParaRPr/>
            </a:p>
          </p:txBody>
        </p:sp>
        <p:sp>
          <p:nvSpPr>
            <p:cNvPr id="30" name="Freeform 30"/>
            <p:cNvSpPr/>
            <p:nvPr/>
          </p:nvSpPr>
          <p:spPr>
            <a:xfrm>
              <a:off x="8551863" y="1808163"/>
              <a:ext cx="490538" cy="671513"/>
            </a:xfrm>
            <a:custGeom>
              <a:avLst/>
              <a:gdLst/>
              <a:ahLst/>
              <a:cxnLst/>
              <a:rect l="l" t="t" r="r" b="b"/>
              <a:pathLst>
                <a:path w="407" h="557">
                  <a:moveTo>
                    <a:pt x="195" y="346"/>
                  </a:moveTo>
                  <a:cubicBezTo>
                    <a:pt x="194" y="376"/>
                    <a:pt x="186" y="409"/>
                    <a:pt x="177" y="437"/>
                  </a:cubicBezTo>
                  <a:cubicBezTo>
                    <a:pt x="173" y="447"/>
                    <a:pt x="154" y="469"/>
                    <a:pt x="154" y="475"/>
                  </a:cubicBezTo>
                  <a:cubicBezTo>
                    <a:pt x="151" y="494"/>
                    <a:pt x="190" y="540"/>
                    <a:pt x="199" y="557"/>
                  </a:cubicBezTo>
                  <a:cubicBezTo>
                    <a:pt x="262" y="524"/>
                    <a:pt x="324" y="492"/>
                    <a:pt x="386" y="459"/>
                  </a:cubicBezTo>
                  <a:cubicBezTo>
                    <a:pt x="390" y="457"/>
                    <a:pt x="395" y="454"/>
                    <a:pt x="398" y="449"/>
                  </a:cubicBezTo>
                  <a:cubicBezTo>
                    <a:pt x="401" y="445"/>
                    <a:pt x="401" y="440"/>
                    <a:pt x="402" y="435"/>
                  </a:cubicBezTo>
                  <a:cubicBezTo>
                    <a:pt x="407" y="338"/>
                    <a:pt x="384" y="250"/>
                    <a:pt x="349" y="162"/>
                  </a:cubicBezTo>
                  <a:cubicBezTo>
                    <a:pt x="314" y="73"/>
                    <a:pt x="233" y="0"/>
                    <a:pt x="135" y="4"/>
                  </a:cubicBezTo>
                  <a:cubicBezTo>
                    <a:pt x="56" y="7"/>
                    <a:pt x="0" y="64"/>
                    <a:pt x="27" y="146"/>
                  </a:cubicBezTo>
                  <a:cubicBezTo>
                    <a:pt x="47" y="208"/>
                    <a:pt x="123" y="222"/>
                    <a:pt x="164" y="265"/>
                  </a:cubicBezTo>
                  <a:cubicBezTo>
                    <a:pt x="189" y="292"/>
                    <a:pt x="196" y="318"/>
                    <a:pt x="195" y="346"/>
                  </a:cubicBezTo>
                  <a:close/>
                </a:path>
              </a:pathLst>
            </a:custGeom>
            <a:solidFill>
              <a:srgbClr val="333333"/>
            </a:solidFill>
          </p:spPr>
          <p:txBody>
            <a:bodyPr vert="horz" wrap="square" lIns="91440" tIns="45720" rIns="91440" bIns="45720" anchor="ctr">
              <a:normAutofit/>
            </a:bodyPr>
            <a:lstStyle/>
            <a:p>
              <a:pPr marL="0" algn="ctr"/>
              <a:endParaRPr/>
            </a:p>
          </p:txBody>
        </p:sp>
        <p:sp>
          <p:nvSpPr>
            <p:cNvPr id="31" name="Freeform 31"/>
            <p:cNvSpPr/>
            <p:nvPr/>
          </p:nvSpPr>
          <p:spPr>
            <a:xfrm>
              <a:off x="7996238" y="2411413"/>
              <a:ext cx="1082675" cy="1739900"/>
            </a:xfrm>
            <a:custGeom>
              <a:avLst/>
              <a:gdLst/>
              <a:ahLst/>
              <a:cxnLst/>
              <a:rect l="l" t="t" r="r" b="b"/>
              <a:pathLst>
                <a:path w="899" h="1446">
                  <a:moveTo>
                    <a:pt x="602" y="31"/>
                  </a:moveTo>
                  <a:cubicBezTo>
                    <a:pt x="603" y="31"/>
                    <a:pt x="605" y="32"/>
                    <a:pt x="606" y="32"/>
                  </a:cubicBezTo>
                  <a:cubicBezTo>
                    <a:pt x="677" y="59"/>
                    <a:pt x="734" y="179"/>
                    <a:pt x="766" y="249"/>
                  </a:cubicBezTo>
                  <a:cubicBezTo>
                    <a:pt x="850" y="431"/>
                    <a:pt x="887" y="619"/>
                    <a:pt x="895" y="820"/>
                  </a:cubicBezTo>
                  <a:cubicBezTo>
                    <a:pt x="899" y="927"/>
                    <a:pt x="899" y="1035"/>
                    <a:pt x="896" y="1143"/>
                  </a:cubicBezTo>
                  <a:cubicBezTo>
                    <a:pt x="895" y="1173"/>
                    <a:pt x="870" y="1440"/>
                    <a:pt x="883" y="1446"/>
                  </a:cubicBezTo>
                  <a:cubicBezTo>
                    <a:pt x="742" y="1380"/>
                    <a:pt x="599" y="1318"/>
                    <a:pt x="449" y="1280"/>
                  </a:cubicBezTo>
                  <a:cubicBezTo>
                    <a:pt x="299" y="1242"/>
                    <a:pt x="151" y="1312"/>
                    <a:pt x="0" y="1345"/>
                  </a:cubicBezTo>
                  <a:cubicBezTo>
                    <a:pt x="44" y="1007"/>
                    <a:pt x="98" y="579"/>
                    <a:pt x="193" y="253"/>
                  </a:cubicBezTo>
                  <a:cubicBezTo>
                    <a:pt x="204" y="214"/>
                    <a:pt x="211" y="172"/>
                    <a:pt x="228" y="135"/>
                  </a:cubicBezTo>
                  <a:cubicBezTo>
                    <a:pt x="248" y="92"/>
                    <a:pt x="277" y="80"/>
                    <a:pt x="314" y="55"/>
                  </a:cubicBezTo>
                  <a:cubicBezTo>
                    <a:pt x="327" y="46"/>
                    <a:pt x="339" y="38"/>
                    <a:pt x="353" y="32"/>
                  </a:cubicBezTo>
                  <a:cubicBezTo>
                    <a:pt x="427" y="0"/>
                    <a:pt x="527" y="4"/>
                    <a:pt x="602" y="31"/>
                  </a:cubicBezTo>
                  <a:close/>
                </a:path>
              </a:pathLst>
            </a:custGeom>
            <a:solidFill>
              <a:srgbClr val="D1E0DA"/>
            </a:solidFill>
          </p:spPr>
          <p:txBody>
            <a:bodyPr vert="horz" wrap="square" lIns="91440" tIns="45720" rIns="91440" bIns="45720" anchor="ctr">
              <a:normAutofit/>
            </a:bodyPr>
            <a:lstStyle/>
            <a:p>
              <a:pPr marL="0" algn="ctr"/>
              <a:endParaRPr/>
            </a:p>
          </p:txBody>
        </p:sp>
        <p:sp>
          <p:nvSpPr>
            <p:cNvPr id="32" name="Freeform 32"/>
            <p:cNvSpPr/>
            <p:nvPr/>
          </p:nvSpPr>
          <p:spPr>
            <a:xfrm>
              <a:off x="4811713" y="2589213"/>
              <a:ext cx="168275" cy="198438"/>
            </a:xfrm>
            <a:custGeom>
              <a:avLst/>
              <a:gdLst/>
              <a:ahLst/>
              <a:cxnLst/>
              <a:rect l="l" t="t" r="r" b="b"/>
              <a:pathLst>
                <a:path w="106" h="125">
                  <a:moveTo>
                    <a:pt x="0" y="85"/>
                  </a:moveTo>
                  <a:lnTo>
                    <a:pt x="25" y="71"/>
                  </a:lnTo>
                  <a:lnTo>
                    <a:pt x="31" y="0"/>
                  </a:lnTo>
                  <a:lnTo>
                    <a:pt x="97" y="9"/>
                  </a:lnTo>
                  <a:lnTo>
                    <a:pt x="106" y="91"/>
                  </a:lnTo>
                  <a:lnTo>
                    <a:pt x="40" y="125"/>
                  </a:lnTo>
                  <a:lnTo>
                    <a:pt x="0" y="85"/>
                  </a:lnTo>
                  <a:close/>
                </a:path>
              </a:pathLst>
            </a:custGeom>
            <a:solidFill>
              <a:srgbClr val="EBCEB1"/>
            </a:solidFill>
          </p:spPr>
          <p:txBody>
            <a:bodyPr vert="horz" wrap="square" lIns="91440" tIns="45720" rIns="91440" bIns="45720" anchor="ctr">
              <a:normAutofit/>
            </a:bodyPr>
            <a:lstStyle/>
            <a:p>
              <a:pPr marL="0" algn="ctr"/>
              <a:endParaRPr/>
            </a:p>
          </p:txBody>
        </p:sp>
        <p:sp>
          <p:nvSpPr>
            <p:cNvPr id="33" name="Freeform 33"/>
            <p:cNvSpPr/>
            <p:nvPr/>
          </p:nvSpPr>
          <p:spPr>
            <a:xfrm>
              <a:off x="5694363" y="1355726"/>
              <a:ext cx="509588" cy="4381500"/>
            </a:xfrm>
            <a:custGeom>
              <a:avLst/>
              <a:gdLst/>
              <a:ahLst/>
              <a:cxnLst/>
              <a:rect l="l" t="t" r="r" b="b"/>
              <a:pathLst>
                <a:path w="321" h="2760">
                  <a:moveTo>
                    <a:pt x="206" y="0"/>
                  </a:moveTo>
                  <a:lnTo>
                    <a:pt x="160" y="0"/>
                  </a:lnTo>
                  <a:lnTo>
                    <a:pt x="115" y="0"/>
                  </a:lnTo>
                  <a:lnTo>
                    <a:pt x="0" y="2760"/>
                  </a:lnTo>
                  <a:lnTo>
                    <a:pt x="160" y="2760"/>
                  </a:lnTo>
                  <a:lnTo>
                    <a:pt x="321" y="2760"/>
                  </a:lnTo>
                  <a:lnTo>
                    <a:pt x="206" y="0"/>
                  </a:lnTo>
                  <a:close/>
                </a:path>
              </a:pathLst>
            </a:custGeom>
            <a:solidFill>
              <a:srgbClr val="726562"/>
            </a:solidFill>
          </p:spPr>
          <p:txBody>
            <a:bodyPr vert="horz" wrap="square" lIns="91440" tIns="45720" rIns="91440" bIns="45720" anchor="ctr">
              <a:normAutofit/>
            </a:bodyPr>
            <a:lstStyle/>
            <a:p>
              <a:pPr marL="0" algn="ctr"/>
              <a:endParaRPr/>
            </a:p>
          </p:txBody>
        </p:sp>
        <p:sp>
          <p:nvSpPr>
            <p:cNvPr id="34" name="Freeform 34"/>
            <p:cNvSpPr/>
            <p:nvPr/>
          </p:nvSpPr>
          <p:spPr>
            <a:xfrm>
              <a:off x="5948363" y="2413001"/>
              <a:ext cx="628650" cy="487363"/>
            </a:xfrm>
            <a:custGeom>
              <a:avLst/>
              <a:gdLst/>
              <a:ahLst/>
              <a:cxnLst/>
              <a:rect l="l" t="t" r="r" b="b"/>
              <a:pathLst>
                <a:path w="396" h="307">
                  <a:moveTo>
                    <a:pt x="396" y="31"/>
                  </a:moveTo>
                  <a:lnTo>
                    <a:pt x="384" y="16"/>
                  </a:lnTo>
                  <a:lnTo>
                    <a:pt x="374" y="0"/>
                  </a:lnTo>
                  <a:lnTo>
                    <a:pt x="0" y="196"/>
                  </a:lnTo>
                  <a:lnTo>
                    <a:pt x="38" y="252"/>
                  </a:lnTo>
                  <a:lnTo>
                    <a:pt x="76" y="307"/>
                  </a:lnTo>
                  <a:lnTo>
                    <a:pt x="396" y="31"/>
                  </a:lnTo>
                  <a:close/>
                </a:path>
              </a:pathLst>
            </a:custGeom>
            <a:solidFill>
              <a:srgbClr val="726562"/>
            </a:solidFill>
          </p:spPr>
          <p:txBody>
            <a:bodyPr vert="horz" wrap="square" lIns="91440" tIns="45720" rIns="91440" bIns="45720" anchor="ctr">
              <a:normAutofit/>
            </a:bodyPr>
            <a:lstStyle/>
            <a:p>
              <a:pPr marL="0" algn="ctr"/>
              <a:endParaRPr/>
            </a:p>
          </p:txBody>
        </p:sp>
        <p:sp>
          <p:nvSpPr>
            <p:cNvPr id="35" name="Freeform 35"/>
            <p:cNvSpPr/>
            <p:nvPr/>
          </p:nvSpPr>
          <p:spPr>
            <a:xfrm>
              <a:off x="5935663" y="3965576"/>
              <a:ext cx="673100" cy="354013"/>
            </a:xfrm>
            <a:custGeom>
              <a:avLst/>
              <a:gdLst/>
              <a:ahLst/>
              <a:cxnLst/>
              <a:rect l="l" t="t" r="r" b="b"/>
              <a:pathLst>
                <a:path w="424" h="223">
                  <a:moveTo>
                    <a:pt x="424" y="37"/>
                  </a:moveTo>
                  <a:lnTo>
                    <a:pt x="417" y="19"/>
                  </a:lnTo>
                  <a:lnTo>
                    <a:pt x="411" y="0"/>
                  </a:lnTo>
                  <a:lnTo>
                    <a:pt x="0" y="97"/>
                  </a:lnTo>
                  <a:lnTo>
                    <a:pt x="22" y="160"/>
                  </a:lnTo>
                  <a:lnTo>
                    <a:pt x="45" y="223"/>
                  </a:lnTo>
                  <a:lnTo>
                    <a:pt x="424" y="37"/>
                  </a:lnTo>
                  <a:close/>
                </a:path>
              </a:pathLst>
            </a:custGeom>
            <a:solidFill>
              <a:srgbClr val="726562"/>
            </a:solidFill>
          </p:spPr>
          <p:txBody>
            <a:bodyPr vert="horz" wrap="square" lIns="91440" tIns="45720" rIns="91440" bIns="45720" anchor="ctr">
              <a:normAutofit/>
            </a:bodyPr>
            <a:lstStyle/>
            <a:p>
              <a:pPr marL="0" algn="ctr"/>
              <a:endParaRPr/>
            </a:p>
          </p:txBody>
        </p:sp>
        <p:sp>
          <p:nvSpPr>
            <p:cNvPr id="36" name="Freeform 36"/>
            <p:cNvSpPr/>
            <p:nvPr/>
          </p:nvSpPr>
          <p:spPr>
            <a:xfrm>
              <a:off x="5373688" y="2617788"/>
              <a:ext cx="638175" cy="463550"/>
            </a:xfrm>
            <a:custGeom>
              <a:avLst/>
              <a:gdLst/>
              <a:ahLst/>
              <a:cxnLst/>
              <a:rect l="l" t="t" r="r" b="b"/>
              <a:pathLst>
                <a:path w="402" h="292">
                  <a:moveTo>
                    <a:pt x="20" y="0"/>
                  </a:moveTo>
                  <a:lnTo>
                    <a:pt x="10" y="16"/>
                  </a:lnTo>
                  <a:lnTo>
                    <a:pt x="0" y="32"/>
                  </a:lnTo>
                  <a:lnTo>
                    <a:pt x="331" y="292"/>
                  </a:lnTo>
                  <a:lnTo>
                    <a:pt x="366" y="236"/>
                  </a:lnTo>
                  <a:lnTo>
                    <a:pt x="402" y="179"/>
                  </a:lnTo>
                  <a:lnTo>
                    <a:pt x="20" y="0"/>
                  </a:lnTo>
                  <a:close/>
                </a:path>
              </a:pathLst>
            </a:custGeom>
            <a:solidFill>
              <a:srgbClr val="726562"/>
            </a:solidFill>
          </p:spPr>
          <p:txBody>
            <a:bodyPr vert="horz" wrap="square" lIns="91440" tIns="45720" rIns="91440" bIns="45720" anchor="ctr">
              <a:normAutofit/>
            </a:bodyPr>
            <a:lstStyle/>
            <a:p>
              <a:pPr marL="0" algn="ctr"/>
              <a:endParaRPr/>
            </a:p>
          </p:txBody>
        </p:sp>
        <p:sp>
          <p:nvSpPr>
            <p:cNvPr id="37" name="Freeform 37"/>
            <p:cNvSpPr/>
            <p:nvPr/>
          </p:nvSpPr>
          <p:spPr>
            <a:xfrm>
              <a:off x="5356225" y="4224338"/>
              <a:ext cx="661988" cy="393700"/>
            </a:xfrm>
            <a:custGeom>
              <a:avLst/>
              <a:gdLst/>
              <a:ahLst/>
              <a:cxnLst/>
              <a:rect l="l" t="t" r="r" b="b"/>
              <a:pathLst>
                <a:path w="417" h="248">
                  <a:moveTo>
                    <a:pt x="15" y="0"/>
                  </a:moveTo>
                  <a:lnTo>
                    <a:pt x="8" y="17"/>
                  </a:lnTo>
                  <a:lnTo>
                    <a:pt x="0" y="35"/>
                  </a:lnTo>
                  <a:lnTo>
                    <a:pt x="364" y="248"/>
                  </a:lnTo>
                  <a:lnTo>
                    <a:pt x="391" y="187"/>
                  </a:lnTo>
                  <a:lnTo>
                    <a:pt x="417" y="126"/>
                  </a:lnTo>
                  <a:lnTo>
                    <a:pt x="15" y="0"/>
                  </a:lnTo>
                  <a:close/>
                </a:path>
              </a:pathLst>
            </a:custGeom>
            <a:solidFill>
              <a:srgbClr val="726562"/>
            </a:solidFill>
          </p:spPr>
          <p:txBody>
            <a:bodyPr vert="horz" wrap="square" lIns="91440" tIns="45720" rIns="91440" bIns="45720" anchor="ctr">
              <a:normAutofit/>
            </a:bodyPr>
            <a:lstStyle/>
            <a:p>
              <a:pPr marL="0" algn="ctr"/>
              <a:endParaRPr/>
            </a:p>
          </p:txBody>
        </p:sp>
        <p:sp>
          <p:nvSpPr>
            <p:cNvPr id="38" name="AutoShape 38"/>
            <p:cNvSpPr/>
            <p:nvPr/>
          </p:nvSpPr>
          <p:spPr>
            <a:xfrm>
              <a:off x="5441950" y="1111251"/>
              <a:ext cx="1009650" cy="1006475"/>
            </a:xfrm>
            <a:prstGeom prst="ellipse">
              <a:avLst/>
            </a:prstGeom>
            <a:solidFill>
              <a:srgbClr val="66BBAB"/>
            </a:solidFill>
          </p:spPr>
          <p:txBody>
            <a:bodyPr vert="horz" wrap="square" lIns="91440" tIns="45720" rIns="91440" bIns="45720" anchor="ctr">
              <a:normAutofit/>
            </a:bodyPr>
            <a:lstStyle/>
            <a:p>
              <a:pPr marL="0" algn="ctr"/>
              <a:endParaRPr/>
            </a:p>
          </p:txBody>
        </p:sp>
        <p:sp>
          <p:nvSpPr>
            <p:cNvPr id="39" name="AutoShape 39"/>
            <p:cNvSpPr/>
            <p:nvPr/>
          </p:nvSpPr>
          <p:spPr>
            <a:xfrm>
              <a:off x="6532563" y="1422401"/>
              <a:ext cx="1282700" cy="1281113"/>
            </a:xfrm>
            <a:prstGeom prst="ellipse">
              <a:avLst/>
            </a:prstGeom>
            <a:solidFill>
              <a:srgbClr val="58A1A3"/>
            </a:solidFill>
          </p:spPr>
          <p:txBody>
            <a:bodyPr vert="horz" wrap="square" lIns="91440" tIns="45720" rIns="91440" bIns="45720" anchor="ctr">
              <a:normAutofit/>
            </a:bodyPr>
            <a:lstStyle/>
            <a:p>
              <a:pPr marL="0" algn="ctr"/>
              <a:endParaRPr/>
            </a:p>
          </p:txBody>
        </p:sp>
        <p:sp>
          <p:nvSpPr>
            <p:cNvPr id="40" name="AutoShape 40"/>
            <p:cNvSpPr/>
            <p:nvPr/>
          </p:nvSpPr>
          <p:spPr>
            <a:xfrm>
              <a:off x="4646613" y="2020888"/>
              <a:ext cx="993775" cy="990600"/>
            </a:xfrm>
            <a:prstGeom prst="ellipse">
              <a:avLst/>
            </a:prstGeom>
            <a:solidFill>
              <a:srgbClr val="4C8A7C"/>
            </a:solidFill>
          </p:spPr>
          <p:txBody>
            <a:bodyPr vert="horz" wrap="square" lIns="91440" tIns="45720" rIns="91440" bIns="45720" anchor="ctr">
              <a:normAutofit/>
            </a:bodyPr>
            <a:lstStyle/>
            <a:p>
              <a:pPr marL="0" algn="ctr"/>
              <a:endParaRPr/>
            </a:p>
          </p:txBody>
        </p:sp>
        <p:sp>
          <p:nvSpPr>
            <p:cNvPr id="41" name="AutoShape 41"/>
            <p:cNvSpPr/>
            <p:nvPr/>
          </p:nvSpPr>
          <p:spPr>
            <a:xfrm>
              <a:off x="6262688" y="3001963"/>
              <a:ext cx="1616075" cy="1612900"/>
            </a:xfrm>
            <a:prstGeom prst="ellipse">
              <a:avLst/>
            </a:prstGeom>
            <a:solidFill>
              <a:srgbClr val="66BBAB"/>
            </a:solidFill>
          </p:spPr>
          <p:txBody>
            <a:bodyPr vert="horz" wrap="square" lIns="91440" tIns="45720" rIns="91440" bIns="45720" anchor="ctr">
              <a:normAutofit/>
            </a:bodyPr>
            <a:lstStyle/>
            <a:p>
              <a:pPr marL="0" algn="ctr"/>
              <a:endParaRPr/>
            </a:p>
          </p:txBody>
        </p:sp>
        <p:sp>
          <p:nvSpPr>
            <p:cNvPr id="42" name="AutoShape 42"/>
            <p:cNvSpPr/>
            <p:nvPr/>
          </p:nvSpPr>
          <p:spPr>
            <a:xfrm>
              <a:off x="3951288" y="3141663"/>
              <a:ext cx="1719263" cy="1719263"/>
            </a:xfrm>
            <a:prstGeom prst="ellipse">
              <a:avLst/>
            </a:prstGeom>
            <a:solidFill>
              <a:srgbClr val="5AA598"/>
            </a:solidFill>
          </p:spPr>
          <p:txBody>
            <a:bodyPr vert="horz" wrap="square" lIns="91440" tIns="45720" rIns="91440" bIns="45720" anchor="ctr">
              <a:normAutofit/>
            </a:bodyPr>
            <a:lstStyle/>
            <a:p>
              <a:pPr marL="0" algn="ctr"/>
              <a:endParaRPr/>
            </a:p>
          </p:txBody>
        </p:sp>
        <p:sp>
          <p:nvSpPr>
            <p:cNvPr id="43" name="Freeform 43"/>
            <p:cNvSpPr/>
            <p:nvPr/>
          </p:nvSpPr>
          <p:spPr>
            <a:xfrm>
              <a:off x="7572375" y="2449513"/>
              <a:ext cx="849313" cy="746125"/>
            </a:xfrm>
            <a:custGeom>
              <a:avLst/>
              <a:gdLst/>
              <a:ahLst/>
              <a:cxnLst/>
              <a:rect l="l" t="t" r="r" b="b"/>
              <a:pathLst>
                <a:path w="535" h="470">
                  <a:moveTo>
                    <a:pt x="535" y="0"/>
                  </a:moveTo>
                  <a:lnTo>
                    <a:pt x="447" y="47"/>
                  </a:lnTo>
                  <a:lnTo>
                    <a:pt x="238" y="282"/>
                  </a:lnTo>
                  <a:lnTo>
                    <a:pt x="80" y="65"/>
                  </a:lnTo>
                  <a:lnTo>
                    <a:pt x="0" y="102"/>
                  </a:lnTo>
                  <a:lnTo>
                    <a:pt x="138" y="448"/>
                  </a:lnTo>
                  <a:lnTo>
                    <a:pt x="248" y="470"/>
                  </a:lnTo>
                  <a:lnTo>
                    <a:pt x="406" y="354"/>
                  </a:lnTo>
                  <a:lnTo>
                    <a:pt x="535" y="0"/>
                  </a:lnTo>
                  <a:close/>
                </a:path>
              </a:pathLst>
            </a:custGeom>
            <a:solidFill>
              <a:srgbClr val="D1E0DA"/>
            </a:solidFill>
          </p:spPr>
          <p:txBody>
            <a:bodyPr vert="horz" wrap="square" lIns="91440" tIns="45720" rIns="91440" bIns="45720" anchor="ctr">
              <a:normAutofit/>
            </a:bodyPr>
            <a:lstStyle/>
            <a:p>
              <a:pPr marL="0" algn="ctr"/>
              <a:endParaRPr/>
            </a:p>
          </p:txBody>
        </p:sp>
        <p:sp>
          <p:nvSpPr>
            <p:cNvPr id="44" name="Freeform 44"/>
            <p:cNvSpPr/>
            <p:nvPr/>
          </p:nvSpPr>
          <p:spPr>
            <a:xfrm>
              <a:off x="7905750" y="2568576"/>
              <a:ext cx="1036638" cy="1098550"/>
            </a:xfrm>
            <a:custGeom>
              <a:avLst/>
              <a:gdLst/>
              <a:ahLst/>
              <a:cxnLst/>
              <a:rect l="l" t="t" r="r" b="b"/>
              <a:pathLst>
                <a:path w="653" h="692">
                  <a:moveTo>
                    <a:pt x="592" y="0"/>
                  </a:moveTo>
                  <a:lnTo>
                    <a:pt x="653" y="125"/>
                  </a:lnTo>
                  <a:lnTo>
                    <a:pt x="421" y="535"/>
                  </a:lnTo>
                  <a:lnTo>
                    <a:pt x="31" y="692"/>
                  </a:lnTo>
                  <a:lnTo>
                    <a:pt x="0" y="609"/>
                  </a:lnTo>
                  <a:lnTo>
                    <a:pt x="339" y="401"/>
                  </a:lnTo>
                  <a:lnTo>
                    <a:pt x="498" y="33"/>
                  </a:lnTo>
                  <a:lnTo>
                    <a:pt x="592" y="0"/>
                  </a:lnTo>
                  <a:close/>
                </a:path>
              </a:pathLst>
            </a:custGeom>
            <a:solidFill>
              <a:srgbClr val="D1E0DA"/>
            </a:solidFill>
          </p:spPr>
          <p:txBody>
            <a:bodyPr vert="horz" wrap="square" lIns="91440" tIns="45720" rIns="91440" bIns="45720" anchor="ctr">
              <a:normAutofit/>
            </a:bodyPr>
            <a:lstStyle/>
            <a:p>
              <a:pPr marL="0" algn="ctr"/>
              <a:endParaRPr/>
            </a:p>
          </p:txBody>
        </p:sp>
        <p:sp>
          <p:nvSpPr>
            <p:cNvPr id="45" name="Freeform 45"/>
            <p:cNvSpPr/>
            <p:nvPr/>
          </p:nvSpPr>
          <p:spPr>
            <a:xfrm>
              <a:off x="7562850" y="2371726"/>
              <a:ext cx="152400" cy="225425"/>
            </a:xfrm>
            <a:custGeom>
              <a:avLst/>
              <a:gdLst/>
              <a:ahLst/>
              <a:cxnLst/>
              <a:rect l="l" t="t" r="r" b="b"/>
              <a:pathLst>
                <a:path w="96" h="142">
                  <a:moveTo>
                    <a:pt x="69" y="122"/>
                  </a:moveTo>
                  <a:lnTo>
                    <a:pt x="96" y="60"/>
                  </a:lnTo>
                  <a:lnTo>
                    <a:pt x="69" y="0"/>
                  </a:lnTo>
                  <a:lnTo>
                    <a:pt x="5" y="0"/>
                  </a:lnTo>
                  <a:lnTo>
                    <a:pt x="5" y="21"/>
                  </a:lnTo>
                  <a:lnTo>
                    <a:pt x="37" y="27"/>
                  </a:lnTo>
                  <a:lnTo>
                    <a:pt x="34" y="78"/>
                  </a:lnTo>
                  <a:lnTo>
                    <a:pt x="0" y="128"/>
                  </a:lnTo>
                  <a:lnTo>
                    <a:pt x="25" y="142"/>
                  </a:lnTo>
                  <a:lnTo>
                    <a:pt x="69" y="122"/>
                  </a:lnTo>
                  <a:close/>
                </a:path>
              </a:pathLst>
            </a:custGeom>
            <a:solidFill>
              <a:srgbClr val="EACDB0"/>
            </a:solidFill>
          </p:spPr>
          <p:txBody>
            <a:bodyPr vert="horz" wrap="square" lIns="91440" tIns="45720" rIns="91440" bIns="45720" anchor="ctr">
              <a:normAutofit/>
            </a:bodyPr>
            <a:lstStyle/>
            <a:p>
              <a:pPr marL="0" algn="ctr"/>
              <a:endParaRPr/>
            </a:p>
          </p:txBody>
        </p:sp>
        <p:sp>
          <p:nvSpPr>
            <p:cNvPr id="46" name="Freeform 46"/>
            <p:cNvSpPr/>
            <p:nvPr/>
          </p:nvSpPr>
          <p:spPr>
            <a:xfrm>
              <a:off x="7718425" y="3551238"/>
              <a:ext cx="228600" cy="161925"/>
            </a:xfrm>
            <a:custGeom>
              <a:avLst/>
              <a:gdLst/>
              <a:ahLst/>
              <a:cxnLst/>
              <a:rect l="l" t="t" r="r" b="b"/>
              <a:pathLst>
                <a:path w="144" h="102">
                  <a:moveTo>
                    <a:pt x="122" y="0"/>
                  </a:moveTo>
                  <a:lnTo>
                    <a:pt x="37" y="0"/>
                  </a:lnTo>
                  <a:lnTo>
                    <a:pt x="0" y="67"/>
                  </a:lnTo>
                  <a:lnTo>
                    <a:pt x="27" y="102"/>
                  </a:lnTo>
                  <a:lnTo>
                    <a:pt x="90" y="67"/>
                  </a:lnTo>
                  <a:lnTo>
                    <a:pt x="144" y="58"/>
                  </a:lnTo>
                  <a:lnTo>
                    <a:pt x="122" y="0"/>
                  </a:lnTo>
                  <a:close/>
                </a:path>
              </a:pathLst>
            </a:custGeom>
            <a:solidFill>
              <a:srgbClr val="EACDB0"/>
            </a:solidFill>
          </p:spPr>
          <p:txBody>
            <a:bodyPr vert="horz" wrap="square" lIns="91440" tIns="45720" rIns="91440" bIns="45720" anchor="ctr">
              <a:normAutofit/>
            </a:bodyPr>
            <a:lstStyle/>
            <a:p>
              <a:pPr marL="0" algn="ctr"/>
              <a:endParaRPr/>
            </a:p>
          </p:txBody>
        </p:sp>
        <p:sp>
          <p:nvSpPr>
            <p:cNvPr id="47" name="Freeform 47"/>
            <p:cNvSpPr/>
            <p:nvPr/>
          </p:nvSpPr>
          <p:spPr>
            <a:xfrm>
              <a:off x="3937000" y="2459038"/>
              <a:ext cx="723900" cy="706438"/>
            </a:xfrm>
            <a:custGeom>
              <a:avLst/>
              <a:gdLst/>
              <a:ahLst/>
              <a:cxnLst/>
              <a:rect l="l" t="t" r="r" b="b"/>
              <a:pathLst>
                <a:path w="456" h="445">
                  <a:moveTo>
                    <a:pt x="0" y="29"/>
                  </a:moveTo>
                  <a:lnTo>
                    <a:pt x="239" y="257"/>
                  </a:lnTo>
                  <a:lnTo>
                    <a:pt x="387" y="0"/>
                  </a:lnTo>
                  <a:lnTo>
                    <a:pt x="456" y="54"/>
                  </a:lnTo>
                  <a:lnTo>
                    <a:pt x="327" y="445"/>
                  </a:lnTo>
                  <a:lnTo>
                    <a:pt x="212" y="434"/>
                  </a:lnTo>
                  <a:lnTo>
                    <a:pt x="37" y="300"/>
                  </a:lnTo>
                  <a:lnTo>
                    <a:pt x="0" y="29"/>
                  </a:lnTo>
                  <a:close/>
                </a:path>
              </a:pathLst>
            </a:custGeom>
            <a:solidFill>
              <a:srgbClr val="9398A6"/>
            </a:solidFill>
          </p:spPr>
          <p:txBody>
            <a:bodyPr vert="horz" wrap="square" lIns="91440" tIns="45720" rIns="91440" bIns="45720" anchor="ctr">
              <a:normAutofit/>
            </a:bodyPr>
            <a:lstStyle/>
            <a:p>
              <a:pPr marL="0" algn="ctr"/>
              <a:endParaRPr/>
            </a:p>
          </p:txBody>
        </p:sp>
        <p:sp>
          <p:nvSpPr>
            <p:cNvPr id="48" name="Freeform 48"/>
            <p:cNvSpPr/>
            <p:nvPr/>
          </p:nvSpPr>
          <p:spPr>
            <a:xfrm>
              <a:off x="4573588" y="2316163"/>
              <a:ext cx="179388" cy="219075"/>
            </a:xfrm>
            <a:custGeom>
              <a:avLst/>
              <a:gdLst/>
              <a:ahLst/>
              <a:cxnLst/>
              <a:rect l="l" t="t" r="r" b="b"/>
              <a:pathLst>
                <a:path w="113" h="138">
                  <a:moveTo>
                    <a:pt x="0" y="100"/>
                  </a:moveTo>
                  <a:lnTo>
                    <a:pt x="6" y="28"/>
                  </a:lnTo>
                  <a:lnTo>
                    <a:pt x="50" y="0"/>
                  </a:lnTo>
                  <a:lnTo>
                    <a:pt x="113" y="28"/>
                  </a:lnTo>
                  <a:lnTo>
                    <a:pt x="95" y="50"/>
                  </a:lnTo>
                  <a:lnTo>
                    <a:pt x="55" y="50"/>
                  </a:lnTo>
                  <a:lnTo>
                    <a:pt x="49" y="138"/>
                  </a:lnTo>
                  <a:lnTo>
                    <a:pt x="0" y="100"/>
                  </a:lnTo>
                  <a:close/>
                </a:path>
              </a:pathLst>
            </a:custGeom>
            <a:solidFill>
              <a:srgbClr val="EBCEB1"/>
            </a:solidFill>
          </p:spPr>
          <p:txBody>
            <a:bodyPr vert="horz" wrap="square" lIns="91440" tIns="45720" rIns="91440" bIns="45720" anchor="ctr">
              <a:normAutofit/>
            </a:bodyPr>
            <a:lstStyle/>
            <a:p>
              <a:pPr marL="0" algn="ctr"/>
              <a:endParaRPr/>
            </a:p>
          </p:txBody>
        </p:sp>
        <p:sp>
          <p:nvSpPr>
            <p:cNvPr id="49" name="Freeform 49"/>
            <p:cNvSpPr/>
            <p:nvPr/>
          </p:nvSpPr>
          <p:spPr>
            <a:xfrm>
              <a:off x="3113088" y="2486026"/>
              <a:ext cx="838200" cy="1200150"/>
            </a:xfrm>
            <a:custGeom>
              <a:avLst/>
              <a:gdLst/>
              <a:ahLst/>
              <a:cxnLst/>
              <a:rect l="l" t="t" r="r" b="b"/>
              <a:pathLst>
                <a:path w="528" h="756">
                  <a:moveTo>
                    <a:pt x="288" y="0"/>
                  </a:moveTo>
                  <a:lnTo>
                    <a:pt x="0" y="493"/>
                  </a:lnTo>
                  <a:lnTo>
                    <a:pt x="471" y="756"/>
                  </a:lnTo>
                  <a:lnTo>
                    <a:pt x="528" y="686"/>
                  </a:lnTo>
                  <a:lnTo>
                    <a:pt x="216" y="435"/>
                  </a:lnTo>
                  <a:lnTo>
                    <a:pt x="371" y="210"/>
                  </a:lnTo>
                  <a:lnTo>
                    <a:pt x="288" y="0"/>
                  </a:lnTo>
                  <a:close/>
                </a:path>
              </a:pathLst>
            </a:custGeom>
            <a:solidFill>
              <a:srgbClr val="9398A6"/>
            </a:solidFill>
          </p:spPr>
          <p:txBody>
            <a:bodyPr vert="horz" wrap="square" lIns="91440" tIns="45720" rIns="91440" bIns="45720" anchor="ctr">
              <a:normAutofit/>
            </a:bodyPr>
            <a:lstStyle/>
            <a:p>
              <a:pPr marL="0" algn="ctr"/>
              <a:endParaRPr/>
            </a:p>
          </p:txBody>
        </p:sp>
        <p:sp>
          <p:nvSpPr>
            <p:cNvPr id="50" name="Freeform 50"/>
            <p:cNvSpPr/>
            <p:nvPr/>
          </p:nvSpPr>
          <p:spPr>
            <a:xfrm>
              <a:off x="3876675" y="3592513"/>
              <a:ext cx="258763" cy="201613"/>
            </a:xfrm>
            <a:custGeom>
              <a:avLst/>
              <a:gdLst/>
              <a:ahLst/>
              <a:cxnLst/>
              <a:rect l="l" t="t" r="r" b="b"/>
              <a:pathLst>
                <a:path w="163" h="127">
                  <a:moveTo>
                    <a:pt x="38" y="0"/>
                  </a:moveTo>
                  <a:lnTo>
                    <a:pt x="119" y="16"/>
                  </a:lnTo>
                  <a:lnTo>
                    <a:pt x="163" y="89"/>
                  </a:lnTo>
                  <a:lnTo>
                    <a:pt x="110" y="127"/>
                  </a:lnTo>
                  <a:lnTo>
                    <a:pt x="0" y="47"/>
                  </a:lnTo>
                  <a:lnTo>
                    <a:pt x="38" y="0"/>
                  </a:lnTo>
                  <a:close/>
                </a:path>
              </a:pathLst>
            </a:custGeom>
            <a:solidFill>
              <a:srgbClr val="EBCEB1"/>
            </a:solidFill>
          </p:spPr>
          <p:txBody>
            <a:bodyPr vert="horz" wrap="square" lIns="91440" tIns="45720" rIns="91440" bIns="45720" anchor="ctr">
              <a:normAutofit/>
            </a:bodyPr>
            <a:lstStyle/>
            <a:p>
              <a:pPr marL="0" algn="ctr"/>
              <a:endParaRPr/>
            </a:p>
          </p:txBody>
        </p:sp>
        <p:sp>
          <p:nvSpPr>
            <p:cNvPr id="51" name="Freeform 51"/>
            <p:cNvSpPr/>
            <p:nvPr/>
          </p:nvSpPr>
          <p:spPr>
            <a:xfrm>
              <a:off x="3302000" y="5595938"/>
              <a:ext cx="241300" cy="153988"/>
            </a:xfrm>
            <a:custGeom>
              <a:avLst/>
              <a:gdLst/>
              <a:ahLst/>
              <a:cxnLst/>
              <a:rect l="l" t="t" r="r" b="b"/>
              <a:pathLst>
                <a:path w="152" h="97">
                  <a:moveTo>
                    <a:pt x="23" y="0"/>
                  </a:moveTo>
                  <a:lnTo>
                    <a:pt x="112" y="24"/>
                  </a:lnTo>
                  <a:lnTo>
                    <a:pt x="152" y="63"/>
                  </a:lnTo>
                  <a:lnTo>
                    <a:pt x="114" y="97"/>
                  </a:lnTo>
                  <a:lnTo>
                    <a:pt x="0" y="46"/>
                  </a:lnTo>
                  <a:lnTo>
                    <a:pt x="23" y="0"/>
                  </a:lnTo>
                  <a:close/>
                </a:path>
              </a:pathLst>
            </a:custGeom>
            <a:solidFill>
              <a:srgbClr val="333333"/>
            </a:solidFill>
          </p:spPr>
          <p:txBody>
            <a:bodyPr vert="horz" wrap="square" lIns="91440" tIns="45720" rIns="91440" bIns="45720" anchor="ctr">
              <a:normAutofit/>
            </a:bodyPr>
            <a:lstStyle/>
            <a:p>
              <a:pPr marL="0" algn="ctr"/>
              <a:endParaRPr/>
            </a:p>
          </p:txBody>
        </p:sp>
        <p:sp>
          <p:nvSpPr>
            <p:cNvPr id="52" name="Freeform 52"/>
            <p:cNvSpPr/>
            <p:nvPr/>
          </p:nvSpPr>
          <p:spPr>
            <a:xfrm>
              <a:off x="4024313" y="5586413"/>
              <a:ext cx="230188" cy="133350"/>
            </a:xfrm>
            <a:custGeom>
              <a:avLst/>
              <a:gdLst/>
              <a:ahLst/>
              <a:cxnLst/>
              <a:rect l="l" t="t" r="r" b="b"/>
              <a:pathLst>
                <a:path w="145" h="84">
                  <a:moveTo>
                    <a:pt x="70" y="5"/>
                  </a:moveTo>
                  <a:lnTo>
                    <a:pt x="145" y="35"/>
                  </a:lnTo>
                  <a:lnTo>
                    <a:pt x="128" y="84"/>
                  </a:lnTo>
                  <a:lnTo>
                    <a:pt x="0" y="54"/>
                  </a:lnTo>
                  <a:lnTo>
                    <a:pt x="0" y="0"/>
                  </a:lnTo>
                  <a:lnTo>
                    <a:pt x="70" y="5"/>
                  </a:lnTo>
                  <a:close/>
                </a:path>
              </a:pathLst>
            </a:custGeom>
            <a:solidFill>
              <a:srgbClr val="333333"/>
            </a:solidFill>
          </p:spPr>
          <p:txBody>
            <a:bodyPr vert="horz" wrap="square" lIns="91440" tIns="45720" rIns="91440" bIns="45720" anchor="ctr">
              <a:normAutofit/>
            </a:bodyPr>
            <a:lstStyle/>
            <a:p>
              <a:pPr marL="0" algn="ctr"/>
              <a:endParaRPr/>
            </a:p>
          </p:txBody>
        </p:sp>
        <p:sp>
          <p:nvSpPr>
            <p:cNvPr id="53" name="Freeform 53"/>
            <p:cNvSpPr/>
            <p:nvPr/>
          </p:nvSpPr>
          <p:spPr>
            <a:xfrm>
              <a:off x="4752975" y="3433763"/>
              <a:ext cx="482600" cy="414338"/>
            </a:xfrm>
            <a:custGeom>
              <a:avLst/>
              <a:gdLst/>
              <a:ahLst/>
              <a:cxnLst/>
              <a:rect l="l" t="t" r="r" b="b"/>
              <a:pathLst>
                <a:path w="400" h="345">
                  <a:moveTo>
                    <a:pt x="79" y="276"/>
                  </a:moveTo>
                  <a:cubicBezTo>
                    <a:pt x="144" y="295"/>
                    <a:pt x="144" y="295"/>
                    <a:pt x="144" y="295"/>
                  </a:cubicBezTo>
                  <a:cubicBezTo>
                    <a:pt x="167" y="301"/>
                    <a:pt x="205" y="312"/>
                    <a:pt x="228" y="319"/>
                  </a:cubicBezTo>
                  <a:cubicBezTo>
                    <a:pt x="293" y="338"/>
                    <a:pt x="293" y="338"/>
                    <a:pt x="293" y="338"/>
                  </a:cubicBezTo>
                  <a:cubicBezTo>
                    <a:pt x="316" y="345"/>
                    <a:pt x="340" y="331"/>
                    <a:pt x="345" y="307"/>
                  </a:cubicBezTo>
                  <a:cubicBezTo>
                    <a:pt x="360" y="241"/>
                    <a:pt x="360" y="241"/>
                    <a:pt x="360" y="241"/>
                  </a:cubicBezTo>
                  <a:cubicBezTo>
                    <a:pt x="365" y="218"/>
                    <a:pt x="374" y="180"/>
                    <a:pt x="379" y="156"/>
                  </a:cubicBezTo>
                  <a:cubicBezTo>
                    <a:pt x="394" y="90"/>
                    <a:pt x="394" y="90"/>
                    <a:pt x="394" y="90"/>
                  </a:cubicBezTo>
                  <a:cubicBezTo>
                    <a:pt x="400" y="66"/>
                    <a:pt x="384" y="59"/>
                    <a:pt x="361" y="73"/>
                  </a:cubicBezTo>
                  <a:cubicBezTo>
                    <a:pt x="320" y="97"/>
                    <a:pt x="320" y="97"/>
                    <a:pt x="320" y="97"/>
                  </a:cubicBezTo>
                  <a:cubicBezTo>
                    <a:pt x="305" y="71"/>
                    <a:pt x="290" y="46"/>
                    <a:pt x="284" y="37"/>
                  </a:cubicBezTo>
                  <a:cubicBezTo>
                    <a:pt x="271" y="16"/>
                    <a:pt x="246" y="0"/>
                    <a:pt x="196" y="0"/>
                  </a:cubicBezTo>
                  <a:cubicBezTo>
                    <a:pt x="159" y="0"/>
                    <a:pt x="62" y="1"/>
                    <a:pt x="0" y="1"/>
                  </a:cubicBezTo>
                  <a:cubicBezTo>
                    <a:pt x="82" y="145"/>
                    <a:pt x="82" y="145"/>
                    <a:pt x="82" y="145"/>
                  </a:cubicBezTo>
                  <a:cubicBezTo>
                    <a:pt x="84" y="147"/>
                    <a:pt x="85" y="149"/>
                    <a:pt x="87" y="152"/>
                  </a:cubicBezTo>
                  <a:cubicBezTo>
                    <a:pt x="91" y="160"/>
                    <a:pt x="106" y="187"/>
                    <a:pt x="120" y="214"/>
                  </a:cubicBezTo>
                  <a:cubicBezTo>
                    <a:pt x="80" y="238"/>
                    <a:pt x="80" y="238"/>
                    <a:pt x="80" y="238"/>
                  </a:cubicBezTo>
                  <a:cubicBezTo>
                    <a:pt x="57" y="252"/>
                    <a:pt x="56" y="269"/>
                    <a:pt x="79" y="276"/>
                  </a:cubicBezTo>
                  <a:close/>
                </a:path>
              </a:pathLst>
            </a:custGeom>
            <a:solidFill>
              <a:srgbClr val="FFFFFF"/>
            </a:solidFill>
          </p:spPr>
          <p:txBody>
            <a:bodyPr vert="horz" wrap="square" lIns="91440" tIns="45720" rIns="91440" bIns="45720" anchor="ctr">
              <a:normAutofit/>
            </a:bodyPr>
            <a:lstStyle/>
            <a:p>
              <a:pPr marL="0" algn="ctr"/>
              <a:endParaRPr/>
            </a:p>
          </p:txBody>
        </p:sp>
        <p:sp>
          <p:nvSpPr>
            <p:cNvPr id="54" name="Freeform 54"/>
            <p:cNvSpPr/>
            <p:nvPr/>
          </p:nvSpPr>
          <p:spPr>
            <a:xfrm>
              <a:off x="4451350" y="3433763"/>
              <a:ext cx="381000" cy="373063"/>
            </a:xfrm>
            <a:custGeom>
              <a:avLst/>
              <a:gdLst/>
              <a:ahLst/>
              <a:cxnLst/>
              <a:rect l="l" t="t" r="r" b="b"/>
              <a:pathLst>
                <a:path w="317" h="309">
                  <a:moveTo>
                    <a:pt x="87" y="48"/>
                  </a:moveTo>
                  <a:cubicBezTo>
                    <a:pt x="66" y="80"/>
                    <a:pt x="12" y="165"/>
                    <a:pt x="12" y="165"/>
                  </a:cubicBezTo>
                  <a:cubicBezTo>
                    <a:pt x="0" y="184"/>
                    <a:pt x="6" y="209"/>
                    <a:pt x="26" y="221"/>
                  </a:cubicBezTo>
                  <a:cubicBezTo>
                    <a:pt x="157" y="298"/>
                    <a:pt x="157" y="298"/>
                    <a:pt x="157" y="298"/>
                  </a:cubicBezTo>
                  <a:cubicBezTo>
                    <a:pt x="176" y="309"/>
                    <a:pt x="202" y="303"/>
                    <a:pt x="214" y="283"/>
                  </a:cubicBezTo>
                  <a:cubicBezTo>
                    <a:pt x="214" y="283"/>
                    <a:pt x="288" y="162"/>
                    <a:pt x="294" y="151"/>
                  </a:cubicBezTo>
                  <a:cubicBezTo>
                    <a:pt x="301" y="139"/>
                    <a:pt x="310" y="137"/>
                    <a:pt x="317" y="144"/>
                  </a:cubicBezTo>
                  <a:cubicBezTo>
                    <a:pt x="235" y="0"/>
                    <a:pt x="235" y="0"/>
                    <a:pt x="235" y="0"/>
                  </a:cubicBezTo>
                  <a:cubicBezTo>
                    <a:pt x="213" y="0"/>
                    <a:pt x="196" y="0"/>
                    <a:pt x="187" y="0"/>
                  </a:cubicBezTo>
                  <a:cubicBezTo>
                    <a:pt x="153" y="0"/>
                    <a:pt x="114" y="6"/>
                    <a:pt x="87" y="48"/>
                  </a:cubicBezTo>
                  <a:close/>
                </a:path>
              </a:pathLst>
            </a:custGeom>
            <a:solidFill>
              <a:srgbClr val="FFFFFF"/>
            </a:solidFill>
          </p:spPr>
          <p:txBody>
            <a:bodyPr vert="horz" wrap="square" lIns="91440" tIns="45720" rIns="91440" bIns="45720" anchor="ctr">
              <a:normAutofit/>
            </a:bodyPr>
            <a:lstStyle/>
            <a:p>
              <a:pPr marL="0" algn="ctr"/>
              <a:endParaRPr/>
            </a:p>
          </p:txBody>
        </p:sp>
        <p:sp>
          <p:nvSpPr>
            <p:cNvPr id="55" name="Freeform 55"/>
            <p:cNvSpPr/>
            <p:nvPr/>
          </p:nvSpPr>
          <p:spPr>
            <a:xfrm>
              <a:off x="4233863" y="3752851"/>
              <a:ext cx="419100" cy="576263"/>
            </a:xfrm>
            <a:custGeom>
              <a:avLst/>
              <a:gdLst/>
              <a:ahLst/>
              <a:cxnLst/>
              <a:rect l="l" t="t" r="r" b="b"/>
              <a:pathLst>
                <a:path w="348" h="478">
                  <a:moveTo>
                    <a:pt x="35" y="322"/>
                  </a:moveTo>
                  <a:cubicBezTo>
                    <a:pt x="50" y="350"/>
                    <a:pt x="91" y="424"/>
                    <a:pt x="121" y="478"/>
                  </a:cubicBezTo>
                  <a:cubicBezTo>
                    <a:pt x="213" y="326"/>
                    <a:pt x="213" y="326"/>
                    <a:pt x="213" y="326"/>
                  </a:cubicBezTo>
                  <a:cubicBezTo>
                    <a:pt x="224" y="307"/>
                    <a:pt x="245" y="273"/>
                    <a:pt x="262" y="244"/>
                  </a:cubicBezTo>
                  <a:cubicBezTo>
                    <a:pt x="309" y="271"/>
                    <a:pt x="309" y="271"/>
                    <a:pt x="309" y="271"/>
                  </a:cubicBezTo>
                  <a:cubicBezTo>
                    <a:pt x="333" y="284"/>
                    <a:pt x="348" y="276"/>
                    <a:pt x="342" y="252"/>
                  </a:cubicBezTo>
                  <a:cubicBezTo>
                    <a:pt x="326" y="187"/>
                    <a:pt x="326" y="187"/>
                    <a:pt x="326" y="187"/>
                  </a:cubicBezTo>
                  <a:cubicBezTo>
                    <a:pt x="320" y="164"/>
                    <a:pt x="310" y="125"/>
                    <a:pt x="304" y="102"/>
                  </a:cubicBezTo>
                  <a:cubicBezTo>
                    <a:pt x="288" y="36"/>
                    <a:pt x="288" y="36"/>
                    <a:pt x="288" y="36"/>
                  </a:cubicBezTo>
                  <a:cubicBezTo>
                    <a:pt x="282" y="13"/>
                    <a:pt x="258" y="0"/>
                    <a:pt x="235" y="7"/>
                  </a:cubicBezTo>
                  <a:cubicBezTo>
                    <a:pt x="171" y="28"/>
                    <a:pt x="171" y="28"/>
                    <a:pt x="171" y="28"/>
                  </a:cubicBezTo>
                  <a:cubicBezTo>
                    <a:pt x="148" y="35"/>
                    <a:pt x="110" y="47"/>
                    <a:pt x="87" y="54"/>
                  </a:cubicBezTo>
                  <a:cubicBezTo>
                    <a:pt x="23" y="75"/>
                    <a:pt x="23" y="75"/>
                    <a:pt x="23" y="75"/>
                  </a:cubicBezTo>
                  <a:cubicBezTo>
                    <a:pt x="0" y="82"/>
                    <a:pt x="1" y="99"/>
                    <a:pt x="25" y="112"/>
                  </a:cubicBezTo>
                  <a:cubicBezTo>
                    <a:pt x="60" y="132"/>
                    <a:pt x="60" y="132"/>
                    <a:pt x="60" y="132"/>
                  </a:cubicBezTo>
                  <a:cubicBezTo>
                    <a:pt x="42" y="167"/>
                    <a:pt x="21" y="208"/>
                    <a:pt x="16" y="219"/>
                  </a:cubicBezTo>
                  <a:cubicBezTo>
                    <a:pt x="6" y="240"/>
                    <a:pt x="12" y="277"/>
                    <a:pt x="35" y="322"/>
                  </a:cubicBezTo>
                  <a:close/>
                </a:path>
              </a:pathLst>
            </a:custGeom>
            <a:solidFill>
              <a:srgbClr val="FFFFFF"/>
            </a:solidFill>
          </p:spPr>
          <p:txBody>
            <a:bodyPr vert="horz" wrap="square" lIns="91440" tIns="45720" rIns="91440" bIns="45720" anchor="ctr">
              <a:normAutofit/>
            </a:bodyPr>
            <a:lstStyle/>
            <a:p>
              <a:pPr marL="0" algn="ctr"/>
              <a:endParaRPr/>
            </a:p>
          </p:txBody>
        </p:sp>
        <p:sp>
          <p:nvSpPr>
            <p:cNvPr id="56" name="Freeform 56"/>
            <p:cNvSpPr/>
            <p:nvPr/>
          </p:nvSpPr>
          <p:spPr>
            <a:xfrm>
              <a:off x="4384675" y="4179888"/>
              <a:ext cx="379413" cy="307975"/>
            </a:xfrm>
            <a:custGeom>
              <a:avLst/>
              <a:gdLst/>
              <a:ahLst/>
              <a:cxnLst/>
              <a:rect l="l" t="t" r="r" b="b"/>
              <a:pathLst>
                <a:path w="315" h="256">
                  <a:moveTo>
                    <a:pt x="0" y="140"/>
                  </a:moveTo>
                  <a:cubicBezTo>
                    <a:pt x="16" y="170"/>
                    <a:pt x="30" y="194"/>
                    <a:pt x="33" y="201"/>
                  </a:cubicBezTo>
                  <a:cubicBezTo>
                    <a:pt x="43" y="219"/>
                    <a:pt x="57" y="256"/>
                    <a:pt x="146" y="255"/>
                  </a:cubicBezTo>
                  <a:cubicBezTo>
                    <a:pt x="234" y="255"/>
                    <a:pt x="274" y="255"/>
                    <a:pt x="274" y="255"/>
                  </a:cubicBezTo>
                  <a:cubicBezTo>
                    <a:pt x="297" y="255"/>
                    <a:pt x="315" y="236"/>
                    <a:pt x="315" y="213"/>
                  </a:cubicBezTo>
                  <a:cubicBezTo>
                    <a:pt x="314" y="61"/>
                    <a:pt x="314" y="61"/>
                    <a:pt x="314" y="61"/>
                  </a:cubicBezTo>
                  <a:cubicBezTo>
                    <a:pt x="314" y="39"/>
                    <a:pt x="296" y="20"/>
                    <a:pt x="273" y="21"/>
                  </a:cubicBezTo>
                  <a:cubicBezTo>
                    <a:pt x="273" y="21"/>
                    <a:pt x="122" y="21"/>
                    <a:pt x="97" y="22"/>
                  </a:cubicBezTo>
                  <a:cubicBezTo>
                    <a:pt x="81" y="22"/>
                    <a:pt x="79" y="11"/>
                    <a:pt x="85" y="1"/>
                  </a:cubicBezTo>
                  <a:cubicBezTo>
                    <a:pt x="85" y="0"/>
                    <a:pt x="0" y="140"/>
                    <a:pt x="0" y="140"/>
                  </a:cubicBezTo>
                  <a:close/>
                </a:path>
              </a:pathLst>
            </a:custGeom>
            <a:solidFill>
              <a:srgbClr val="FFFFFF"/>
            </a:solidFill>
          </p:spPr>
          <p:txBody>
            <a:bodyPr vert="horz" wrap="square" lIns="91440" tIns="45720" rIns="91440" bIns="45720" anchor="ctr">
              <a:normAutofit/>
            </a:bodyPr>
            <a:lstStyle/>
            <a:p>
              <a:pPr marL="0" algn="ctr"/>
              <a:endParaRPr/>
            </a:p>
          </p:txBody>
        </p:sp>
        <p:sp>
          <p:nvSpPr>
            <p:cNvPr id="57" name="Freeform 57"/>
            <p:cNvSpPr/>
            <p:nvPr/>
          </p:nvSpPr>
          <p:spPr>
            <a:xfrm>
              <a:off x="5033963" y="3811588"/>
              <a:ext cx="349250" cy="538163"/>
            </a:xfrm>
            <a:custGeom>
              <a:avLst/>
              <a:gdLst/>
              <a:ahLst/>
              <a:cxnLst/>
              <a:rect l="l" t="t" r="r" b="b"/>
              <a:pathLst>
                <a:path w="290" h="448">
                  <a:moveTo>
                    <a:pt x="278" y="160"/>
                  </a:moveTo>
                  <a:cubicBezTo>
                    <a:pt x="267" y="137"/>
                    <a:pt x="210" y="27"/>
                    <a:pt x="210" y="27"/>
                  </a:cubicBezTo>
                  <a:cubicBezTo>
                    <a:pt x="200" y="6"/>
                    <a:pt x="175" y="0"/>
                    <a:pt x="156" y="12"/>
                  </a:cubicBezTo>
                  <a:cubicBezTo>
                    <a:pt x="26" y="92"/>
                    <a:pt x="26" y="92"/>
                    <a:pt x="26" y="92"/>
                  </a:cubicBezTo>
                  <a:cubicBezTo>
                    <a:pt x="7" y="103"/>
                    <a:pt x="0" y="129"/>
                    <a:pt x="11" y="149"/>
                  </a:cubicBezTo>
                  <a:cubicBezTo>
                    <a:pt x="11" y="149"/>
                    <a:pt x="51" y="220"/>
                    <a:pt x="73" y="260"/>
                  </a:cubicBezTo>
                  <a:cubicBezTo>
                    <a:pt x="90" y="294"/>
                    <a:pt x="90" y="294"/>
                    <a:pt x="90" y="294"/>
                  </a:cubicBezTo>
                  <a:cubicBezTo>
                    <a:pt x="167" y="448"/>
                    <a:pt x="167" y="448"/>
                    <a:pt x="167" y="448"/>
                  </a:cubicBezTo>
                  <a:cubicBezTo>
                    <a:pt x="194" y="398"/>
                    <a:pt x="239" y="312"/>
                    <a:pt x="258" y="275"/>
                  </a:cubicBezTo>
                  <a:cubicBezTo>
                    <a:pt x="283" y="225"/>
                    <a:pt x="290" y="182"/>
                    <a:pt x="278" y="160"/>
                  </a:cubicBezTo>
                  <a:close/>
                </a:path>
              </a:pathLst>
            </a:custGeom>
            <a:solidFill>
              <a:srgbClr val="FFFFFF"/>
            </a:solidFill>
          </p:spPr>
          <p:txBody>
            <a:bodyPr vert="horz" wrap="square" lIns="91440" tIns="45720" rIns="91440" bIns="45720" anchor="ctr">
              <a:normAutofit/>
            </a:bodyPr>
            <a:lstStyle/>
            <a:p>
              <a:pPr marL="0" algn="ctr"/>
              <a:endParaRPr/>
            </a:p>
          </p:txBody>
        </p:sp>
        <p:sp>
          <p:nvSpPr>
            <p:cNvPr id="58" name="Freeform 58"/>
            <p:cNvSpPr/>
            <p:nvPr/>
          </p:nvSpPr>
          <p:spPr>
            <a:xfrm>
              <a:off x="4770438" y="4102101"/>
              <a:ext cx="458788" cy="479425"/>
            </a:xfrm>
            <a:custGeom>
              <a:avLst/>
              <a:gdLst/>
              <a:ahLst/>
              <a:cxnLst/>
              <a:rect l="l" t="t" r="r" b="b"/>
              <a:pathLst>
                <a:path w="381" h="398">
                  <a:moveTo>
                    <a:pt x="362" y="256"/>
                  </a:moveTo>
                  <a:cubicBezTo>
                    <a:pt x="365" y="251"/>
                    <a:pt x="372" y="238"/>
                    <a:pt x="381" y="222"/>
                  </a:cubicBezTo>
                  <a:cubicBezTo>
                    <a:pt x="304" y="68"/>
                    <a:pt x="304" y="68"/>
                    <a:pt x="304" y="68"/>
                  </a:cubicBezTo>
                  <a:cubicBezTo>
                    <a:pt x="305" y="77"/>
                    <a:pt x="301" y="83"/>
                    <a:pt x="290" y="83"/>
                  </a:cubicBezTo>
                  <a:cubicBezTo>
                    <a:pt x="282" y="83"/>
                    <a:pt x="245" y="84"/>
                    <a:pt x="211" y="84"/>
                  </a:cubicBezTo>
                  <a:cubicBezTo>
                    <a:pt x="210" y="36"/>
                    <a:pt x="210" y="36"/>
                    <a:pt x="210" y="36"/>
                  </a:cubicBezTo>
                  <a:cubicBezTo>
                    <a:pt x="210" y="9"/>
                    <a:pt x="195" y="0"/>
                    <a:pt x="178" y="16"/>
                  </a:cubicBezTo>
                  <a:cubicBezTo>
                    <a:pt x="129" y="63"/>
                    <a:pt x="129" y="63"/>
                    <a:pt x="129" y="63"/>
                  </a:cubicBezTo>
                  <a:cubicBezTo>
                    <a:pt x="112" y="80"/>
                    <a:pt x="83" y="107"/>
                    <a:pt x="66" y="124"/>
                  </a:cubicBezTo>
                  <a:cubicBezTo>
                    <a:pt x="17" y="171"/>
                    <a:pt x="17" y="171"/>
                    <a:pt x="17" y="171"/>
                  </a:cubicBezTo>
                  <a:cubicBezTo>
                    <a:pt x="0" y="187"/>
                    <a:pt x="0" y="214"/>
                    <a:pt x="18" y="231"/>
                  </a:cubicBezTo>
                  <a:cubicBezTo>
                    <a:pt x="67" y="277"/>
                    <a:pt x="67" y="277"/>
                    <a:pt x="67" y="277"/>
                  </a:cubicBezTo>
                  <a:cubicBezTo>
                    <a:pt x="85" y="293"/>
                    <a:pt x="114" y="320"/>
                    <a:pt x="132" y="336"/>
                  </a:cubicBezTo>
                  <a:cubicBezTo>
                    <a:pt x="181" y="382"/>
                    <a:pt x="181" y="382"/>
                    <a:pt x="181" y="382"/>
                  </a:cubicBezTo>
                  <a:cubicBezTo>
                    <a:pt x="199" y="398"/>
                    <a:pt x="213" y="389"/>
                    <a:pt x="213" y="362"/>
                  </a:cubicBezTo>
                  <a:cubicBezTo>
                    <a:pt x="213" y="316"/>
                    <a:pt x="213" y="316"/>
                    <a:pt x="213" y="316"/>
                  </a:cubicBezTo>
                  <a:cubicBezTo>
                    <a:pt x="232" y="316"/>
                    <a:pt x="254" y="316"/>
                    <a:pt x="273" y="316"/>
                  </a:cubicBezTo>
                  <a:cubicBezTo>
                    <a:pt x="329" y="316"/>
                    <a:pt x="350" y="277"/>
                    <a:pt x="362" y="256"/>
                  </a:cubicBezTo>
                  <a:close/>
                </a:path>
              </a:pathLst>
            </a:custGeom>
            <a:solidFill>
              <a:srgbClr val="FFFFFF"/>
            </a:solidFill>
          </p:spPr>
          <p:txBody>
            <a:bodyPr vert="horz" wrap="square" lIns="91440" tIns="45720" rIns="91440" bIns="45720" anchor="ctr">
              <a:normAutofit/>
            </a:bodyPr>
            <a:lstStyle/>
            <a:p>
              <a:pPr marL="0" algn="ctr"/>
              <a:endParaRPr/>
            </a:p>
          </p:txBody>
        </p:sp>
        <p:sp>
          <p:nvSpPr>
            <p:cNvPr id="59" name="Freeform 59"/>
            <p:cNvSpPr/>
            <p:nvPr/>
          </p:nvSpPr>
          <p:spPr>
            <a:xfrm>
              <a:off x="6654800" y="1962151"/>
              <a:ext cx="477838" cy="434975"/>
            </a:xfrm>
            <a:custGeom>
              <a:avLst/>
              <a:gdLst/>
              <a:ahLst/>
              <a:cxnLst/>
              <a:rect l="l" t="t" r="r" b="b"/>
              <a:pathLst>
                <a:path w="397" h="362">
                  <a:moveTo>
                    <a:pt x="302" y="76"/>
                  </a:moveTo>
                  <a:cubicBezTo>
                    <a:pt x="208" y="0"/>
                    <a:pt x="0" y="6"/>
                    <a:pt x="0" y="6"/>
                  </a:cubicBezTo>
                  <a:cubicBezTo>
                    <a:pt x="0" y="6"/>
                    <a:pt x="39" y="210"/>
                    <a:pt x="133" y="286"/>
                  </a:cubicBezTo>
                  <a:cubicBezTo>
                    <a:pt x="228" y="362"/>
                    <a:pt x="363" y="298"/>
                    <a:pt x="363" y="298"/>
                  </a:cubicBezTo>
                  <a:cubicBezTo>
                    <a:pt x="363" y="298"/>
                    <a:pt x="397" y="153"/>
                    <a:pt x="302" y="76"/>
                  </a:cubicBezTo>
                  <a:close/>
                  <a:moveTo>
                    <a:pt x="363" y="298"/>
                  </a:moveTo>
                  <a:cubicBezTo>
                    <a:pt x="363" y="298"/>
                    <a:pt x="355" y="302"/>
                    <a:pt x="342" y="306"/>
                  </a:cubicBezTo>
                  <a:cubicBezTo>
                    <a:pt x="135" y="114"/>
                    <a:pt x="135" y="114"/>
                    <a:pt x="135" y="114"/>
                  </a:cubicBezTo>
                  <a:cubicBezTo>
                    <a:pt x="366" y="276"/>
                    <a:pt x="366" y="276"/>
                    <a:pt x="366" y="276"/>
                  </a:cubicBezTo>
                  <a:cubicBezTo>
                    <a:pt x="365" y="290"/>
                    <a:pt x="363" y="298"/>
                    <a:pt x="363" y="298"/>
                  </a:cubicBezTo>
                  <a:close/>
                </a:path>
              </a:pathLst>
            </a:custGeom>
            <a:solidFill>
              <a:srgbClr val="FFFFFF"/>
            </a:solidFill>
          </p:spPr>
          <p:txBody>
            <a:bodyPr vert="horz" wrap="square" lIns="91440" tIns="45720" rIns="91440" bIns="45720" anchor="ctr">
              <a:normAutofit/>
            </a:bodyPr>
            <a:lstStyle/>
            <a:p>
              <a:pPr marL="0" algn="ctr"/>
              <a:endParaRPr/>
            </a:p>
          </p:txBody>
        </p:sp>
        <p:sp>
          <p:nvSpPr>
            <p:cNvPr id="60" name="Freeform 60"/>
            <p:cNvSpPr/>
            <p:nvPr/>
          </p:nvSpPr>
          <p:spPr>
            <a:xfrm>
              <a:off x="7077075" y="1789113"/>
              <a:ext cx="590550" cy="627063"/>
            </a:xfrm>
            <a:custGeom>
              <a:avLst/>
              <a:gdLst/>
              <a:ahLst/>
              <a:cxnLst/>
              <a:rect l="l" t="t" r="r" b="b"/>
              <a:pathLst>
                <a:path w="490" h="522">
                  <a:moveTo>
                    <a:pt x="378" y="400"/>
                  </a:moveTo>
                  <a:cubicBezTo>
                    <a:pt x="485" y="278"/>
                    <a:pt x="490" y="0"/>
                    <a:pt x="490" y="0"/>
                  </a:cubicBezTo>
                  <a:cubicBezTo>
                    <a:pt x="490" y="0"/>
                    <a:pt x="215" y="39"/>
                    <a:pt x="107" y="161"/>
                  </a:cubicBezTo>
                  <a:cubicBezTo>
                    <a:pt x="0" y="283"/>
                    <a:pt x="77" y="467"/>
                    <a:pt x="77" y="467"/>
                  </a:cubicBezTo>
                  <a:cubicBezTo>
                    <a:pt x="77" y="467"/>
                    <a:pt x="270" y="522"/>
                    <a:pt x="378" y="400"/>
                  </a:cubicBezTo>
                  <a:close/>
                  <a:moveTo>
                    <a:pt x="77" y="467"/>
                  </a:moveTo>
                  <a:cubicBezTo>
                    <a:pt x="77" y="467"/>
                    <a:pt x="73" y="457"/>
                    <a:pt x="68" y="439"/>
                  </a:cubicBezTo>
                  <a:cubicBezTo>
                    <a:pt x="337" y="174"/>
                    <a:pt x="337" y="174"/>
                    <a:pt x="337" y="174"/>
                  </a:cubicBezTo>
                  <a:cubicBezTo>
                    <a:pt x="107" y="474"/>
                    <a:pt x="107" y="474"/>
                    <a:pt x="107" y="474"/>
                  </a:cubicBezTo>
                  <a:cubicBezTo>
                    <a:pt x="88" y="471"/>
                    <a:pt x="77" y="467"/>
                    <a:pt x="77" y="467"/>
                  </a:cubicBezTo>
                  <a:close/>
                </a:path>
              </a:pathLst>
            </a:custGeom>
            <a:solidFill>
              <a:srgbClr val="FFFFFF"/>
            </a:solidFill>
          </p:spPr>
          <p:txBody>
            <a:bodyPr vert="horz" wrap="square" lIns="91440" tIns="45720" rIns="91440" bIns="45720" anchor="ctr">
              <a:normAutofit/>
            </a:bodyPr>
            <a:lstStyle/>
            <a:p>
              <a:pPr marL="0" algn="ctr"/>
              <a:endParaRPr/>
            </a:p>
          </p:txBody>
        </p:sp>
        <p:sp>
          <p:nvSpPr>
            <p:cNvPr id="61" name="Freeform 61"/>
            <p:cNvSpPr/>
            <p:nvPr/>
          </p:nvSpPr>
          <p:spPr>
            <a:xfrm>
              <a:off x="6737350" y="3302001"/>
              <a:ext cx="665163" cy="1031875"/>
            </a:xfrm>
            <a:custGeom>
              <a:avLst/>
              <a:gdLst/>
              <a:ahLst/>
              <a:cxnLst/>
              <a:rect l="l" t="t" r="r" b="b"/>
              <a:pathLst>
                <a:path w="552" h="858">
                  <a:moveTo>
                    <a:pt x="276" y="0"/>
                  </a:moveTo>
                  <a:cubicBezTo>
                    <a:pt x="276" y="0"/>
                    <a:pt x="0" y="299"/>
                    <a:pt x="0" y="549"/>
                  </a:cubicBezTo>
                  <a:cubicBezTo>
                    <a:pt x="0" y="798"/>
                    <a:pt x="191" y="858"/>
                    <a:pt x="276" y="858"/>
                  </a:cubicBezTo>
                  <a:cubicBezTo>
                    <a:pt x="361" y="858"/>
                    <a:pt x="552" y="798"/>
                    <a:pt x="552" y="549"/>
                  </a:cubicBezTo>
                  <a:cubicBezTo>
                    <a:pt x="552" y="299"/>
                    <a:pt x="276" y="0"/>
                    <a:pt x="276" y="0"/>
                  </a:cubicBezTo>
                  <a:close/>
                  <a:moveTo>
                    <a:pt x="79" y="594"/>
                  </a:moveTo>
                  <a:cubicBezTo>
                    <a:pt x="81" y="648"/>
                    <a:pt x="90" y="695"/>
                    <a:pt x="104" y="737"/>
                  </a:cubicBezTo>
                  <a:cubicBezTo>
                    <a:pt x="64" y="692"/>
                    <a:pt x="34" y="627"/>
                    <a:pt x="34" y="535"/>
                  </a:cubicBezTo>
                  <a:cubicBezTo>
                    <a:pt x="34" y="316"/>
                    <a:pt x="276" y="53"/>
                    <a:pt x="276" y="53"/>
                  </a:cubicBezTo>
                  <a:cubicBezTo>
                    <a:pt x="276" y="53"/>
                    <a:pt x="276" y="54"/>
                    <a:pt x="277" y="54"/>
                  </a:cubicBezTo>
                  <a:cubicBezTo>
                    <a:pt x="182" y="199"/>
                    <a:pt x="72" y="409"/>
                    <a:pt x="79" y="594"/>
                  </a:cubicBezTo>
                  <a:close/>
                </a:path>
              </a:pathLst>
            </a:custGeom>
            <a:solidFill>
              <a:srgbClr val="FFFFFF"/>
            </a:solidFill>
          </p:spPr>
          <p:txBody>
            <a:bodyPr vert="horz" wrap="square" lIns="91440" tIns="45720" rIns="91440" bIns="45720" anchor="ctr">
              <a:normAutofit/>
            </a:bodyPr>
            <a:lstStyle/>
            <a:p>
              <a:pPr marL="0" algn="ctr"/>
              <a:endParaRPr/>
            </a:p>
          </p:txBody>
        </p:sp>
        <p:sp>
          <p:nvSpPr>
            <p:cNvPr id="62" name="Freeform 62"/>
            <p:cNvSpPr/>
            <p:nvPr/>
          </p:nvSpPr>
          <p:spPr>
            <a:xfrm>
              <a:off x="4878388" y="2228851"/>
              <a:ext cx="527050" cy="574675"/>
            </a:xfrm>
            <a:custGeom>
              <a:avLst/>
              <a:gdLst/>
              <a:ahLst/>
              <a:cxnLst/>
              <a:rect l="l" t="t" r="r" b="b"/>
              <a:pathLst>
                <a:path w="332" h="362">
                  <a:moveTo>
                    <a:pt x="0" y="40"/>
                  </a:moveTo>
                  <a:lnTo>
                    <a:pt x="111" y="0"/>
                  </a:lnTo>
                  <a:lnTo>
                    <a:pt x="273" y="177"/>
                  </a:lnTo>
                  <a:lnTo>
                    <a:pt x="194" y="208"/>
                  </a:lnTo>
                  <a:lnTo>
                    <a:pt x="332" y="362"/>
                  </a:lnTo>
                  <a:lnTo>
                    <a:pt x="67" y="199"/>
                  </a:lnTo>
                  <a:lnTo>
                    <a:pt x="151" y="159"/>
                  </a:lnTo>
                  <a:lnTo>
                    <a:pt x="0" y="40"/>
                  </a:lnTo>
                  <a:close/>
                </a:path>
              </a:pathLst>
            </a:custGeom>
            <a:solidFill>
              <a:srgbClr val="FFFFFF"/>
            </a:solidFill>
          </p:spPr>
          <p:txBody>
            <a:bodyPr vert="horz" wrap="square" lIns="91440" tIns="45720" rIns="91440" bIns="45720" anchor="ctr">
              <a:normAutofit/>
            </a:bodyPr>
            <a:lstStyle/>
            <a:p>
              <a:pPr marL="0" algn="ctr"/>
              <a:endParaRPr/>
            </a:p>
          </p:txBody>
        </p:sp>
        <p:sp>
          <p:nvSpPr>
            <p:cNvPr id="63" name="Freeform 63"/>
            <p:cNvSpPr/>
            <p:nvPr/>
          </p:nvSpPr>
          <p:spPr>
            <a:xfrm>
              <a:off x="5808663" y="1770063"/>
              <a:ext cx="258763" cy="187325"/>
            </a:xfrm>
            <a:custGeom>
              <a:avLst/>
              <a:gdLst/>
              <a:ahLst/>
              <a:cxnLst/>
              <a:rect l="l" t="t" r="r" b="b"/>
              <a:pathLst>
                <a:path w="215" h="156">
                  <a:moveTo>
                    <a:pt x="198" y="0"/>
                  </a:moveTo>
                  <a:cubicBezTo>
                    <a:pt x="106" y="0"/>
                    <a:pt x="106" y="0"/>
                    <a:pt x="106" y="0"/>
                  </a:cubicBezTo>
                  <a:cubicBezTo>
                    <a:pt x="14" y="0"/>
                    <a:pt x="14" y="0"/>
                    <a:pt x="14" y="0"/>
                  </a:cubicBezTo>
                  <a:cubicBezTo>
                    <a:pt x="6" y="0"/>
                    <a:pt x="0" y="6"/>
                    <a:pt x="0" y="14"/>
                  </a:cubicBezTo>
                  <a:cubicBezTo>
                    <a:pt x="1" y="74"/>
                    <a:pt x="1" y="74"/>
                    <a:pt x="1" y="74"/>
                  </a:cubicBezTo>
                  <a:cubicBezTo>
                    <a:pt x="1" y="78"/>
                    <a:pt x="2" y="81"/>
                    <a:pt x="4" y="84"/>
                  </a:cubicBezTo>
                  <a:cubicBezTo>
                    <a:pt x="42" y="125"/>
                    <a:pt x="42" y="125"/>
                    <a:pt x="42" y="125"/>
                  </a:cubicBezTo>
                  <a:cubicBezTo>
                    <a:pt x="44" y="128"/>
                    <a:pt x="47" y="131"/>
                    <a:pt x="47" y="135"/>
                  </a:cubicBezTo>
                  <a:cubicBezTo>
                    <a:pt x="47" y="141"/>
                    <a:pt x="47" y="141"/>
                    <a:pt x="47" y="141"/>
                  </a:cubicBezTo>
                  <a:cubicBezTo>
                    <a:pt x="47" y="149"/>
                    <a:pt x="51" y="156"/>
                    <a:pt x="59" y="156"/>
                  </a:cubicBezTo>
                  <a:cubicBezTo>
                    <a:pt x="154" y="156"/>
                    <a:pt x="154" y="156"/>
                    <a:pt x="154" y="156"/>
                  </a:cubicBezTo>
                  <a:cubicBezTo>
                    <a:pt x="162" y="156"/>
                    <a:pt x="167" y="149"/>
                    <a:pt x="167" y="141"/>
                  </a:cubicBezTo>
                  <a:cubicBezTo>
                    <a:pt x="167" y="135"/>
                    <a:pt x="167" y="135"/>
                    <a:pt x="167" y="135"/>
                  </a:cubicBezTo>
                  <a:cubicBezTo>
                    <a:pt x="167" y="131"/>
                    <a:pt x="169" y="128"/>
                    <a:pt x="171" y="125"/>
                  </a:cubicBezTo>
                  <a:cubicBezTo>
                    <a:pt x="210" y="83"/>
                    <a:pt x="210" y="83"/>
                    <a:pt x="210" y="83"/>
                  </a:cubicBezTo>
                  <a:cubicBezTo>
                    <a:pt x="212" y="80"/>
                    <a:pt x="215" y="77"/>
                    <a:pt x="215" y="73"/>
                  </a:cubicBezTo>
                  <a:cubicBezTo>
                    <a:pt x="215" y="14"/>
                    <a:pt x="215" y="14"/>
                    <a:pt x="215" y="14"/>
                  </a:cubicBezTo>
                  <a:cubicBezTo>
                    <a:pt x="215" y="5"/>
                    <a:pt x="206" y="0"/>
                    <a:pt x="198" y="0"/>
                  </a:cubicBezTo>
                  <a:close/>
                </a:path>
              </a:pathLst>
            </a:custGeom>
            <a:solidFill>
              <a:srgbClr val="FFFFFF"/>
            </a:solidFill>
          </p:spPr>
          <p:txBody>
            <a:bodyPr vert="horz" wrap="square" lIns="91440" tIns="45720" rIns="91440" bIns="45720" anchor="ctr">
              <a:normAutofit/>
            </a:bodyPr>
            <a:lstStyle/>
            <a:p>
              <a:pPr marL="0" algn="ctr"/>
              <a:endParaRPr/>
            </a:p>
          </p:txBody>
        </p:sp>
        <p:sp>
          <p:nvSpPr>
            <p:cNvPr id="64" name="Freeform 64"/>
            <p:cNvSpPr/>
            <p:nvPr/>
          </p:nvSpPr>
          <p:spPr>
            <a:xfrm>
              <a:off x="5754688" y="1266826"/>
              <a:ext cx="328613" cy="195263"/>
            </a:xfrm>
            <a:custGeom>
              <a:avLst/>
              <a:gdLst/>
              <a:ahLst/>
              <a:cxnLst/>
              <a:rect l="l" t="t" r="r" b="b"/>
              <a:pathLst>
                <a:path w="273" h="162">
                  <a:moveTo>
                    <a:pt x="19" y="158"/>
                  </a:moveTo>
                  <a:cubicBezTo>
                    <a:pt x="264" y="58"/>
                    <a:pt x="264" y="58"/>
                    <a:pt x="264" y="58"/>
                  </a:cubicBezTo>
                  <a:cubicBezTo>
                    <a:pt x="270" y="56"/>
                    <a:pt x="273" y="51"/>
                    <a:pt x="273" y="45"/>
                  </a:cubicBezTo>
                  <a:cubicBezTo>
                    <a:pt x="273" y="17"/>
                    <a:pt x="273" y="17"/>
                    <a:pt x="273" y="17"/>
                  </a:cubicBezTo>
                  <a:cubicBezTo>
                    <a:pt x="273" y="7"/>
                    <a:pt x="262" y="0"/>
                    <a:pt x="252" y="4"/>
                  </a:cubicBezTo>
                  <a:cubicBezTo>
                    <a:pt x="8" y="103"/>
                    <a:pt x="8" y="103"/>
                    <a:pt x="8" y="103"/>
                  </a:cubicBezTo>
                  <a:cubicBezTo>
                    <a:pt x="2" y="105"/>
                    <a:pt x="0" y="110"/>
                    <a:pt x="0" y="117"/>
                  </a:cubicBezTo>
                  <a:cubicBezTo>
                    <a:pt x="0" y="144"/>
                    <a:pt x="0" y="144"/>
                    <a:pt x="0" y="144"/>
                  </a:cubicBezTo>
                  <a:cubicBezTo>
                    <a:pt x="0" y="154"/>
                    <a:pt x="9" y="162"/>
                    <a:pt x="19" y="158"/>
                  </a:cubicBezTo>
                  <a:close/>
                </a:path>
              </a:pathLst>
            </a:custGeom>
            <a:solidFill>
              <a:srgbClr val="FFFFFF"/>
            </a:solidFill>
          </p:spPr>
          <p:txBody>
            <a:bodyPr vert="horz" wrap="square" lIns="91440" tIns="45720" rIns="91440" bIns="45720" anchor="ctr">
              <a:normAutofit/>
            </a:bodyPr>
            <a:lstStyle/>
            <a:p>
              <a:pPr marL="0" algn="ctr"/>
              <a:endParaRPr/>
            </a:p>
          </p:txBody>
        </p:sp>
        <p:sp>
          <p:nvSpPr>
            <p:cNvPr id="65" name="Freeform 65"/>
            <p:cNvSpPr/>
            <p:nvPr/>
          </p:nvSpPr>
          <p:spPr>
            <a:xfrm>
              <a:off x="5764213" y="1474788"/>
              <a:ext cx="365125" cy="280988"/>
            </a:xfrm>
            <a:custGeom>
              <a:avLst/>
              <a:gdLst/>
              <a:ahLst/>
              <a:cxnLst/>
              <a:rect l="l" t="t" r="r" b="b"/>
              <a:pathLst>
                <a:path w="304" h="234">
                  <a:moveTo>
                    <a:pt x="284" y="3"/>
                  </a:moveTo>
                  <a:cubicBezTo>
                    <a:pt x="8" y="115"/>
                    <a:pt x="8" y="115"/>
                    <a:pt x="8" y="115"/>
                  </a:cubicBezTo>
                  <a:cubicBezTo>
                    <a:pt x="3" y="117"/>
                    <a:pt x="0" y="122"/>
                    <a:pt x="0" y="128"/>
                  </a:cubicBezTo>
                  <a:cubicBezTo>
                    <a:pt x="0" y="156"/>
                    <a:pt x="0" y="156"/>
                    <a:pt x="0" y="156"/>
                  </a:cubicBezTo>
                  <a:cubicBezTo>
                    <a:pt x="0" y="162"/>
                    <a:pt x="3" y="167"/>
                    <a:pt x="8" y="169"/>
                  </a:cubicBezTo>
                  <a:cubicBezTo>
                    <a:pt x="46" y="195"/>
                    <a:pt x="46" y="195"/>
                    <a:pt x="46" y="195"/>
                  </a:cubicBezTo>
                  <a:cubicBezTo>
                    <a:pt x="50" y="198"/>
                    <a:pt x="52" y="203"/>
                    <a:pt x="52" y="208"/>
                  </a:cubicBezTo>
                  <a:cubicBezTo>
                    <a:pt x="52" y="218"/>
                    <a:pt x="52" y="218"/>
                    <a:pt x="52" y="218"/>
                  </a:cubicBezTo>
                  <a:cubicBezTo>
                    <a:pt x="52" y="226"/>
                    <a:pt x="58" y="234"/>
                    <a:pt x="66" y="234"/>
                  </a:cubicBezTo>
                  <a:cubicBezTo>
                    <a:pt x="87" y="234"/>
                    <a:pt x="87" y="234"/>
                    <a:pt x="87" y="234"/>
                  </a:cubicBezTo>
                  <a:cubicBezTo>
                    <a:pt x="95" y="234"/>
                    <a:pt x="100" y="226"/>
                    <a:pt x="100" y="218"/>
                  </a:cubicBezTo>
                  <a:cubicBezTo>
                    <a:pt x="100" y="180"/>
                    <a:pt x="100" y="180"/>
                    <a:pt x="100" y="180"/>
                  </a:cubicBezTo>
                  <a:cubicBezTo>
                    <a:pt x="100" y="175"/>
                    <a:pt x="99" y="171"/>
                    <a:pt x="95" y="168"/>
                  </a:cubicBezTo>
                  <a:cubicBezTo>
                    <a:pt x="71" y="148"/>
                    <a:pt x="71" y="148"/>
                    <a:pt x="71" y="148"/>
                  </a:cubicBezTo>
                  <a:cubicBezTo>
                    <a:pt x="295" y="58"/>
                    <a:pt x="295" y="58"/>
                    <a:pt x="295" y="58"/>
                  </a:cubicBezTo>
                  <a:cubicBezTo>
                    <a:pt x="301" y="56"/>
                    <a:pt x="304" y="51"/>
                    <a:pt x="304" y="45"/>
                  </a:cubicBezTo>
                  <a:cubicBezTo>
                    <a:pt x="304" y="17"/>
                    <a:pt x="304" y="17"/>
                    <a:pt x="304" y="17"/>
                  </a:cubicBezTo>
                  <a:cubicBezTo>
                    <a:pt x="304" y="7"/>
                    <a:pt x="294" y="0"/>
                    <a:pt x="284" y="3"/>
                  </a:cubicBezTo>
                  <a:close/>
                </a:path>
              </a:pathLst>
            </a:custGeom>
            <a:solidFill>
              <a:srgbClr val="FFFFFF"/>
            </a:solidFill>
          </p:spPr>
          <p:txBody>
            <a:bodyPr vert="horz" wrap="square" lIns="91440" tIns="45720" rIns="91440" bIns="45720" anchor="ctr">
              <a:normAutofit/>
            </a:bodyPr>
            <a:lstStyle/>
            <a:p>
              <a:pPr marL="0" algn="ctr"/>
              <a:endParaRPr/>
            </a:p>
          </p:txBody>
        </p:sp>
        <p:sp>
          <p:nvSpPr>
            <p:cNvPr id="66" name="Freeform 66"/>
            <p:cNvSpPr/>
            <p:nvPr/>
          </p:nvSpPr>
          <p:spPr>
            <a:xfrm>
              <a:off x="5729288" y="1355726"/>
              <a:ext cx="417513" cy="230188"/>
            </a:xfrm>
            <a:custGeom>
              <a:avLst/>
              <a:gdLst/>
              <a:ahLst/>
              <a:cxnLst/>
              <a:rect l="l" t="t" r="r" b="b"/>
              <a:pathLst>
                <a:path w="346" h="191">
                  <a:moveTo>
                    <a:pt x="346" y="17"/>
                  </a:moveTo>
                  <a:cubicBezTo>
                    <a:pt x="346" y="7"/>
                    <a:pt x="335" y="0"/>
                    <a:pt x="326" y="4"/>
                  </a:cubicBezTo>
                  <a:cubicBezTo>
                    <a:pt x="9" y="133"/>
                    <a:pt x="9" y="133"/>
                    <a:pt x="9" y="133"/>
                  </a:cubicBezTo>
                  <a:cubicBezTo>
                    <a:pt x="3" y="135"/>
                    <a:pt x="0" y="140"/>
                    <a:pt x="0" y="146"/>
                  </a:cubicBezTo>
                  <a:cubicBezTo>
                    <a:pt x="0" y="174"/>
                    <a:pt x="0" y="174"/>
                    <a:pt x="0" y="174"/>
                  </a:cubicBezTo>
                  <a:cubicBezTo>
                    <a:pt x="0" y="184"/>
                    <a:pt x="10" y="191"/>
                    <a:pt x="20" y="187"/>
                  </a:cubicBezTo>
                  <a:cubicBezTo>
                    <a:pt x="337" y="59"/>
                    <a:pt x="337" y="59"/>
                    <a:pt x="337" y="59"/>
                  </a:cubicBezTo>
                  <a:cubicBezTo>
                    <a:pt x="343" y="56"/>
                    <a:pt x="346" y="51"/>
                    <a:pt x="346" y="45"/>
                  </a:cubicBezTo>
                  <a:lnTo>
                    <a:pt x="346" y="17"/>
                  </a:lnTo>
                  <a:close/>
                </a:path>
              </a:pathLst>
            </a:custGeom>
            <a:solidFill>
              <a:srgbClr val="FFFFFF"/>
            </a:solidFill>
          </p:spPr>
          <p:txBody>
            <a:bodyPr vert="horz" wrap="square" lIns="91440" tIns="45720" rIns="91440" bIns="45720" anchor="ctr">
              <a:normAutofit/>
            </a:bodyPr>
            <a:lstStyle/>
            <a:p>
              <a:pPr marL="0" algn="ctr"/>
              <a:endParaRPr/>
            </a:p>
          </p:txBody>
        </p:sp>
        <p:sp>
          <p:nvSpPr>
            <p:cNvPr id="67" name="Freeform 67"/>
            <p:cNvSpPr/>
            <p:nvPr/>
          </p:nvSpPr>
          <p:spPr>
            <a:xfrm>
              <a:off x="5994400" y="1619251"/>
              <a:ext cx="114300" cy="136525"/>
            </a:xfrm>
            <a:custGeom>
              <a:avLst/>
              <a:gdLst/>
              <a:ahLst/>
              <a:cxnLst/>
              <a:rect l="l" t="t" r="r" b="b"/>
              <a:pathLst>
                <a:path w="95" h="113">
                  <a:moveTo>
                    <a:pt x="74" y="4"/>
                  </a:moveTo>
                  <a:cubicBezTo>
                    <a:pt x="9" y="29"/>
                    <a:pt x="9" y="29"/>
                    <a:pt x="9" y="29"/>
                  </a:cubicBezTo>
                  <a:cubicBezTo>
                    <a:pt x="3" y="31"/>
                    <a:pt x="0" y="37"/>
                    <a:pt x="0" y="43"/>
                  </a:cubicBezTo>
                  <a:cubicBezTo>
                    <a:pt x="0" y="91"/>
                    <a:pt x="0" y="91"/>
                    <a:pt x="0" y="91"/>
                  </a:cubicBezTo>
                  <a:cubicBezTo>
                    <a:pt x="0" y="92"/>
                    <a:pt x="0" y="92"/>
                    <a:pt x="0" y="92"/>
                  </a:cubicBezTo>
                  <a:cubicBezTo>
                    <a:pt x="0" y="97"/>
                    <a:pt x="0" y="97"/>
                    <a:pt x="0" y="97"/>
                  </a:cubicBezTo>
                  <a:cubicBezTo>
                    <a:pt x="0" y="105"/>
                    <a:pt x="5" y="113"/>
                    <a:pt x="14" y="113"/>
                  </a:cubicBezTo>
                  <a:cubicBezTo>
                    <a:pt x="31" y="113"/>
                    <a:pt x="31" y="113"/>
                    <a:pt x="31" y="113"/>
                  </a:cubicBezTo>
                  <a:cubicBezTo>
                    <a:pt x="40" y="113"/>
                    <a:pt x="48" y="105"/>
                    <a:pt x="48" y="97"/>
                  </a:cubicBezTo>
                  <a:cubicBezTo>
                    <a:pt x="48" y="83"/>
                    <a:pt x="48" y="83"/>
                    <a:pt x="48" y="83"/>
                  </a:cubicBezTo>
                  <a:cubicBezTo>
                    <a:pt x="48" y="76"/>
                    <a:pt x="51" y="71"/>
                    <a:pt x="57" y="69"/>
                  </a:cubicBezTo>
                  <a:cubicBezTo>
                    <a:pt x="85" y="59"/>
                    <a:pt x="85" y="59"/>
                    <a:pt x="85" y="59"/>
                  </a:cubicBezTo>
                  <a:cubicBezTo>
                    <a:pt x="91" y="57"/>
                    <a:pt x="95" y="51"/>
                    <a:pt x="95" y="45"/>
                  </a:cubicBezTo>
                  <a:cubicBezTo>
                    <a:pt x="95" y="17"/>
                    <a:pt x="95" y="17"/>
                    <a:pt x="95" y="17"/>
                  </a:cubicBezTo>
                  <a:cubicBezTo>
                    <a:pt x="95" y="7"/>
                    <a:pt x="84" y="0"/>
                    <a:pt x="74" y="4"/>
                  </a:cubicBezTo>
                  <a:close/>
                </a:path>
              </a:pathLst>
            </a:custGeom>
            <a:solidFill>
              <a:srgbClr val="FFFFFF"/>
            </a:solidFill>
          </p:spPr>
          <p:txBody>
            <a:bodyPr vert="horz" wrap="square" lIns="91440" tIns="45720" rIns="91440" bIns="45720" anchor="ctr">
              <a:normAutofit/>
            </a:bodyPr>
            <a:lstStyle/>
            <a:p>
              <a:pPr marL="0" algn="ctr"/>
              <a:endParaRPr/>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Conclusion and Future Insights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06</a:t>
            </a:r>
            <a:endParaRPr lang="en-US" sz="11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2"/>
          <p:cNvSpPr txBox="1"/>
          <p:nvPr/>
        </p:nvSpPr>
        <p:spPr>
          <a:xfrm>
            <a:off x="666750" y="0"/>
            <a:ext cx="10858500" cy="1028700"/>
          </a:xfrm>
          <a:prstGeom prst="rect">
            <a:avLst/>
          </a:prstGeom>
        </p:spPr>
        <p:txBody>
          <a:bodyPr vert="horz" lIns="91440" tIns="45720" rIns="91440" bIns="45720" rtlCol="0" anchor="b">
            <a:normAutofit/>
          </a:bodyPr>
          <a:lstStyle/>
          <a:p>
            <a:pPr marL="0" algn="l">
              <a:lnSpc>
                <a:spcPct val="90000"/>
              </a:lnSpc>
              <a:spcBef>
                <a:spcPct val="0"/>
              </a:spcBef>
              <a:defRPr/>
            </a:pPr>
            <a:r>
              <a:rPr lang="zh-CN" altLang="en-US" sz="2800" b="1" i="0" u="none" baseline="0">
                <a:solidFill>
                  <a:srgbClr val="000000"/>
                </a:solidFill>
                <a:latin typeface="微软雅黑"/>
                <a:ea typeface="微软雅黑"/>
              </a:rPr>
              <a:t>Summary of Key Points</a:t>
            </a:r>
            <a:endParaRPr lang="en-US" sz="1100"/>
          </a:p>
        </p:txBody>
      </p:sp>
      <p:sp>
        <p:nvSpPr>
          <p:cNvPr id="3" name="AutoShape 3"/>
          <p:cNvSpPr/>
          <p:nvPr/>
        </p:nvSpPr>
        <p:spPr>
          <a:xfrm>
            <a:off x="1102788" y="1425844"/>
            <a:ext cx="4213981" cy="2641600"/>
          </a:xfrm>
          <a:prstGeom prst="roundRect">
            <a:avLst>
              <a:gd name="adj" fmla="val 4500"/>
            </a:avLst>
          </a:prstGeom>
          <a:blipFill>
            <a:blip r:embed="rId2"/>
            <a:srcRect/>
            <a:stretch>
              <a:fillRect t="-3189" b="-3160"/>
            </a:stretch>
          </a:blipFill>
          <a:ln cap="flat" cmpd="sng">
            <a:noFill/>
            <a:prstDash val="solid"/>
            <a:miter lim="800000"/>
          </a:ln>
          <a:effectLst/>
        </p:spPr>
        <p:txBody>
          <a:bodyPr rot="0" vert="horz" wrap="square" lIns="91440" tIns="45720" rIns="91440" bIns="45720" anchor="ctr">
            <a:prstTxWarp prst="textNoShape">
              <a:avLst/>
            </a:prstTxWarp>
            <a:noAutofit/>
          </a:bodyPr>
          <a:lstStyle/>
          <a:p>
            <a:pPr marL="0" algn="ctr"/>
            <a:endParaRPr/>
          </a:p>
        </p:txBody>
      </p:sp>
      <p:sp>
        <p:nvSpPr>
          <p:cNvPr id="4" name="AutoShape 4"/>
          <p:cNvSpPr/>
          <p:nvPr/>
        </p:nvSpPr>
        <p:spPr>
          <a:xfrm>
            <a:off x="2089550" y="3479776"/>
            <a:ext cx="3635130" cy="2641600"/>
          </a:xfrm>
          <a:prstGeom prst="roundRect">
            <a:avLst>
              <a:gd name="adj" fmla="val 7400"/>
            </a:avLst>
          </a:prstGeom>
          <a:solidFill>
            <a:srgbClr val="FFFFFF"/>
          </a:solidFill>
          <a:ln cap="rnd">
            <a:noFill/>
            <a:prstDash val="solid"/>
          </a:ln>
          <a:effectLst>
            <a:outerShdw blurRad="254000" dist="127000" algn="ctr" rotWithShape="0">
              <a:srgbClr val="FFFFFF">
                <a:alpha val="20000"/>
                <a:lumMod val="65000"/>
              </a:srgbClr>
            </a:outerShdw>
          </a:effectLst>
        </p:spPr>
        <p:txBody>
          <a:bodyPr rot="0" vert="horz" wrap="square" lIns="91440" tIns="45720" rIns="91440" bIns="45720" anchor="ctr">
            <a:prstTxWarp prst="textNoShape">
              <a:avLst/>
            </a:prstTxWarp>
            <a:normAutofit/>
          </a:bodyPr>
          <a:lstStyle/>
          <a:p>
            <a:pPr marL="0" algn="ctr"/>
            <a:endParaRPr/>
          </a:p>
        </p:txBody>
      </p:sp>
      <p:sp>
        <p:nvSpPr>
          <p:cNvPr id="5" name="TextBox 5"/>
          <p:cNvSpPr txBox="1"/>
          <p:nvPr/>
        </p:nvSpPr>
        <p:spPr>
          <a:xfrm>
            <a:off x="2123474" y="3685533"/>
            <a:ext cx="2613750" cy="338554"/>
          </a:xfrm>
          <a:prstGeom prst="rect">
            <a:avLst/>
          </a:prstGeom>
          <a:noFill/>
        </p:spPr>
        <p:txBody>
          <a:bodyPr vert="horz" wrap="square" lIns="91440" tIns="45720" rIns="91440" bIns="45720" rtlCol="0" anchor="t">
            <a:spAutoFit/>
          </a:bodyPr>
          <a:lstStyle/>
          <a:p>
            <a:pPr marL="0" algn="l">
              <a:defRPr/>
            </a:pPr>
            <a:r>
              <a:rPr lang="zh-CN" altLang="en-US" sz="1600" b="1" i="0" u="none" baseline="0">
                <a:solidFill>
                  <a:srgbClr val="000000"/>
                </a:solidFill>
                <a:latin typeface="微软雅黑"/>
                <a:ea typeface="微软雅黑"/>
              </a:rPr>
              <a:t>Importance of Understanding</a:t>
            </a:r>
            <a:endParaRPr lang="en-US" sz="1100"/>
          </a:p>
        </p:txBody>
      </p:sp>
      <p:sp>
        <p:nvSpPr>
          <p:cNvPr id="6" name="TextBox 6"/>
          <p:cNvSpPr txBox="1"/>
          <p:nvPr/>
        </p:nvSpPr>
        <p:spPr>
          <a:xfrm>
            <a:off x="2123476" y="4091824"/>
            <a:ext cx="2613749" cy="1023357"/>
          </a:xfrm>
          <a:prstGeom prst="rect">
            <a:avLst/>
          </a:prstGeom>
          <a:noFill/>
        </p:spPr>
        <p:txBody>
          <a:bodyPr vert="horz" wrap="square" lIns="91440" tIns="45720" rIns="91440" bIns="45720" rtlCol="0" anchor="t">
            <a:spAutoFit/>
          </a:bodyPr>
          <a:lstStyle/>
          <a:p>
            <a:pPr marL="0" marR="0" indent="0" algn="l" fontAlgn="auto">
              <a:lnSpc>
                <a:spcPct val="150000"/>
              </a:lnSpc>
              <a:spcBef>
                <a:spcPct val="0"/>
              </a:spcBef>
              <a:spcAft>
                <a:spcPct val="0"/>
              </a:spcAft>
              <a:defRPr/>
            </a:pPr>
            <a:r>
              <a:rPr lang="zh-CN" altLang="en-US" sz="1400" b="0" i="0" u="none" baseline="0">
                <a:ln/>
                <a:solidFill>
                  <a:srgbClr val="000000"/>
                </a:solidFill>
                <a:effectLst/>
                <a:latin typeface="微软雅黑"/>
                <a:ea typeface="微软雅黑"/>
              </a:rPr>
              <a:t>A robust understanding of perimeter and area allows individuals to make informed decisions in various fields, emphasizing their significance in mathematics and practical applications.</a:t>
            </a:r>
            <a:endParaRPr lang="en-US" sz="1100"/>
          </a:p>
        </p:txBody>
      </p:sp>
      <p:sp>
        <p:nvSpPr>
          <p:cNvPr id="7" name="TextBox 7"/>
          <p:cNvSpPr txBox="1"/>
          <p:nvPr/>
        </p:nvSpPr>
        <p:spPr>
          <a:xfrm>
            <a:off x="4759333" y="3677537"/>
            <a:ext cx="892251" cy="764813"/>
          </a:xfrm>
          <a:prstGeom prst="rect">
            <a:avLst/>
          </a:prstGeom>
          <a:noFill/>
        </p:spPr>
        <p:txBody>
          <a:bodyPr vert="horz" wrap="square" lIns="91440" tIns="45720" rIns="91440" bIns="45720" rtlCol="0" anchor="t">
            <a:spAutoFit/>
          </a:bodyPr>
          <a:lstStyle/>
          <a:p>
            <a:pPr marL="0" algn="l">
              <a:defRPr/>
            </a:pPr>
            <a:r>
              <a:rPr lang="en-US" sz="4400" b="1" i="0" u="none" baseline="0">
                <a:solidFill>
                  <a:schemeClr val="accent1"/>
                </a:solidFill>
                <a:latin typeface="Arial"/>
                <a:ea typeface="Arial"/>
              </a:rPr>
              <a:t>01</a:t>
            </a:r>
            <a:endParaRPr lang="en-US" sz="1100"/>
          </a:p>
        </p:txBody>
      </p:sp>
      <p:sp>
        <p:nvSpPr>
          <p:cNvPr id="8" name="AutoShape 8"/>
          <p:cNvSpPr/>
          <p:nvPr/>
        </p:nvSpPr>
        <p:spPr>
          <a:xfrm>
            <a:off x="6537480" y="1425844"/>
            <a:ext cx="4213981" cy="2641600"/>
          </a:xfrm>
          <a:prstGeom prst="roundRect">
            <a:avLst>
              <a:gd name="adj" fmla="val 4500"/>
            </a:avLst>
          </a:prstGeom>
          <a:blipFill>
            <a:blip r:embed="rId3"/>
            <a:srcRect/>
            <a:stretch>
              <a:fillRect t="-56620" b="-56078"/>
            </a:stretch>
          </a:blipFill>
          <a:ln cap="flat" cmpd="sng">
            <a:noFill/>
            <a:prstDash val="solid"/>
            <a:miter lim="800000"/>
          </a:ln>
          <a:effectLst/>
        </p:spPr>
        <p:txBody>
          <a:bodyPr rot="0" vert="horz" wrap="square" lIns="91440" tIns="45720" rIns="91440" bIns="45720" anchor="ctr">
            <a:prstTxWarp prst="textNoShape">
              <a:avLst/>
            </a:prstTxWarp>
            <a:noAutofit/>
          </a:bodyPr>
          <a:lstStyle/>
          <a:p>
            <a:pPr marL="0" algn="ctr"/>
            <a:endParaRPr/>
          </a:p>
        </p:txBody>
      </p:sp>
      <p:sp>
        <p:nvSpPr>
          <p:cNvPr id="9" name="AutoShape 9"/>
          <p:cNvSpPr/>
          <p:nvPr/>
        </p:nvSpPr>
        <p:spPr>
          <a:xfrm>
            <a:off x="7524242" y="3479776"/>
            <a:ext cx="3635130" cy="2641600"/>
          </a:xfrm>
          <a:prstGeom prst="roundRect">
            <a:avLst>
              <a:gd name="adj" fmla="val 7400"/>
            </a:avLst>
          </a:prstGeom>
          <a:solidFill>
            <a:srgbClr val="FFFFFF"/>
          </a:solidFill>
          <a:ln cap="rnd">
            <a:noFill/>
            <a:prstDash val="solid"/>
          </a:ln>
          <a:effectLst>
            <a:outerShdw blurRad="254000" dist="127000" algn="ctr" rotWithShape="0">
              <a:srgbClr val="FFFFFF">
                <a:alpha val="20000"/>
                <a:lumMod val="65000"/>
              </a:srgbClr>
            </a:outerShdw>
          </a:effectLst>
        </p:spPr>
        <p:txBody>
          <a:bodyPr rot="0" vert="horz" wrap="square" lIns="91440" tIns="45720" rIns="91440" bIns="45720" anchor="ctr">
            <a:prstTxWarp prst="textNoShape">
              <a:avLst/>
            </a:prstTxWarp>
            <a:normAutofit/>
          </a:bodyPr>
          <a:lstStyle/>
          <a:p>
            <a:pPr marL="0" algn="ctr"/>
            <a:endParaRPr/>
          </a:p>
        </p:txBody>
      </p:sp>
      <p:sp>
        <p:nvSpPr>
          <p:cNvPr id="10" name="TextBox 10"/>
          <p:cNvSpPr txBox="1"/>
          <p:nvPr/>
        </p:nvSpPr>
        <p:spPr>
          <a:xfrm>
            <a:off x="7580275" y="3685533"/>
            <a:ext cx="2613750" cy="338554"/>
          </a:xfrm>
          <a:prstGeom prst="rect">
            <a:avLst/>
          </a:prstGeom>
          <a:noFill/>
        </p:spPr>
        <p:txBody>
          <a:bodyPr vert="horz" wrap="square" lIns="91440" tIns="45720" rIns="91440" bIns="45720" rtlCol="0" anchor="t">
            <a:spAutoFit/>
          </a:bodyPr>
          <a:lstStyle/>
          <a:p>
            <a:pPr marL="0" algn="l">
              <a:defRPr/>
            </a:pPr>
            <a:r>
              <a:rPr lang="zh-CN" altLang="en-US" sz="1600" b="1" i="0" u="none" baseline="0">
                <a:solidFill>
                  <a:srgbClr val="000000"/>
                </a:solidFill>
                <a:latin typeface="微软雅黑"/>
                <a:ea typeface="微软雅黑"/>
              </a:rPr>
              <a:t>Key Formulas Recap</a:t>
            </a:r>
            <a:endParaRPr lang="en-US" sz="1100"/>
          </a:p>
        </p:txBody>
      </p:sp>
      <p:sp>
        <p:nvSpPr>
          <p:cNvPr id="11" name="TextBox 11"/>
          <p:cNvSpPr txBox="1"/>
          <p:nvPr/>
        </p:nvSpPr>
        <p:spPr>
          <a:xfrm>
            <a:off x="7580277" y="4091824"/>
            <a:ext cx="2613749" cy="1023357"/>
          </a:xfrm>
          <a:prstGeom prst="rect">
            <a:avLst/>
          </a:prstGeom>
          <a:noFill/>
        </p:spPr>
        <p:txBody>
          <a:bodyPr vert="horz" wrap="square" lIns="91440" tIns="45720" rIns="91440" bIns="45720" rtlCol="0" anchor="t">
            <a:spAutoFit/>
          </a:bodyPr>
          <a:lstStyle/>
          <a:p>
            <a:pPr marL="0" marR="0" indent="0" algn="l" fontAlgn="auto">
              <a:lnSpc>
                <a:spcPct val="150000"/>
              </a:lnSpc>
              <a:spcBef>
                <a:spcPct val="0"/>
              </a:spcBef>
              <a:spcAft>
                <a:spcPct val="0"/>
              </a:spcAft>
              <a:defRPr/>
            </a:pPr>
            <a:r>
              <a:rPr lang="zh-CN" altLang="en-US" sz="1400" b="0" i="0" u="none" baseline="0">
                <a:ln/>
                <a:solidFill>
                  <a:srgbClr val="000000"/>
                </a:solidFill>
                <a:effectLst/>
                <a:latin typeface="微软雅黑"/>
                <a:ea typeface="微软雅黑"/>
              </a:rPr>
              <a:t>Recapping essential formulas for perimeter and area consolidates knowledge, aiding learners in their application across various shapes and scenarios encountered in real life.</a:t>
            </a:r>
            <a:endParaRPr lang="en-US" sz="1100"/>
          </a:p>
        </p:txBody>
      </p:sp>
      <p:sp>
        <p:nvSpPr>
          <p:cNvPr id="12" name="TextBox 12"/>
          <p:cNvSpPr txBox="1"/>
          <p:nvPr/>
        </p:nvSpPr>
        <p:spPr>
          <a:xfrm>
            <a:off x="10194025" y="3677537"/>
            <a:ext cx="892251" cy="764813"/>
          </a:xfrm>
          <a:prstGeom prst="rect">
            <a:avLst/>
          </a:prstGeom>
          <a:noFill/>
        </p:spPr>
        <p:txBody>
          <a:bodyPr vert="horz" wrap="square" lIns="91440" tIns="45720" rIns="91440" bIns="45720" rtlCol="0" anchor="t">
            <a:spAutoFit/>
          </a:bodyPr>
          <a:lstStyle/>
          <a:p>
            <a:pPr marL="0" algn="l">
              <a:defRPr/>
            </a:pPr>
            <a:r>
              <a:rPr lang="en-US" sz="4400" b="1" i="0" u="none" baseline="0">
                <a:solidFill>
                  <a:schemeClr val="accent2"/>
                </a:solidFill>
                <a:latin typeface="Arial"/>
                <a:ea typeface="Arial"/>
              </a:rPr>
              <a:t>02</a:t>
            </a:r>
            <a:endParaRPr lang="en-US" sz="11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5414371" y="247820"/>
            <a:ext cx="814372" cy="814372"/>
          </a:xfrm>
          <a:prstGeom prst="diamond">
            <a:avLst/>
          </a:prstGeom>
          <a:solidFill>
            <a:schemeClr val="accent1">
              <a:lumMod val="100000"/>
            </a:scheme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01</a:t>
            </a:r>
          </a:p>
        </p:txBody>
      </p:sp>
      <p:sp>
        <p:nvSpPr>
          <p:cNvPr id="3" name="AutoShape 3"/>
          <p:cNvSpPr/>
          <p:nvPr/>
        </p:nvSpPr>
        <p:spPr>
          <a:xfrm>
            <a:off x="5414371" y="3731078"/>
            <a:ext cx="814372" cy="814372"/>
          </a:xfrm>
          <a:prstGeom prst="diamond">
            <a:avLst/>
          </a:prstGeom>
          <a:solidFill>
            <a:srgbClr val="FFFFFF">
              <a:lumMod val="50000"/>
            </a:srgb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04</a:t>
            </a:r>
          </a:p>
        </p:txBody>
      </p:sp>
      <p:sp>
        <p:nvSpPr>
          <p:cNvPr id="4" name="AutoShape 4"/>
          <p:cNvSpPr/>
          <p:nvPr/>
        </p:nvSpPr>
        <p:spPr>
          <a:xfrm>
            <a:off x="5416350" y="1324530"/>
            <a:ext cx="814372" cy="814372"/>
          </a:xfrm>
          <a:prstGeom prst="diamond">
            <a:avLst/>
          </a:prstGeom>
          <a:solidFill>
            <a:srgbClr val="FFFFFF">
              <a:lumMod val="50000"/>
            </a:srgb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02</a:t>
            </a:r>
          </a:p>
        </p:txBody>
      </p:sp>
      <p:sp>
        <p:nvSpPr>
          <p:cNvPr id="5" name="AutoShape 5"/>
          <p:cNvSpPr/>
          <p:nvPr/>
        </p:nvSpPr>
        <p:spPr>
          <a:xfrm>
            <a:off x="5414371" y="2561060"/>
            <a:ext cx="814372" cy="814372"/>
          </a:xfrm>
          <a:prstGeom prst="diamond">
            <a:avLst/>
          </a:prstGeom>
          <a:solidFill>
            <a:schemeClr val="accent1"/>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03</a:t>
            </a:r>
          </a:p>
        </p:txBody>
      </p:sp>
      <p:sp>
        <p:nvSpPr>
          <p:cNvPr id="6" name="TextBox 6"/>
          <p:cNvSpPr txBox="1"/>
          <p:nvPr/>
        </p:nvSpPr>
        <p:spPr>
          <a:xfrm>
            <a:off x="6388457" y="542171"/>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Introduction to Perimeter and Area</a:t>
            </a:r>
            <a:endParaRPr lang="en-US" sz="1100"/>
          </a:p>
        </p:txBody>
      </p:sp>
      <p:sp>
        <p:nvSpPr>
          <p:cNvPr id="7" name="TextBox 7"/>
          <p:cNvSpPr txBox="1"/>
          <p:nvPr/>
        </p:nvSpPr>
        <p:spPr>
          <a:xfrm>
            <a:off x="6388458" y="1634096"/>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Formulas for Perimeter</a:t>
            </a:r>
            <a:endParaRPr lang="en-US" sz="1100"/>
          </a:p>
        </p:txBody>
      </p:sp>
      <p:sp>
        <p:nvSpPr>
          <p:cNvPr id="8" name="TextBox 8"/>
          <p:cNvSpPr txBox="1"/>
          <p:nvPr/>
        </p:nvSpPr>
        <p:spPr>
          <a:xfrm>
            <a:off x="6453773" y="2813830"/>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Formulas for Area</a:t>
            </a:r>
            <a:endParaRPr lang="en-US" sz="1100"/>
          </a:p>
        </p:txBody>
      </p:sp>
      <p:sp>
        <p:nvSpPr>
          <p:cNvPr id="9" name="TextBox 9"/>
          <p:cNvSpPr txBox="1"/>
          <p:nvPr/>
        </p:nvSpPr>
        <p:spPr>
          <a:xfrm>
            <a:off x="6453772" y="3954047"/>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Relationship between Perimeter and Area</a:t>
            </a:r>
            <a:endParaRPr lang="en-US" sz="1100"/>
          </a:p>
        </p:txBody>
      </p:sp>
      <p:sp>
        <p:nvSpPr>
          <p:cNvPr id="10" name="AutoShape 10"/>
          <p:cNvSpPr/>
          <p:nvPr/>
        </p:nvSpPr>
        <p:spPr>
          <a:xfrm>
            <a:off x="1504950" y="3058441"/>
            <a:ext cx="1995744" cy="532484"/>
          </a:xfrm>
          <a:prstGeom prst="rect">
            <a:avLst/>
          </a:prstGeom>
        </p:spPr>
        <p:txBody>
          <a:bodyPr vert="horz" wrap="square" lIns="91440" tIns="45720" rIns="91440" bIns="45720" anchor="t">
            <a:normAutofit/>
          </a:bodyPr>
          <a:lstStyle/>
          <a:p>
            <a:pPr marL="0" algn="ctr"/>
            <a:r>
              <a:rPr lang="en-US" sz="2400" b="1" i="0" u="none" baseline="0">
                <a:solidFill>
                  <a:srgbClr val="768394"/>
                </a:solidFill>
                <a:latin typeface="Arial"/>
                <a:ea typeface="Arial"/>
              </a:rPr>
              <a:t>CONTENTS</a:t>
            </a:r>
          </a:p>
        </p:txBody>
      </p:sp>
      <p:cxnSp>
        <p:nvCxnSpPr>
          <p:cNvPr id="11" name="Connector 11"/>
          <p:cNvCxnSpPr/>
          <p:nvPr/>
        </p:nvCxnSpPr>
        <p:spPr>
          <a:xfrm flipH="1">
            <a:off x="1214686" y="2921337"/>
            <a:ext cx="757737" cy="0"/>
          </a:xfrm>
          <a:prstGeom prst="line">
            <a:avLst/>
          </a:prstGeom>
          <a:ln w="22225" cap="flat" cmpd="sng">
            <a:solidFill>
              <a:srgbClr val="768394">
                <a:lumMod val="40000"/>
                <a:lumOff val="60000"/>
              </a:srgbClr>
            </a:solidFill>
            <a:prstDash val="solid"/>
          </a:ln>
        </p:spPr>
      </p:cxnSp>
      <p:cxnSp>
        <p:nvCxnSpPr>
          <p:cNvPr id="12" name="Connector 12"/>
          <p:cNvCxnSpPr/>
          <p:nvPr/>
        </p:nvCxnSpPr>
        <p:spPr>
          <a:xfrm>
            <a:off x="2086723" y="3721614"/>
            <a:ext cx="1800200" cy="0"/>
          </a:xfrm>
          <a:prstGeom prst="line">
            <a:avLst/>
          </a:prstGeom>
          <a:ln w="22225" cap="flat" cmpd="sng">
            <a:solidFill>
              <a:srgbClr val="768394">
                <a:lumMod val="40000"/>
                <a:lumOff val="60000"/>
              </a:srgbClr>
            </a:solidFill>
            <a:prstDash val="solid"/>
          </a:ln>
        </p:spPr>
      </p:cxnSp>
      <p:sp>
        <p:nvSpPr>
          <p:cNvPr id="13" name="TextBox 13"/>
          <p:cNvSpPr txBox="1"/>
          <p:nvPr/>
        </p:nvSpPr>
        <p:spPr>
          <a:xfrm>
            <a:off x="6453772" y="4978829"/>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Problem Solving with Perimeter and Area</a:t>
            </a:r>
            <a:endParaRPr lang="en-US" sz="1100"/>
          </a:p>
        </p:txBody>
      </p:sp>
      <p:sp>
        <p:nvSpPr>
          <p:cNvPr id="14" name="AutoShape 14"/>
          <p:cNvSpPr/>
          <p:nvPr/>
        </p:nvSpPr>
        <p:spPr>
          <a:xfrm>
            <a:off x="5426047" y="4844097"/>
            <a:ext cx="814372" cy="814372"/>
          </a:xfrm>
          <a:prstGeom prst="diamond">
            <a:avLst/>
          </a:prstGeom>
          <a:solidFill>
            <a:schemeClr val="accent1"/>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05</a:t>
            </a:r>
          </a:p>
        </p:txBody>
      </p:sp>
      <p:sp>
        <p:nvSpPr>
          <p:cNvPr id="15" name="TextBox 15"/>
          <p:cNvSpPr txBox="1"/>
          <p:nvPr/>
        </p:nvSpPr>
        <p:spPr>
          <a:xfrm>
            <a:off x="6453772" y="6170790"/>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Conclusion and Future Insights</a:t>
            </a:r>
            <a:endParaRPr lang="en-US" sz="1100"/>
          </a:p>
        </p:txBody>
      </p:sp>
      <p:sp>
        <p:nvSpPr>
          <p:cNvPr id="16" name="AutoShape 16"/>
          <p:cNvSpPr/>
          <p:nvPr/>
        </p:nvSpPr>
        <p:spPr>
          <a:xfrm>
            <a:off x="5414371" y="5947821"/>
            <a:ext cx="814372" cy="814372"/>
          </a:xfrm>
          <a:prstGeom prst="diamond">
            <a:avLst/>
          </a:prstGeom>
          <a:solidFill>
            <a:srgbClr val="FFFFFF">
              <a:lumMod val="50000"/>
            </a:srgb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Future Trends</a:t>
            </a:r>
          </a:p>
        </p:txBody>
      </p:sp>
      <p:sp>
        <p:nvSpPr>
          <p:cNvPr id="3" name="AutoShape 3"/>
          <p:cNvSpPr/>
          <p:nvPr/>
        </p:nvSpPr>
        <p:spPr>
          <a:xfrm>
            <a:off x="1072294" y="1675039"/>
            <a:ext cx="4292910" cy="3341460"/>
          </a:xfrm>
          <a:prstGeom prst="rect">
            <a:avLst/>
          </a:prstGeom>
          <a:solidFill>
            <a:srgbClr val="000000">
              <a:alpha val="10000"/>
              <a:lumMod val="50000"/>
              <a:lumOff val="50000"/>
            </a:srgbClr>
          </a:solidFill>
          <a:ln cap="rnd" cmpd="sng">
            <a:prstDash val="solid"/>
          </a:ln>
        </p:spPr>
        <p:txBody>
          <a:bodyPr rot="0" vert="horz" wrap="square" lIns="91440" tIns="45720" rIns="91440" bIns="45720" anchor="ctr">
            <a:normAutofit/>
          </a:bodyPr>
          <a:lstStyle/>
          <a:p>
            <a:pPr marL="0" algn="ctr"/>
            <a:endParaRPr/>
          </a:p>
        </p:txBody>
      </p:sp>
      <p:sp>
        <p:nvSpPr>
          <p:cNvPr id="4" name="TextBox 4"/>
          <p:cNvSpPr txBox="1"/>
          <p:nvPr/>
        </p:nvSpPr>
        <p:spPr>
          <a:xfrm>
            <a:off x="1161213" y="2789193"/>
            <a:ext cx="3619789" cy="338554"/>
          </a:xfrm>
          <a:prstGeom prst="rect">
            <a:avLst/>
          </a:prstGeom>
          <a:noFill/>
          <a:ln cap="rnd" cmpd="sng">
            <a:prstDash val="solid"/>
          </a:ln>
        </p:spPr>
        <p:txBody>
          <a:bodyPr rot="0" vert="horz" wrap="square" lIns="91440" tIns="45720" rIns="91440" bIns="45720" rtlCol="0" anchor="ctr">
            <a:prstTxWarp prst="textNoShape">
              <a:avLst/>
            </a:prstTxWarp>
            <a:spAutoFit/>
          </a:bodyPr>
          <a:lstStyle/>
          <a:p>
            <a:pPr marL="0" algn="l">
              <a:defRPr/>
            </a:pPr>
            <a:r>
              <a:rPr lang="zh-CN" altLang="en-US" sz="1600" b="1" i="0" u="none" baseline="0">
                <a:solidFill>
                  <a:srgbClr val="000000"/>
                </a:solidFill>
                <a:latin typeface="微软雅黑"/>
                <a:ea typeface="微软雅黑"/>
              </a:rPr>
              <a:t>Advances in Measurement Techniques</a:t>
            </a:r>
            <a:endParaRPr lang="en-US" sz="1100"/>
          </a:p>
        </p:txBody>
      </p:sp>
      <p:sp>
        <p:nvSpPr>
          <p:cNvPr id="5" name="AutoShape 5"/>
          <p:cNvSpPr/>
          <p:nvPr/>
        </p:nvSpPr>
        <p:spPr>
          <a:xfrm>
            <a:off x="1161212" y="3184540"/>
            <a:ext cx="3619791" cy="1346522"/>
          </a:xfrm>
          <a:prstGeom prst="rect">
            <a:avLst/>
          </a:prstGeom>
        </p:spPr>
        <p:txBody>
          <a:bodyPr vert="horz" wrap="square" lIns="91440" tIns="45720" rIns="91440" bIns="45720" anchor="t">
            <a:spAutoFit/>
          </a:bodyPr>
          <a:lstStyle/>
          <a:p>
            <a:pPr marL="0" algn="l">
              <a:lnSpc>
                <a:spcPct val="150000"/>
              </a:lnSpc>
            </a:pPr>
            <a:r>
              <a:rPr lang="zh-CN" altLang="en-US" sz="1400" b="0" i="0" u="none" baseline="0">
                <a:solidFill>
                  <a:srgbClr val="000000"/>
                </a:solidFill>
                <a:latin typeface="微软雅黑"/>
                <a:ea typeface="微软雅黑"/>
              </a:rPr>
              <a:t>Emerging technologies, such as GIS and 3D modeling software, are refining measurement techniques, allowing for unprecedented accuracy and efficiency in calculating perimeter and area.</a:t>
            </a:r>
          </a:p>
        </p:txBody>
      </p:sp>
      <p:sp>
        <p:nvSpPr>
          <p:cNvPr id="6" name="TextBox 6"/>
          <p:cNvSpPr txBox="1"/>
          <p:nvPr/>
        </p:nvSpPr>
        <p:spPr>
          <a:xfrm>
            <a:off x="4029435" y="3844814"/>
            <a:ext cx="1441420" cy="1446550"/>
          </a:xfrm>
          <a:prstGeom prst="rect">
            <a:avLst/>
          </a:prstGeom>
          <a:noFill/>
        </p:spPr>
        <p:txBody>
          <a:bodyPr vert="horz" wrap="none" lIns="91440" tIns="45720" rIns="91440" bIns="45720" rtlCol="0" anchor="t">
            <a:spAutoFit/>
          </a:bodyPr>
          <a:lstStyle/>
          <a:p>
            <a:pPr marL="0" algn="l">
              <a:defRPr/>
            </a:pPr>
            <a:r>
              <a:rPr lang="en-US" sz="8800" b="1" i="0" u="none" baseline="0">
                <a:solidFill>
                  <a:srgbClr val="FFFFFF"/>
                </a:solidFill>
                <a:latin typeface="Arial"/>
                <a:ea typeface="Arial"/>
              </a:rPr>
              <a:t>01</a:t>
            </a:r>
            <a:endParaRPr lang="en-US" sz="1100"/>
          </a:p>
        </p:txBody>
      </p:sp>
      <p:cxnSp>
        <p:nvCxnSpPr>
          <p:cNvPr id="7" name="Connector 7"/>
          <p:cNvCxnSpPr/>
          <p:nvPr/>
        </p:nvCxnSpPr>
        <p:spPr>
          <a:xfrm>
            <a:off x="1072294" y="1688102"/>
            <a:ext cx="4292910" cy="0"/>
          </a:xfrm>
          <a:prstGeom prst="line">
            <a:avLst/>
          </a:prstGeom>
          <a:ln w="25400" cap="flat" cmpd="sng">
            <a:solidFill>
              <a:schemeClr val="accent1"/>
            </a:solidFill>
            <a:prstDash val="solid"/>
          </a:ln>
        </p:spPr>
      </p:cxnSp>
      <p:sp>
        <p:nvSpPr>
          <p:cNvPr id="8" name="Freeform 8"/>
          <p:cNvSpPr/>
          <p:nvPr/>
        </p:nvSpPr>
        <p:spPr>
          <a:xfrm>
            <a:off x="1257741" y="2118478"/>
            <a:ext cx="320770" cy="433039"/>
          </a:xfrm>
          <a:custGeom>
            <a:avLst/>
            <a:gdLst/>
            <a:ahLst/>
            <a:cxnLst/>
            <a:rect l="l" t="t" r="r" b="b"/>
            <a:pathLst>
              <a:path w="381000" h="514350">
                <a:moveTo>
                  <a:pt x="86973" y="38721"/>
                </a:moveTo>
                <a:lnTo>
                  <a:pt x="86973" y="95871"/>
                </a:lnTo>
                <a:lnTo>
                  <a:pt x="296523" y="95871"/>
                </a:lnTo>
                <a:lnTo>
                  <a:pt x="296523" y="38721"/>
                </a:lnTo>
                <a:lnTo>
                  <a:pt x="382248" y="38721"/>
                </a:lnTo>
                <a:lnTo>
                  <a:pt x="382248" y="514971"/>
                </a:lnTo>
                <a:lnTo>
                  <a:pt x="1248" y="514971"/>
                </a:lnTo>
                <a:lnTo>
                  <a:pt x="1248" y="38721"/>
                </a:lnTo>
                <a:lnTo>
                  <a:pt x="86973" y="38721"/>
                </a:lnTo>
                <a:close/>
                <a:moveTo>
                  <a:pt x="191748" y="333996"/>
                </a:moveTo>
                <a:lnTo>
                  <a:pt x="77448" y="333996"/>
                </a:lnTo>
                <a:lnTo>
                  <a:pt x="77448" y="353046"/>
                </a:lnTo>
                <a:lnTo>
                  <a:pt x="191748" y="353046"/>
                </a:lnTo>
                <a:lnTo>
                  <a:pt x="191748" y="333996"/>
                </a:lnTo>
                <a:close/>
                <a:moveTo>
                  <a:pt x="306048" y="257796"/>
                </a:moveTo>
                <a:lnTo>
                  <a:pt x="77448" y="257796"/>
                </a:lnTo>
                <a:lnTo>
                  <a:pt x="77448" y="276846"/>
                </a:lnTo>
                <a:lnTo>
                  <a:pt x="306048" y="276846"/>
                </a:lnTo>
                <a:lnTo>
                  <a:pt x="306048" y="257796"/>
                </a:lnTo>
                <a:close/>
                <a:moveTo>
                  <a:pt x="306048" y="181596"/>
                </a:moveTo>
                <a:lnTo>
                  <a:pt x="77448" y="181596"/>
                </a:lnTo>
                <a:lnTo>
                  <a:pt x="77448" y="200646"/>
                </a:lnTo>
                <a:lnTo>
                  <a:pt x="306048" y="200646"/>
                </a:lnTo>
                <a:lnTo>
                  <a:pt x="306048" y="181596"/>
                </a:lnTo>
                <a:close/>
                <a:moveTo>
                  <a:pt x="277473" y="621"/>
                </a:moveTo>
                <a:lnTo>
                  <a:pt x="277473" y="76821"/>
                </a:lnTo>
                <a:lnTo>
                  <a:pt x="106023" y="76821"/>
                </a:lnTo>
                <a:lnTo>
                  <a:pt x="106023" y="621"/>
                </a:lnTo>
                <a:lnTo>
                  <a:pt x="277473" y="621"/>
                </a:lnTo>
                <a:close/>
              </a:path>
            </a:pathLst>
          </a:custGeom>
          <a:solidFill>
            <a:schemeClr val="accent1"/>
          </a:solidFill>
        </p:spPr>
        <p:txBody>
          <a:bodyPr vert="horz" lIns="91440" tIns="45720" rIns="91440" bIns="45720" anchor="t">
            <a:normAutofit/>
          </a:bodyPr>
          <a:lstStyle/>
          <a:p>
            <a:pPr marL="0" algn="l"/>
            <a:endParaRPr/>
          </a:p>
        </p:txBody>
      </p:sp>
      <p:sp>
        <p:nvSpPr>
          <p:cNvPr id="9" name="AutoShape 9"/>
          <p:cNvSpPr/>
          <p:nvPr/>
        </p:nvSpPr>
        <p:spPr>
          <a:xfrm>
            <a:off x="6721145" y="1675039"/>
            <a:ext cx="4292910" cy="3341460"/>
          </a:xfrm>
          <a:prstGeom prst="rect">
            <a:avLst/>
          </a:prstGeom>
          <a:solidFill>
            <a:srgbClr val="000000">
              <a:alpha val="10000"/>
              <a:lumMod val="50000"/>
              <a:lumOff val="50000"/>
            </a:srgbClr>
          </a:solidFill>
          <a:ln cap="rnd" cmpd="sng">
            <a:prstDash val="solid"/>
          </a:ln>
        </p:spPr>
        <p:txBody>
          <a:bodyPr rot="0" vert="horz" wrap="square" lIns="91440" tIns="45720" rIns="91440" bIns="45720" anchor="ctr">
            <a:normAutofit/>
          </a:bodyPr>
          <a:lstStyle/>
          <a:p>
            <a:pPr marL="0" algn="ctr"/>
            <a:endParaRPr/>
          </a:p>
        </p:txBody>
      </p:sp>
      <p:sp>
        <p:nvSpPr>
          <p:cNvPr id="10" name="TextBox 10"/>
          <p:cNvSpPr txBox="1"/>
          <p:nvPr/>
        </p:nvSpPr>
        <p:spPr>
          <a:xfrm>
            <a:off x="6810064" y="2789193"/>
            <a:ext cx="3619789" cy="338554"/>
          </a:xfrm>
          <a:prstGeom prst="rect">
            <a:avLst/>
          </a:prstGeom>
          <a:noFill/>
          <a:ln cap="rnd" cmpd="sng">
            <a:prstDash val="solid"/>
          </a:ln>
        </p:spPr>
        <p:txBody>
          <a:bodyPr rot="0" vert="horz" wrap="square" lIns="91440" tIns="45720" rIns="91440" bIns="45720" rtlCol="0" anchor="ctr">
            <a:prstTxWarp prst="textNoShape">
              <a:avLst/>
            </a:prstTxWarp>
            <a:spAutoFit/>
          </a:bodyPr>
          <a:lstStyle/>
          <a:p>
            <a:pPr marL="0" algn="l">
              <a:defRPr/>
            </a:pPr>
            <a:r>
              <a:rPr lang="zh-CN" altLang="en-US" sz="1600" b="1" i="0" u="none" baseline="0">
                <a:solidFill>
                  <a:srgbClr val="000000"/>
                </a:solidFill>
                <a:latin typeface="微软雅黑"/>
                <a:ea typeface="微软雅黑"/>
              </a:rPr>
              <a:t>Integration with Technology</a:t>
            </a:r>
            <a:endParaRPr lang="en-US" sz="1100"/>
          </a:p>
        </p:txBody>
      </p:sp>
      <p:sp>
        <p:nvSpPr>
          <p:cNvPr id="11" name="AutoShape 11"/>
          <p:cNvSpPr/>
          <p:nvPr/>
        </p:nvSpPr>
        <p:spPr>
          <a:xfrm>
            <a:off x="6810063" y="3184540"/>
            <a:ext cx="3619791" cy="1345048"/>
          </a:xfrm>
          <a:prstGeom prst="rect">
            <a:avLst/>
          </a:prstGeom>
        </p:spPr>
        <p:txBody>
          <a:bodyPr vert="horz" wrap="square" lIns="91440" tIns="45720" rIns="91440" bIns="45720" anchor="t">
            <a:spAutoFit/>
          </a:bodyPr>
          <a:lstStyle/>
          <a:p>
            <a:pPr marL="0" algn="l">
              <a:lnSpc>
                <a:spcPct val="150000"/>
              </a:lnSpc>
            </a:pPr>
            <a:r>
              <a:rPr lang="zh-CN" altLang="en-US" sz="1400" b="0" i="0" u="none" baseline="0">
                <a:solidFill>
                  <a:srgbClr val="000000"/>
                </a:solidFill>
                <a:latin typeface="微软雅黑"/>
                <a:ea typeface="微软雅黑"/>
              </a:rPr>
              <a:t>The increasing integration of AI and machine learning into spatial analytics promises to enhance our understanding and application of perimeter and area in fields such as architecture and environmental science.</a:t>
            </a:r>
          </a:p>
        </p:txBody>
      </p:sp>
      <p:sp>
        <p:nvSpPr>
          <p:cNvPr id="12" name="TextBox 12"/>
          <p:cNvSpPr txBox="1"/>
          <p:nvPr/>
        </p:nvSpPr>
        <p:spPr>
          <a:xfrm>
            <a:off x="9678286" y="3844814"/>
            <a:ext cx="1441420" cy="1446550"/>
          </a:xfrm>
          <a:prstGeom prst="rect">
            <a:avLst/>
          </a:prstGeom>
          <a:noFill/>
        </p:spPr>
        <p:txBody>
          <a:bodyPr vert="horz" wrap="none" lIns="91440" tIns="45720" rIns="91440" bIns="45720" rtlCol="0" anchor="t">
            <a:spAutoFit/>
          </a:bodyPr>
          <a:lstStyle/>
          <a:p>
            <a:pPr marL="0" algn="l">
              <a:defRPr/>
            </a:pPr>
            <a:r>
              <a:rPr lang="en-US" sz="8800" b="1" i="0" u="none" baseline="0">
                <a:solidFill>
                  <a:srgbClr val="FFFFFF"/>
                </a:solidFill>
                <a:latin typeface="Arial"/>
                <a:ea typeface="Arial"/>
              </a:rPr>
              <a:t>02</a:t>
            </a:r>
            <a:endParaRPr lang="en-US" sz="1100"/>
          </a:p>
        </p:txBody>
      </p:sp>
      <p:cxnSp>
        <p:nvCxnSpPr>
          <p:cNvPr id="13" name="Connector 13"/>
          <p:cNvCxnSpPr/>
          <p:nvPr/>
        </p:nvCxnSpPr>
        <p:spPr>
          <a:xfrm>
            <a:off x="6721145" y="1688102"/>
            <a:ext cx="4292910" cy="0"/>
          </a:xfrm>
          <a:prstGeom prst="line">
            <a:avLst/>
          </a:prstGeom>
          <a:ln w="25400" cap="flat" cmpd="sng">
            <a:solidFill>
              <a:schemeClr val="accent1"/>
            </a:solidFill>
            <a:prstDash val="solid"/>
          </a:ln>
        </p:spPr>
      </p:cxnSp>
      <p:sp>
        <p:nvSpPr>
          <p:cNvPr id="14" name="Freeform 14"/>
          <p:cNvSpPr/>
          <p:nvPr/>
        </p:nvSpPr>
        <p:spPr>
          <a:xfrm>
            <a:off x="6929962" y="2089250"/>
            <a:ext cx="425166" cy="433039"/>
          </a:xfrm>
          <a:custGeom>
            <a:avLst/>
            <a:gdLst/>
            <a:ahLst/>
            <a:cxnLst/>
            <a:rect l="l" t="t" r="r" b="b"/>
            <a:pathLst>
              <a:path w="514350" h="523875">
                <a:moveTo>
                  <a:pt x="257175" y="266700"/>
                </a:moveTo>
                <a:cubicBezTo>
                  <a:pt x="330518" y="266700"/>
                  <a:pt x="390525" y="206693"/>
                  <a:pt x="390525" y="133350"/>
                </a:cubicBezTo>
                <a:cubicBezTo>
                  <a:pt x="390525" y="60008"/>
                  <a:pt x="330518" y="0"/>
                  <a:pt x="257175" y="0"/>
                </a:cubicBezTo>
                <a:cubicBezTo>
                  <a:pt x="183833" y="0"/>
                  <a:pt x="123825" y="60008"/>
                  <a:pt x="123825" y="133350"/>
                </a:cubicBezTo>
                <a:cubicBezTo>
                  <a:pt x="123825" y="206693"/>
                  <a:pt x="183833" y="266700"/>
                  <a:pt x="257175" y="266700"/>
                </a:cubicBezTo>
                <a:close/>
                <a:moveTo>
                  <a:pt x="457200" y="333375"/>
                </a:moveTo>
                <a:lnTo>
                  <a:pt x="57150" y="333375"/>
                </a:lnTo>
                <a:lnTo>
                  <a:pt x="0" y="390525"/>
                </a:lnTo>
                <a:lnTo>
                  <a:pt x="0" y="523875"/>
                </a:lnTo>
                <a:lnTo>
                  <a:pt x="514350" y="523875"/>
                </a:lnTo>
                <a:lnTo>
                  <a:pt x="514350" y="390525"/>
                </a:lnTo>
                <a:lnTo>
                  <a:pt x="457200" y="333375"/>
                </a:lnTo>
                <a:close/>
                <a:moveTo>
                  <a:pt x="447675" y="457200"/>
                </a:moveTo>
                <a:lnTo>
                  <a:pt x="333375" y="457200"/>
                </a:lnTo>
                <a:lnTo>
                  <a:pt x="333375" y="438150"/>
                </a:lnTo>
                <a:lnTo>
                  <a:pt x="447675" y="438150"/>
                </a:lnTo>
                <a:lnTo>
                  <a:pt x="447675" y="457200"/>
                </a:lnTo>
                <a:close/>
              </a:path>
            </a:pathLst>
          </a:custGeom>
          <a:solidFill>
            <a:schemeClr val="accent1"/>
          </a:solidFill>
        </p:spPr>
        <p:txBody>
          <a:bodyPr vert="horz" lIns="91440" tIns="45720" rIns="91440" bIns="45720" anchor="t">
            <a:normAutofit/>
          </a:bodyPr>
          <a:lstStyle/>
          <a:p>
            <a:pPr marL="0" algn="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hidden="1"/>
          <p:cNvSpPr/>
          <p:nvPr/>
        </p:nvSpPr>
        <p:spPr>
          <a:xfrm>
            <a:off x="0" y="0"/>
            <a:ext cx="158750" cy="158750"/>
          </a:xfrm>
          <a:prstGeom prst="rect">
            <a:avLst/>
          </a:prstGeom>
          <a:solidFill>
            <a:schemeClr val="accent1"/>
          </a:solidFill>
          <a:ln w="12700" cap="flat" cmpd="sng">
            <a:solidFill>
              <a:schemeClr val="accent1">
                <a:shade val="50000"/>
              </a:schemeClr>
            </a:solidFill>
            <a:prstDash val="solid"/>
          </a:ln>
        </p:spPr>
        <p:txBody>
          <a:bodyPr vert="horz" wrap="none" lIns="0" tIns="0" rIns="0" bIns="0" anchor="ctr">
            <a:noAutofit/>
          </a:bodyPr>
          <a:lstStyle/>
          <a:p>
            <a:pPr marL="0" algn="ctr">
              <a:lnSpc>
                <a:spcPct val="90000"/>
              </a:lnSpc>
              <a:spcBef>
                <a:spcPct val="0"/>
              </a:spcBef>
              <a:spcAft>
                <a:spcPct val="0"/>
              </a:spcAft>
            </a:pPr>
            <a:endParaRPr/>
          </a:p>
        </p:txBody>
      </p:sp>
      <p:sp>
        <p:nvSpPr>
          <p:cNvPr id="3" name="AutoShape 3"/>
          <p:cNvSpPr>
            <a:spLocks noGrp="1"/>
          </p:cNvSpPr>
          <p:nvPr>
            <p:ph type="ctrTitle"/>
          </p:nvPr>
        </p:nvSpPr>
        <p:spPr>
          <a:xfrm>
            <a:off x="663575" y="2507886"/>
            <a:ext cx="10845798" cy="1621509"/>
          </a:xfrm>
        </p:spPr>
        <p:txBody>
          <a:bodyPr vert="horz" lIns="91440" tIns="45720" rIns="91440" bIns="45720" anchor="b">
            <a:normAutofit/>
          </a:bodyPr>
          <a:lstStyle/>
          <a:p>
            <a:pPr marL="0" indent="0" algn="ctr">
              <a:lnSpc>
                <a:spcPct val="90000"/>
              </a:lnSpc>
              <a:spcBef>
                <a:spcPct val="0"/>
              </a:spcBef>
            </a:pPr>
            <a:r>
              <a:rPr lang="en-US" sz="8000" b="1" i="0" u="none" baseline="0" dirty="0">
                <a:gradFill>
                  <a:gsLst>
                    <a:gs pos="0">
                      <a:srgbClr val="000000">
                        <a:alpha val="20000"/>
                      </a:srgbClr>
                    </a:gs>
                    <a:gs pos="37000">
                      <a:srgbClr val="FFFFFF"/>
                    </a:gs>
                  </a:gsLst>
                  <a:lin ang="16200000"/>
                </a:gradFill>
                <a:latin typeface="+mn-ea"/>
                <a:ea typeface="+mn-ea"/>
              </a:rPr>
              <a:t>Thanks</a:t>
            </a:r>
            <a:endParaRPr lang="zh-CN" altLang="en-US" sz="2800" b="1" i="0" u="none" baseline="0" dirty="0">
              <a:solidFill>
                <a:srgbClr val="FFFFFF"/>
              </a:solidFill>
              <a:latin typeface="+mn-ea"/>
              <a:ea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Introduction to Perimeter and Area</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01</a:t>
            </a:r>
            <a:endParaRPr lang="en-US" sz="11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Definitions</a:t>
            </a:r>
          </a:p>
        </p:txBody>
      </p:sp>
      <p:grpSp>
        <p:nvGrpSpPr>
          <p:cNvPr id="3" name="Group 3"/>
          <p:cNvGrpSpPr/>
          <p:nvPr/>
        </p:nvGrpSpPr>
        <p:grpSpPr>
          <a:xfrm>
            <a:off x="1715817" y="1417428"/>
            <a:ext cx="9417301" cy="4234352"/>
            <a:chOff x="4274949" y="1316488"/>
            <a:chExt cx="9417301" cy="4234352"/>
          </a:xfrm>
        </p:grpSpPr>
        <p:sp>
          <p:nvSpPr>
            <p:cNvPr id="4" name="Freeform 4"/>
            <p:cNvSpPr/>
            <p:nvPr/>
          </p:nvSpPr>
          <p:spPr>
            <a:xfrm rot="16200000">
              <a:off x="5619750" y="3018440"/>
              <a:ext cx="952500" cy="821120"/>
            </a:xfrm>
            <a:custGeom>
              <a:avLst/>
              <a:gdLst/>
              <a:ahLst/>
              <a:cxnLst/>
              <a:rect l="l" t="t" r="r" b="b"/>
              <a:pathLst>
                <a:path w="952500" h="821120">
                  <a:moveTo>
                    <a:pt x="0" y="410560"/>
                  </a:moveTo>
                  <a:lnTo>
                    <a:pt x="205280" y="0"/>
                  </a:lnTo>
                  <a:lnTo>
                    <a:pt x="747220" y="0"/>
                  </a:lnTo>
                  <a:lnTo>
                    <a:pt x="952500" y="410560"/>
                  </a:lnTo>
                  <a:lnTo>
                    <a:pt x="747220" y="821120"/>
                  </a:lnTo>
                  <a:lnTo>
                    <a:pt x="205280" y="821120"/>
                  </a:lnTo>
                  <a:lnTo>
                    <a:pt x="0" y="410560"/>
                  </a:lnTo>
                  <a:close/>
                </a:path>
              </a:pathLst>
            </a:custGeom>
            <a:noFill/>
            <a:ln w="12700" cap="flat" cmpd="sng">
              <a:solidFill>
                <a:srgbClr val="FFFFFF">
                  <a:lumMod val="75000"/>
                </a:srgbClr>
              </a:solidFill>
              <a:prstDash val="solid"/>
            </a:ln>
          </p:spPr>
          <p:txBody>
            <a:bodyPr vert="horz" lIns="91440" tIns="45720" rIns="91440" bIns="45720" anchor="ctr">
              <a:normAutofit/>
            </a:bodyPr>
            <a:lstStyle/>
            <a:p>
              <a:pPr marL="0" algn="ctr"/>
              <a:endParaRPr/>
            </a:p>
          </p:txBody>
        </p:sp>
        <p:sp>
          <p:nvSpPr>
            <p:cNvPr id="5" name="Freeform 5"/>
            <p:cNvSpPr/>
            <p:nvPr/>
          </p:nvSpPr>
          <p:spPr>
            <a:xfrm rot="16200000">
              <a:off x="5274469" y="2720783"/>
              <a:ext cx="1643063" cy="1416432"/>
            </a:xfrm>
            <a:custGeom>
              <a:avLst/>
              <a:gdLst/>
              <a:ahLst/>
              <a:cxnLst/>
              <a:rect l="l" t="t" r="r" b="b"/>
              <a:pathLst>
                <a:path w="1643063" h="1416433">
                  <a:moveTo>
                    <a:pt x="0" y="708216"/>
                  </a:moveTo>
                  <a:lnTo>
                    <a:pt x="354108" y="0"/>
                  </a:lnTo>
                  <a:lnTo>
                    <a:pt x="1288954" y="0"/>
                  </a:lnTo>
                  <a:lnTo>
                    <a:pt x="1643062" y="708216"/>
                  </a:lnTo>
                  <a:lnTo>
                    <a:pt x="1288954" y="1416432"/>
                  </a:lnTo>
                  <a:lnTo>
                    <a:pt x="354108" y="1416432"/>
                  </a:lnTo>
                  <a:close/>
                </a:path>
              </a:pathLst>
            </a:custGeom>
            <a:noFill/>
            <a:ln w="12700" cap="flat">
              <a:solidFill>
                <a:srgbClr val="BFBFBF"/>
              </a:solidFill>
              <a:prstDash val="solid"/>
            </a:ln>
          </p:spPr>
          <p:txBody>
            <a:bodyPr rot="0" vert="horz" wrap="square" lIns="91440" tIns="45720" rIns="91440" bIns="45720" anchor="ctr">
              <a:noAutofit/>
            </a:bodyPr>
            <a:lstStyle/>
            <a:p>
              <a:pPr marL="0" algn="ctr"/>
              <a:endParaRPr/>
            </a:p>
          </p:txBody>
        </p:sp>
        <p:sp>
          <p:nvSpPr>
            <p:cNvPr id="6" name="Freeform 6"/>
            <p:cNvSpPr/>
            <p:nvPr/>
          </p:nvSpPr>
          <p:spPr>
            <a:xfrm rot="16200000">
              <a:off x="4929188" y="2423127"/>
              <a:ext cx="2333625" cy="2011743"/>
            </a:xfrm>
            <a:custGeom>
              <a:avLst/>
              <a:gdLst/>
              <a:ahLst/>
              <a:cxnLst/>
              <a:rect l="l" t="t" r="r" b="b"/>
              <a:pathLst>
                <a:path w="2333626" h="2011744">
                  <a:moveTo>
                    <a:pt x="0" y="1005872"/>
                  </a:moveTo>
                  <a:lnTo>
                    <a:pt x="502935" y="0"/>
                  </a:lnTo>
                  <a:lnTo>
                    <a:pt x="1830689" y="0"/>
                  </a:lnTo>
                  <a:lnTo>
                    <a:pt x="2333625" y="1005872"/>
                  </a:lnTo>
                  <a:lnTo>
                    <a:pt x="1830689" y="2011743"/>
                  </a:lnTo>
                  <a:lnTo>
                    <a:pt x="502935" y="2011743"/>
                  </a:lnTo>
                  <a:close/>
                </a:path>
              </a:pathLst>
            </a:custGeom>
            <a:noFill/>
            <a:ln w="12700" cap="flat">
              <a:solidFill>
                <a:srgbClr val="BFBFBF"/>
              </a:solidFill>
              <a:prstDash val="solid"/>
            </a:ln>
          </p:spPr>
          <p:txBody>
            <a:bodyPr rot="0" vert="horz" wrap="square" lIns="91440" tIns="45720" rIns="91440" bIns="45720" anchor="ctr">
              <a:noAutofit/>
            </a:bodyPr>
            <a:lstStyle/>
            <a:p>
              <a:pPr marL="0" algn="ctr"/>
              <a:endParaRPr/>
            </a:p>
          </p:txBody>
        </p:sp>
        <p:sp>
          <p:nvSpPr>
            <p:cNvPr id="7" name="Freeform 7"/>
            <p:cNvSpPr/>
            <p:nvPr/>
          </p:nvSpPr>
          <p:spPr>
            <a:xfrm rot="16200000">
              <a:off x="4583906" y="2125473"/>
              <a:ext cx="3024188" cy="2607054"/>
            </a:xfrm>
            <a:custGeom>
              <a:avLst/>
              <a:gdLst/>
              <a:ahLst/>
              <a:cxnLst/>
              <a:rect l="l" t="t" r="r" b="b"/>
              <a:pathLst>
                <a:path w="3024189" h="2607055">
                  <a:moveTo>
                    <a:pt x="0" y="1303527"/>
                  </a:moveTo>
                  <a:lnTo>
                    <a:pt x="651764" y="0"/>
                  </a:lnTo>
                  <a:lnTo>
                    <a:pt x="2372424" y="0"/>
                  </a:lnTo>
                  <a:lnTo>
                    <a:pt x="3024188" y="1303527"/>
                  </a:lnTo>
                  <a:lnTo>
                    <a:pt x="2372424" y="2607054"/>
                  </a:lnTo>
                  <a:lnTo>
                    <a:pt x="651764" y="2607054"/>
                  </a:lnTo>
                  <a:close/>
                </a:path>
              </a:pathLst>
            </a:custGeom>
            <a:noFill/>
            <a:ln w="12700" cap="flat">
              <a:solidFill>
                <a:srgbClr val="BFBFBF"/>
              </a:solidFill>
              <a:prstDash val="solid"/>
            </a:ln>
          </p:spPr>
          <p:txBody>
            <a:bodyPr rot="0" vert="horz" wrap="square" lIns="91440" tIns="45720" rIns="91440" bIns="45720" anchor="ctr">
              <a:noAutofit/>
            </a:bodyPr>
            <a:lstStyle/>
            <a:p>
              <a:pPr marL="0" algn="ctr"/>
              <a:endParaRPr/>
            </a:p>
          </p:txBody>
        </p:sp>
        <p:sp>
          <p:nvSpPr>
            <p:cNvPr id="8" name="Freeform 8"/>
            <p:cNvSpPr/>
            <p:nvPr/>
          </p:nvSpPr>
          <p:spPr>
            <a:xfrm rot="16200000">
              <a:off x="4238625" y="1827817"/>
              <a:ext cx="3714750" cy="3202366"/>
            </a:xfrm>
            <a:custGeom>
              <a:avLst/>
              <a:gdLst/>
              <a:ahLst/>
              <a:cxnLst/>
              <a:rect l="l" t="t" r="r" b="b"/>
              <a:pathLst>
                <a:path w="3714750" h="3202366">
                  <a:moveTo>
                    <a:pt x="0" y="1601183"/>
                  </a:moveTo>
                  <a:lnTo>
                    <a:pt x="800592" y="0"/>
                  </a:lnTo>
                  <a:lnTo>
                    <a:pt x="2914158" y="0"/>
                  </a:lnTo>
                  <a:lnTo>
                    <a:pt x="3714750" y="1601183"/>
                  </a:lnTo>
                  <a:lnTo>
                    <a:pt x="2914158" y="3202366"/>
                  </a:lnTo>
                  <a:lnTo>
                    <a:pt x="800592" y="3202366"/>
                  </a:lnTo>
                  <a:lnTo>
                    <a:pt x="0" y="1601183"/>
                  </a:lnTo>
                  <a:close/>
                </a:path>
              </a:pathLst>
            </a:custGeom>
            <a:noFill/>
            <a:ln w="28575" cap="flat" cmpd="sng">
              <a:solidFill>
                <a:srgbClr val="FFFFFF">
                  <a:lumMod val="50000"/>
                </a:srgbClr>
              </a:solidFill>
              <a:prstDash val="solid"/>
            </a:ln>
          </p:spPr>
          <p:txBody>
            <a:bodyPr vert="horz" lIns="91440" tIns="45720" rIns="91440" bIns="45720" anchor="ctr">
              <a:normAutofit/>
            </a:bodyPr>
            <a:lstStyle/>
            <a:p>
              <a:pPr marL="0" algn="ctr"/>
              <a:endParaRPr/>
            </a:p>
          </p:txBody>
        </p:sp>
        <p:cxnSp>
          <p:nvCxnSpPr>
            <p:cNvPr id="9" name="Connector 9"/>
            <p:cNvCxnSpPr/>
            <p:nvPr/>
          </p:nvCxnSpPr>
          <p:spPr>
            <a:xfrm>
              <a:off x="4494817" y="2372217"/>
              <a:ext cx="3202366" cy="2113566"/>
            </a:xfrm>
            <a:prstGeom prst="line">
              <a:avLst/>
            </a:prstGeom>
            <a:noFill/>
            <a:ln w="3175" cap="flat" cmpd="sng">
              <a:solidFill>
                <a:srgbClr val="FFFFFF">
                  <a:lumMod val="50000"/>
                </a:srgbClr>
              </a:solidFill>
              <a:prstDash val="solid"/>
            </a:ln>
          </p:spPr>
        </p:cxnSp>
        <p:cxnSp>
          <p:nvCxnSpPr>
            <p:cNvPr id="10" name="Connector 10"/>
            <p:cNvCxnSpPr/>
            <p:nvPr/>
          </p:nvCxnSpPr>
          <p:spPr>
            <a:xfrm flipV="1">
              <a:off x="4494817" y="2372217"/>
              <a:ext cx="3202366" cy="2113566"/>
            </a:xfrm>
            <a:prstGeom prst="line">
              <a:avLst/>
            </a:prstGeom>
            <a:noFill/>
            <a:ln w="3175" cap="flat" cmpd="sng">
              <a:solidFill>
                <a:srgbClr val="FFFFFF">
                  <a:lumMod val="50000"/>
                </a:srgbClr>
              </a:solidFill>
              <a:prstDash val="solid"/>
            </a:ln>
          </p:spPr>
        </p:cxnSp>
        <p:cxnSp>
          <p:nvCxnSpPr>
            <p:cNvPr id="11" name="Connector 11"/>
            <p:cNvCxnSpPr/>
            <p:nvPr/>
          </p:nvCxnSpPr>
          <p:spPr>
            <a:xfrm>
              <a:off x="6096000" y="1571625"/>
              <a:ext cx="0" cy="3714750"/>
            </a:xfrm>
            <a:prstGeom prst="line">
              <a:avLst/>
            </a:prstGeom>
            <a:noFill/>
            <a:ln w="3175" cap="flat" cmpd="sng">
              <a:solidFill>
                <a:srgbClr val="FFFFFF">
                  <a:lumMod val="50000"/>
                </a:srgbClr>
              </a:solidFill>
              <a:prstDash val="solid"/>
            </a:ln>
          </p:spPr>
        </p:cxnSp>
        <p:sp>
          <p:nvSpPr>
            <p:cNvPr id="12" name="Freeform 12"/>
            <p:cNvSpPr/>
            <p:nvPr/>
          </p:nvSpPr>
          <p:spPr>
            <a:xfrm>
              <a:off x="4797425" y="2469357"/>
              <a:ext cx="1816100" cy="1820068"/>
            </a:xfrm>
            <a:custGeom>
              <a:avLst/>
              <a:gdLst/>
              <a:ahLst/>
              <a:cxnLst/>
              <a:rect l="l" t="t" r="r" b="b"/>
              <a:pathLst>
                <a:path w="1816100" h="1820068">
                  <a:moveTo>
                    <a:pt x="1304925" y="0"/>
                  </a:moveTo>
                  <a:lnTo>
                    <a:pt x="450850" y="416718"/>
                  </a:lnTo>
                  <a:lnTo>
                    <a:pt x="0" y="1820068"/>
                  </a:lnTo>
                  <a:lnTo>
                    <a:pt x="1298575" y="1597818"/>
                  </a:lnTo>
                  <a:lnTo>
                    <a:pt x="1816100" y="1293018"/>
                  </a:lnTo>
                  <a:lnTo>
                    <a:pt x="1304925" y="0"/>
                  </a:lnTo>
                  <a:close/>
                </a:path>
              </a:pathLst>
            </a:custGeom>
            <a:solidFill>
              <a:schemeClr val="accent1"/>
            </a:solidFill>
            <a:ln cap="flat" cmpd="sng">
              <a:prstDash val="solid"/>
            </a:ln>
          </p:spPr>
          <p:txBody>
            <a:bodyPr vert="horz" lIns="91440" tIns="45720" rIns="91440" bIns="45720" anchor="ctr">
              <a:normAutofit/>
            </a:bodyPr>
            <a:lstStyle/>
            <a:p>
              <a:pPr marL="0" algn="ctr"/>
              <a:endParaRPr/>
            </a:p>
          </p:txBody>
        </p:sp>
        <p:sp>
          <p:nvSpPr>
            <p:cNvPr id="13" name="AutoShape 13"/>
            <p:cNvSpPr/>
            <p:nvPr/>
          </p:nvSpPr>
          <p:spPr>
            <a:xfrm>
              <a:off x="5882112" y="1316488"/>
              <a:ext cx="427776" cy="427776"/>
            </a:xfrm>
            <a:prstGeom prst="ellipse">
              <a:avLst/>
            </a:prstGeom>
            <a:solidFill>
              <a:srgbClr val="FFFFFF">
                <a:lumMod val="95000"/>
              </a:srgbClr>
            </a:solidFill>
            <a:ln w="38100" cap="flat" cmpd="sng">
              <a:solidFill>
                <a:srgbClr val="FFFFFF"/>
              </a:solidFill>
              <a:prstDash val="solid"/>
            </a:ln>
          </p:spPr>
          <p:txBody>
            <a:bodyPr vert="horz" lIns="91440" tIns="45720" rIns="91440" bIns="45720" anchor="ctr">
              <a:normAutofit/>
            </a:bodyPr>
            <a:lstStyle/>
            <a:p>
              <a:pPr marL="0" algn="ctr"/>
              <a:r>
                <a:rPr lang="en-US" sz="1400" b="1" i="0" u="none" baseline="0">
                  <a:solidFill>
                    <a:srgbClr val="000000"/>
                  </a:solidFill>
                  <a:latin typeface="Arial"/>
                  <a:ea typeface="Arial"/>
                </a:rPr>
                <a:t>R</a:t>
              </a:r>
            </a:p>
          </p:txBody>
        </p:sp>
        <p:sp>
          <p:nvSpPr>
            <p:cNvPr id="14" name="AutoShape 14"/>
            <p:cNvSpPr/>
            <p:nvPr/>
          </p:nvSpPr>
          <p:spPr>
            <a:xfrm>
              <a:off x="7512432" y="2158328"/>
              <a:ext cx="427776" cy="427776"/>
            </a:xfrm>
            <a:prstGeom prst="ellipse">
              <a:avLst/>
            </a:prstGeom>
            <a:solidFill>
              <a:srgbClr val="FFFFFF">
                <a:lumMod val="95000"/>
              </a:srgbClr>
            </a:solidFill>
            <a:ln w="38100" cap="flat" cmpd="sng">
              <a:solidFill>
                <a:srgbClr val="FFFFFF"/>
              </a:solidFill>
              <a:prstDash val="solid"/>
            </a:ln>
          </p:spPr>
          <p:txBody>
            <a:bodyPr vert="horz" lIns="91440" tIns="45720" rIns="91440" bIns="45720" anchor="ctr">
              <a:normAutofit/>
            </a:bodyPr>
            <a:lstStyle/>
            <a:p>
              <a:pPr marL="0" algn="ctr"/>
              <a:r>
                <a:rPr lang="en-US" sz="1400" b="1" i="0" u="none" baseline="0">
                  <a:solidFill>
                    <a:srgbClr val="000000"/>
                  </a:solidFill>
                  <a:latin typeface="Arial"/>
                  <a:ea typeface="Arial"/>
                </a:rPr>
                <a:t>I</a:t>
              </a:r>
            </a:p>
          </p:txBody>
        </p:sp>
        <p:sp>
          <p:nvSpPr>
            <p:cNvPr id="15" name="AutoShape 15"/>
            <p:cNvSpPr/>
            <p:nvPr/>
          </p:nvSpPr>
          <p:spPr>
            <a:xfrm>
              <a:off x="7512432" y="4257606"/>
              <a:ext cx="427776" cy="427776"/>
            </a:xfrm>
            <a:prstGeom prst="ellipse">
              <a:avLst/>
            </a:prstGeom>
            <a:solidFill>
              <a:srgbClr val="FFFFFF">
                <a:lumMod val="95000"/>
              </a:srgbClr>
            </a:solidFill>
            <a:ln w="38100" cap="flat" cmpd="sng">
              <a:solidFill>
                <a:srgbClr val="FFFFFF"/>
              </a:solidFill>
              <a:prstDash val="solid"/>
            </a:ln>
          </p:spPr>
          <p:txBody>
            <a:bodyPr vert="horz" lIns="91440" tIns="45720" rIns="91440" bIns="45720" anchor="ctr">
              <a:normAutofit/>
            </a:bodyPr>
            <a:lstStyle/>
            <a:p>
              <a:pPr marL="0" algn="ctr"/>
              <a:r>
                <a:rPr lang="en-US" sz="1400" b="1" i="0" u="none" baseline="0">
                  <a:solidFill>
                    <a:srgbClr val="000000"/>
                  </a:solidFill>
                  <a:latin typeface="Arial"/>
                  <a:ea typeface="Arial"/>
                </a:rPr>
                <a:t>A</a:t>
              </a:r>
            </a:p>
          </p:txBody>
        </p:sp>
        <p:sp>
          <p:nvSpPr>
            <p:cNvPr id="16" name="AutoShape 16"/>
            <p:cNvSpPr/>
            <p:nvPr/>
          </p:nvSpPr>
          <p:spPr>
            <a:xfrm>
              <a:off x="5882112" y="5055815"/>
              <a:ext cx="427776" cy="427776"/>
            </a:xfrm>
            <a:prstGeom prst="ellipse">
              <a:avLst/>
            </a:prstGeom>
            <a:solidFill>
              <a:srgbClr val="FFFFFF">
                <a:lumMod val="95000"/>
              </a:srgbClr>
            </a:solidFill>
            <a:ln w="38100" cap="flat" cmpd="sng">
              <a:solidFill>
                <a:srgbClr val="FFFFFF"/>
              </a:solidFill>
              <a:prstDash val="solid"/>
            </a:ln>
          </p:spPr>
          <p:txBody>
            <a:bodyPr vert="horz" lIns="91440" tIns="45720" rIns="91440" bIns="45720" anchor="ctr">
              <a:normAutofit/>
            </a:bodyPr>
            <a:lstStyle/>
            <a:p>
              <a:pPr marL="0" algn="ctr"/>
              <a:r>
                <a:rPr lang="en-US" sz="1400" b="1" i="0" u="none" baseline="0">
                  <a:solidFill>
                    <a:srgbClr val="000000"/>
                  </a:solidFill>
                  <a:latin typeface="Arial"/>
                  <a:ea typeface="Arial"/>
                </a:rPr>
                <a:t>S</a:t>
              </a:r>
            </a:p>
          </p:txBody>
        </p:sp>
        <p:sp>
          <p:nvSpPr>
            <p:cNvPr id="17" name="AutoShape 17"/>
            <p:cNvSpPr/>
            <p:nvPr/>
          </p:nvSpPr>
          <p:spPr>
            <a:xfrm>
              <a:off x="4274949" y="2158328"/>
              <a:ext cx="427776" cy="427776"/>
            </a:xfrm>
            <a:prstGeom prst="ellipse">
              <a:avLst/>
            </a:prstGeom>
            <a:solidFill>
              <a:srgbClr val="FFFFFF">
                <a:lumMod val="95000"/>
              </a:srgbClr>
            </a:solidFill>
            <a:ln w="38100" cap="flat" cmpd="sng">
              <a:solidFill>
                <a:srgbClr val="FFFFFF"/>
              </a:solidFill>
              <a:prstDash val="solid"/>
            </a:ln>
          </p:spPr>
          <p:txBody>
            <a:bodyPr vert="horz" lIns="91440" tIns="45720" rIns="91440" bIns="45720" anchor="ctr">
              <a:normAutofit/>
            </a:bodyPr>
            <a:lstStyle/>
            <a:p>
              <a:pPr marL="0" algn="ctr"/>
              <a:r>
                <a:rPr lang="en-US" sz="1400" b="1" i="0" u="none" baseline="0">
                  <a:solidFill>
                    <a:srgbClr val="000000"/>
                  </a:solidFill>
                  <a:latin typeface="Arial"/>
                  <a:ea typeface="Arial"/>
                </a:rPr>
                <a:t>C</a:t>
              </a:r>
            </a:p>
          </p:txBody>
        </p:sp>
        <p:sp>
          <p:nvSpPr>
            <p:cNvPr id="18" name="AutoShape 18"/>
            <p:cNvSpPr/>
            <p:nvPr/>
          </p:nvSpPr>
          <p:spPr>
            <a:xfrm>
              <a:off x="4274949" y="4257606"/>
              <a:ext cx="427776" cy="427776"/>
            </a:xfrm>
            <a:prstGeom prst="ellipse">
              <a:avLst/>
            </a:prstGeom>
            <a:solidFill>
              <a:srgbClr val="FFFFFF">
                <a:lumMod val="95000"/>
              </a:srgbClr>
            </a:solidFill>
            <a:ln w="38100" cap="flat" cmpd="sng">
              <a:solidFill>
                <a:srgbClr val="FFFFFF"/>
              </a:solidFill>
              <a:prstDash val="solid"/>
            </a:ln>
          </p:spPr>
          <p:txBody>
            <a:bodyPr vert="horz" lIns="91440" tIns="45720" rIns="91440" bIns="45720" anchor="ctr">
              <a:normAutofit/>
            </a:bodyPr>
            <a:lstStyle/>
            <a:p>
              <a:pPr marL="0" algn="ctr"/>
              <a:r>
                <a:rPr lang="en-US" sz="1400" b="1" i="0" u="none" baseline="0">
                  <a:solidFill>
                    <a:srgbClr val="000000"/>
                  </a:solidFill>
                  <a:latin typeface="Arial"/>
                  <a:ea typeface="Arial"/>
                </a:rPr>
                <a:t>E</a:t>
              </a:r>
            </a:p>
          </p:txBody>
        </p:sp>
        <p:grpSp>
          <p:nvGrpSpPr>
            <p:cNvPr id="19" name="Group 19"/>
            <p:cNvGrpSpPr/>
            <p:nvPr/>
          </p:nvGrpSpPr>
          <p:grpSpPr>
            <a:xfrm>
              <a:off x="9022463" y="1900397"/>
              <a:ext cx="4669787" cy="937158"/>
              <a:chOff x="7487843" y="2315233"/>
              <a:chExt cx="4669787" cy="937158"/>
            </a:xfrm>
          </p:grpSpPr>
          <p:sp>
            <p:nvSpPr>
              <p:cNvPr id="20" name="TextBox 20"/>
              <p:cNvSpPr txBox="1"/>
              <p:nvPr/>
            </p:nvSpPr>
            <p:spPr>
              <a:xfrm>
                <a:off x="7487843" y="2315233"/>
                <a:ext cx="4669787" cy="338554"/>
              </a:xfrm>
              <a:prstGeom prst="rect">
                <a:avLst/>
              </a:prstGeom>
              <a:noFill/>
            </p:spPr>
            <p:txBody>
              <a:bodyPr vert="horz" wrap="square" lIns="91440" tIns="45720" rIns="91440" bIns="45720" rtlCol="0" anchor="ctr">
                <a:spAutoFit/>
              </a:bodyPr>
              <a:lstStyle/>
              <a:p>
                <a:pPr marL="0" algn="l">
                  <a:defRPr/>
                </a:pPr>
                <a:r>
                  <a:rPr lang="en-US" sz="1600" b="1" i="0" u="none" baseline="0">
                    <a:solidFill>
                      <a:srgbClr val="000000"/>
                    </a:solidFill>
                    <a:latin typeface="Arial"/>
                    <a:ea typeface="Arial"/>
                  </a:rPr>
                  <a:t>What is Perimeter?</a:t>
                </a:r>
                <a:endParaRPr lang="en-US" sz="1100"/>
              </a:p>
            </p:txBody>
          </p:sp>
          <p:sp>
            <p:nvSpPr>
              <p:cNvPr id="21" name="TextBox 21"/>
              <p:cNvSpPr txBox="1"/>
              <p:nvPr/>
            </p:nvSpPr>
            <p:spPr>
              <a:xfrm>
                <a:off x="7487843" y="2666781"/>
                <a:ext cx="4669785" cy="585610"/>
              </a:xfrm>
              <a:prstGeom prst="rect">
                <a:avLst/>
              </a:prstGeom>
              <a:noFill/>
            </p:spPr>
            <p:txBody>
              <a:bodyPr vert="horz" wrap="square" lIns="91440" tIns="45720" rIns="91440" bIns="45720" rtlCol="0" anchor="t">
                <a:spAutoFit/>
              </a:bodyPr>
              <a:lstStyle/>
              <a:p>
                <a:pPr marL="0" algn="l">
                  <a:lnSpc>
                    <a:spcPct val="120000"/>
                  </a:lnSpc>
                  <a:defRPr/>
                </a:pPr>
                <a:r>
                  <a:rPr lang="en-US" sz="1400" b="0" i="0" u="none" baseline="0">
                    <a:solidFill>
                      <a:srgbClr val="000000"/>
                    </a:solidFill>
                    <a:latin typeface="Arial"/>
                    <a:ea typeface="Arial"/>
                  </a:rPr>
                  <a:t>Perimeter is the total distance around the edge of a two-dimensional shape. It is calculated by adding the lengths of all sides of the figure involved, such as squares, rectangles, or circles, showcasing the outer boundary measurement.</a:t>
                </a:r>
                <a:endParaRPr lang="en-US" sz="1100"/>
              </a:p>
            </p:txBody>
          </p:sp>
        </p:grpSp>
        <p:grpSp>
          <p:nvGrpSpPr>
            <p:cNvPr id="22" name="Group 22"/>
            <p:cNvGrpSpPr/>
            <p:nvPr/>
          </p:nvGrpSpPr>
          <p:grpSpPr>
            <a:xfrm>
              <a:off x="9022462" y="3257039"/>
              <a:ext cx="4669785" cy="937158"/>
              <a:chOff x="7487843" y="2315233"/>
              <a:chExt cx="4669785" cy="937158"/>
            </a:xfrm>
          </p:grpSpPr>
          <p:sp>
            <p:nvSpPr>
              <p:cNvPr id="23" name="TextBox 23"/>
              <p:cNvSpPr txBox="1"/>
              <p:nvPr/>
            </p:nvSpPr>
            <p:spPr>
              <a:xfrm>
                <a:off x="7487843" y="2315233"/>
                <a:ext cx="4669785" cy="338554"/>
              </a:xfrm>
              <a:prstGeom prst="rect">
                <a:avLst/>
              </a:prstGeom>
              <a:noFill/>
            </p:spPr>
            <p:txBody>
              <a:bodyPr vert="horz" wrap="square" lIns="91440" tIns="45720" rIns="91440" bIns="45720" rtlCol="0" anchor="ctr">
                <a:spAutoFit/>
              </a:bodyPr>
              <a:lstStyle/>
              <a:p>
                <a:pPr marL="0" algn="l">
                  <a:defRPr/>
                </a:pPr>
                <a:r>
                  <a:rPr lang="en-US" sz="1600" b="1" i="0" u="none" baseline="0">
                    <a:solidFill>
                      <a:srgbClr val="000000"/>
                    </a:solidFill>
                    <a:latin typeface="Arial"/>
                    <a:ea typeface="Arial"/>
                  </a:rPr>
                  <a:t>What is Area?</a:t>
                </a:r>
                <a:endParaRPr lang="en-US" sz="1100"/>
              </a:p>
            </p:txBody>
          </p:sp>
          <p:sp>
            <p:nvSpPr>
              <p:cNvPr id="24" name="TextBox 24"/>
              <p:cNvSpPr txBox="1"/>
              <p:nvPr/>
            </p:nvSpPr>
            <p:spPr>
              <a:xfrm>
                <a:off x="7487843" y="2666781"/>
                <a:ext cx="4669785" cy="585610"/>
              </a:xfrm>
              <a:prstGeom prst="rect">
                <a:avLst/>
              </a:prstGeom>
              <a:noFill/>
            </p:spPr>
            <p:txBody>
              <a:bodyPr vert="horz" wrap="square" lIns="91440" tIns="45720" rIns="91440" bIns="45720" rtlCol="0" anchor="t">
                <a:spAutoFit/>
              </a:bodyPr>
              <a:lstStyle/>
              <a:p>
                <a:pPr marL="0" algn="l">
                  <a:lnSpc>
                    <a:spcPct val="120000"/>
                  </a:lnSpc>
                  <a:defRPr/>
                </a:pPr>
                <a:r>
                  <a:rPr lang="en-US" sz="1400" b="0" i="0" u="none" baseline="0">
                    <a:solidFill>
                      <a:srgbClr val="000000"/>
                    </a:solidFill>
                    <a:latin typeface="Arial"/>
                    <a:ea typeface="Arial"/>
                  </a:rPr>
                  <a:t>Area is the measure of the space contained within a two-dimensional shape. It is expressed in square units and is calculated using different formulas depending on the shape, representing the extent of a surface.</a:t>
                </a:r>
                <a:endParaRPr lang="en-US" sz="1100"/>
              </a:p>
            </p:txBody>
          </p:sp>
        </p:grpSp>
        <p:grpSp>
          <p:nvGrpSpPr>
            <p:cNvPr id="25" name="Group 25"/>
            <p:cNvGrpSpPr/>
            <p:nvPr/>
          </p:nvGrpSpPr>
          <p:grpSpPr>
            <a:xfrm>
              <a:off x="9022462" y="4613682"/>
              <a:ext cx="4669785" cy="937158"/>
              <a:chOff x="7487843" y="2315233"/>
              <a:chExt cx="4669785" cy="937158"/>
            </a:xfrm>
          </p:grpSpPr>
          <p:sp>
            <p:nvSpPr>
              <p:cNvPr id="26" name="TextBox 26"/>
              <p:cNvSpPr txBox="1"/>
              <p:nvPr/>
            </p:nvSpPr>
            <p:spPr>
              <a:xfrm>
                <a:off x="7487843" y="2315233"/>
                <a:ext cx="4669785" cy="338554"/>
              </a:xfrm>
              <a:prstGeom prst="rect">
                <a:avLst/>
              </a:prstGeom>
              <a:noFill/>
            </p:spPr>
            <p:txBody>
              <a:bodyPr vert="horz" wrap="square" lIns="91440" tIns="45720" rIns="91440" bIns="45720" rtlCol="0" anchor="ctr">
                <a:spAutoFit/>
              </a:bodyPr>
              <a:lstStyle/>
              <a:p>
                <a:pPr marL="0" algn="l">
                  <a:defRPr/>
                </a:pPr>
                <a:r>
                  <a:rPr lang="en-US" sz="1600" b="1" i="0" u="none" baseline="0">
                    <a:solidFill>
                      <a:srgbClr val="000000"/>
                    </a:solidFill>
                    <a:latin typeface="Arial"/>
                    <a:ea typeface="Arial"/>
                  </a:rPr>
                  <a:t>Importance in Geometry</a:t>
                </a:r>
                <a:endParaRPr lang="en-US" sz="1100"/>
              </a:p>
            </p:txBody>
          </p:sp>
          <p:sp>
            <p:nvSpPr>
              <p:cNvPr id="27" name="TextBox 27"/>
              <p:cNvSpPr txBox="1"/>
              <p:nvPr/>
            </p:nvSpPr>
            <p:spPr>
              <a:xfrm>
                <a:off x="7487843" y="2666781"/>
                <a:ext cx="4669785" cy="585610"/>
              </a:xfrm>
              <a:prstGeom prst="rect">
                <a:avLst/>
              </a:prstGeom>
              <a:noFill/>
            </p:spPr>
            <p:txBody>
              <a:bodyPr vert="horz" wrap="square" lIns="91440" tIns="45720" rIns="91440" bIns="45720" rtlCol="0" anchor="t">
                <a:spAutoFit/>
              </a:bodyPr>
              <a:lstStyle/>
              <a:p>
                <a:pPr marL="0" algn="l">
                  <a:lnSpc>
                    <a:spcPct val="120000"/>
                  </a:lnSpc>
                  <a:defRPr/>
                </a:pPr>
                <a:r>
                  <a:rPr lang="en-US" sz="1400" b="0" i="0" u="none" baseline="0">
                    <a:solidFill>
                      <a:srgbClr val="000000"/>
                    </a:solidFill>
                    <a:latin typeface="Arial"/>
                    <a:ea typeface="Arial"/>
                  </a:rPr>
                  <a:t>Understanding perimeter and area is crucial in geometry as they are foundational concepts used in various applications such as construction, land development, and even in art, defining the size and boundaries of objects.</a:t>
                </a:r>
                <a:endParaRPr lang="en-US" sz="1100"/>
              </a:p>
            </p:txBody>
          </p:sp>
        </p:grpSp>
        <p:sp>
          <p:nvSpPr>
            <p:cNvPr id="28" name="Freeform 28"/>
            <p:cNvSpPr/>
            <p:nvPr/>
          </p:nvSpPr>
          <p:spPr>
            <a:xfrm>
              <a:off x="8429075" y="2011072"/>
              <a:ext cx="476017" cy="423767"/>
            </a:xfrm>
            <a:custGeom>
              <a:avLst/>
              <a:gdLst/>
              <a:ahLst/>
              <a:cxnLst/>
              <a:rect l="l" t="t" r="r" b="b"/>
              <a:pathLst>
                <a:path w="942" h="840">
                  <a:moveTo>
                    <a:pt x="742" y="570"/>
                  </a:moveTo>
                  <a:cubicBezTo>
                    <a:pt x="753" y="556"/>
                    <a:pt x="758" y="539"/>
                    <a:pt x="755" y="520"/>
                  </a:cubicBezTo>
                  <a:cubicBezTo>
                    <a:pt x="745" y="450"/>
                    <a:pt x="670" y="450"/>
                    <a:pt x="645" y="450"/>
                  </a:cubicBezTo>
                  <a:cubicBezTo>
                    <a:pt x="631" y="450"/>
                    <a:pt x="615" y="451"/>
                    <a:pt x="600" y="452"/>
                  </a:cubicBezTo>
                  <a:lnTo>
                    <a:pt x="600" y="411"/>
                  </a:lnTo>
                  <a:lnTo>
                    <a:pt x="722" y="411"/>
                  </a:lnTo>
                  <a:lnTo>
                    <a:pt x="722" y="367"/>
                  </a:lnTo>
                  <a:lnTo>
                    <a:pt x="608" y="367"/>
                  </a:lnTo>
                  <a:lnTo>
                    <a:pt x="650" y="295"/>
                  </a:lnTo>
                  <a:lnTo>
                    <a:pt x="733" y="295"/>
                  </a:lnTo>
                  <a:lnTo>
                    <a:pt x="733" y="251"/>
                  </a:lnTo>
                  <a:lnTo>
                    <a:pt x="676" y="251"/>
                  </a:lnTo>
                  <a:lnTo>
                    <a:pt x="762" y="106"/>
                  </a:lnTo>
                  <a:lnTo>
                    <a:pt x="689" y="106"/>
                  </a:lnTo>
                  <a:lnTo>
                    <a:pt x="569" y="326"/>
                  </a:lnTo>
                  <a:lnTo>
                    <a:pt x="450" y="106"/>
                  </a:lnTo>
                  <a:lnTo>
                    <a:pt x="377" y="106"/>
                  </a:lnTo>
                  <a:lnTo>
                    <a:pt x="463" y="251"/>
                  </a:lnTo>
                  <a:lnTo>
                    <a:pt x="404" y="251"/>
                  </a:lnTo>
                  <a:lnTo>
                    <a:pt x="404" y="295"/>
                  </a:lnTo>
                  <a:lnTo>
                    <a:pt x="489" y="295"/>
                  </a:lnTo>
                  <a:lnTo>
                    <a:pt x="531" y="367"/>
                  </a:lnTo>
                  <a:lnTo>
                    <a:pt x="420" y="367"/>
                  </a:lnTo>
                  <a:lnTo>
                    <a:pt x="420" y="411"/>
                  </a:lnTo>
                  <a:lnTo>
                    <a:pt x="538" y="411"/>
                  </a:lnTo>
                  <a:lnTo>
                    <a:pt x="538" y="454"/>
                  </a:lnTo>
                  <a:cubicBezTo>
                    <a:pt x="537" y="454"/>
                    <a:pt x="536" y="454"/>
                    <a:pt x="535" y="454"/>
                  </a:cubicBezTo>
                  <a:cubicBezTo>
                    <a:pt x="504" y="451"/>
                    <a:pt x="472" y="443"/>
                    <a:pt x="440" y="436"/>
                  </a:cubicBezTo>
                  <a:cubicBezTo>
                    <a:pt x="393" y="424"/>
                    <a:pt x="348" y="413"/>
                    <a:pt x="307" y="419"/>
                  </a:cubicBezTo>
                  <a:cubicBezTo>
                    <a:pt x="287" y="421"/>
                    <a:pt x="268" y="427"/>
                    <a:pt x="249" y="434"/>
                  </a:cubicBezTo>
                  <a:cubicBezTo>
                    <a:pt x="239" y="403"/>
                    <a:pt x="234" y="370"/>
                    <a:pt x="234" y="335"/>
                  </a:cubicBezTo>
                  <a:cubicBezTo>
                    <a:pt x="234" y="150"/>
                    <a:pt x="384" y="0"/>
                    <a:pt x="570" y="0"/>
                  </a:cubicBezTo>
                  <a:cubicBezTo>
                    <a:pt x="755" y="0"/>
                    <a:pt x="905" y="150"/>
                    <a:pt x="905" y="335"/>
                  </a:cubicBezTo>
                  <a:cubicBezTo>
                    <a:pt x="905" y="387"/>
                    <a:pt x="893" y="436"/>
                    <a:pt x="872" y="479"/>
                  </a:cubicBezTo>
                  <a:cubicBezTo>
                    <a:pt x="867" y="482"/>
                    <a:pt x="863" y="484"/>
                    <a:pt x="858" y="487"/>
                  </a:cubicBezTo>
                  <a:cubicBezTo>
                    <a:pt x="835" y="501"/>
                    <a:pt x="817" y="526"/>
                    <a:pt x="798" y="552"/>
                  </a:cubicBezTo>
                  <a:cubicBezTo>
                    <a:pt x="774" y="585"/>
                    <a:pt x="749" y="619"/>
                    <a:pt x="718" y="628"/>
                  </a:cubicBezTo>
                  <a:cubicBezTo>
                    <a:pt x="700" y="633"/>
                    <a:pt x="673" y="623"/>
                    <a:pt x="644" y="609"/>
                  </a:cubicBezTo>
                  <a:cubicBezTo>
                    <a:pt x="686" y="604"/>
                    <a:pt x="723" y="594"/>
                    <a:pt x="742" y="570"/>
                  </a:cubicBezTo>
                  <a:close/>
                  <a:moveTo>
                    <a:pt x="154" y="780"/>
                  </a:moveTo>
                  <a:cubicBezTo>
                    <a:pt x="321" y="683"/>
                    <a:pt x="559" y="840"/>
                    <a:pt x="779" y="758"/>
                  </a:cubicBezTo>
                  <a:cubicBezTo>
                    <a:pt x="864" y="727"/>
                    <a:pt x="907" y="635"/>
                    <a:pt x="932" y="535"/>
                  </a:cubicBezTo>
                  <a:cubicBezTo>
                    <a:pt x="942" y="495"/>
                    <a:pt x="922" y="475"/>
                    <a:pt x="870" y="507"/>
                  </a:cubicBezTo>
                  <a:cubicBezTo>
                    <a:pt x="824" y="535"/>
                    <a:pt x="790" y="632"/>
                    <a:pt x="724" y="650"/>
                  </a:cubicBezTo>
                  <a:cubicBezTo>
                    <a:pt x="673" y="664"/>
                    <a:pt x="607" y="606"/>
                    <a:pt x="545" y="594"/>
                  </a:cubicBezTo>
                  <a:cubicBezTo>
                    <a:pt x="624" y="587"/>
                    <a:pt x="742" y="591"/>
                    <a:pt x="732" y="524"/>
                  </a:cubicBezTo>
                  <a:cubicBezTo>
                    <a:pt x="721" y="446"/>
                    <a:pt x="603" y="483"/>
                    <a:pt x="533" y="477"/>
                  </a:cubicBezTo>
                  <a:cubicBezTo>
                    <a:pt x="453" y="469"/>
                    <a:pt x="373" y="433"/>
                    <a:pt x="310" y="441"/>
                  </a:cubicBezTo>
                  <a:cubicBezTo>
                    <a:pt x="188" y="457"/>
                    <a:pt x="83" y="591"/>
                    <a:pt x="0" y="626"/>
                  </a:cubicBezTo>
                  <a:lnTo>
                    <a:pt x="154" y="780"/>
                  </a:lnTo>
                  <a:close/>
                </a:path>
              </a:pathLst>
            </a:custGeom>
            <a:solidFill>
              <a:srgbClr val="000000">
                <a:lumMod val="50000"/>
                <a:lumOff val="50000"/>
              </a:srgbClr>
            </a:solidFill>
          </p:spPr>
          <p:txBody>
            <a:bodyPr vert="horz" wrap="square" lIns="91440" tIns="45720" rIns="91440" bIns="45720" anchor="ctr">
              <a:normAutofit/>
            </a:bodyPr>
            <a:lstStyle/>
            <a:p>
              <a:pPr marL="0" algn="ctr"/>
              <a:endParaRPr/>
            </a:p>
          </p:txBody>
        </p:sp>
        <p:sp>
          <p:nvSpPr>
            <p:cNvPr id="29" name="Freeform 29"/>
            <p:cNvSpPr/>
            <p:nvPr/>
          </p:nvSpPr>
          <p:spPr>
            <a:xfrm>
              <a:off x="8429074" y="3398801"/>
              <a:ext cx="476018" cy="361593"/>
            </a:xfrm>
            <a:custGeom>
              <a:avLst/>
              <a:gdLst/>
              <a:ahLst/>
              <a:cxnLst/>
              <a:rect l="l" t="t" r="r" b="b"/>
              <a:pathLst>
                <a:path w="2711" h="2062">
                  <a:moveTo>
                    <a:pt x="2664" y="1581"/>
                  </a:moveTo>
                  <a:lnTo>
                    <a:pt x="909" y="1581"/>
                  </a:lnTo>
                  <a:cubicBezTo>
                    <a:pt x="883" y="1581"/>
                    <a:pt x="861" y="1560"/>
                    <a:pt x="861" y="1534"/>
                  </a:cubicBezTo>
                  <a:lnTo>
                    <a:pt x="861" y="434"/>
                  </a:lnTo>
                  <a:cubicBezTo>
                    <a:pt x="861" y="407"/>
                    <a:pt x="883" y="386"/>
                    <a:pt x="909" y="386"/>
                  </a:cubicBezTo>
                  <a:lnTo>
                    <a:pt x="2664" y="386"/>
                  </a:lnTo>
                  <a:cubicBezTo>
                    <a:pt x="2690" y="386"/>
                    <a:pt x="2711" y="408"/>
                    <a:pt x="2711" y="434"/>
                  </a:cubicBezTo>
                  <a:lnTo>
                    <a:pt x="2711" y="1534"/>
                  </a:lnTo>
                  <a:cubicBezTo>
                    <a:pt x="2711" y="1560"/>
                    <a:pt x="2690" y="1581"/>
                    <a:pt x="2664" y="1581"/>
                  </a:cubicBezTo>
                  <a:close/>
                  <a:moveTo>
                    <a:pt x="2177" y="1928"/>
                  </a:moveTo>
                  <a:lnTo>
                    <a:pt x="2000" y="1928"/>
                  </a:lnTo>
                  <a:lnTo>
                    <a:pt x="2000" y="1715"/>
                  </a:lnTo>
                  <a:lnTo>
                    <a:pt x="1573" y="1715"/>
                  </a:lnTo>
                  <a:lnTo>
                    <a:pt x="1573" y="1928"/>
                  </a:lnTo>
                  <a:lnTo>
                    <a:pt x="1395" y="1928"/>
                  </a:lnTo>
                  <a:cubicBezTo>
                    <a:pt x="1358" y="1928"/>
                    <a:pt x="1329" y="1958"/>
                    <a:pt x="1329" y="1995"/>
                  </a:cubicBezTo>
                  <a:cubicBezTo>
                    <a:pt x="1329" y="2032"/>
                    <a:pt x="1358" y="2062"/>
                    <a:pt x="1395" y="2062"/>
                  </a:cubicBezTo>
                  <a:lnTo>
                    <a:pt x="1640" y="2062"/>
                  </a:lnTo>
                  <a:lnTo>
                    <a:pt x="1933" y="2062"/>
                  </a:lnTo>
                  <a:lnTo>
                    <a:pt x="2177" y="2062"/>
                  </a:lnTo>
                  <a:cubicBezTo>
                    <a:pt x="2214" y="2062"/>
                    <a:pt x="2244" y="2032"/>
                    <a:pt x="2244" y="1995"/>
                  </a:cubicBezTo>
                  <a:cubicBezTo>
                    <a:pt x="2244" y="1958"/>
                    <a:pt x="2214" y="1928"/>
                    <a:pt x="2177" y="1928"/>
                  </a:cubicBezTo>
                  <a:close/>
                  <a:moveTo>
                    <a:pt x="1065" y="253"/>
                  </a:moveTo>
                  <a:lnTo>
                    <a:pt x="909" y="253"/>
                  </a:lnTo>
                  <a:cubicBezTo>
                    <a:pt x="899" y="253"/>
                    <a:pt x="890" y="254"/>
                    <a:pt x="880" y="255"/>
                  </a:cubicBezTo>
                  <a:cubicBezTo>
                    <a:pt x="875" y="254"/>
                    <a:pt x="869" y="253"/>
                    <a:pt x="863" y="253"/>
                  </a:cubicBezTo>
                  <a:lnTo>
                    <a:pt x="201" y="253"/>
                  </a:lnTo>
                  <a:cubicBezTo>
                    <a:pt x="164" y="253"/>
                    <a:pt x="135" y="283"/>
                    <a:pt x="135" y="320"/>
                  </a:cubicBezTo>
                  <a:cubicBezTo>
                    <a:pt x="135" y="356"/>
                    <a:pt x="164" y="386"/>
                    <a:pt x="201" y="386"/>
                  </a:cubicBezTo>
                  <a:lnTo>
                    <a:pt x="735" y="386"/>
                  </a:lnTo>
                  <a:cubicBezTo>
                    <a:pt x="730" y="401"/>
                    <a:pt x="728" y="417"/>
                    <a:pt x="728" y="434"/>
                  </a:cubicBezTo>
                  <a:lnTo>
                    <a:pt x="728" y="558"/>
                  </a:lnTo>
                  <a:lnTo>
                    <a:pt x="201" y="558"/>
                  </a:lnTo>
                  <a:cubicBezTo>
                    <a:pt x="164" y="558"/>
                    <a:pt x="135" y="588"/>
                    <a:pt x="135" y="624"/>
                  </a:cubicBezTo>
                  <a:cubicBezTo>
                    <a:pt x="135" y="661"/>
                    <a:pt x="164" y="691"/>
                    <a:pt x="201" y="691"/>
                  </a:cubicBezTo>
                  <a:lnTo>
                    <a:pt x="728" y="691"/>
                  </a:lnTo>
                  <a:lnTo>
                    <a:pt x="728" y="863"/>
                  </a:lnTo>
                  <a:lnTo>
                    <a:pt x="201" y="863"/>
                  </a:lnTo>
                  <a:cubicBezTo>
                    <a:pt x="164" y="863"/>
                    <a:pt x="135" y="893"/>
                    <a:pt x="135" y="929"/>
                  </a:cubicBezTo>
                  <a:cubicBezTo>
                    <a:pt x="135" y="966"/>
                    <a:pt x="164" y="996"/>
                    <a:pt x="201" y="996"/>
                  </a:cubicBezTo>
                  <a:lnTo>
                    <a:pt x="728" y="996"/>
                  </a:lnTo>
                  <a:lnTo>
                    <a:pt x="728" y="1534"/>
                  </a:lnTo>
                  <a:cubicBezTo>
                    <a:pt x="728" y="1633"/>
                    <a:pt x="809" y="1715"/>
                    <a:pt x="909" y="1715"/>
                  </a:cubicBezTo>
                  <a:lnTo>
                    <a:pt x="1065" y="1715"/>
                  </a:lnTo>
                  <a:lnTo>
                    <a:pt x="1065" y="1995"/>
                  </a:lnTo>
                  <a:cubicBezTo>
                    <a:pt x="1065" y="2032"/>
                    <a:pt x="1035" y="2062"/>
                    <a:pt x="998" y="2062"/>
                  </a:cubicBezTo>
                  <a:lnTo>
                    <a:pt x="67" y="2062"/>
                  </a:lnTo>
                  <a:cubicBezTo>
                    <a:pt x="30" y="2062"/>
                    <a:pt x="0" y="2032"/>
                    <a:pt x="0" y="1995"/>
                  </a:cubicBezTo>
                  <a:lnTo>
                    <a:pt x="0" y="66"/>
                  </a:lnTo>
                  <a:cubicBezTo>
                    <a:pt x="0" y="29"/>
                    <a:pt x="30" y="0"/>
                    <a:pt x="67" y="0"/>
                  </a:cubicBezTo>
                  <a:lnTo>
                    <a:pt x="998" y="0"/>
                  </a:lnTo>
                  <a:cubicBezTo>
                    <a:pt x="1035" y="0"/>
                    <a:pt x="1065" y="29"/>
                    <a:pt x="1065" y="66"/>
                  </a:cubicBezTo>
                  <a:lnTo>
                    <a:pt x="1065" y="253"/>
                  </a:lnTo>
                  <a:close/>
                  <a:moveTo>
                    <a:pt x="430" y="1569"/>
                  </a:moveTo>
                  <a:cubicBezTo>
                    <a:pt x="430" y="1626"/>
                    <a:pt x="476" y="1672"/>
                    <a:pt x="532" y="1672"/>
                  </a:cubicBezTo>
                  <a:cubicBezTo>
                    <a:pt x="589" y="1672"/>
                    <a:pt x="635" y="1626"/>
                    <a:pt x="635" y="1569"/>
                  </a:cubicBezTo>
                  <a:cubicBezTo>
                    <a:pt x="635" y="1512"/>
                    <a:pt x="589" y="1466"/>
                    <a:pt x="532" y="1466"/>
                  </a:cubicBezTo>
                  <a:cubicBezTo>
                    <a:pt x="476" y="1466"/>
                    <a:pt x="430" y="1512"/>
                    <a:pt x="430" y="1569"/>
                  </a:cubicBezTo>
                  <a:close/>
                </a:path>
              </a:pathLst>
            </a:custGeom>
            <a:solidFill>
              <a:srgbClr val="000000">
                <a:lumMod val="50000"/>
                <a:lumOff val="50000"/>
              </a:srgbClr>
            </a:solidFill>
          </p:spPr>
          <p:txBody>
            <a:bodyPr vert="horz" wrap="square" lIns="91440" tIns="45720" rIns="91440" bIns="45720" anchor="ctr">
              <a:normAutofit/>
            </a:bodyPr>
            <a:lstStyle/>
            <a:p>
              <a:pPr marL="0" algn="ctr"/>
              <a:endParaRPr/>
            </a:p>
          </p:txBody>
        </p:sp>
        <p:sp>
          <p:nvSpPr>
            <p:cNvPr id="30" name="Freeform 30"/>
            <p:cNvSpPr/>
            <p:nvPr/>
          </p:nvSpPr>
          <p:spPr>
            <a:xfrm>
              <a:off x="8442337" y="4698232"/>
              <a:ext cx="449492" cy="476018"/>
            </a:xfrm>
            <a:custGeom>
              <a:avLst/>
              <a:gdLst/>
              <a:ahLst/>
              <a:cxnLst/>
              <a:rect l="l" t="t" r="r" b="b"/>
              <a:pathLst>
                <a:path w="572779" h="606580">
                  <a:moveTo>
                    <a:pt x="435703" y="160183"/>
                  </a:moveTo>
                  <a:lnTo>
                    <a:pt x="479697" y="160183"/>
                  </a:lnTo>
                  <a:cubicBezTo>
                    <a:pt x="479639" y="160241"/>
                    <a:pt x="479639" y="160414"/>
                    <a:pt x="479581" y="160472"/>
                  </a:cubicBezTo>
                  <a:lnTo>
                    <a:pt x="479812" y="160472"/>
                  </a:lnTo>
                  <a:cubicBezTo>
                    <a:pt x="479407" y="161281"/>
                    <a:pt x="478713" y="162726"/>
                    <a:pt x="478713" y="162726"/>
                  </a:cubicBezTo>
                  <a:cubicBezTo>
                    <a:pt x="474834" y="170989"/>
                    <a:pt x="471245" y="178848"/>
                    <a:pt x="469682" y="187227"/>
                  </a:cubicBezTo>
                  <a:lnTo>
                    <a:pt x="474776" y="242470"/>
                  </a:lnTo>
                  <a:lnTo>
                    <a:pt x="494284" y="242470"/>
                  </a:lnTo>
                  <a:lnTo>
                    <a:pt x="510840" y="160183"/>
                  </a:lnTo>
                  <a:lnTo>
                    <a:pt x="527338" y="160183"/>
                  </a:lnTo>
                  <a:cubicBezTo>
                    <a:pt x="552345" y="160183"/>
                    <a:pt x="572663" y="180466"/>
                    <a:pt x="572779" y="205430"/>
                  </a:cubicBezTo>
                  <a:lnTo>
                    <a:pt x="572779" y="337413"/>
                  </a:lnTo>
                  <a:cubicBezTo>
                    <a:pt x="572779" y="362434"/>
                    <a:pt x="552519" y="382717"/>
                    <a:pt x="527396" y="382717"/>
                  </a:cubicBezTo>
                  <a:lnTo>
                    <a:pt x="521607" y="382717"/>
                  </a:lnTo>
                  <a:lnTo>
                    <a:pt x="521607" y="574624"/>
                  </a:lnTo>
                  <a:cubicBezTo>
                    <a:pt x="521607" y="592249"/>
                    <a:pt x="507251" y="606580"/>
                    <a:pt x="489595" y="606580"/>
                  </a:cubicBezTo>
                  <a:cubicBezTo>
                    <a:pt x="473155" y="606580"/>
                    <a:pt x="459552" y="594098"/>
                    <a:pt x="457815" y="578149"/>
                  </a:cubicBezTo>
                  <a:cubicBezTo>
                    <a:pt x="456021" y="594214"/>
                    <a:pt x="442417" y="606580"/>
                    <a:pt x="425978" y="606580"/>
                  </a:cubicBezTo>
                  <a:cubicBezTo>
                    <a:pt x="408322" y="606580"/>
                    <a:pt x="393966" y="592249"/>
                    <a:pt x="393966" y="574624"/>
                  </a:cubicBezTo>
                  <a:lnTo>
                    <a:pt x="393966" y="392541"/>
                  </a:lnTo>
                  <a:cubicBezTo>
                    <a:pt x="411506" y="380521"/>
                    <a:pt x="422967" y="360354"/>
                    <a:pt x="422967" y="337528"/>
                  </a:cubicBezTo>
                  <a:lnTo>
                    <a:pt x="422967" y="242528"/>
                  </a:lnTo>
                  <a:lnTo>
                    <a:pt x="440739" y="242528"/>
                  </a:lnTo>
                  <a:lnTo>
                    <a:pt x="445833" y="186996"/>
                  </a:lnTo>
                  <a:cubicBezTo>
                    <a:pt x="445659" y="186013"/>
                    <a:pt x="445428" y="184973"/>
                    <a:pt x="445196" y="183991"/>
                  </a:cubicBezTo>
                  <a:cubicBezTo>
                    <a:pt x="443459" y="176768"/>
                    <a:pt x="440276" y="169891"/>
                    <a:pt x="436860" y="162726"/>
                  </a:cubicBezTo>
                  <a:cubicBezTo>
                    <a:pt x="436860" y="162726"/>
                    <a:pt x="436166" y="161281"/>
                    <a:pt x="435818" y="160472"/>
                  </a:cubicBezTo>
                  <a:lnTo>
                    <a:pt x="435876" y="160472"/>
                  </a:lnTo>
                  <a:cubicBezTo>
                    <a:pt x="435818" y="160356"/>
                    <a:pt x="435818" y="160241"/>
                    <a:pt x="435703" y="160183"/>
                  </a:cubicBezTo>
                  <a:close/>
                  <a:moveTo>
                    <a:pt x="264349" y="160183"/>
                  </a:moveTo>
                  <a:lnTo>
                    <a:pt x="308327" y="160183"/>
                  </a:lnTo>
                  <a:cubicBezTo>
                    <a:pt x="308269" y="160241"/>
                    <a:pt x="308269" y="160414"/>
                    <a:pt x="308154" y="160472"/>
                  </a:cubicBezTo>
                  <a:lnTo>
                    <a:pt x="308385" y="160472"/>
                  </a:lnTo>
                  <a:cubicBezTo>
                    <a:pt x="308038" y="161281"/>
                    <a:pt x="307344" y="162726"/>
                    <a:pt x="307344" y="162726"/>
                  </a:cubicBezTo>
                  <a:cubicBezTo>
                    <a:pt x="303467" y="170989"/>
                    <a:pt x="299821" y="178848"/>
                    <a:pt x="298316" y="187227"/>
                  </a:cubicBezTo>
                  <a:lnTo>
                    <a:pt x="303409" y="242470"/>
                  </a:lnTo>
                  <a:lnTo>
                    <a:pt x="322910" y="242470"/>
                  </a:lnTo>
                  <a:lnTo>
                    <a:pt x="339401" y="160183"/>
                  </a:lnTo>
                  <a:lnTo>
                    <a:pt x="355951" y="160183"/>
                  </a:lnTo>
                  <a:cubicBezTo>
                    <a:pt x="380949" y="160183"/>
                    <a:pt x="401202" y="180466"/>
                    <a:pt x="401376" y="205430"/>
                  </a:cubicBezTo>
                  <a:lnTo>
                    <a:pt x="401376" y="337413"/>
                  </a:lnTo>
                  <a:cubicBezTo>
                    <a:pt x="401376" y="362434"/>
                    <a:pt x="381065" y="382717"/>
                    <a:pt x="356009" y="382717"/>
                  </a:cubicBezTo>
                  <a:lnTo>
                    <a:pt x="350222" y="382717"/>
                  </a:lnTo>
                  <a:lnTo>
                    <a:pt x="350222" y="574624"/>
                  </a:lnTo>
                  <a:cubicBezTo>
                    <a:pt x="350222" y="592249"/>
                    <a:pt x="335872" y="606580"/>
                    <a:pt x="318222" y="606580"/>
                  </a:cubicBezTo>
                  <a:cubicBezTo>
                    <a:pt x="301788" y="606580"/>
                    <a:pt x="288190" y="594098"/>
                    <a:pt x="286396" y="578149"/>
                  </a:cubicBezTo>
                  <a:cubicBezTo>
                    <a:pt x="284660" y="594214"/>
                    <a:pt x="271062" y="606580"/>
                    <a:pt x="254628" y="606580"/>
                  </a:cubicBezTo>
                  <a:cubicBezTo>
                    <a:pt x="236978" y="606580"/>
                    <a:pt x="222628" y="592249"/>
                    <a:pt x="222628" y="574624"/>
                  </a:cubicBezTo>
                  <a:lnTo>
                    <a:pt x="222628" y="382833"/>
                  </a:lnTo>
                  <a:lnTo>
                    <a:pt x="216841" y="382833"/>
                  </a:lnTo>
                  <a:cubicBezTo>
                    <a:pt x="191727" y="382833"/>
                    <a:pt x="171474" y="362608"/>
                    <a:pt x="171474" y="337528"/>
                  </a:cubicBezTo>
                  <a:lnTo>
                    <a:pt x="171474" y="205545"/>
                  </a:lnTo>
                  <a:cubicBezTo>
                    <a:pt x="171474" y="180524"/>
                    <a:pt x="191727" y="160241"/>
                    <a:pt x="216841" y="160241"/>
                  </a:cubicBezTo>
                  <a:lnTo>
                    <a:pt x="233333" y="160241"/>
                  </a:lnTo>
                  <a:lnTo>
                    <a:pt x="249825" y="242528"/>
                  </a:lnTo>
                  <a:lnTo>
                    <a:pt x="269383" y="242528"/>
                  </a:lnTo>
                  <a:lnTo>
                    <a:pt x="274476" y="186996"/>
                  </a:lnTo>
                  <a:cubicBezTo>
                    <a:pt x="274302" y="186013"/>
                    <a:pt x="274071" y="184973"/>
                    <a:pt x="273839" y="183991"/>
                  </a:cubicBezTo>
                  <a:cubicBezTo>
                    <a:pt x="272045" y="176768"/>
                    <a:pt x="268921" y="169891"/>
                    <a:pt x="265506" y="162726"/>
                  </a:cubicBezTo>
                  <a:cubicBezTo>
                    <a:pt x="265506" y="162726"/>
                    <a:pt x="264812" y="161281"/>
                    <a:pt x="264407" y="160472"/>
                  </a:cubicBezTo>
                  <a:lnTo>
                    <a:pt x="264523" y="160472"/>
                  </a:lnTo>
                  <a:cubicBezTo>
                    <a:pt x="264407" y="160356"/>
                    <a:pt x="264407" y="160241"/>
                    <a:pt x="264349" y="160183"/>
                  </a:cubicBezTo>
                  <a:close/>
                  <a:moveTo>
                    <a:pt x="92987" y="160183"/>
                  </a:moveTo>
                  <a:lnTo>
                    <a:pt x="136964" y="160183"/>
                  </a:lnTo>
                  <a:cubicBezTo>
                    <a:pt x="136848" y="160241"/>
                    <a:pt x="136848" y="160414"/>
                    <a:pt x="136791" y="160472"/>
                  </a:cubicBezTo>
                  <a:lnTo>
                    <a:pt x="137022" y="160472"/>
                  </a:lnTo>
                  <a:cubicBezTo>
                    <a:pt x="136617" y="161281"/>
                    <a:pt x="135923" y="162726"/>
                    <a:pt x="135923" y="162726"/>
                  </a:cubicBezTo>
                  <a:cubicBezTo>
                    <a:pt x="132104" y="170989"/>
                    <a:pt x="128458" y="178848"/>
                    <a:pt x="126896" y="187227"/>
                  </a:cubicBezTo>
                  <a:lnTo>
                    <a:pt x="131988" y="242470"/>
                  </a:lnTo>
                  <a:lnTo>
                    <a:pt x="149752" y="242470"/>
                  </a:lnTo>
                  <a:lnTo>
                    <a:pt x="149752" y="337471"/>
                  </a:lnTo>
                  <a:cubicBezTo>
                    <a:pt x="149752" y="360296"/>
                    <a:pt x="161267" y="380406"/>
                    <a:pt x="178742" y="392483"/>
                  </a:cubicBezTo>
                  <a:lnTo>
                    <a:pt x="178742" y="574624"/>
                  </a:lnTo>
                  <a:cubicBezTo>
                    <a:pt x="178742" y="592249"/>
                    <a:pt x="164392" y="606580"/>
                    <a:pt x="146743" y="606580"/>
                  </a:cubicBezTo>
                  <a:cubicBezTo>
                    <a:pt x="130310" y="606580"/>
                    <a:pt x="116712" y="594098"/>
                    <a:pt x="114976" y="578149"/>
                  </a:cubicBezTo>
                  <a:cubicBezTo>
                    <a:pt x="113182" y="594214"/>
                    <a:pt x="99584" y="606580"/>
                    <a:pt x="83151" y="606580"/>
                  </a:cubicBezTo>
                  <a:cubicBezTo>
                    <a:pt x="65502" y="606580"/>
                    <a:pt x="51152" y="592249"/>
                    <a:pt x="51152" y="574624"/>
                  </a:cubicBezTo>
                  <a:lnTo>
                    <a:pt x="51152" y="382833"/>
                  </a:lnTo>
                  <a:lnTo>
                    <a:pt x="45365" y="382833"/>
                  </a:lnTo>
                  <a:cubicBezTo>
                    <a:pt x="20310" y="382833"/>
                    <a:pt x="0" y="362608"/>
                    <a:pt x="0" y="337528"/>
                  </a:cubicBezTo>
                  <a:lnTo>
                    <a:pt x="0" y="205545"/>
                  </a:lnTo>
                  <a:cubicBezTo>
                    <a:pt x="0" y="180524"/>
                    <a:pt x="20310" y="160241"/>
                    <a:pt x="45365" y="160241"/>
                  </a:cubicBezTo>
                  <a:lnTo>
                    <a:pt x="61972" y="160241"/>
                  </a:lnTo>
                  <a:lnTo>
                    <a:pt x="78464" y="242528"/>
                  </a:lnTo>
                  <a:lnTo>
                    <a:pt x="97964" y="242528"/>
                  </a:lnTo>
                  <a:lnTo>
                    <a:pt x="103056" y="186996"/>
                  </a:lnTo>
                  <a:cubicBezTo>
                    <a:pt x="102940" y="186013"/>
                    <a:pt x="102709" y="184973"/>
                    <a:pt x="102477" y="183991"/>
                  </a:cubicBezTo>
                  <a:cubicBezTo>
                    <a:pt x="100683" y="176768"/>
                    <a:pt x="97501" y="169891"/>
                    <a:pt x="94145" y="162726"/>
                  </a:cubicBezTo>
                  <a:cubicBezTo>
                    <a:pt x="94145" y="162726"/>
                    <a:pt x="93450" y="161281"/>
                    <a:pt x="93045" y="160472"/>
                  </a:cubicBezTo>
                  <a:lnTo>
                    <a:pt x="93103" y="160472"/>
                  </a:lnTo>
                  <a:cubicBezTo>
                    <a:pt x="93045" y="160356"/>
                    <a:pt x="93045" y="160241"/>
                    <a:pt x="92987" y="160183"/>
                  </a:cubicBezTo>
                  <a:close/>
                  <a:moveTo>
                    <a:pt x="457411" y="751"/>
                  </a:moveTo>
                  <a:lnTo>
                    <a:pt x="458047" y="751"/>
                  </a:lnTo>
                  <a:cubicBezTo>
                    <a:pt x="488012" y="751"/>
                    <a:pt x="514158" y="20971"/>
                    <a:pt x="521621" y="49915"/>
                  </a:cubicBezTo>
                  <a:cubicBezTo>
                    <a:pt x="523009" y="55403"/>
                    <a:pt x="523761" y="61007"/>
                    <a:pt x="523761" y="66553"/>
                  </a:cubicBezTo>
                  <a:cubicBezTo>
                    <a:pt x="523761" y="102718"/>
                    <a:pt x="494317" y="132124"/>
                    <a:pt x="458105" y="132124"/>
                  </a:cubicBezTo>
                  <a:lnTo>
                    <a:pt x="457469" y="132124"/>
                  </a:lnTo>
                  <a:cubicBezTo>
                    <a:pt x="427504" y="132124"/>
                    <a:pt x="401358" y="111904"/>
                    <a:pt x="393895" y="82960"/>
                  </a:cubicBezTo>
                  <a:cubicBezTo>
                    <a:pt x="392507" y="77472"/>
                    <a:pt x="391755" y="71868"/>
                    <a:pt x="391755" y="66322"/>
                  </a:cubicBezTo>
                  <a:cubicBezTo>
                    <a:pt x="391755" y="30157"/>
                    <a:pt x="421199" y="751"/>
                    <a:pt x="457411" y="751"/>
                  </a:cubicBezTo>
                  <a:close/>
                  <a:moveTo>
                    <a:pt x="285868" y="751"/>
                  </a:moveTo>
                  <a:lnTo>
                    <a:pt x="286621" y="751"/>
                  </a:lnTo>
                  <a:cubicBezTo>
                    <a:pt x="316601" y="751"/>
                    <a:pt x="342761" y="20971"/>
                    <a:pt x="350227" y="49915"/>
                  </a:cubicBezTo>
                  <a:cubicBezTo>
                    <a:pt x="351674" y="55403"/>
                    <a:pt x="352369" y="61007"/>
                    <a:pt x="352369" y="66553"/>
                  </a:cubicBezTo>
                  <a:cubicBezTo>
                    <a:pt x="352369" y="102718"/>
                    <a:pt x="322909" y="132124"/>
                    <a:pt x="286736" y="132124"/>
                  </a:cubicBezTo>
                  <a:lnTo>
                    <a:pt x="286100" y="132124"/>
                  </a:lnTo>
                  <a:cubicBezTo>
                    <a:pt x="256119" y="132124"/>
                    <a:pt x="229959" y="111846"/>
                    <a:pt x="222493" y="82845"/>
                  </a:cubicBezTo>
                  <a:cubicBezTo>
                    <a:pt x="221046" y="77414"/>
                    <a:pt x="220351" y="71810"/>
                    <a:pt x="220351" y="66264"/>
                  </a:cubicBezTo>
                  <a:cubicBezTo>
                    <a:pt x="220351" y="30157"/>
                    <a:pt x="249753" y="751"/>
                    <a:pt x="285868" y="751"/>
                  </a:cubicBezTo>
                  <a:close/>
                  <a:moveTo>
                    <a:pt x="114639" y="751"/>
                  </a:moveTo>
                  <a:lnTo>
                    <a:pt x="115275" y="751"/>
                  </a:lnTo>
                  <a:cubicBezTo>
                    <a:pt x="145256" y="751"/>
                    <a:pt x="171416" y="20971"/>
                    <a:pt x="178882" y="49915"/>
                  </a:cubicBezTo>
                  <a:cubicBezTo>
                    <a:pt x="180329" y="55403"/>
                    <a:pt x="181024" y="61007"/>
                    <a:pt x="181024" y="66553"/>
                  </a:cubicBezTo>
                  <a:cubicBezTo>
                    <a:pt x="181024" y="102718"/>
                    <a:pt x="151564" y="132124"/>
                    <a:pt x="115333" y="132124"/>
                  </a:cubicBezTo>
                  <a:lnTo>
                    <a:pt x="114754" y="132124"/>
                  </a:lnTo>
                  <a:cubicBezTo>
                    <a:pt x="84774" y="132124"/>
                    <a:pt x="58614" y="111904"/>
                    <a:pt x="51148" y="82960"/>
                  </a:cubicBezTo>
                  <a:cubicBezTo>
                    <a:pt x="49701" y="77472"/>
                    <a:pt x="49006" y="71868"/>
                    <a:pt x="49006" y="66322"/>
                  </a:cubicBezTo>
                  <a:cubicBezTo>
                    <a:pt x="49006" y="30157"/>
                    <a:pt x="78466" y="751"/>
                    <a:pt x="114639" y="751"/>
                  </a:cubicBezTo>
                  <a:close/>
                  <a:moveTo>
                    <a:pt x="457410" y="423"/>
                  </a:moveTo>
                  <a:cubicBezTo>
                    <a:pt x="420880" y="423"/>
                    <a:pt x="391355" y="29894"/>
                    <a:pt x="391355" y="66356"/>
                  </a:cubicBezTo>
                  <a:cubicBezTo>
                    <a:pt x="391355" y="72135"/>
                    <a:pt x="392108" y="77740"/>
                    <a:pt x="393497" y="83056"/>
                  </a:cubicBezTo>
                  <a:cubicBezTo>
                    <a:pt x="400849" y="111487"/>
                    <a:pt x="426669" y="132521"/>
                    <a:pt x="457468" y="132521"/>
                  </a:cubicBezTo>
                  <a:lnTo>
                    <a:pt x="457815" y="132521"/>
                  </a:lnTo>
                  <a:lnTo>
                    <a:pt x="458104" y="132521"/>
                  </a:lnTo>
                  <a:cubicBezTo>
                    <a:pt x="494634" y="132521"/>
                    <a:pt x="524159" y="103050"/>
                    <a:pt x="524159" y="66587"/>
                  </a:cubicBezTo>
                  <a:cubicBezTo>
                    <a:pt x="524159" y="60809"/>
                    <a:pt x="523406" y="55204"/>
                    <a:pt x="522017" y="49887"/>
                  </a:cubicBezTo>
                  <a:cubicBezTo>
                    <a:pt x="514665" y="21457"/>
                    <a:pt x="488845" y="423"/>
                    <a:pt x="458046" y="423"/>
                  </a:cubicBezTo>
                  <a:lnTo>
                    <a:pt x="457699" y="423"/>
                  </a:lnTo>
                  <a:close/>
                  <a:moveTo>
                    <a:pt x="114646" y="423"/>
                  </a:moveTo>
                  <a:cubicBezTo>
                    <a:pt x="78190" y="423"/>
                    <a:pt x="48620" y="29894"/>
                    <a:pt x="48620" y="66356"/>
                  </a:cubicBezTo>
                  <a:cubicBezTo>
                    <a:pt x="48620" y="72135"/>
                    <a:pt x="49372" y="77740"/>
                    <a:pt x="50761" y="83056"/>
                  </a:cubicBezTo>
                  <a:cubicBezTo>
                    <a:pt x="58110" y="111487"/>
                    <a:pt x="83977" y="132521"/>
                    <a:pt x="114762" y="132521"/>
                  </a:cubicBezTo>
                  <a:lnTo>
                    <a:pt x="115051" y="132521"/>
                  </a:lnTo>
                  <a:lnTo>
                    <a:pt x="115340" y="132521"/>
                  </a:lnTo>
                  <a:cubicBezTo>
                    <a:pt x="151854" y="132521"/>
                    <a:pt x="181424" y="103050"/>
                    <a:pt x="181424" y="66587"/>
                  </a:cubicBezTo>
                  <a:cubicBezTo>
                    <a:pt x="181424" y="60809"/>
                    <a:pt x="180614" y="55204"/>
                    <a:pt x="179225" y="49887"/>
                  </a:cubicBezTo>
                  <a:cubicBezTo>
                    <a:pt x="171934" y="21457"/>
                    <a:pt x="146067" y="423"/>
                    <a:pt x="115282" y="423"/>
                  </a:cubicBezTo>
                  <a:lnTo>
                    <a:pt x="114993" y="423"/>
                  </a:lnTo>
                  <a:close/>
                  <a:moveTo>
                    <a:pt x="286036" y="397"/>
                  </a:moveTo>
                  <a:cubicBezTo>
                    <a:pt x="249522" y="282"/>
                    <a:pt x="219952" y="29874"/>
                    <a:pt x="219952" y="66286"/>
                  </a:cubicBezTo>
                  <a:cubicBezTo>
                    <a:pt x="219952" y="72066"/>
                    <a:pt x="220762" y="77672"/>
                    <a:pt x="222151" y="82990"/>
                  </a:cubicBezTo>
                  <a:cubicBezTo>
                    <a:pt x="229442" y="111484"/>
                    <a:pt x="255309" y="132522"/>
                    <a:pt x="286094" y="132522"/>
                  </a:cubicBezTo>
                  <a:lnTo>
                    <a:pt x="286383" y="132522"/>
                  </a:lnTo>
                  <a:lnTo>
                    <a:pt x="286730" y="132522"/>
                  </a:lnTo>
                  <a:cubicBezTo>
                    <a:pt x="323186" y="132522"/>
                    <a:pt x="352756" y="103045"/>
                    <a:pt x="352756" y="66575"/>
                  </a:cubicBezTo>
                  <a:cubicBezTo>
                    <a:pt x="352756" y="60796"/>
                    <a:pt x="352004" y="55189"/>
                    <a:pt x="350615" y="49872"/>
                  </a:cubicBezTo>
                  <a:cubicBezTo>
                    <a:pt x="343266" y="21436"/>
                    <a:pt x="317399" y="397"/>
                    <a:pt x="286614" y="397"/>
                  </a:cubicBezTo>
                  <a:lnTo>
                    <a:pt x="286325" y="397"/>
                  </a:lnTo>
                  <a:close/>
                  <a:moveTo>
                    <a:pt x="457411" y="0"/>
                  </a:moveTo>
                  <a:lnTo>
                    <a:pt x="458047" y="0"/>
                  </a:lnTo>
                  <a:cubicBezTo>
                    <a:pt x="488359" y="0"/>
                    <a:pt x="514795" y="20451"/>
                    <a:pt x="522315" y="49741"/>
                  </a:cubicBezTo>
                  <a:cubicBezTo>
                    <a:pt x="523761" y="55230"/>
                    <a:pt x="524513" y="60891"/>
                    <a:pt x="524513" y="66553"/>
                  </a:cubicBezTo>
                  <a:cubicBezTo>
                    <a:pt x="524513" y="103122"/>
                    <a:pt x="494722" y="132875"/>
                    <a:pt x="458105" y="132875"/>
                  </a:cubicBezTo>
                  <a:lnTo>
                    <a:pt x="457469" y="132875"/>
                  </a:lnTo>
                  <a:cubicBezTo>
                    <a:pt x="427157" y="132875"/>
                    <a:pt x="400721" y="112424"/>
                    <a:pt x="393201" y="83133"/>
                  </a:cubicBezTo>
                  <a:cubicBezTo>
                    <a:pt x="391755" y="77645"/>
                    <a:pt x="391003" y="71983"/>
                    <a:pt x="391003" y="66322"/>
                  </a:cubicBezTo>
                  <a:cubicBezTo>
                    <a:pt x="391003" y="29752"/>
                    <a:pt x="420794" y="0"/>
                    <a:pt x="457411" y="0"/>
                  </a:cubicBezTo>
                  <a:close/>
                  <a:moveTo>
                    <a:pt x="285868" y="0"/>
                  </a:moveTo>
                  <a:lnTo>
                    <a:pt x="286621" y="0"/>
                  </a:lnTo>
                  <a:cubicBezTo>
                    <a:pt x="316948" y="0"/>
                    <a:pt x="343456" y="20451"/>
                    <a:pt x="350980" y="49741"/>
                  </a:cubicBezTo>
                  <a:cubicBezTo>
                    <a:pt x="352427" y="55287"/>
                    <a:pt x="353179" y="60891"/>
                    <a:pt x="353179" y="66553"/>
                  </a:cubicBezTo>
                  <a:cubicBezTo>
                    <a:pt x="353179" y="103122"/>
                    <a:pt x="323372" y="132875"/>
                    <a:pt x="286736" y="132875"/>
                  </a:cubicBezTo>
                  <a:lnTo>
                    <a:pt x="286100" y="132875"/>
                  </a:lnTo>
                  <a:cubicBezTo>
                    <a:pt x="255772" y="132875"/>
                    <a:pt x="229322" y="112366"/>
                    <a:pt x="221740" y="83076"/>
                  </a:cubicBezTo>
                  <a:cubicBezTo>
                    <a:pt x="220294" y="77530"/>
                    <a:pt x="219599" y="71868"/>
                    <a:pt x="219599" y="66264"/>
                  </a:cubicBezTo>
                  <a:cubicBezTo>
                    <a:pt x="219599" y="29695"/>
                    <a:pt x="249348" y="0"/>
                    <a:pt x="285868" y="0"/>
                  </a:cubicBezTo>
                  <a:close/>
                  <a:moveTo>
                    <a:pt x="114639" y="0"/>
                  </a:moveTo>
                  <a:lnTo>
                    <a:pt x="115275" y="0"/>
                  </a:lnTo>
                  <a:cubicBezTo>
                    <a:pt x="145603" y="0"/>
                    <a:pt x="172053" y="20451"/>
                    <a:pt x="179635" y="49741"/>
                  </a:cubicBezTo>
                  <a:cubicBezTo>
                    <a:pt x="181081" y="55230"/>
                    <a:pt x="181776" y="60891"/>
                    <a:pt x="181776" y="66553"/>
                  </a:cubicBezTo>
                  <a:cubicBezTo>
                    <a:pt x="181776" y="103122"/>
                    <a:pt x="151969" y="132875"/>
                    <a:pt x="115333" y="132875"/>
                  </a:cubicBezTo>
                  <a:lnTo>
                    <a:pt x="114754" y="132875"/>
                  </a:lnTo>
                  <a:cubicBezTo>
                    <a:pt x="84427" y="132875"/>
                    <a:pt x="57919" y="112424"/>
                    <a:pt x="50395" y="83133"/>
                  </a:cubicBezTo>
                  <a:cubicBezTo>
                    <a:pt x="48948" y="77645"/>
                    <a:pt x="48196" y="71983"/>
                    <a:pt x="48196" y="66322"/>
                  </a:cubicBezTo>
                  <a:cubicBezTo>
                    <a:pt x="48196" y="29752"/>
                    <a:pt x="78003" y="0"/>
                    <a:pt x="114639" y="0"/>
                  </a:cubicBezTo>
                  <a:close/>
                </a:path>
              </a:pathLst>
            </a:custGeom>
            <a:solidFill>
              <a:srgbClr val="000000">
                <a:lumMod val="50000"/>
                <a:lumOff val="50000"/>
              </a:srgbClr>
            </a:solidFill>
          </p:spPr>
          <p:txBody>
            <a:bodyPr vert="horz" wrap="square" lIns="91440" tIns="45720" rIns="91440" bIns="45720" anchor="ctr">
              <a:normAutofit/>
            </a:bodyPr>
            <a:lstStyle/>
            <a:p>
              <a:pPr marL="0" algn="ctr"/>
              <a:endParaRPr/>
            </a:p>
          </p:txBody>
        </p:sp>
        <p:cxnSp>
          <p:nvCxnSpPr>
            <p:cNvPr id="31" name="Connector 31"/>
            <p:cNvCxnSpPr/>
            <p:nvPr/>
          </p:nvCxnSpPr>
          <p:spPr>
            <a:xfrm>
              <a:off x="9107786" y="2945249"/>
              <a:ext cx="2412702" cy="0"/>
            </a:xfrm>
            <a:prstGeom prst="line">
              <a:avLst/>
            </a:prstGeom>
            <a:ln w="3175" cap="flat" cmpd="sng">
              <a:solidFill>
                <a:srgbClr val="FFFFFF">
                  <a:lumMod val="75000"/>
                </a:srgbClr>
              </a:solidFill>
              <a:prstDash val="solid"/>
            </a:ln>
          </p:spPr>
        </p:cxnSp>
        <p:cxnSp>
          <p:nvCxnSpPr>
            <p:cNvPr id="32" name="Connector 32"/>
            <p:cNvCxnSpPr/>
            <p:nvPr/>
          </p:nvCxnSpPr>
          <p:spPr>
            <a:xfrm>
              <a:off x="9107786" y="4384750"/>
              <a:ext cx="2412702" cy="0"/>
            </a:xfrm>
            <a:prstGeom prst="line">
              <a:avLst/>
            </a:prstGeom>
            <a:ln w="3175" cap="flat" cmpd="sng">
              <a:solidFill>
                <a:srgbClr val="FFFFFF">
                  <a:lumMod val="75000"/>
                </a:srgbClr>
              </a:solidFill>
              <a:prstDash val="solid"/>
            </a:ln>
          </p:spPr>
        </p:cxn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Historical Context</a:t>
            </a:r>
          </a:p>
        </p:txBody>
      </p:sp>
      <p:sp>
        <p:nvSpPr>
          <p:cNvPr id="3" name="AutoShape 3"/>
          <p:cNvSpPr/>
          <p:nvPr/>
        </p:nvSpPr>
        <p:spPr>
          <a:xfrm>
            <a:off x="2397919" y="2879578"/>
            <a:ext cx="1936877" cy="1936877"/>
          </a:xfrm>
          <a:prstGeom prst="ellipse">
            <a:avLst/>
          </a:prstGeom>
          <a:solidFill>
            <a:srgbClr val="FFFFFF">
              <a:lumMod val="50000"/>
            </a:srgbClr>
          </a:solidFill>
          <a:ln w="12700" cap="flat" cmpd="sng">
            <a:solidFill>
              <a:srgbClr val="FFFFFF"/>
            </a:solidFill>
            <a:prstDash val="solid"/>
          </a:ln>
        </p:spPr>
        <p:txBody>
          <a:bodyPr vert="horz" wrap="square" lIns="91440" tIns="45720" rIns="91440" bIns="45720" anchor="ctr">
            <a:normAutofit/>
          </a:bodyPr>
          <a:lstStyle/>
          <a:p>
            <a:pPr marL="0" algn="ctr"/>
            <a:endParaRPr/>
          </a:p>
        </p:txBody>
      </p:sp>
      <p:sp>
        <p:nvSpPr>
          <p:cNvPr id="4" name="Freeform 4"/>
          <p:cNvSpPr/>
          <p:nvPr/>
        </p:nvSpPr>
        <p:spPr>
          <a:xfrm>
            <a:off x="3230270" y="4180602"/>
            <a:ext cx="272174" cy="184296"/>
          </a:xfrm>
          <a:custGeom>
            <a:avLst/>
            <a:gdLst/>
            <a:ahLst/>
            <a:cxnLst/>
            <a:rect l="l" t="t" r="r" b="b"/>
            <a:pathLst>
              <a:path w="188" h="127">
                <a:moveTo>
                  <a:pt x="176" y="2"/>
                </a:moveTo>
                <a:cubicBezTo>
                  <a:pt x="13" y="2"/>
                  <a:pt x="13" y="2"/>
                  <a:pt x="13" y="2"/>
                </a:cubicBezTo>
                <a:cubicBezTo>
                  <a:pt x="10" y="2"/>
                  <a:pt x="6" y="2"/>
                  <a:pt x="2" y="0"/>
                </a:cubicBezTo>
                <a:cubicBezTo>
                  <a:pt x="0" y="0"/>
                  <a:pt x="0" y="0"/>
                  <a:pt x="0" y="0"/>
                </a:cubicBezTo>
                <a:cubicBezTo>
                  <a:pt x="0" y="86"/>
                  <a:pt x="0" y="86"/>
                  <a:pt x="0" y="86"/>
                </a:cubicBezTo>
                <a:cubicBezTo>
                  <a:pt x="0" y="95"/>
                  <a:pt x="7" y="102"/>
                  <a:pt x="16" y="102"/>
                </a:cubicBezTo>
                <a:cubicBezTo>
                  <a:pt x="48" y="102"/>
                  <a:pt x="48" y="102"/>
                  <a:pt x="48" y="102"/>
                </a:cubicBezTo>
                <a:cubicBezTo>
                  <a:pt x="65" y="122"/>
                  <a:pt x="65" y="122"/>
                  <a:pt x="65" y="122"/>
                </a:cubicBezTo>
                <a:cubicBezTo>
                  <a:pt x="68" y="125"/>
                  <a:pt x="72" y="127"/>
                  <a:pt x="77" y="127"/>
                </a:cubicBezTo>
                <a:cubicBezTo>
                  <a:pt x="111" y="127"/>
                  <a:pt x="111" y="127"/>
                  <a:pt x="111" y="127"/>
                </a:cubicBezTo>
                <a:cubicBezTo>
                  <a:pt x="116" y="127"/>
                  <a:pt x="120" y="125"/>
                  <a:pt x="123" y="122"/>
                </a:cubicBezTo>
                <a:cubicBezTo>
                  <a:pt x="140" y="102"/>
                  <a:pt x="140" y="102"/>
                  <a:pt x="140" y="102"/>
                </a:cubicBezTo>
                <a:cubicBezTo>
                  <a:pt x="172" y="102"/>
                  <a:pt x="172" y="102"/>
                  <a:pt x="172" y="102"/>
                </a:cubicBezTo>
                <a:cubicBezTo>
                  <a:pt x="181" y="102"/>
                  <a:pt x="188" y="95"/>
                  <a:pt x="188" y="86"/>
                </a:cubicBezTo>
                <a:cubicBezTo>
                  <a:pt x="188" y="0"/>
                  <a:pt x="188" y="0"/>
                  <a:pt x="188" y="0"/>
                </a:cubicBezTo>
                <a:cubicBezTo>
                  <a:pt x="186" y="1"/>
                  <a:pt x="186" y="1"/>
                  <a:pt x="186" y="1"/>
                </a:cubicBezTo>
                <a:cubicBezTo>
                  <a:pt x="182" y="2"/>
                  <a:pt x="179" y="2"/>
                  <a:pt x="176" y="2"/>
                </a:cubicBezTo>
                <a:close/>
                <a:moveTo>
                  <a:pt x="176" y="2"/>
                </a:moveTo>
                <a:cubicBezTo>
                  <a:pt x="176" y="2"/>
                  <a:pt x="176" y="2"/>
                  <a:pt x="176" y="2"/>
                </a:cubicBezTo>
              </a:path>
            </a:pathLst>
          </a:custGeom>
          <a:solidFill>
            <a:srgbClr val="FFFFFF"/>
          </a:solidFill>
        </p:spPr>
        <p:txBody>
          <a:bodyPr vert="horz" wrap="square" lIns="91440" tIns="45720" rIns="91440" bIns="45720" anchor="ctr">
            <a:normAutofit/>
          </a:bodyPr>
          <a:lstStyle/>
          <a:p>
            <a:pPr marL="0" algn="ctr"/>
            <a:endParaRPr/>
          </a:p>
        </p:txBody>
      </p:sp>
      <p:sp>
        <p:nvSpPr>
          <p:cNvPr id="5" name="Freeform 5"/>
          <p:cNvSpPr/>
          <p:nvPr/>
        </p:nvSpPr>
        <p:spPr>
          <a:xfrm>
            <a:off x="3027055" y="3331132"/>
            <a:ext cx="678605" cy="819568"/>
          </a:xfrm>
          <a:custGeom>
            <a:avLst/>
            <a:gdLst/>
            <a:ahLst/>
            <a:cxnLst/>
            <a:rect l="l" t="t" r="r" b="b"/>
            <a:pathLst>
              <a:path w="468" h="566">
                <a:moveTo>
                  <a:pt x="234" y="0"/>
                </a:moveTo>
                <a:cubicBezTo>
                  <a:pt x="105" y="0"/>
                  <a:pt x="0" y="103"/>
                  <a:pt x="0" y="230"/>
                </a:cubicBezTo>
                <a:cubicBezTo>
                  <a:pt x="0" y="295"/>
                  <a:pt x="28" y="367"/>
                  <a:pt x="74" y="421"/>
                </a:cubicBezTo>
                <a:cubicBezTo>
                  <a:pt x="76" y="424"/>
                  <a:pt x="76" y="424"/>
                  <a:pt x="76" y="424"/>
                </a:cubicBezTo>
                <a:cubicBezTo>
                  <a:pt x="82" y="432"/>
                  <a:pt x="134" y="500"/>
                  <a:pt x="134" y="548"/>
                </a:cubicBezTo>
                <a:cubicBezTo>
                  <a:pt x="134" y="558"/>
                  <a:pt x="142" y="566"/>
                  <a:pt x="153" y="566"/>
                </a:cubicBezTo>
                <a:cubicBezTo>
                  <a:pt x="215" y="566"/>
                  <a:pt x="215" y="566"/>
                  <a:pt x="215" y="566"/>
                </a:cubicBezTo>
                <a:cubicBezTo>
                  <a:pt x="216" y="552"/>
                  <a:pt x="224" y="532"/>
                  <a:pt x="237" y="500"/>
                </a:cubicBezTo>
                <a:cubicBezTo>
                  <a:pt x="250" y="470"/>
                  <a:pt x="265" y="434"/>
                  <a:pt x="270" y="404"/>
                </a:cubicBezTo>
                <a:cubicBezTo>
                  <a:pt x="261" y="400"/>
                  <a:pt x="261" y="400"/>
                  <a:pt x="261" y="400"/>
                </a:cubicBezTo>
                <a:cubicBezTo>
                  <a:pt x="228" y="384"/>
                  <a:pt x="150" y="340"/>
                  <a:pt x="145" y="273"/>
                </a:cubicBezTo>
                <a:cubicBezTo>
                  <a:pt x="143" y="242"/>
                  <a:pt x="160" y="218"/>
                  <a:pt x="176" y="196"/>
                </a:cubicBezTo>
                <a:cubicBezTo>
                  <a:pt x="190" y="176"/>
                  <a:pt x="204" y="157"/>
                  <a:pt x="201" y="134"/>
                </a:cubicBezTo>
                <a:cubicBezTo>
                  <a:pt x="198" y="106"/>
                  <a:pt x="198" y="106"/>
                  <a:pt x="198" y="106"/>
                </a:cubicBezTo>
                <a:cubicBezTo>
                  <a:pt x="219" y="125"/>
                  <a:pt x="219" y="125"/>
                  <a:pt x="219" y="125"/>
                </a:cubicBezTo>
                <a:cubicBezTo>
                  <a:pt x="224" y="130"/>
                  <a:pt x="229" y="135"/>
                  <a:pt x="235" y="140"/>
                </a:cubicBezTo>
                <a:cubicBezTo>
                  <a:pt x="297" y="197"/>
                  <a:pt x="368" y="263"/>
                  <a:pt x="304" y="360"/>
                </a:cubicBezTo>
                <a:cubicBezTo>
                  <a:pt x="292" y="373"/>
                  <a:pt x="292" y="373"/>
                  <a:pt x="292" y="373"/>
                </a:cubicBezTo>
                <a:cubicBezTo>
                  <a:pt x="292" y="374"/>
                  <a:pt x="292" y="374"/>
                  <a:pt x="292" y="375"/>
                </a:cubicBezTo>
                <a:cubicBezTo>
                  <a:pt x="297" y="413"/>
                  <a:pt x="274" y="466"/>
                  <a:pt x="257" y="508"/>
                </a:cubicBezTo>
                <a:cubicBezTo>
                  <a:pt x="249" y="525"/>
                  <a:pt x="237" y="556"/>
                  <a:pt x="236" y="566"/>
                </a:cubicBezTo>
                <a:cubicBezTo>
                  <a:pt x="323" y="565"/>
                  <a:pt x="323" y="565"/>
                  <a:pt x="323" y="565"/>
                </a:cubicBezTo>
                <a:cubicBezTo>
                  <a:pt x="330" y="562"/>
                  <a:pt x="335" y="555"/>
                  <a:pt x="335" y="548"/>
                </a:cubicBezTo>
                <a:cubicBezTo>
                  <a:pt x="335" y="505"/>
                  <a:pt x="377" y="444"/>
                  <a:pt x="393" y="424"/>
                </a:cubicBezTo>
                <a:cubicBezTo>
                  <a:pt x="394" y="423"/>
                  <a:pt x="395" y="422"/>
                  <a:pt x="395" y="421"/>
                </a:cubicBezTo>
                <a:cubicBezTo>
                  <a:pt x="396" y="419"/>
                  <a:pt x="396" y="419"/>
                  <a:pt x="396" y="419"/>
                </a:cubicBezTo>
                <a:cubicBezTo>
                  <a:pt x="441" y="364"/>
                  <a:pt x="468" y="294"/>
                  <a:pt x="468" y="230"/>
                </a:cubicBezTo>
                <a:cubicBezTo>
                  <a:pt x="468" y="103"/>
                  <a:pt x="363" y="0"/>
                  <a:pt x="234" y="0"/>
                </a:cubicBezTo>
                <a:close/>
                <a:moveTo>
                  <a:pt x="234" y="0"/>
                </a:moveTo>
                <a:cubicBezTo>
                  <a:pt x="234" y="0"/>
                  <a:pt x="234" y="0"/>
                  <a:pt x="234" y="0"/>
                </a:cubicBezTo>
              </a:path>
            </a:pathLst>
          </a:custGeom>
          <a:solidFill>
            <a:srgbClr val="FFFFFF"/>
          </a:solidFill>
        </p:spPr>
        <p:txBody>
          <a:bodyPr vert="horz" wrap="square" lIns="91440" tIns="45720" rIns="91440" bIns="45720" anchor="ctr">
            <a:normAutofit/>
          </a:bodyPr>
          <a:lstStyle/>
          <a:p>
            <a:pPr marL="0" algn="ctr"/>
            <a:endParaRPr/>
          </a:p>
        </p:txBody>
      </p:sp>
      <p:sp>
        <p:nvSpPr>
          <p:cNvPr id="6" name="Freeform 6"/>
          <p:cNvSpPr/>
          <p:nvPr/>
        </p:nvSpPr>
        <p:spPr>
          <a:xfrm>
            <a:off x="3265055" y="3556925"/>
            <a:ext cx="253866" cy="327095"/>
          </a:xfrm>
          <a:custGeom>
            <a:avLst/>
            <a:gdLst/>
            <a:ahLst/>
            <a:cxnLst/>
            <a:rect l="l" t="t" r="r" b="b"/>
            <a:pathLst>
              <a:path w="175" h="226">
                <a:moveTo>
                  <a:pt x="64" y="66"/>
                </a:moveTo>
                <a:cubicBezTo>
                  <a:pt x="100" y="109"/>
                  <a:pt x="115" y="140"/>
                  <a:pt x="124" y="190"/>
                </a:cubicBezTo>
                <a:cubicBezTo>
                  <a:pt x="175" y="109"/>
                  <a:pt x="118" y="56"/>
                  <a:pt x="57" y="0"/>
                </a:cubicBezTo>
                <a:cubicBezTo>
                  <a:pt x="52" y="19"/>
                  <a:pt x="40" y="36"/>
                  <a:pt x="29" y="52"/>
                </a:cubicBezTo>
                <a:cubicBezTo>
                  <a:pt x="14" y="73"/>
                  <a:pt x="0" y="92"/>
                  <a:pt x="2" y="116"/>
                </a:cubicBezTo>
                <a:cubicBezTo>
                  <a:pt x="6" y="173"/>
                  <a:pt x="83" y="214"/>
                  <a:pt x="106" y="225"/>
                </a:cubicBezTo>
                <a:cubicBezTo>
                  <a:pt x="108" y="226"/>
                  <a:pt x="108" y="226"/>
                  <a:pt x="108" y="226"/>
                </a:cubicBezTo>
                <a:cubicBezTo>
                  <a:pt x="107" y="224"/>
                  <a:pt x="108" y="223"/>
                  <a:pt x="107" y="221"/>
                </a:cubicBezTo>
                <a:cubicBezTo>
                  <a:pt x="100" y="157"/>
                  <a:pt x="87" y="127"/>
                  <a:pt x="48" y="79"/>
                </a:cubicBezTo>
                <a:cubicBezTo>
                  <a:pt x="46" y="77"/>
                  <a:pt x="46" y="77"/>
                  <a:pt x="46" y="77"/>
                </a:cubicBezTo>
                <a:cubicBezTo>
                  <a:pt x="62" y="63"/>
                  <a:pt x="62" y="63"/>
                  <a:pt x="62" y="63"/>
                </a:cubicBezTo>
                <a:lnTo>
                  <a:pt x="64" y="66"/>
                </a:lnTo>
                <a:close/>
                <a:moveTo>
                  <a:pt x="64" y="66"/>
                </a:moveTo>
                <a:cubicBezTo>
                  <a:pt x="64" y="66"/>
                  <a:pt x="64" y="66"/>
                  <a:pt x="64" y="66"/>
                </a:cubicBezTo>
              </a:path>
            </a:pathLst>
          </a:custGeom>
          <a:solidFill>
            <a:srgbClr val="FFFFFF"/>
          </a:solidFill>
        </p:spPr>
        <p:txBody>
          <a:bodyPr vert="horz" wrap="square" lIns="91440" tIns="45720" rIns="91440" bIns="45720" anchor="ctr">
            <a:normAutofit/>
          </a:bodyPr>
          <a:lstStyle/>
          <a:p>
            <a:pPr marL="0" algn="ctr"/>
            <a:endParaRPr/>
          </a:p>
        </p:txBody>
      </p:sp>
      <p:sp>
        <p:nvSpPr>
          <p:cNvPr id="7" name="AutoShape 7"/>
          <p:cNvSpPr/>
          <p:nvPr/>
        </p:nvSpPr>
        <p:spPr>
          <a:xfrm>
            <a:off x="4082193" y="2220033"/>
            <a:ext cx="2791320" cy="2791320"/>
          </a:xfrm>
          <a:prstGeom prst="ellipse">
            <a:avLst/>
          </a:prstGeom>
          <a:solidFill>
            <a:schemeClr val="accent1">
              <a:alpha val="80000"/>
            </a:schemeClr>
          </a:solidFill>
          <a:ln w="12700" cap="flat" cmpd="sng">
            <a:solidFill>
              <a:srgbClr val="FFFFFF"/>
            </a:solidFill>
            <a:prstDash val="solid"/>
          </a:ln>
        </p:spPr>
        <p:txBody>
          <a:bodyPr vert="horz" wrap="square" lIns="91440" tIns="45720" rIns="91440" bIns="45720" anchor="ctr">
            <a:normAutofit/>
          </a:bodyPr>
          <a:lstStyle/>
          <a:p>
            <a:pPr marL="0" algn="ctr"/>
            <a:endParaRPr/>
          </a:p>
        </p:txBody>
      </p:sp>
      <p:sp>
        <p:nvSpPr>
          <p:cNvPr id="8" name="AutoShape 8"/>
          <p:cNvSpPr/>
          <p:nvPr/>
        </p:nvSpPr>
        <p:spPr>
          <a:xfrm>
            <a:off x="6151587" y="3796769"/>
            <a:ext cx="1982679" cy="1982679"/>
          </a:xfrm>
          <a:prstGeom prst="ellipse">
            <a:avLst/>
          </a:prstGeom>
          <a:solidFill>
            <a:srgbClr val="FFFFFF">
              <a:lumMod val="50000"/>
            </a:srgbClr>
          </a:solidFill>
          <a:ln w="12700" cap="flat" cmpd="sng">
            <a:solidFill>
              <a:srgbClr val="FFFFFF"/>
            </a:solidFill>
            <a:prstDash val="solid"/>
          </a:ln>
        </p:spPr>
        <p:txBody>
          <a:bodyPr vert="horz" wrap="square" lIns="91440" tIns="45720" rIns="91440" bIns="45720" anchor="ctr">
            <a:normAutofit/>
          </a:bodyPr>
          <a:lstStyle/>
          <a:p>
            <a:pPr marL="0" algn="ctr"/>
            <a:endParaRPr/>
          </a:p>
        </p:txBody>
      </p:sp>
      <p:sp>
        <p:nvSpPr>
          <p:cNvPr id="9" name="Freeform 9"/>
          <p:cNvSpPr/>
          <p:nvPr/>
        </p:nvSpPr>
        <p:spPr>
          <a:xfrm>
            <a:off x="5197508" y="2977831"/>
            <a:ext cx="831585" cy="1275727"/>
          </a:xfrm>
          <a:custGeom>
            <a:avLst/>
            <a:gdLst/>
            <a:ahLst/>
            <a:cxnLst/>
            <a:rect l="l" t="t" r="r" b="b"/>
            <a:pathLst>
              <a:path w="221" h="340">
                <a:moveTo>
                  <a:pt x="132" y="58"/>
                </a:moveTo>
                <a:cubicBezTo>
                  <a:pt x="134" y="64"/>
                  <a:pt x="137" y="68"/>
                  <a:pt x="140" y="73"/>
                </a:cubicBezTo>
                <a:cubicBezTo>
                  <a:pt x="140" y="74"/>
                  <a:pt x="141" y="76"/>
                  <a:pt x="141" y="77"/>
                </a:cubicBezTo>
                <a:cubicBezTo>
                  <a:pt x="182" y="100"/>
                  <a:pt x="209" y="143"/>
                  <a:pt x="209" y="193"/>
                </a:cubicBezTo>
                <a:cubicBezTo>
                  <a:pt x="209" y="267"/>
                  <a:pt x="149" y="327"/>
                  <a:pt x="75" y="327"/>
                </a:cubicBezTo>
                <a:cubicBezTo>
                  <a:pt x="75" y="327"/>
                  <a:pt x="59" y="327"/>
                  <a:pt x="52" y="316"/>
                </a:cubicBezTo>
                <a:cubicBezTo>
                  <a:pt x="46" y="306"/>
                  <a:pt x="49" y="290"/>
                  <a:pt x="60" y="269"/>
                </a:cubicBezTo>
                <a:cubicBezTo>
                  <a:pt x="68" y="264"/>
                  <a:pt x="76" y="258"/>
                  <a:pt x="84" y="251"/>
                </a:cubicBezTo>
                <a:cubicBezTo>
                  <a:pt x="97" y="240"/>
                  <a:pt x="109" y="225"/>
                  <a:pt x="118" y="208"/>
                </a:cubicBezTo>
                <a:cubicBezTo>
                  <a:pt x="127" y="191"/>
                  <a:pt x="134" y="172"/>
                  <a:pt x="137" y="152"/>
                </a:cubicBezTo>
                <a:cubicBezTo>
                  <a:pt x="140" y="132"/>
                  <a:pt x="140" y="111"/>
                  <a:pt x="135" y="90"/>
                </a:cubicBezTo>
                <a:cubicBezTo>
                  <a:pt x="131" y="70"/>
                  <a:pt x="122" y="51"/>
                  <a:pt x="111" y="36"/>
                </a:cubicBezTo>
                <a:cubicBezTo>
                  <a:pt x="100" y="20"/>
                  <a:pt x="86" y="9"/>
                  <a:pt x="75" y="5"/>
                </a:cubicBezTo>
                <a:cubicBezTo>
                  <a:pt x="70" y="2"/>
                  <a:pt x="64" y="1"/>
                  <a:pt x="61" y="1"/>
                </a:cubicBezTo>
                <a:cubicBezTo>
                  <a:pt x="58" y="0"/>
                  <a:pt x="56" y="0"/>
                  <a:pt x="56" y="0"/>
                </a:cubicBezTo>
                <a:cubicBezTo>
                  <a:pt x="56" y="0"/>
                  <a:pt x="56" y="2"/>
                  <a:pt x="55" y="5"/>
                </a:cubicBezTo>
                <a:cubicBezTo>
                  <a:pt x="55" y="8"/>
                  <a:pt x="53" y="12"/>
                  <a:pt x="51" y="17"/>
                </a:cubicBezTo>
                <a:cubicBezTo>
                  <a:pt x="47" y="26"/>
                  <a:pt x="41" y="37"/>
                  <a:pt x="34" y="48"/>
                </a:cubicBezTo>
                <a:cubicBezTo>
                  <a:pt x="20" y="71"/>
                  <a:pt x="8" y="100"/>
                  <a:pt x="3" y="132"/>
                </a:cubicBezTo>
                <a:cubicBezTo>
                  <a:pt x="1" y="147"/>
                  <a:pt x="0" y="164"/>
                  <a:pt x="2" y="180"/>
                </a:cubicBezTo>
                <a:cubicBezTo>
                  <a:pt x="3" y="196"/>
                  <a:pt x="6" y="212"/>
                  <a:pt x="10" y="227"/>
                </a:cubicBezTo>
                <a:cubicBezTo>
                  <a:pt x="14" y="239"/>
                  <a:pt x="22" y="269"/>
                  <a:pt x="26" y="277"/>
                </a:cubicBezTo>
                <a:cubicBezTo>
                  <a:pt x="34" y="266"/>
                  <a:pt x="41" y="255"/>
                  <a:pt x="47" y="243"/>
                </a:cubicBezTo>
                <a:cubicBezTo>
                  <a:pt x="52" y="234"/>
                  <a:pt x="55" y="226"/>
                  <a:pt x="59" y="217"/>
                </a:cubicBezTo>
                <a:cubicBezTo>
                  <a:pt x="63" y="209"/>
                  <a:pt x="65" y="200"/>
                  <a:pt x="68" y="191"/>
                </a:cubicBezTo>
                <a:cubicBezTo>
                  <a:pt x="71" y="183"/>
                  <a:pt x="72" y="174"/>
                  <a:pt x="74" y="166"/>
                </a:cubicBezTo>
                <a:cubicBezTo>
                  <a:pt x="75" y="158"/>
                  <a:pt x="76" y="150"/>
                  <a:pt x="76" y="143"/>
                </a:cubicBezTo>
                <a:cubicBezTo>
                  <a:pt x="76" y="136"/>
                  <a:pt x="76" y="130"/>
                  <a:pt x="75" y="124"/>
                </a:cubicBezTo>
                <a:cubicBezTo>
                  <a:pt x="75" y="118"/>
                  <a:pt x="73" y="113"/>
                  <a:pt x="73" y="109"/>
                </a:cubicBezTo>
                <a:cubicBezTo>
                  <a:pt x="71" y="101"/>
                  <a:pt x="70" y="96"/>
                  <a:pt x="70" y="96"/>
                </a:cubicBezTo>
                <a:cubicBezTo>
                  <a:pt x="70" y="96"/>
                  <a:pt x="71" y="101"/>
                  <a:pt x="74" y="109"/>
                </a:cubicBezTo>
                <a:cubicBezTo>
                  <a:pt x="75" y="113"/>
                  <a:pt x="77" y="117"/>
                  <a:pt x="77" y="123"/>
                </a:cubicBezTo>
                <a:cubicBezTo>
                  <a:pt x="78" y="129"/>
                  <a:pt x="79" y="136"/>
                  <a:pt x="80" y="143"/>
                </a:cubicBezTo>
                <a:cubicBezTo>
                  <a:pt x="80" y="151"/>
                  <a:pt x="80" y="159"/>
                  <a:pt x="79" y="167"/>
                </a:cubicBezTo>
                <a:cubicBezTo>
                  <a:pt x="78" y="175"/>
                  <a:pt x="77" y="184"/>
                  <a:pt x="75" y="193"/>
                </a:cubicBezTo>
                <a:cubicBezTo>
                  <a:pt x="73" y="202"/>
                  <a:pt x="71" y="211"/>
                  <a:pt x="68" y="220"/>
                </a:cubicBezTo>
                <a:cubicBezTo>
                  <a:pt x="64" y="229"/>
                  <a:pt x="61" y="239"/>
                  <a:pt x="57" y="248"/>
                </a:cubicBezTo>
                <a:cubicBezTo>
                  <a:pt x="55" y="253"/>
                  <a:pt x="52" y="258"/>
                  <a:pt x="50" y="263"/>
                </a:cubicBezTo>
                <a:cubicBezTo>
                  <a:pt x="50" y="263"/>
                  <a:pt x="50" y="263"/>
                  <a:pt x="50" y="263"/>
                </a:cubicBezTo>
                <a:cubicBezTo>
                  <a:pt x="48" y="267"/>
                  <a:pt x="46" y="270"/>
                  <a:pt x="44" y="274"/>
                </a:cubicBezTo>
                <a:cubicBezTo>
                  <a:pt x="44" y="275"/>
                  <a:pt x="43" y="276"/>
                  <a:pt x="43" y="277"/>
                </a:cubicBezTo>
                <a:cubicBezTo>
                  <a:pt x="43" y="277"/>
                  <a:pt x="43" y="277"/>
                  <a:pt x="43" y="277"/>
                </a:cubicBezTo>
                <a:cubicBezTo>
                  <a:pt x="36" y="296"/>
                  <a:pt x="35" y="311"/>
                  <a:pt x="42" y="322"/>
                </a:cubicBezTo>
                <a:cubicBezTo>
                  <a:pt x="52" y="339"/>
                  <a:pt x="74" y="340"/>
                  <a:pt x="75" y="340"/>
                </a:cubicBezTo>
                <a:cubicBezTo>
                  <a:pt x="155" y="340"/>
                  <a:pt x="221" y="274"/>
                  <a:pt x="221" y="193"/>
                </a:cubicBezTo>
                <a:cubicBezTo>
                  <a:pt x="221" y="133"/>
                  <a:pt x="184" y="81"/>
                  <a:pt x="132" y="58"/>
                </a:cubicBezTo>
                <a:close/>
                <a:moveTo>
                  <a:pt x="132" y="58"/>
                </a:moveTo>
                <a:cubicBezTo>
                  <a:pt x="132" y="58"/>
                  <a:pt x="132" y="58"/>
                  <a:pt x="132" y="58"/>
                </a:cubicBezTo>
              </a:path>
            </a:pathLst>
          </a:custGeom>
          <a:solidFill>
            <a:srgbClr val="FFFFFF"/>
          </a:solidFill>
        </p:spPr>
        <p:txBody>
          <a:bodyPr vert="horz" wrap="square" lIns="91440" tIns="45720" rIns="91440" bIns="45720" anchor="ctr">
            <a:normAutofit/>
          </a:bodyPr>
          <a:lstStyle/>
          <a:p>
            <a:pPr marL="0" algn="ctr"/>
            <a:endParaRPr/>
          </a:p>
        </p:txBody>
      </p:sp>
      <p:sp>
        <p:nvSpPr>
          <p:cNvPr id="10" name="Freeform 10"/>
          <p:cNvSpPr/>
          <p:nvPr/>
        </p:nvSpPr>
        <p:spPr>
          <a:xfrm>
            <a:off x="4926613" y="3195177"/>
            <a:ext cx="343344" cy="993808"/>
          </a:xfrm>
          <a:custGeom>
            <a:avLst/>
            <a:gdLst/>
            <a:ahLst/>
            <a:cxnLst/>
            <a:rect l="l" t="t" r="r" b="b"/>
            <a:pathLst>
              <a:path w="91" h="265">
                <a:moveTo>
                  <a:pt x="69" y="217"/>
                </a:moveTo>
                <a:cubicBezTo>
                  <a:pt x="61" y="205"/>
                  <a:pt x="46" y="200"/>
                  <a:pt x="32" y="205"/>
                </a:cubicBezTo>
                <a:cubicBezTo>
                  <a:pt x="19" y="184"/>
                  <a:pt x="12" y="160"/>
                  <a:pt x="12" y="135"/>
                </a:cubicBezTo>
                <a:cubicBezTo>
                  <a:pt x="12" y="83"/>
                  <a:pt x="42" y="39"/>
                  <a:pt x="85" y="16"/>
                </a:cubicBezTo>
                <a:cubicBezTo>
                  <a:pt x="86" y="10"/>
                  <a:pt x="88" y="5"/>
                  <a:pt x="91" y="0"/>
                </a:cubicBezTo>
                <a:cubicBezTo>
                  <a:pt x="38" y="22"/>
                  <a:pt x="0" y="74"/>
                  <a:pt x="0" y="135"/>
                </a:cubicBezTo>
                <a:cubicBezTo>
                  <a:pt x="0" y="162"/>
                  <a:pt x="8" y="189"/>
                  <a:pt x="22" y="212"/>
                </a:cubicBezTo>
                <a:cubicBezTo>
                  <a:pt x="11" y="222"/>
                  <a:pt x="9" y="238"/>
                  <a:pt x="17" y="251"/>
                </a:cubicBezTo>
                <a:cubicBezTo>
                  <a:pt x="20" y="256"/>
                  <a:pt x="20" y="256"/>
                  <a:pt x="20" y="256"/>
                </a:cubicBezTo>
                <a:cubicBezTo>
                  <a:pt x="29" y="250"/>
                  <a:pt x="29" y="250"/>
                  <a:pt x="29" y="250"/>
                </a:cubicBezTo>
                <a:cubicBezTo>
                  <a:pt x="39" y="265"/>
                  <a:pt x="39" y="265"/>
                  <a:pt x="39" y="265"/>
                </a:cubicBezTo>
                <a:cubicBezTo>
                  <a:pt x="49" y="259"/>
                  <a:pt x="49" y="259"/>
                  <a:pt x="49" y="259"/>
                </a:cubicBezTo>
                <a:cubicBezTo>
                  <a:pt x="40" y="243"/>
                  <a:pt x="40" y="243"/>
                  <a:pt x="40" y="243"/>
                </a:cubicBezTo>
                <a:cubicBezTo>
                  <a:pt x="51" y="236"/>
                  <a:pt x="51" y="236"/>
                  <a:pt x="51" y="236"/>
                </a:cubicBezTo>
                <a:cubicBezTo>
                  <a:pt x="61" y="251"/>
                  <a:pt x="61" y="251"/>
                  <a:pt x="61" y="251"/>
                </a:cubicBezTo>
                <a:cubicBezTo>
                  <a:pt x="71" y="245"/>
                  <a:pt x="71" y="245"/>
                  <a:pt x="71" y="245"/>
                </a:cubicBezTo>
                <a:cubicBezTo>
                  <a:pt x="61" y="230"/>
                  <a:pt x="61" y="230"/>
                  <a:pt x="61" y="230"/>
                </a:cubicBezTo>
                <a:cubicBezTo>
                  <a:pt x="73" y="222"/>
                  <a:pt x="73" y="222"/>
                  <a:pt x="73" y="222"/>
                </a:cubicBezTo>
                <a:lnTo>
                  <a:pt x="69" y="217"/>
                </a:lnTo>
                <a:close/>
                <a:moveTo>
                  <a:pt x="25" y="238"/>
                </a:moveTo>
                <a:cubicBezTo>
                  <a:pt x="23" y="231"/>
                  <a:pt x="26" y="222"/>
                  <a:pt x="33" y="218"/>
                </a:cubicBezTo>
                <a:cubicBezTo>
                  <a:pt x="40" y="213"/>
                  <a:pt x="49" y="214"/>
                  <a:pt x="55" y="219"/>
                </a:cubicBezTo>
                <a:lnTo>
                  <a:pt x="25" y="238"/>
                </a:lnTo>
                <a:close/>
                <a:moveTo>
                  <a:pt x="25" y="238"/>
                </a:moveTo>
                <a:cubicBezTo>
                  <a:pt x="25" y="238"/>
                  <a:pt x="25" y="238"/>
                  <a:pt x="25" y="238"/>
                </a:cubicBezTo>
              </a:path>
            </a:pathLst>
          </a:custGeom>
          <a:solidFill>
            <a:srgbClr val="FFFFFF"/>
          </a:solidFill>
        </p:spPr>
        <p:txBody>
          <a:bodyPr vert="horz" wrap="square" lIns="91440" tIns="45720" rIns="91440" bIns="45720" anchor="ctr">
            <a:normAutofit/>
          </a:bodyPr>
          <a:lstStyle/>
          <a:p>
            <a:pPr marL="0" algn="ctr"/>
            <a:endParaRPr/>
          </a:p>
        </p:txBody>
      </p:sp>
      <p:sp>
        <p:nvSpPr>
          <p:cNvPr id="11" name="Freeform 11"/>
          <p:cNvSpPr/>
          <p:nvPr/>
        </p:nvSpPr>
        <p:spPr>
          <a:xfrm>
            <a:off x="6611658" y="4716509"/>
            <a:ext cx="208842" cy="369490"/>
          </a:xfrm>
          <a:custGeom>
            <a:avLst/>
            <a:gdLst/>
            <a:ahLst/>
            <a:cxnLst/>
            <a:rect l="l" t="t" r="r" b="b"/>
            <a:pathLst>
              <a:path w="377" h="667">
                <a:moveTo>
                  <a:pt x="0" y="667"/>
                </a:moveTo>
                <a:lnTo>
                  <a:pt x="377" y="667"/>
                </a:lnTo>
                <a:lnTo>
                  <a:pt x="377" y="575"/>
                </a:lnTo>
                <a:lnTo>
                  <a:pt x="109" y="575"/>
                </a:lnTo>
                <a:lnTo>
                  <a:pt x="109" y="366"/>
                </a:lnTo>
                <a:lnTo>
                  <a:pt x="358" y="366"/>
                </a:lnTo>
                <a:lnTo>
                  <a:pt x="358" y="273"/>
                </a:lnTo>
                <a:lnTo>
                  <a:pt x="109" y="273"/>
                </a:lnTo>
                <a:lnTo>
                  <a:pt x="109" y="93"/>
                </a:lnTo>
                <a:lnTo>
                  <a:pt x="377" y="93"/>
                </a:lnTo>
                <a:lnTo>
                  <a:pt x="377" y="0"/>
                </a:lnTo>
                <a:lnTo>
                  <a:pt x="0" y="0"/>
                </a:lnTo>
                <a:lnTo>
                  <a:pt x="0" y="667"/>
                </a:lnTo>
                <a:moveTo>
                  <a:pt x="0" y="667"/>
                </a:moveTo>
                <a:lnTo>
                  <a:pt x="0" y="667"/>
                </a:lnTo>
              </a:path>
            </a:pathLst>
          </a:custGeom>
          <a:solidFill>
            <a:srgbClr val="FFFFFF"/>
          </a:solidFill>
        </p:spPr>
        <p:txBody>
          <a:bodyPr vert="horz" wrap="square" lIns="91440" tIns="45720" rIns="91440" bIns="45720" anchor="ctr">
            <a:normAutofit/>
          </a:bodyPr>
          <a:lstStyle/>
          <a:p>
            <a:pPr marL="0" algn="ctr"/>
            <a:endParaRPr/>
          </a:p>
        </p:txBody>
      </p:sp>
      <p:sp>
        <p:nvSpPr>
          <p:cNvPr id="12" name="Freeform 12"/>
          <p:cNvSpPr/>
          <p:nvPr/>
        </p:nvSpPr>
        <p:spPr>
          <a:xfrm>
            <a:off x="6880881" y="4711524"/>
            <a:ext cx="279749" cy="380015"/>
          </a:xfrm>
          <a:custGeom>
            <a:avLst/>
            <a:gdLst/>
            <a:ahLst/>
            <a:cxnLst/>
            <a:rect l="l" t="t" r="r" b="b"/>
            <a:pathLst>
              <a:path w="213" h="289">
                <a:moveTo>
                  <a:pt x="134" y="39"/>
                </a:moveTo>
                <a:cubicBezTo>
                  <a:pt x="145" y="39"/>
                  <a:pt x="156" y="41"/>
                  <a:pt x="167" y="45"/>
                </a:cubicBezTo>
                <a:cubicBezTo>
                  <a:pt x="177" y="48"/>
                  <a:pt x="188" y="52"/>
                  <a:pt x="197" y="56"/>
                </a:cubicBezTo>
                <a:cubicBezTo>
                  <a:pt x="213" y="18"/>
                  <a:pt x="213" y="18"/>
                  <a:pt x="213" y="18"/>
                </a:cubicBezTo>
                <a:cubicBezTo>
                  <a:pt x="189" y="6"/>
                  <a:pt x="163" y="0"/>
                  <a:pt x="134" y="0"/>
                </a:cubicBezTo>
                <a:cubicBezTo>
                  <a:pt x="107" y="0"/>
                  <a:pt x="83" y="6"/>
                  <a:pt x="63" y="18"/>
                </a:cubicBezTo>
                <a:cubicBezTo>
                  <a:pt x="43" y="29"/>
                  <a:pt x="27" y="46"/>
                  <a:pt x="16" y="68"/>
                </a:cubicBezTo>
                <a:cubicBezTo>
                  <a:pt x="6" y="90"/>
                  <a:pt x="0" y="115"/>
                  <a:pt x="0" y="145"/>
                </a:cubicBezTo>
                <a:cubicBezTo>
                  <a:pt x="0" y="191"/>
                  <a:pt x="11" y="226"/>
                  <a:pt x="33" y="251"/>
                </a:cubicBezTo>
                <a:cubicBezTo>
                  <a:pt x="55" y="276"/>
                  <a:pt x="87" y="289"/>
                  <a:pt x="128" y="289"/>
                </a:cubicBezTo>
                <a:cubicBezTo>
                  <a:pt x="156" y="289"/>
                  <a:pt x="181" y="285"/>
                  <a:pt x="203" y="276"/>
                </a:cubicBezTo>
                <a:cubicBezTo>
                  <a:pt x="203" y="237"/>
                  <a:pt x="203" y="237"/>
                  <a:pt x="203" y="237"/>
                </a:cubicBezTo>
                <a:cubicBezTo>
                  <a:pt x="191" y="241"/>
                  <a:pt x="179" y="244"/>
                  <a:pt x="168" y="246"/>
                </a:cubicBezTo>
                <a:cubicBezTo>
                  <a:pt x="157" y="248"/>
                  <a:pt x="145" y="250"/>
                  <a:pt x="134" y="250"/>
                </a:cubicBezTo>
                <a:cubicBezTo>
                  <a:pt x="106" y="250"/>
                  <a:pt x="85" y="241"/>
                  <a:pt x="71" y="223"/>
                </a:cubicBezTo>
                <a:cubicBezTo>
                  <a:pt x="56" y="205"/>
                  <a:pt x="49" y="179"/>
                  <a:pt x="49" y="145"/>
                </a:cubicBezTo>
                <a:cubicBezTo>
                  <a:pt x="49" y="112"/>
                  <a:pt x="56" y="86"/>
                  <a:pt x="71" y="67"/>
                </a:cubicBezTo>
                <a:cubicBezTo>
                  <a:pt x="86" y="49"/>
                  <a:pt x="107" y="39"/>
                  <a:pt x="134" y="39"/>
                </a:cubicBezTo>
                <a:close/>
                <a:moveTo>
                  <a:pt x="134" y="39"/>
                </a:moveTo>
                <a:cubicBezTo>
                  <a:pt x="134" y="39"/>
                  <a:pt x="134" y="39"/>
                  <a:pt x="134" y="39"/>
                </a:cubicBezTo>
              </a:path>
            </a:pathLst>
          </a:custGeom>
          <a:solidFill>
            <a:srgbClr val="FFFFFF"/>
          </a:solidFill>
        </p:spPr>
        <p:txBody>
          <a:bodyPr vert="horz" wrap="square" lIns="91440" tIns="45720" rIns="91440" bIns="45720" anchor="ctr">
            <a:normAutofit/>
          </a:bodyPr>
          <a:lstStyle/>
          <a:p>
            <a:pPr marL="0" algn="ctr"/>
            <a:endParaRPr/>
          </a:p>
        </p:txBody>
      </p:sp>
      <p:sp>
        <p:nvSpPr>
          <p:cNvPr id="13" name="Freeform 13"/>
          <p:cNvSpPr/>
          <p:nvPr/>
        </p:nvSpPr>
        <p:spPr>
          <a:xfrm>
            <a:off x="7208824" y="4421804"/>
            <a:ext cx="520166" cy="669735"/>
          </a:xfrm>
          <a:custGeom>
            <a:avLst/>
            <a:gdLst/>
            <a:ahLst/>
            <a:cxnLst/>
            <a:rect l="l" t="t" r="r" b="b"/>
            <a:pathLst>
              <a:path w="396" h="509">
                <a:moveTo>
                  <a:pt x="391" y="9"/>
                </a:moveTo>
                <a:cubicBezTo>
                  <a:pt x="388" y="8"/>
                  <a:pt x="383" y="6"/>
                  <a:pt x="377" y="4"/>
                </a:cubicBezTo>
                <a:cubicBezTo>
                  <a:pt x="371" y="3"/>
                  <a:pt x="363" y="1"/>
                  <a:pt x="355" y="0"/>
                </a:cubicBezTo>
                <a:cubicBezTo>
                  <a:pt x="347" y="0"/>
                  <a:pt x="338" y="0"/>
                  <a:pt x="328" y="1"/>
                </a:cubicBezTo>
                <a:cubicBezTo>
                  <a:pt x="318" y="2"/>
                  <a:pt x="308" y="5"/>
                  <a:pt x="298" y="8"/>
                </a:cubicBezTo>
                <a:cubicBezTo>
                  <a:pt x="287" y="11"/>
                  <a:pt x="278" y="16"/>
                  <a:pt x="268" y="21"/>
                </a:cubicBezTo>
                <a:cubicBezTo>
                  <a:pt x="258" y="27"/>
                  <a:pt x="249" y="34"/>
                  <a:pt x="240" y="41"/>
                </a:cubicBezTo>
                <a:cubicBezTo>
                  <a:pt x="231" y="49"/>
                  <a:pt x="223" y="57"/>
                  <a:pt x="216" y="66"/>
                </a:cubicBezTo>
                <a:cubicBezTo>
                  <a:pt x="209" y="75"/>
                  <a:pt x="203" y="84"/>
                  <a:pt x="198" y="94"/>
                </a:cubicBezTo>
                <a:cubicBezTo>
                  <a:pt x="193" y="104"/>
                  <a:pt x="188" y="114"/>
                  <a:pt x="185" y="124"/>
                </a:cubicBezTo>
                <a:cubicBezTo>
                  <a:pt x="178" y="144"/>
                  <a:pt x="176" y="165"/>
                  <a:pt x="177" y="183"/>
                </a:cubicBezTo>
                <a:cubicBezTo>
                  <a:pt x="177" y="193"/>
                  <a:pt x="178" y="201"/>
                  <a:pt x="179" y="209"/>
                </a:cubicBezTo>
                <a:cubicBezTo>
                  <a:pt x="181" y="217"/>
                  <a:pt x="183" y="224"/>
                  <a:pt x="185" y="229"/>
                </a:cubicBezTo>
                <a:cubicBezTo>
                  <a:pt x="171" y="225"/>
                  <a:pt x="156" y="221"/>
                  <a:pt x="139" y="221"/>
                </a:cubicBezTo>
                <a:cubicBezTo>
                  <a:pt x="139" y="220"/>
                  <a:pt x="139" y="220"/>
                  <a:pt x="139" y="220"/>
                </a:cubicBezTo>
                <a:cubicBezTo>
                  <a:pt x="137" y="220"/>
                  <a:pt x="134" y="220"/>
                  <a:pt x="132" y="220"/>
                </a:cubicBezTo>
                <a:cubicBezTo>
                  <a:pt x="89" y="220"/>
                  <a:pt x="57" y="232"/>
                  <a:pt x="34" y="257"/>
                </a:cubicBezTo>
                <a:cubicBezTo>
                  <a:pt x="11" y="282"/>
                  <a:pt x="0" y="317"/>
                  <a:pt x="0" y="364"/>
                </a:cubicBezTo>
                <a:cubicBezTo>
                  <a:pt x="0" y="365"/>
                  <a:pt x="0" y="365"/>
                  <a:pt x="0" y="365"/>
                </a:cubicBezTo>
                <a:cubicBezTo>
                  <a:pt x="0" y="374"/>
                  <a:pt x="0" y="382"/>
                  <a:pt x="1" y="390"/>
                </a:cubicBezTo>
                <a:cubicBezTo>
                  <a:pt x="1" y="390"/>
                  <a:pt x="1" y="390"/>
                  <a:pt x="1" y="390"/>
                </a:cubicBezTo>
                <a:cubicBezTo>
                  <a:pt x="5" y="424"/>
                  <a:pt x="16" y="451"/>
                  <a:pt x="34" y="471"/>
                </a:cubicBezTo>
                <a:cubicBezTo>
                  <a:pt x="55" y="495"/>
                  <a:pt x="85" y="507"/>
                  <a:pt x="124" y="508"/>
                </a:cubicBezTo>
                <a:cubicBezTo>
                  <a:pt x="123" y="509"/>
                  <a:pt x="123" y="509"/>
                  <a:pt x="123" y="509"/>
                </a:cubicBezTo>
                <a:cubicBezTo>
                  <a:pt x="126" y="509"/>
                  <a:pt x="128" y="509"/>
                  <a:pt x="131" y="509"/>
                </a:cubicBezTo>
                <a:cubicBezTo>
                  <a:pt x="173" y="509"/>
                  <a:pt x="206" y="497"/>
                  <a:pt x="228" y="472"/>
                </a:cubicBezTo>
                <a:cubicBezTo>
                  <a:pt x="251" y="447"/>
                  <a:pt x="263" y="411"/>
                  <a:pt x="263" y="365"/>
                </a:cubicBezTo>
                <a:cubicBezTo>
                  <a:pt x="263" y="364"/>
                  <a:pt x="263" y="364"/>
                  <a:pt x="263" y="364"/>
                </a:cubicBezTo>
                <a:cubicBezTo>
                  <a:pt x="263" y="355"/>
                  <a:pt x="262" y="347"/>
                  <a:pt x="261" y="338"/>
                </a:cubicBezTo>
                <a:cubicBezTo>
                  <a:pt x="257" y="305"/>
                  <a:pt x="247" y="278"/>
                  <a:pt x="229" y="258"/>
                </a:cubicBezTo>
                <a:cubicBezTo>
                  <a:pt x="222" y="251"/>
                  <a:pt x="215" y="245"/>
                  <a:pt x="207" y="240"/>
                </a:cubicBezTo>
                <a:cubicBezTo>
                  <a:pt x="217" y="240"/>
                  <a:pt x="217" y="240"/>
                  <a:pt x="217" y="240"/>
                </a:cubicBezTo>
                <a:cubicBezTo>
                  <a:pt x="221" y="239"/>
                  <a:pt x="226" y="237"/>
                  <a:pt x="231" y="235"/>
                </a:cubicBezTo>
                <a:cubicBezTo>
                  <a:pt x="238" y="232"/>
                  <a:pt x="245" y="228"/>
                  <a:pt x="253" y="225"/>
                </a:cubicBezTo>
                <a:cubicBezTo>
                  <a:pt x="260" y="221"/>
                  <a:pt x="267" y="216"/>
                  <a:pt x="275" y="211"/>
                </a:cubicBezTo>
                <a:cubicBezTo>
                  <a:pt x="282" y="207"/>
                  <a:pt x="290" y="201"/>
                  <a:pt x="296" y="196"/>
                </a:cubicBezTo>
                <a:cubicBezTo>
                  <a:pt x="303" y="190"/>
                  <a:pt x="310" y="184"/>
                  <a:pt x="316" y="178"/>
                </a:cubicBezTo>
                <a:cubicBezTo>
                  <a:pt x="322" y="172"/>
                  <a:pt x="328" y="166"/>
                  <a:pt x="333" y="159"/>
                </a:cubicBezTo>
                <a:cubicBezTo>
                  <a:pt x="344" y="145"/>
                  <a:pt x="353" y="131"/>
                  <a:pt x="360" y="117"/>
                </a:cubicBezTo>
                <a:cubicBezTo>
                  <a:pt x="364" y="110"/>
                  <a:pt x="367" y="102"/>
                  <a:pt x="370" y="94"/>
                </a:cubicBezTo>
                <a:cubicBezTo>
                  <a:pt x="373" y="87"/>
                  <a:pt x="375" y="79"/>
                  <a:pt x="378" y="72"/>
                </a:cubicBezTo>
                <a:cubicBezTo>
                  <a:pt x="380" y="64"/>
                  <a:pt x="383" y="57"/>
                  <a:pt x="385" y="50"/>
                </a:cubicBezTo>
                <a:cubicBezTo>
                  <a:pt x="387" y="42"/>
                  <a:pt x="389" y="36"/>
                  <a:pt x="391" y="31"/>
                </a:cubicBezTo>
                <a:cubicBezTo>
                  <a:pt x="393" y="26"/>
                  <a:pt x="394" y="20"/>
                  <a:pt x="395" y="17"/>
                </a:cubicBezTo>
                <a:cubicBezTo>
                  <a:pt x="396" y="13"/>
                  <a:pt x="396" y="11"/>
                  <a:pt x="396" y="11"/>
                </a:cubicBezTo>
                <a:cubicBezTo>
                  <a:pt x="396" y="11"/>
                  <a:pt x="394" y="11"/>
                  <a:pt x="391" y="9"/>
                </a:cubicBezTo>
                <a:close/>
                <a:moveTo>
                  <a:pt x="211" y="396"/>
                </a:moveTo>
                <a:cubicBezTo>
                  <a:pt x="211" y="396"/>
                  <a:pt x="211" y="396"/>
                  <a:pt x="211" y="396"/>
                </a:cubicBezTo>
                <a:cubicBezTo>
                  <a:pt x="210" y="404"/>
                  <a:pt x="208" y="410"/>
                  <a:pt x="206" y="417"/>
                </a:cubicBezTo>
                <a:cubicBezTo>
                  <a:pt x="205" y="420"/>
                  <a:pt x="204" y="423"/>
                  <a:pt x="203" y="425"/>
                </a:cubicBezTo>
                <a:cubicBezTo>
                  <a:pt x="202" y="427"/>
                  <a:pt x="202" y="428"/>
                  <a:pt x="201" y="430"/>
                </a:cubicBezTo>
                <a:cubicBezTo>
                  <a:pt x="199" y="435"/>
                  <a:pt x="196" y="439"/>
                  <a:pt x="193" y="443"/>
                </a:cubicBezTo>
                <a:cubicBezTo>
                  <a:pt x="186" y="452"/>
                  <a:pt x="176" y="459"/>
                  <a:pt x="165" y="463"/>
                </a:cubicBezTo>
                <a:cubicBezTo>
                  <a:pt x="155" y="467"/>
                  <a:pt x="144" y="470"/>
                  <a:pt x="131" y="470"/>
                </a:cubicBezTo>
                <a:cubicBezTo>
                  <a:pt x="104" y="470"/>
                  <a:pt x="83" y="461"/>
                  <a:pt x="69" y="443"/>
                </a:cubicBezTo>
                <a:cubicBezTo>
                  <a:pt x="55" y="425"/>
                  <a:pt x="48" y="399"/>
                  <a:pt x="48" y="364"/>
                </a:cubicBezTo>
                <a:cubicBezTo>
                  <a:pt x="48" y="353"/>
                  <a:pt x="49" y="342"/>
                  <a:pt x="51" y="332"/>
                </a:cubicBezTo>
                <a:cubicBezTo>
                  <a:pt x="51" y="332"/>
                  <a:pt x="51" y="332"/>
                  <a:pt x="51" y="332"/>
                </a:cubicBezTo>
                <a:cubicBezTo>
                  <a:pt x="52" y="325"/>
                  <a:pt x="54" y="318"/>
                  <a:pt x="56" y="312"/>
                </a:cubicBezTo>
                <a:cubicBezTo>
                  <a:pt x="57" y="309"/>
                  <a:pt x="58" y="306"/>
                  <a:pt x="59" y="303"/>
                </a:cubicBezTo>
                <a:cubicBezTo>
                  <a:pt x="60" y="302"/>
                  <a:pt x="61" y="300"/>
                  <a:pt x="61" y="299"/>
                </a:cubicBezTo>
                <a:cubicBezTo>
                  <a:pt x="64" y="294"/>
                  <a:pt x="66" y="290"/>
                  <a:pt x="69" y="286"/>
                </a:cubicBezTo>
                <a:cubicBezTo>
                  <a:pt x="77" y="276"/>
                  <a:pt x="86" y="270"/>
                  <a:pt x="97" y="265"/>
                </a:cubicBezTo>
                <a:cubicBezTo>
                  <a:pt x="107" y="261"/>
                  <a:pt x="118" y="259"/>
                  <a:pt x="131" y="259"/>
                </a:cubicBezTo>
                <a:cubicBezTo>
                  <a:pt x="158" y="259"/>
                  <a:pt x="179" y="268"/>
                  <a:pt x="193" y="286"/>
                </a:cubicBezTo>
                <a:cubicBezTo>
                  <a:pt x="207" y="304"/>
                  <a:pt x="214" y="330"/>
                  <a:pt x="214" y="365"/>
                </a:cubicBezTo>
                <a:cubicBezTo>
                  <a:pt x="214" y="376"/>
                  <a:pt x="213" y="387"/>
                  <a:pt x="211" y="396"/>
                </a:cubicBezTo>
                <a:close/>
                <a:moveTo>
                  <a:pt x="293" y="92"/>
                </a:moveTo>
                <a:cubicBezTo>
                  <a:pt x="290" y="94"/>
                  <a:pt x="287" y="96"/>
                  <a:pt x="285" y="99"/>
                </a:cubicBezTo>
                <a:cubicBezTo>
                  <a:pt x="282" y="102"/>
                  <a:pt x="279" y="105"/>
                  <a:pt x="275" y="108"/>
                </a:cubicBezTo>
                <a:cubicBezTo>
                  <a:pt x="272" y="112"/>
                  <a:pt x="268" y="116"/>
                  <a:pt x="265" y="120"/>
                </a:cubicBezTo>
                <a:cubicBezTo>
                  <a:pt x="261" y="125"/>
                  <a:pt x="258" y="130"/>
                  <a:pt x="254" y="134"/>
                </a:cubicBezTo>
                <a:cubicBezTo>
                  <a:pt x="247" y="144"/>
                  <a:pt x="240" y="156"/>
                  <a:pt x="234" y="167"/>
                </a:cubicBezTo>
                <a:cubicBezTo>
                  <a:pt x="222" y="190"/>
                  <a:pt x="212" y="214"/>
                  <a:pt x="205" y="233"/>
                </a:cubicBezTo>
                <a:cubicBezTo>
                  <a:pt x="204" y="234"/>
                  <a:pt x="204" y="236"/>
                  <a:pt x="203" y="238"/>
                </a:cubicBezTo>
                <a:cubicBezTo>
                  <a:pt x="199" y="236"/>
                  <a:pt x="195" y="233"/>
                  <a:pt x="190" y="231"/>
                </a:cubicBezTo>
                <a:cubicBezTo>
                  <a:pt x="191" y="230"/>
                  <a:pt x="191" y="229"/>
                  <a:pt x="192" y="227"/>
                </a:cubicBezTo>
                <a:cubicBezTo>
                  <a:pt x="200" y="209"/>
                  <a:pt x="212" y="185"/>
                  <a:pt x="227" y="163"/>
                </a:cubicBezTo>
                <a:cubicBezTo>
                  <a:pt x="234" y="152"/>
                  <a:pt x="242" y="141"/>
                  <a:pt x="250" y="131"/>
                </a:cubicBezTo>
                <a:cubicBezTo>
                  <a:pt x="254" y="127"/>
                  <a:pt x="258" y="122"/>
                  <a:pt x="262" y="118"/>
                </a:cubicBezTo>
                <a:cubicBezTo>
                  <a:pt x="266" y="114"/>
                  <a:pt x="270" y="110"/>
                  <a:pt x="273" y="106"/>
                </a:cubicBezTo>
                <a:cubicBezTo>
                  <a:pt x="277" y="103"/>
                  <a:pt x="281" y="100"/>
                  <a:pt x="284" y="98"/>
                </a:cubicBezTo>
                <a:cubicBezTo>
                  <a:pt x="287" y="95"/>
                  <a:pt x="290" y="94"/>
                  <a:pt x="292" y="92"/>
                </a:cubicBezTo>
                <a:cubicBezTo>
                  <a:pt x="297" y="89"/>
                  <a:pt x="300" y="87"/>
                  <a:pt x="300" y="87"/>
                </a:cubicBezTo>
                <a:cubicBezTo>
                  <a:pt x="300" y="87"/>
                  <a:pt x="297" y="89"/>
                  <a:pt x="293" y="92"/>
                </a:cubicBezTo>
                <a:close/>
                <a:moveTo>
                  <a:pt x="293" y="92"/>
                </a:moveTo>
                <a:cubicBezTo>
                  <a:pt x="293" y="92"/>
                  <a:pt x="293" y="92"/>
                  <a:pt x="293" y="92"/>
                </a:cubicBezTo>
              </a:path>
            </a:pathLst>
          </a:custGeom>
          <a:solidFill>
            <a:srgbClr val="FFFFFF"/>
          </a:solidFill>
        </p:spPr>
        <p:txBody>
          <a:bodyPr vert="horz" wrap="square" lIns="91440" tIns="45720" rIns="91440" bIns="45720" anchor="ctr">
            <a:normAutofit/>
          </a:bodyPr>
          <a:lstStyle/>
          <a:p>
            <a:pPr marL="0" algn="ctr"/>
            <a:endParaRPr/>
          </a:p>
        </p:txBody>
      </p:sp>
      <p:sp>
        <p:nvSpPr>
          <p:cNvPr id="14" name="Freeform 14"/>
          <p:cNvSpPr/>
          <p:nvPr/>
        </p:nvSpPr>
        <p:spPr>
          <a:xfrm>
            <a:off x="6611658" y="4716508"/>
            <a:ext cx="208842" cy="369490"/>
          </a:xfrm>
          <a:custGeom>
            <a:avLst/>
            <a:gdLst/>
            <a:ahLst/>
            <a:cxnLst/>
            <a:rect l="l" t="t" r="r" b="b"/>
            <a:pathLst>
              <a:path w="377" h="667">
                <a:moveTo>
                  <a:pt x="0" y="667"/>
                </a:moveTo>
                <a:lnTo>
                  <a:pt x="377" y="667"/>
                </a:lnTo>
                <a:lnTo>
                  <a:pt x="377" y="575"/>
                </a:lnTo>
                <a:lnTo>
                  <a:pt x="109" y="575"/>
                </a:lnTo>
                <a:lnTo>
                  <a:pt x="109" y="366"/>
                </a:lnTo>
                <a:lnTo>
                  <a:pt x="358" y="366"/>
                </a:lnTo>
                <a:lnTo>
                  <a:pt x="358" y="273"/>
                </a:lnTo>
                <a:lnTo>
                  <a:pt x="109" y="273"/>
                </a:lnTo>
                <a:lnTo>
                  <a:pt x="109" y="93"/>
                </a:lnTo>
                <a:lnTo>
                  <a:pt x="377" y="93"/>
                </a:lnTo>
                <a:lnTo>
                  <a:pt x="377" y="0"/>
                </a:lnTo>
                <a:lnTo>
                  <a:pt x="0" y="0"/>
                </a:lnTo>
                <a:lnTo>
                  <a:pt x="0" y="667"/>
                </a:lnTo>
                <a:close/>
                <a:moveTo>
                  <a:pt x="0" y="667"/>
                </a:moveTo>
                <a:lnTo>
                  <a:pt x="0" y="667"/>
                </a:lnTo>
                <a:close/>
              </a:path>
            </a:pathLst>
          </a:custGeom>
          <a:solidFill>
            <a:srgbClr val="FFFFFF"/>
          </a:solidFill>
        </p:spPr>
        <p:txBody>
          <a:bodyPr vert="horz" wrap="square" lIns="91440" tIns="45720" rIns="91440" bIns="45720" anchor="ctr">
            <a:normAutofit/>
          </a:bodyPr>
          <a:lstStyle/>
          <a:p>
            <a:pPr marL="0" algn="ctr"/>
            <a:endParaRPr/>
          </a:p>
        </p:txBody>
      </p:sp>
      <p:sp>
        <p:nvSpPr>
          <p:cNvPr id="15" name="AutoShape 15"/>
          <p:cNvSpPr/>
          <p:nvPr/>
        </p:nvSpPr>
        <p:spPr>
          <a:xfrm>
            <a:off x="5469063" y="1236411"/>
            <a:ext cx="1529972" cy="1529972"/>
          </a:xfrm>
          <a:prstGeom prst="ellipse">
            <a:avLst/>
          </a:prstGeom>
          <a:solidFill>
            <a:srgbClr val="FFFFFF">
              <a:lumMod val="50000"/>
            </a:srgbClr>
          </a:solidFill>
          <a:ln w="12700" cap="flat" cmpd="sng">
            <a:solidFill>
              <a:srgbClr val="FFFFFF"/>
            </a:solidFill>
            <a:prstDash val="solid"/>
          </a:ln>
        </p:spPr>
        <p:txBody>
          <a:bodyPr vert="horz" wrap="square" lIns="91440" tIns="45720" rIns="91440" bIns="45720" anchor="ctr">
            <a:normAutofit/>
          </a:bodyPr>
          <a:lstStyle/>
          <a:p>
            <a:pPr marL="0" algn="ctr"/>
            <a:endParaRPr/>
          </a:p>
        </p:txBody>
      </p:sp>
      <p:sp>
        <p:nvSpPr>
          <p:cNvPr id="16" name="Freeform 16"/>
          <p:cNvSpPr/>
          <p:nvPr/>
        </p:nvSpPr>
        <p:spPr>
          <a:xfrm>
            <a:off x="6022254" y="1670699"/>
            <a:ext cx="423591" cy="661395"/>
          </a:xfrm>
          <a:custGeom>
            <a:avLst/>
            <a:gdLst/>
            <a:ahLst/>
            <a:cxnLst/>
            <a:rect l="l" t="t" r="r" b="b"/>
            <a:pathLst>
              <a:path w="286" h="449">
                <a:moveTo>
                  <a:pt x="255" y="40"/>
                </a:moveTo>
                <a:cubicBezTo>
                  <a:pt x="214" y="40"/>
                  <a:pt x="214" y="40"/>
                  <a:pt x="214" y="40"/>
                </a:cubicBezTo>
                <a:cubicBezTo>
                  <a:pt x="214" y="20"/>
                  <a:pt x="214" y="20"/>
                  <a:pt x="214" y="20"/>
                </a:cubicBezTo>
                <a:cubicBezTo>
                  <a:pt x="214" y="9"/>
                  <a:pt x="205" y="0"/>
                  <a:pt x="194" y="0"/>
                </a:cubicBezTo>
                <a:cubicBezTo>
                  <a:pt x="92" y="0"/>
                  <a:pt x="92" y="0"/>
                  <a:pt x="92" y="0"/>
                </a:cubicBezTo>
                <a:cubicBezTo>
                  <a:pt x="80" y="0"/>
                  <a:pt x="71" y="9"/>
                  <a:pt x="71" y="20"/>
                </a:cubicBezTo>
                <a:cubicBezTo>
                  <a:pt x="71" y="40"/>
                  <a:pt x="71" y="40"/>
                  <a:pt x="71" y="40"/>
                </a:cubicBezTo>
                <a:cubicBezTo>
                  <a:pt x="30" y="40"/>
                  <a:pt x="30" y="40"/>
                  <a:pt x="30" y="40"/>
                </a:cubicBezTo>
                <a:cubicBezTo>
                  <a:pt x="13" y="40"/>
                  <a:pt x="0" y="54"/>
                  <a:pt x="0" y="71"/>
                </a:cubicBezTo>
                <a:cubicBezTo>
                  <a:pt x="0" y="419"/>
                  <a:pt x="0" y="419"/>
                  <a:pt x="0" y="419"/>
                </a:cubicBezTo>
                <a:cubicBezTo>
                  <a:pt x="0" y="436"/>
                  <a:pt x="13" y="449"/>
                  <a:pt x="30" y="449"/>
                </a:cubicBezTo>
                <a:cubicBezTo>
                  <a:pt x="255" y="449"/>
                  <a:pt x="255" y="449"/>
                  <a:pt x="255" y="449"/>
                </a:cubicBezTo>
                <a:cubicBezTo>
                  <a:pt x="272" y="449"/>
                  <a:pt x="286" y="436"/>
                  <a:pt x="286" y="419"/>
                </a:cubicBezTo>
                <a:cubicBezTo>
                  <a:pt x="286" y="71"/>
                  <a:pt x="286" y="71"/>
                  <a:pt x="286" y="71"/>
                </a:cubicBezTo>
                <a:cubicBezTo>
                  <a:pt x="286" y="54"/>
                  <a:pt x="272" y="40"/>
                  <a:pt x="255" y="40"/>
                </a:cubicBezTo>
                <a:close/>
                <a:moveTo>
                  <a:pt x="265" y="419"/>
                </a:moveTo>
                <a:cubicBezTo>
                  <a:pt x="265" y="424"/>
                  <a:pt x="261" y="429"/>
                  <a:pt x="255" y="429"/>
                </a:cubicBezTo>
                <a:cubicBezTo>
                  <a:pt x="30" y="429"/>
                  <a:pt x="30" y="429"/>
                  <a:pt x="30" y="429"/>
                </a:cubicBezTo>
                <a:cubicBezTo>
                  <a:pt x="25" y="429"/>
                  <a:pt x="20" y="424"/>
                  <a:pt x="20" y="419"/>
                </a:cubicBezTo>
                <a:cubicBezTo>
                  <a:pt x="20" y="71"/>
                  <a:pt x="20" y="71"/>
                  <a:pt x="20" y="71"/>
                </a:cubicBezTo>
                <a:cubicBezTo>
                  <a:pt x="20" y="65"/>
                  <a:pt x="25" y="61"/>
                  <a:pt x="30" y="61"/>
                </a:cubicBezTo>
                <a:cubicBezTo>
                  <a:pt x="255" y="61"/>
                  <a:pt x="255" y="61"/>
                  <a:pt x="255" y="61"/>
                </a:cubicBezTo>
                <a:cubicBezTo>
                  <a:pt x="261" y="61"/>
                  <a:pt x="265" y="65"/>
                  <a:pt x="265" y="71"/>
                </a:cubicBezTo>
                <a:lnTo>
                  <a:pt x="265" y="419"/>
                </a:lnTo>
                <a:close/>
                <a:moveTo>
                  <a:pt x="265" y="419"/>
                </a:moveTo>
                <a:cubicBezTo>
                  <a:pt x="265" y="419"/>
                  <a:pt x="265" y="419"/>
                  <a:pt x="265" y="419"/>
                </a:cubicBezTo>
              </a:path>
            </a:pathLst>
          </a:custGeom>
          <a:solidFill>
            <a:srgbClr val="FFFFFF"/>
          </a:solidFill>
        </p:spPr>
        <p:txBody>
          <a:bodyPr vert="horz" wrap="square" lIns="91440" tIns="45720" rIns="91440" bIns="45720" anchor="ctr">
            <a:normAutofit/>
          </a:bodyPr>
          <a:lstStyle/>
          <a:p>
            <a:pPr marL="0" algn="ctr"/>
            <a:endParaRPr/>
          </a:p>
        </p:txBody>
      </p:sp>
      <p:sp>
        <p:nvSpPr>
          <p:cNvPr id="17" name="AutoShape 17"/>
          <p:cNvSpPr/>
          <p:nvPr/>
        </p:nvSpPr>
        <p:spPr>
          <a:xfrm>
            <a:off x="6082944" y="1790221"/>
            <a:ext cx="302211" cy="151725"/>
          </a:xfrm>
          <a:prstGeom prst="rect">
            <a:avLst/>
          </a:prstGeom>
          <a:solidFill>
            <a:srgbClr val="FFFFFF"/>
          </a:solidFill>
        </p:spPr>
        <p:txBody>
          <a:bodyPr vert="horz" wrap="square" lIns="91440" tIns="45720" rIns="91440" bIns="45720" anchor="ctr">
            <a:normAutofit/>
          </a:bodyPr>
          <a:lstStyle/>
          <a:p>
            <a:pPr marL="0" algn="ctr"/>
            <a:endParaRPr/>
          </a:p>
        </p:txBody>
      </p:sp>
      <p:sp>
        <p:nvSpPr>
          <p:cNvPr id="18" name="AutoShape 18"/>
          <p:cNvSpPr/>
          <p:nvPr/>
        </p:nvSpPr>
        <p:spPr>
          <a:xfrm>
            <a:off x="6082944" y="1956808"/>
            <a:ext cx="302211" cy="149867"/>
          </a:xfrm>
          <a:prstGeom prst="rect">
            <a:avLst/>
          </a:prstGeom>
          <a:solidFill>
            <a:srgbClr val="FFFFFF"/>
          </a:solidFill>
        </p:spPr>
        <p:txBody>
          <a:bodyPr vert="horz" wrap="square" lIns="91440" tIns="45720" rIns="91440" bIns="45720" anchor="ctr">
            <a:normAutofit/>
          </a:bodyPr>
          <a:lstStyle/>
          <a:p>
            <a:pPr marL="0" algn="ctr"/>
            <a:endParaRPr/>
          </a:p>
        </p:txBody>
      </p:sp>
      <p:sp>
        <p:nvSpPr>
          <p:cNvPr id="19" name="AutoShape 19"/>
          <p:cNvSpPr/>
          <p:nvPr/>
        </p:nvSpPr>
        <p:spPr>
          <a:xfrm>
            <a:off x="6082944" y="2121538"/>
            <a:ext cx="302211" cy="150486"/>
          </a:xfrm>
          <a:prstGeom prst="rect">
            <a:avLst/>
          </a:prstGeom>
          <a:solidFill>
            <a:srgbClr val="FFFFFF"/>
          </a:solidFill>
        </p:spPr>
        <p:txBody>
          <a:bodyPr vert="horz" wrap="square" lIns="91440" tIns="45720" rIns="91440" bIns="45720" anchor="ctr">
            <a:normAutofit/>
          </a:bodyPr>
          <a:lstStyle/>
          <a:p>
            <a:pPr marL="0" algn="ctr"/>
            <a:endParaRPr/>
          </a:p>
        </p:txBody>
      </p:sp>
      <p:sp>
        <p:nvSpPr>
          <p:cNvPr id="20" name="TextBox 20"/>
          <p:cNvSpPr txBox="1"/>
          <p:nvPr/>
        </p:nvSpPr>
        <p:spPr>
          <a:xfrm>
            <a:off x="6978138" y="2824620"/>
            <a:ext cx="4446725" cy="585610"/>
          </a:xfrm>
          <a:prstGeom prst="rect">
            <a:avLst/>
          </a:prstGeom>
          <a:noFill/>
        </p:spPr>
        <p:txBody>
          <a:bodyPr vert="horz" wrap="square" lIns="91440" tIns="45720" rIns="91440" bIns="45720" rtlCol="0" anchor="t">
            <a:spAutoFit/>
          </a:bodyPr>
          <a:lstStyle/>
          <a:p>
            <a:pPr marL="0" algn="l">
              <a:lnSpc>
                <a:spcPct val="120000"/>
              </a:lnSpc>
              <a:spcBef>
                <a:spcPct val="0"/>
              </a:spcBef>
              <a:defRPr/>
            </a:pPr>
            <a:r>
              <a:rPr lang="en-US" sz="1400" b="0" i="0" u="none" baseline="0">
                <a:solidFill>
                  <a:schemeClr val="dk1">
                    <a:lumMod val="100000"/>
                  </a:schemeClr>
                </a:solidFill>
                <a:latin typeface="Arial"/>
                <a:ea typeface="Arial"/>
              </a:rPr>
              <a:t>Today, the concepts of perimeter and area are integral in various fields, including engineering, urban planning, and environmental science, contributing to design efficiency and resource management.</a:t>
            </a:r>
            <a:endParaRPr lang="en-US" sz="1100"/>
          </a:p>
        </p:txBody>
      </p:sp>
      <p:sp>
        <p:nvSpPr>
          <p:cNvPr id="21" name="AutoShape 21"/>
          <p:cNvSpPr/>
          <p:nvPr/>
        </p:nvSpPr>
        <p:spPr>
          <a:xfrm>
            <a:off x="6978138" y="2461540"/>
            <a:ext cx="4446725" cy="338554"/>
          </a:xfrm>
          <a:prstGeom prst="rect">
            <a:avLst/>
          </a:prstGeom>
        </p:spPr>
        <p:txBody>
          <a:bodyPr vert="horz" wrap="square" lIns="91440" tIns="45720" rIns="91440" bIns="45720" anchor="ctr">
            <a:spAutoFit/>
          </a:bodyPr>
          <a:lstStyle/>
          <a:p>
            <a:pPr marL="0" algn="l"/>
            <a:r>
              <a:rPr lang="en-US" sz="1600" b="1" i="0" u="none" baseline="0">
                <a:solidFill>
                  <a:srgbClr val="000000"/>
                </a:solidFill>
                <a:latin typeface="Arial"/>
                <a:ea typeface="Arial"/>
              </a:rPr>
              <a:t>Modern Applications</a:t>
            </a:r>
          </a:p>
        </p:txBody>
      </p:sp>
      <p:sp>
        <p:nvSpPr>
          <p:cNvPr id="22" name="TextBox 22"/>
          <p:cNvSpPr txBox="1"/>
          <p:nvPr/>
        </p:nvSpPr>
        <p:spPr>
          <a:xfrm>
            <a:off x="1222626" y="5438863"/>
            <a:ext cx="4848206" cy="327077"/>
          </a:xfrm>
          <a:prstGeom prst="rect">
            <a:avLst/>
          </a:prstGeom>
          <a:noFill/>
        </p:spPr>
        <p:txBody>
          <a:bodyPr vert="horz" wrap="square" lIns="91440" tIns="45720" rIns="91440" bIns="45720" rtlCol="0" anchor="t">
            <a:spAutoFit/>
          </a:bodyPr>
          <a:lstStyle/>
          <a:p>
            <a:pPr marL="0" algn="r">
              <a:lnSpc>
                <a:spcPct val="120000"/>
              </a:lnSpc>
              <a:spcBef>
                <a:spcPct val="0"/>
              </a:spcBef>
              <a:defRPr/>
            </a:pPr>
            <a:r>
              <a:rPr lang="en-US" sz="1400" b="0" i="0" u="none" baseline="0">
                <a:solidFill>
                  <a:schemeClr val="dk1">
                    <a:lumMod val="100000"/>
                  </a:schemeClr>
                </a:solidFill>
                <a:latin typeface="Arial"/>
                <a:ea typeface="Arial"/>
              </a:rPr>
              <a:t>Measurement systems evolved over centuries, transitioning from rudimentary tools to standardized units, allowing for more precise calculations of perimeter and area in diverse fields.</a:t>
            </a:r>
            <a:endParaRPr lang="en-US" sz="1100"/>
          </a:p>
        </p:txBody>
      </p:sp>
      <p:sp>
        <p:nvSpPr>
          <p:cNvPr id="23" name="AutoShape 23"/>
          <p:cNvSpPr/>
          <p:nvPr/>
        </p:nvSpPr>
        <p:spPr>
          <a:xfrm>
            <a:off x="1222626" y="5075783"/>
            <a:ext cx="4848206" cy="338554"/>
          </a:xfrm>
          <a:prstGeom prst="rect">
            <a:avLst/>
          </a:prstGeom>
        </p:spPr>
        <p:txBody>
          <a:bodyPr vert="horz" wrap="square" lIns="91440" tIns="45720" rIns="91440" bIns="45720" anchor="ctr">
            <a:spAutoFit/>
          </a:bodyPr>
          <a:lstStyle/>
          <a:p>
            <a:pPr marL="0" algn="r"/>
            <a:r>
              <a:rPr lang="en-US" sz="1600" b="1" i="0" u="none" baseline="0">
                <a:solidFill>
                  <a:srgbClr val="000000"/>
                </a:solidFill>
                <a:latin typeface="Arial"/>
                <a:ea typeface="Arial"/>
              </a:rPr>
              <a:t>Evolution of Measurement</a:t>
            </a:r>
          </a:p>
        </p:txBody>
      </p:sp>
      <p:sp>
        <p:nvSpPr>
          <p:cNvPr id="24" name="TextBox 24"/>
          <p:cNvSpPr txBox="1"/>
          <p:nvPr/>
        </p:nvSpPr>
        <p:spPr>
          <a:xfrm>
            <a:off x="755305" y="1921018"/>
            <a:ext cx="3929711" cy="585610"/>
          </a:xfrm>
          <a:prstGeom prst="rect">
            <a:avLst/>
          </a:prstGeom>
          <a:noFill/>
        </p:spPr>
        <p:txBody>
          <a:bodyPr vert="horz" wrap="square" lIns="91440" tIns="45720" rIns="91440" bIns="45720" rtlCol="0" anchor="t">
            <a:spAutoFit/>
          </a:bodyPr>
          <a:lstStyle/>
          <a:p>
            <a:pPr marL="0" algn="l">
              <a:lnSpc>
                <a:spcPct val="120000"/>
              </a:lnSpc>
              <a:spcBef>
                <a:spcPct val="0"/>
              </a:spcBef>
              <a:defRPr/>
            </a:pPr>
            <a:r>
              <a:rPr lang="en-US" sz="1400" b="0" i="0" u="none" baseline="0">
                <a:solidFill>
                  <a:schemeClr val="dk1">
                    <a:lumMod val="100000"/>
                  </a:schemeClr>
                </a:solidFill>
                <a:latin typeface="Arial"/>
                <a:ea typeface="Arial"/>
              </a:rPr>
              <a:t>Ancient civilizations like the Egyptians and Babylonians employed perimeter and area calculations in architecture and land measurement, laying the groundwork for future mathematical principles.</a:t>
            </a:r>
            <a:endParaRPr lang="en-US" sz="1100"/>
          </a:p>
        </p:txBody>
      </p:sp>
      <p:sp>
        <p:nvSpPr>
          <p:cNvPr id="25" name="AutoShape 25"/>
          <p:cNvSpPr/>
          <p:nvPr/>
        </p:nvSpPr>
        <p:spPr>
          <a:xfrm>
            <a:off x="755305" y="1557938"/>
            <a:ext cx="3929711" cy="338554"/>
          </a:xfrm>
          <a:prstGeom prst="rect">
            <a:avLst/>
          </a:prstGeom>
        </p:spPr>
        <p:txBody>
          <a:bodyPr vert="horz" wrap="square" lIns="91440" tIns="45720" rIns="91440" bIns="45720" anchor="ctr">
            <a:spAutoFit/>
          </a:bodyPr>
          <a:lstStyle/>
          <a:p>
            <a:pPr marL="0" algn="l"/>
            <a:r>
              <a:rPr lang="en-US" sz="1600" b="1" i="0" u="none" baseline="0">
                <a:solidFill>
                  <a:srgbClr val="000000"/>
                </a:solidFill>
                <a:latin typeface="Arial"/>
                <a:ea typeface="Arial"/>
              </a:rPr>
              <a:t>Ancient Civilizations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Formulas for Perimeter</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02</a:t>
            </a:r>
            <a:endParaRPr lang="en-US" sz="11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Basic Shapes</a:t>
            </a:r>
          </a:p>
        </p:txBody>
      </p:sp>
      <p:cxnSp>
        <p:nvCxnSpPr>
          <p:cNvPr id="3" name="Connector 3"/>
          <p:cNvCxnSpPr/>
          <p:nvPr/>
        </p:nvCxnSpPr>
        <p:spPr>
          <a:xfrm>
            <a:off x="597724" y="5457800"/>
            <a:ext cx="10980000" cy="0"/>
          </a:xfrm>
          <a:prstGeom prst="line">
            <a:avLst/>
          </a:prstGeom>
          <a:ln w="12700" cap="flat" cmpd="sng">
            <a:solidFill>
              <a:srgbClr val="768394">
                <a:alpha val="40000"/>
              </a:srgbClr>
            </a:solidFill>
            <a:prstDash val="solid"/>
          </a:ln>
        </p:spPr>
      </p:cxnSp>
      <p:sp>
        <p:nvSpPr>
          <p:cNvPr id="4" name="AutoShape 4"/>
          <p:cNvSpPr/>
          <p:nvPr/>
        </p:nvSpPr>
        <p:spPr>
          <a:xfrm rot="5400000">
            <a:off x="3550711" y="3034332"/>
            <a:ext cx="360000" cy="360000"/>
          </a:xfrm>
          <a:prstGeom prst="rtTriangle">
            <a:avLst/>
          </a:prstGeom>
          <a:gradFill>
            <a:gsLst>
              <a:gs pos="0">
                <a:srgbClr val="32CACB">
                  <a:lumMod val="60000"/>
                </a:srgbClr>
              </a:gs>
              <a:gs pos="100000">
                <a:srgbClr val="32CACB">
                  <a:lumMod val="80000"/>
                </a:srgbClr>
              </a:gs>
            </a:gsLst>
            <a:lin ang="3600000"/>
          </a:gradFill>
          <a:ln cap="flat" cmpd="sng">
            <a:prstDash val="solid"/>
          </a:ln>
        </p:spPr>
        <p:txBody>
          <a:bodyPr vert="horz" lIns="91440" tIns="45720" rIns="91440" bIns="45720" anchor="ctr">
            <a:normAutofit/>
          </a:bodyPr>
          <a:lstStyle/>
          <a:p>
            <a:pPr marL="0" algn="ctr"/>
            <a:endParaRPr/>
          </a:p>
        </p:txBody>
      </p:sp>
      <p:sp>
        <p:nvSpPr>
          <p:cNvPr id="5" name="AutoShape 5"/>
          <p:cNvSpPr/>
          <p:nvPr/>
        </p:nvSpPr>
        <p:spPr>
          <a:xfrm rot="5400000">
            <a:off x="7395559" y="2600531"/>
            <a:ext cx="360000" cy="360000"/>
          </a:xfrm>
          <a:prstGeom prst="rtTriangle">
            <a:avLst/>
          </a:prstGeom>
          <a:gradFill>
            <a:gsLst>
              <a:gs pos="0">
                <a:srgbClr val="32CACB">
                  <a:lumMod val="60000"/>
                </a:srgbClr>
              </a:gs>
              <a:gs pos="100000">
                <a:srgbClr val="32CACB">
                  <a:lumMod val="80000"/>
                </a:srgbClr>
              </a:gs>
            </a:gsLst>
            <a:lin ang="3600000"/>
          </a:gradFill>
          <a:ln cap="flat" cmpd="sng">
            <a:prstDash val="solid"/>
          </a:ln>
        </p:spPr>
        <p:txBody>
          <a:bodyPr vert="horz" lIns="91440" tIns="45720" rIns="91440" bIns="45720" anchor="ctr">
            <a:normAutofit/>
          </a:bodyPr>
          <a:lstStyle/>
          <a:p>
            <a:pPr marL="0" algn="ctr"/>
            <a:endParaRPr/>
          </a:p>
        </p:txBody>
      </p:sp>
      <p:sp>
        <p:nvSpPr>
          <p:cNvPr id="6" name="AutoShape 6"/>
          <p:cNvSpPr/>
          <p:nvPr/>
        </p:nvSpPr>
        <p:spPr>
          <a:xfrm rot="5400000">
            <a:off x="11150688" y="2063560"/>
            <a:ext cx="360000" cy="360000"/>
          </a:xfrm>
          <a:prstGeom prst="rtTriangle">
            <a:avLst/>
          </a:prstGeom>
          <a:gradFill>
            <a:gsLst>
              <a:gs pos="0">
                <a:srgbClr val="32CACB">
                  <a:lumMod val="60000"/>
                </a:srgbClr>
              </a:gs>
              <a:gs pos="100000">
                <a:srgbClr val="32CACB">
                  <a:lumMod val="80000"/>
                </a:srgbClr>
              </a:gs>
            </a:gsLst>
            <a:lin ang="3600000"/>
          </a:gradFill>
          <a:ln cap="flat" cmpd="sng">
            <a:prstDash val="solid"/>
          </a:ln>
        </p:spPr>
        <p:txBody>
          <a:bodyPr vert="horz" lIns="91440" tIns="45720" rIns="91440" bIns="45720" anchor="ctr">
            <a:normAutofit/>
          </a:bodyPr>
          <a:lstStyle/>
          <a:p>
            <a:pPr marL="0" algn="ctr"/>
            <a:endParaRPr/>
          </a:p>
        </p:txBody>
      </p:sp>
      <p:cxnSp>
        <p:nvCxnSpPr>
          <p:cNvPr id="7" name="Connector 7"/>
          <p:cNvCxnSpPr/>
          <p:nvPr/>
        </p:nvCxnSpPr>
        <p:spPr>
          <a:xfrm flipH="1">
            <a:off x="3532124" y="3031869"/>
            <a:ext cx="1979" cy="2385579"/>
          </a:xfrm>
          <a:prstGeom prst="line">
            <a:avLst/>
          </a:prstGeom>
          <a:ln w="12700" cap="flat" cmpd="sng">
            <a:gradFill>
              <a:gsLst>
                <a:gs pos="0">
                  <a:srgbClr val="32CACB"/>
                </a:gs>
                <a:gs pos="99000">
                  <a:srgbClr val="32CACB">
                    <a:alpha val="20000"/>
                  </a:srgbClr>
                </a:gs>
              </a:gsLst>
              <a:lin ang="5400000"/>
            </a:gradFill>
            <a:prstDash val="solid"/>
          </a:ln>
        </p:spPr>
      </p:cxnSp>
      <p:sp>
        <p:nvSpPr>
          <p:cNvPr id="8" name="AutoShape 8"/>
          <p:cNvSpPr/>
          <p:nvPr/>
        </p:nvSpPr>
        <p:spPr>
          <a:xfrm>
            <a:off x="3491180" y="5403800"/>
            <a:ext cx="108000" cy="108000"/>
          </a:xfrm>
          <a:prstGeom prst="ellipse">
            <a:avLst/>
          </a:prstGeom>
          <a:solidFill>
            <a:schemeClr val="accent1"/>
          </a:solidFill>
          <a:ln cap="flat" cmpd="sng">
            <a:prstDash val="solid"/>
          </a:ln>
        </p:spPr>
        <p:txBody>
          <a:bodyPr vert="horz" lIns="91440" tIns="45720" rIns="91440" bIns="45720" anchor="ctr">
            <a:normAutofit/>
          </a:bodyPr>
          <a:lstStyle/>
          <a:p>
            <a:pPr marL="0" algn="ctr"/>
            <a:endParaRPr/>
          </a:p>
        </p:txBody>
      </p:sp>
      <p:sp>
        <p:nvSpPr>
          <p:cNvPr id="9" name="AutoShape 9"/>
          <p:cNvSpPr/>
          <p:nvPr/>
        </p:nvSpPr>
        <p:spPr>
          <a:xfrm>
            <a:off x="669925" y="2445016"/>
            <a:ext cx="3240000" cy="586853"/>
          </a:xfrm>
          <a:prstGeom prst="rect">
            <a:avLst/>
          </a:prstGeom>
          <a:gradFill>
            <a:gsLst>
              <a:gs pos="0">
                <a:srgbClr val="32CACB">
                  <a:lumMod val="60000"/>
                  <a:lumOff val="40000"/>
                </a:srgbClr>
              </a:gs>
              <a:gs pos="60000">
                <a:srgbClr val="32CACB"/>
              </a:gs>
            </a:gsLst>
            <a:lin ang="2700000"/>
          </a:gradFill>
          <a:ln cap="rnd" cmpd="sng">
            <a:prstDash val="solid"/>
          </a:ln>
          <a:effectLst>
            <a:outerShdw blurRad="254000" dist="127000" dir="5400000" algn="ctr" rotWithShape="0">
              <a:schemeClr val="accent1">
                <a:alpha val="20000"/>
              </a:schemeClr>
            </a:outerShdw>
          </a:effectLst>
        </p:spPr>
        <p:txBody>
          <a:bodyPr rot="0" vert="horz" wrap="square" lIns="180000" tIns="45720" rIns="180000" bIns="45720" anchor="ctr">
            <a:noAutofit/>
          </a:bodyPr>
          <a:lstStyle/>
          <a:p>
            <a:pPr marL="0" algn="l"/>
            <a:r>
              <a:rPr lang="zh-CN" altLang="en-US" sz="1600" b="1" i="0" u="none" baseline="0">
                <a:solidFill>
                  <a:schemeClr val="lt1"/>
                </a:solidFill>
                <a:latin typeface="微软雅黑"/>
                <a:ea typeface="微软雅黑"/>
              </a:rPr>
              <a:t>Rectangle</a:t>
            </a:r>
          </a:p>
        </p:txBody>
      </p:sp>
      <p:sp>
        <p:nvSpPr>
          <p:cNvPr id="10" name="AutoShape 10"/>
          <p:cNvSpPr/>
          <p:nvPr/>
        </p:nvSpPr>
        <p:spPr>
          <a:xfrm>
            <a:off x="849925" y="3211868"/>
            <a:ext cx="2520000" cy="1345048"/>
          </a:xfrm>
          <a:prstGeom prst="rect">
            <a:avLst/>
          </a:prstGeom>
        </p:spPr>
        <p:txBody>
          <a:bodyPr vert="horz" wrap="square" lIns="91440" tIns="45720" rIns="91440" bIns="45720" anchor="t">
            <a:spAutoFit/>
          </a:bodyPr>
          <a:lstStyle/>
          <a:p>
            <a:pPr marL="0" algn="l">
              <a:lnSpc>
                <a:spcPct val="150000"/>
              </a:lnSpc>
            </a:pPr>
            <a:r>
              <a:rPr lang="pt-BR" sz="1400" b="0" i="0" u="none" baseline="0">
                <a:solidFill>
                  <a:srgbClr val="000000"/>
                </a:solidFill>
                <a:latin typeface="Arial"/>
                <a:ea typeface="Arial"/>
              </a:rPr>
              <a:t>The perimeter of a rectangle is calculated by the formula P = 2(length + width), providing a straightforward method to determine the boundary of rectangular areas.</a:t>
            </a:r>
          </a:p>
        </p:txBody>
      </p:sp>
      <p:cxnSp>
        <p:nvCxnSpPr>
          <p:cNvPr id="11" name="Connector 11"/>
          <p:cNvCxnSpPr/>
          <p:nvPr/>
        </p:nvCxnSpPr>
        <p:spPr>
          <a:xfrm>
            <a:off x="7360780" y="2600531"/>
            <a:ext cx="0" cy="2803269"/>
          </a:xfrm>
          <a:prstGeom prst="line">
            <a:avLst/>
          </a:prstGeom>
          <a:ln w="12700" cap="flat" cmpd="sng">
            <a:gradFill>
              <a:gsLst>
                <a:gs pos="0">
                  <a:srgbClr val="32CACB"/>
                </a:gs>
                <a:gs pos="99000">
                  <a:srgbClr val="32CACB">
                    <a:alpha val="20000"/>
                  </a:srgbClr>
                </a:gs>
              </a:gsLst>
              <a:lin ang="5400000"/>
            </a:gradFill>
            <a:prstDash val="solid"/>
          </a:ln>
        </p:spPr>
      </p:cxnSp>
      <p:sp>
        <p:nvSpPr>
          <p:cNvPr id="12" name="AutoShape 12"/>
          <p:cNvSpPr/>
          <p:nvPr/>
        </p:nvSpPr>
        <p:spPr>
          <a:xfrm>
            <a:off x="7306780" y="5403800"/>
            <a:ext cx="108000" cy="108000"/>
          </a:xfrm>
          <a:prstGeom prst="ellipse">
            <a:avLst/>
          </a:prstGeom>
          <a:solidFill>
            <a:schemeClr val="accent1"/>
          </a:solidFill>
          <a:ln cap="flat" cmpd="sng">
            <a:prstDash val="solid"/>
          </a:ln>
        </p:spPr>
        <p:txBody>
          <a:bodyPr vert="horz" lIns="91440" tIns="45720" rIns="91440" bIns="45720" anchor="ctr">
            <a:normAutofit/>
          </a:bodyPr>
          <a:lstStyle/>
          <a:p>
            <a:pPr marL="0" algn="ctr"/>
            <a:endParaRPr/>
          </a:p>
        </p:txBody>
      </p:sp>
      <p:sp>
        <p:nvSpPr>
          <p:cNvPr id="13" name="AutoShape 13"/>
          <p:cNvSpPr/>
          <p:nvPr/>
        </p:nvSpPr>
        <p:spPr>
          <a:xfrm>
            <a:off x="4503324" y="1994785"/>
            <a:ext cx="3240000" cy="586853"/>
          </a:xfrm>
          <a:prstGeom prst="rect">
            <a:avLst/>
          </a:prstGeom>
          <a:gradFill>
            <a:gsLst>
              <a:gs pos="0">
                <a:srgbClr val="32CACB">
                  <a:lumMod val="60000"/>
                  <a:lumOff val="40000"/>
                </a:srgbClr>
              </a:gs>
              <a:gs pos="60000">
                <a:srgbClr val="32CACB"/>
              </a:gs>
            </a:gsLst>
            <a:lin ang="2700000"/>
          </a:gradFill>
          <a:ln cap="rnd" cmpd="sng">
            <a:prstDash val="solid"/>
          </a:ln>
          <a:effectLst>
            <a:outerShdw blurRad="254000" dist="127000" dir="5400000" algn="ctr" rotWithShape="0">
              <a:schemeClr val="accent1">
                <a:alpha val="20000"/>
              </a:schemeClr>
            </a:outerShdw>
          </a:effectLst>
        </p:spPr>
        <p:txBody>
          <a:bodyPr rot="0" vert="horz" wrap="square" lIns="180000" tIns="45720" rIns="180000" bIns="45720" anchor="ctr">
            <a:noAutofit/>
          </a:bodyPr>
          <a:lstStyle/>
          <a:p>
            <a:pPr marL="0" algn="l"/>
            <a:r>
              <a:rPr lang="zh-CN" altLang="en-US" sz="1600" b="1" i="0" u="none" baseline="0">
                <a:solidFill>
                  <a:schemeClr val="lt1"/>
                </a:solidFill>
                <a:latin typeface="微软雅黑"/>
                <a:ea typeface="微软雅黑"/>
              </a:rPr>
              <a:t>Triangle</a:t>
            </a:r>
          </a:p>
        </p:txBody>
      </p:sp>
      <p:sp>
        <p:nvSpPr>
          <p:cNvPr id="14" name="AutoShape 14"/>
          <p:cNvSpPr/>
          <p:nvPr/>
        </p:nvSpPr>
        <p:spPr>
          <a:xfrm>
            <a:off x="4683324" y="2761637"/>
            <a:ext cx="2520000" cy="1345048"/>
          </a:xfrm>
          <a:prstGeom prst="rect">
            <a:avLst/>
          </a:prstGeom>
        </p:spPr>
        <p:txBody>
          <a:bodyPr vert="horz" wrap="square" lIns="91440" tIns="45720" rIns="91440" bIns="45720" anchor="t">
            <a:spAutoFit/>
          </a:bodyPr>
          <a:lstStyle/>
          <a:p>
            <a:pPr marL="0" algn="l">
              <a:lnSpc>
                <a:spcPct val="150000"/>
              </a:lnSpc>
            </a:pPr>
            <a:r>
              <a:rPr lang="it-IT" sz="1400" b="0" i="0" u="none" baseline="0">
                <a:solidFill>
                  <a:srgbClr val="000000"/>
                </a:solidFill>
                <a:latin typeface="Arial"/>
                <a:ea typeface="Arial"/>
              </a:rPr>
              <a:t>To calculate the perimeter of a triangle, one sums the lengths of all three sides, given by the formula P = side1 + side2 + side3, essential for understanding triangular shapes.</a:t>
            </a:r>
          </a:p>
        </p:txBody>
      </p:sp>
      <p:cxnSp>
        <p:nvCxnSpPr>
          <p:cNvPr id="15" name="Connector 15"/>
          <p:cNvCxnSpPr/>
          <p:nvPr/>
        </p:nvCxnSpPr>
        <p:spPr>
          <a:xfrm>
            <a:off x="11122380" y="2082392"/>
            <a:ext cx="54000" cy="3321408"/>
          </a:xfrm>
          <a:prstGeom prst="line">
            <a:avLst/>
          </a:prstGeom>
          <a:ln w="12700" cap="flat" cmpd="sng">
            <a:gradFill>
              <a:gsLst>
                <a:gs pos="0">
                  <a:srgbClr val="32CACB"/>
                </a:gs>
                <a:gs pos="99000">
                  <a:srgbClr val="32CACB">
                    <a:alpha val="20000"/>
                  </a:srgbClr>
                </a:gs>
              </a:gsLst>
              <a:lin ang="5400000"/>
            </a:gradFill>
            <a:prstDash val="solid"/>
          </a:ln>
        </p:spPr>
      </p:cxnSp>
      <p:sp>
        <p:nvSpPr>
          <p:cNvPr id="16" name="AutoShape 16"/>
          <p:cNvSpPr/>
          <p:nvPr/>
        </p:nvSpPr>
        <p:spPr>
          <a:xfrm>
            <a:off x="11122380" y="5403800"/>
            <a:ext cx="108000" cy="108000"/>
          </a:xfrm>
          <a:prstGeom prst="ellipse">
            <a:avLst/>
          </a:prstGeom>
          <a:solidFill>
            <a:schemeClr val="accent1"/>
          </a:solidFill>
          <a:ln cap="flat" cmpd="sng">
            <a:prstDash val="solid"/>
          </a:ln>
        </p:spPr>
        <p:txBody>
          <a:bodyPr vert="horz" lIns="91440" tIns="45720" rIns="91440" bIns="45720" anchor="ctr">
            <a:normAutofit/>
          </a:bodyPr>
          <a:lstStyle/>
          <a:p>
            <a:pPr marL="0" algn="ctr"/>
            <a:endParaRPr/>
          </a:p>
        </p:txBody>
      </p:sp>
      <p:sp>
        <p:nvSpPr>
          <p:cNvPr id="17" name="AutoShape 17"/>
          <p:cNvSpPr/>
          <p:nvPr/>
        </p:nvSpPr>
        <p:spPr>
          <a:xfrm>
            <a:off x="8283324" y="1441539"/>
            <a:ext cx="3240000" cy="586853"/>
          </a:xfrm>
          <a:prstGeom prst="rect">
            <a:avLst/>
          </a:prstGeom>
          <a:gradFill>
            <a:gsLst>
              <a:gs pos="0">
                <a:srgbClr val="32CACB">
                  <a:lumMod val="60000"/>
                  <a:lumOff val="40000"/>
                </a:srgbClr>
              </a:gs>
              <a:gs pos="60000">
                <a:srgbClr val="32CACB"/>
              </a:gs>
            </a:gsLst>
            <a:lin ang="2700000"/>
          </a:gradFill>
          <a:ln cap="rnd" cmpd="sng">
            <a:prstDash val="solid"/>
          </a:ln>
          <a:effectLst>
            <a:outerShdw blurRad="254000" dist="127000" dir="5400000" algn="ctr" rotWithShape="0">
              <a:schemeClr val="accent1">
                <a:alpha val="20000"/>
              </a:schemeClr>
            </a:outerShdw>
          </a:effectLst>
        </p:spPr>
        <p:txBody>
          <a:bodyPr rot="0" vert="horz" wrap="square" lIns="180000" tIns="45720" rIns="180000" bIns="45720" anchor="ctr">
            <a:noAutofit/>
          </a:bodyPr>
          <a:lstStyle/>
          <a:p>
            <a:pPr marL="0" algn="l"/>
            <a:r>
              <a:rPr lang="zh-CN" altLang="en-US" sz="1600" b="1" i="0" u="none" baseline="0">
                <a:solidFill>
                  <a:schemeClr val="lt1"/>
                </a:solidFill>
                <a:latin typeface="微软雅黑"/>
                <a:ea typeface="微软雅黑"/>
              </a:rPr>
              <a:t>Circle</a:t>
            </a:r>
          </a:p>
        </p:txBody>
      </p:sp>
      <p:sp>
        <p:nvSpPr>
          <p:cNvPr id="18" name="AutoShape 18"/>
          <p:cNvSpPr/>
          <p:nvPr/>
        </p:nvSpPr>
        <p:spPr>
          <a:xfrm>
            <a:off x="8463324" y="2208391"/>
            <a:ext cx="2520000" cy="1345048"/>
          </a:xfrm>
          <a:prstGeom prst="rect">
            <a:avLst/>
          </a:prstGeom>
        </p:spPr>
        <p:txBody>
          <a:bodyPr vert="horz" wrap="square" lIns="91440" tIns="45720" rIns="91440" bIns="45720" anchor="t">
            <a:spAutoFit/>
          </a:bodyPr>
          <a:lstStyle/>
          <a:p>
            <a:pPr marL="0" algn="l">
              <a:lnSpc>
                <a:spcPct val="150000"/>
              </a:lnSpc>
            </a:pPr>
            <a:r>
              <a:rPr lang="fr-FR" sz="1400" b="0" i="0" u="none" baseline="0">
                <a:solidFill>
                  <a:srgbClr val="000000"/>
                </a:solidFill>
                <a:latin typeface="Arial"/>
                <a:ea typeface="Arial"/>
              </a:rPr>
              <a:t>The perimeter of a circle, known as the circumference, is calculated with the formula C = 2πr, where r is the radius, offering a precise measurement for circular objects.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Complex Shapes</a:t>
            </a:r>
          </a:p>
        </p:txBody>
      </p:sp>
      <p:grpSp>
        <p:nvGrpSpPr>
          <p:cNvPr id="3" name="Group 3"/>
          <p:cNvGrpSpPr/>
          <p:nvPr/>
        </p:nvGrpSpPr>
        <p:grpSpPr>
          <a:xfrm>
            <a:off x="89065" y="1662382"/>
            <a:ext cx="12192000" cy="4486640"/>
            <a:chOff x="0" y="3028044"/>
            <a:chExt cx="12192000" cy="4486640"/>
          </a:xfrm>
        </p:grpSpPr>
        <p:sp>
          <p:nvSpPr>
            <p:cNvPr id="4" name="AutoShape 4"/>
            <p:cNvSpPr/>
            <p:nvPr/>
          </p:nvSpPr>
          <p:spPr>
            <a:xfrm>
              <a:off x="0" y="4179177"/>
              <a:ext cx="12192000" cy="3335507"/>
            </a:xfrm>
            <a:prstGeom prst="roundRect">
              <a:avLst>
                <a:gd name="adj" fmla="val 0"/>
              </a:avLst>
            </a:prstGeom>
            <a:solidFill>
              <a:schemeClr val="accent1">
                <a:alpha val="30000"/>
                <a:lumMod val="20000"/>
                <a:lumOff val="80000"/>
              </a:schemeClr>
            </a:solidFill>
            <a:ln cap="flat" cmpd="sng">
              <a:prstDash val="solid"/>
            </a:ln>
          </p:spPr>
          <p:txBody>
            <a:bodyPr rot="0" vert="horz" wrap="square" lIns="91440" tIns="45720" rIns="91440" bIns="45720" anchor="t">
              <a:prstTxWarp prst="textNoShape">
                <a:avLst/>
              </a:prstTxWarp>
              <a:noAutofit/>
            </a:bodyPr>
            <a:lstStyle/>
            <a:p>
              <a:pPr marL="0" algn="ctr"/>
              <a:endParaRPr/>
            </a:p>
          </p:txBody>
        </p:sp>
        <p:grpSp>
          <p:nvGrpSpPr>
            <p:cNvPr id="5" name="Group 5"/>
            <p:cNvGrpSpPr/>
            <p:nvPr/>
          </p:nvGrpSpPr>
          <p:grpSpPr>
            <a:xfrm>
              <a:off x="634546" y="3028044"/>
              <a:ext cx="3131708" cy="4429921"/>
              <a:chOff x="862385" y="3028044"/>
              <a:chExt cx="3131708" cy="4429921"/>
            </a:xfrm>
          </p:grpSpPr>
          <p:grpSp>
            <p:nvGrpSpPr>
              <p:cNvPr id="6" name="Group 6"/>
              <p:cNvGrpSpPr/>
              <p:nvPr/>
            </p:nvGrpSpPr>
            <p:grpSpPr>
              <a:xfrm>
                <a:off x="862385" y="4427972"/>
                <a:ext cx="3131708" cy="3029993"/>
                <a:chOff x="7450147" y="3051400"/>
                <a:chExt cx="2705642" cy="2981097"/>
              </a:xfrm>
              <a:noFill/>
            </p:grpSpPr>
            <p:sp>
              <p:nvSpPr>
                <p:cNvPr id="7" name="AutoShape 7"/>
                <p:cNvSpPr/>
                <p:nvPr/>
              </p:nvSpPr>
              <p:spPr>
                <a:xfrm>
                  <a:off x="7450147" y="3051400"/>
                  <a:ext cx="2705642" cy="456838"/>
                </a:xfrm>
                <a:prstGeom prst="rect">
                  <a:avLst/>
                </a:prstGeom>
                <a:noFill/>
                <a:ln cap="flat" cmpd="sng">
                  <a:prstDash val="solid"/>
                </a:ln>
              </p:spPr>
              <p:txBody>
                <a:bodyPr vert="horz" wrap="square" lIns="108000" tIns="108000" rIns="108000" bIns="108000" anchor="t">
                  <a:spAutoFit/>
                </a:bodyPr>
                <a:lstStyle/>
                <a:p>
                  <a:pPr marL="0" algn="l"/>
                  <a:r>
                    <a:rPr lang="en-US" sz="1600" b="1" i="0" u="none" baseline="0">
                      <a:solidFill>
                        <a:srgbClr val="000000"/>
                      </a:solidFill>
                      <a:latin typeface="Arial"/>
                      <a:ea typeface="Arial"/>
                    </a:rPr>
                    <a:t>Polygons</a:t>
                  </a:r>
                </a:p>
              </p:txBody>
            </p:sp>
            <p:sp>
              <p:nvSpPr>
                <p:cNvPr id="8" name="AutoShape 8"/>
                <p:cNvSpPr/>
                <p:nvPr/>
              </p:nvSpPr>
              <p:spPr>
                <a:xfrm>
                  <a:off x="7450147" y="3631556"/>
                  <a:ext cx="2705642" cy="2400941"/>
                </a:xfrm>
                <a:prstGeom prst="rect">
                  <a:avLst/>
                </a:prstGeom>
                <a:noFill/>
                <a:ln cap="flat" cmpd="sng">
                  <a:prstDash val="solid"/>
                </a:ln>
              </p:spPr>
              <p:txBody>
                <a:bodyPr vert="horz" wrap="square" lIns="108000" tIns="108000" rIns="108000" bIns="108000" anchor="t">
                  <a:spAutoFit/>
                </a:bodyPr>
                <a:lstStyle/>
                <a:p>
                  <a:pPr marL="0" algn="l">
                    <a:lnSpc>
                      <a:spcPct val="150000"/>
                    </a:lnSpc>
                  </a:pPr>
                  <a:r>
                    <a:rPr lang="en-US" sz="1400" b="0" i="0" u="none" baseline="0">
                      <a:solidFill>
                        <a:srgbClr val="000000"/>
                      </a:solidFill>
                      <a:latin typeface="Arial"/>
                      <a:ea typeface="Arial"/>
                    </a:rPr>
                    <a:t>The perimeter of a polygon is obtained by adding the lengths of all its sides. This concept extends to various polygons, enhancing our understanding of their overall dimensions.</a:t>
                  </a:r>
                </a:p>
              </p:txBody>
            </p:sp>
          </p:grpSp>
          <p:sp>
            <p:nvSpPr>
              <p:cNvPr id="9" name="AutoShape 9"/>
              <p:cNvSpPr/>
              <p:nvPr/>
            </p:nvSpPr>
            <p:spPr>
              <a:xfrm>
                <a:off x="862385" y="3028044"/>
                <a:ext cx="3131708" cy="772107"/>
              </a:xfrm>
              <a:prstGeom prst="rect">
                <a:avLst/>
              </a:prstGeom>
              <a:noFill/>
              <a:ln cap="flat" cmpd="sng">
                <a:prstDash val="solid"/>
              </a:ln>
            </p:spPr>
            <p:txBody>
              <a:bodyPr vert="horz" wrap="square" lIns="108000" tIns="108000" rIns="108000" bIns="108000" anchor="b">
                <a:spAutoFit/>
              </a:bodyPr>
              <a:lstStyle/>
              <a:p>
                <a:pPr marL="0" algn="l"/>
                <a:r>
                  <a:rPr lang="en-US" sz="3600" b="1" i="0" u="none" baseline="0">
                    <a:solidFill>
                      <a:schemeClr val="accent1"/>
                    </a:solidFill>
                    <a:latin typeface="Arial"/>
                    <a:ea typeface="Arial"/>
                  </a:rPr>
                  <a:t>01</a:t>
                </a:r>
              </a:p>
            </p:txBody>
          </p:sp>
          <p:sp>
            <p:nvSpPr>
              <p:cNvPr id="10" name="AutoShape 10"/>
              <p:cNvSpPr/>
              <p:nvPr/>
            </p:nvSpPr>
            <p:spPr>
              <a:xfrm>
                <a:off x="982663" y="4140687"/>
                <a:ext cx="552185" cy="45719"/>
              </a:xfrm>
              <a:prstGeom prst="rect">
                <a:avLst/>
              </a:prstGeom>
              <a:solidFill>
                <a:schemeClr val="accent1"/>
              </a:solidFill>
              <a:ln cap="rnd" cmpd="sng">
                <a:prstDash val="solid"/>
              </a:ln>
            </p:spPr>
            <p:txBody>
              <a:bodyPr rot="0" vert="horz" wrap="square" lIns="91440" tIns="45720" rIns="91440" bIns="45720" anchor="ctr">
                <a:prstTxWarp prst="textNoShape">
                  <a:avLst/>
                </a:prstTxWarp>
                <a:normAutofit/>
              </a:bodyPr>
              <a:lstStyle/>
              <a:p>
                <a:pPr marL="0" algn="ctr"/>
                <a:endParaRPr/>
              </a:p>
            </p:txBody>
          </p:sp>
        </p:grpSp>
        <p:grpSp>
          <p:nvGrpSpPr>
            <p:cNvPr id="11" name="Group 11"/>
            <p:cNvGrpSpPr/>
            <p:nvPr/>
          </p:nvGrpSpPr>
          <p:grpSpPr>
            <a:xfrm>
              <a:off x="4371052" y="3028044"/>
              <a:ext cx="3271525" cy="4106755"/>
              <a:chOff x="862384" y="3028044"/>
              <a:chExt cx="3271525" cy="4106755"/>
            </a:xfrm>
          </p:grpSpPr>
          <p:grpSp>
            <p:nvGrpSpPr>
              <p:cNvPr id="12" name="Group 12"/>
              <p:cNvGrpSpPr/>
              <p:nvPr/>
            </p:nvGrpSpPr>
            <p:grpSpPr>
              <a:xfrm>
                <a:off x="862384" y="4427973"/>
                <a:ext cx="3271525" cy="2706826"/>
                <a:chOff x="7450146" y="3051401"/>
                <a:chExt cx="2826437" cy="2663145"/>
              </a:xfrm>
              <a:noFill/>
            </p:grpSpPr>
            <p:sp>
              <p:nvSpPr>
                <p:cNvPr id="13" name="AutoShape 13"/>
                <p:cNvSpPr/>
                <p:nvPr/>
              </p:nvSpPr>
              <p:spPr>
                <a:xfrm>
                  <a:off x="7450146" y="3051401"/>
                  <a:ext cx="2826437" cy="456838"/>
                </a:xfrm>
                <a:prstGeom prst="rect">
                  <a:avLst/>
                </a:prstGeom>
                <a:noFill/>
                <a:ln cap="flat" cmpd="sng">
                  <a:prstDash val="solid"/>
                </a:ln>
              </p:spPr>
              <p:txBody>
                <a:bodyPr vert="horz" wrap="square" lIns="108000" tIns="108000" rIns="108000" bIns="108000" anchor="t">
                  <a:spAutoFit/>
                </a:bodyPr>
                <a:lstStyle/>
                <a:p>
                  <a:pPr marL="0" algn="l"/>
                  <a:r>
                    <a:rPr lang="en-US" sz="1600" b="1" i="0" u="none" baseline="0">
                      <a:solidFill>
                        <a:srgbClr val="000000"/>
                      </a:solidFill>
                      <a:latin typeface="Arial"/>
                      <a:ea typeface="Arial"/>
                    </a:rPr>
                    <a:t>Composite Shapes</a:t>
                  </a:r>
                </a:p>
              </p:txBody>
            </p:sp>
            <p:sp>
              <p:nvSpPr>
                <p:cNvPr id="14" name="AutoShape 14"/>
                <p:cNvSpPr/>
                <p:nvPr/>
              </p:nvSpPr>
              <p:spPr>
                <a:xfrm>
                  <a:off x="7450146" y="3631556"/>
                  <a:ext cx="2826437" cy="2082990"/>
                </a:xfrm>
                <a:prstGeom prst="rect">
                  <a:avLst/>
                </a:prstGeom>
                <a:noFill/>
                <a:ln cap="flat" cmpd="sng">
                  <a:prstDash val="solid"/>
                </a:ln>
              </p:spPr>
              <p:txBody>
                <a:bodyPr vert="horz" wrap="square" lIns="108000" tIns="108000" rIns="108000" bIns="108000" anchor="t">
                  <a:spAutoFit/>
                </a:bodyPr>
                <a:lstStyle/>
                <a:p>
                  <a:pPr marL="0" algn="l">
                    <a:lnSpc>
                      <a:spcPct val="150000"/>
                    </a:lnSpc>
                  </a:pPr>
                  <a:r>
                    <a:rPr lang="en-US" sz="1400" b="0" i="0" u="none" baseline="0">
                      <a:solidFill>
                        <a:srgbClr val="000000"/>
                      </a:solidFill>
                      <a:latin typeface="Arial"/>
                      <a:ea typeface="Arial"/>
                    </a:rPr>
                    <a:t>For composite shapes, the perimeter is found by calculating the sum of the outer edges, which may involve separating the shape into simpler components for accuracy.</a:t>
                  </a:r>
                </a:p>
              </p:txBody>
            </p:sp>
          </p:grpSp>
          <p:sp>
            <p:nvSpPr>
              <p:cNvPr id="15" name="AutoShape 15"/>
              <p:cNvSpPr/>
              <p:nvPr/>
            </p:nvSpPr>
            <p:spPr>
              <a:xfrm>
                <a:off x="862384" y="3028044"/>
                <a:ext cx="3271525" cy="772107"/>
              </a:xfrm>
              <a:prstGeom prst="rect">
                <a:avLst/>
              </a:prstGeom>
              <a:noFill/>
              <a:ln cap="flat" cmpd="sng">
                <a:prstDash val="solid"/>
              </a:ln>
            </p:spPr>
            <p:txBody>
              <a:bodyPr vert="horz" wrap="square" lIns="108000" tIns="108000" rIns="108000" bIns="108000" anchor="b">
                <a:spAutoFit/>
              </a:bodyPr>
              <a:lstStyle/>
              <a:p>
                <a:pPr marL="0" algn="l"/>
                <a:r>
                  <a:rPr lang="en-US" sz="3600" b="1" i="0" u="none" baseline="0">
                    <a:solidFill>
                      <a:schemeClr val="accent3"/>
                    </a:solidFill>
                    <a:latin typeface="Arial"/>
                    <a:ea typeface="Arial"/>
                  </a:rPr>
                  <a:t>02</a:t>
                </a:r>
              </a:p>
            </p:txBody>
          </p:sp>
          <p:sp>
            <p:nvSpPr>
              <p:cNvPr id="16" name="AutoShape 16"/>
              <p:cNvSpPr/>
              <p:nvPr/>
            </p:nvSpPr>
            <p:spPr>
              <a:xfrm>
                <a:off x="982663" y="4140687"/>
                <a:ext cx="552185" cy="45719"/>
              </a:xfrm>
              <a:prstGeom prst="rect">
                <a:avLst/>
              </a:prstGeom>
              <a:solidFill>
                <a:schemeClr val="accent3"/>
              </a:solidFill>
              <a:ln cap="rnd" cmpd="sng">
                <a:prstDash val="solid"/>
              </a:ln>
            </p:spPr>
            <p:txBody>
              <a:bodyPr rot="0" vert="horz" wrap="square" lIns="91440" tIns="45720" rIns="91440" bIns="45720" anchor="ctr">
                <a:prstTxWarp prst="textNoShape">
                  <a:avLst/>
                </a:prstTxWarp>
                <a:normAutofit/>
              </a:bodyPr>
              <a:lstStyle/>
              <a:p>
                <a:pPr marL="0" algn="ctr"/>
                <a:endParaRPr/>
              </a:p>
            </p:txBody>
          </p:sp>
        </p:grpSp>
        <p:grpSp>
          <p:nvGrpSpPr>
            <p:cNvPr id="17" name="Group 17"/>
            <p:cNvGrpSpPr/>
            <p:nvPr/>
          </p:nvGrpSpPr>
          <p:grpSpPr>
            <a:xfrm>
              <a:off x="8247374" y="3028044"/>
              <a:ext cx="3271526" cy="4106756"/>
              <a:chOff x="862385" y="3028044"/>
              <a:chExt cx="3271526" cy="4106756"/>
            </a:xfrm>
          </p:grpSpPr>
          <p:grpSp>
            <p:nvGrpSpPr>
              <p:cNvPr id="18" name="Group 18"/>
              <p:cNvGrpSpPr/>
              <p:nvPr/>
            </p:nvGrpSpPr>
            <p:grpSpPr>
              <a:xfrm>
                <a:off x="862385" y="4427974"/>
                <a:ext cx="3271526" cy="2706826"/>
                <a:chOff x="7450147" y="3051401"/>
                <a:chExt cx="2826438" cy="2663145"/>
              </a:xfrm>
              <a:noFill/>
            </p:grpSpPr>
            <p:sp>
              <p:nvSpPr>
                <p:cNvPr id="19" name="AutoShape 19"/>
                <p:cNvSpPr/>
                <p:nvPr/>
              </p:nvSpPr>
              <p:spPr>
                <a:xfrm>
                  <a:off x="7450147" y="3051401"/>
                  <a:ext cx="2826438" cy="456838"/>
                </a:xfrm>
                <a:prstGeom prst="rect">
                  <a:avLst/>
                </a:prstGeom>
                <a:noFill/>
                <a:ln cap="flat" cmpd="sng">
                  <a:prstDash val="solid"/>
                </a:ln>
              </p:spPr>
              <p:txBody>
                <a:bodyPr vert="horz" wrap="square" lIns="108000" tIns="108000" rIns="108000" bIns="108000" anchor="t">
                  <a:spAutoFit/>
                </a:bodyPr>
                <a:lstStyle/>
                <a:p>
                  <a:pPr marL="0" algn="l"/>
                  <a:r>
                    <a:rPr lang="en-US" sz="1600" b="1" i="0" u="none" baseline="0">
                      <a:solidFill>
                        <a:srgbClr val="000000"/>
                      </a:solidFill>
                      <a:latin typeface="Arial"/>
                      <a:ea typeface="Arial"/>
                    </a:rPr>
                    <a:t>Applications in Real Life</a:t>
                  </a:r>
                </a:p>
              </p:txBody>
            </p:sp>
            <p:sp>
              <p:nvSpPr>
                <p:cNvPr id="20" name="AutoShape 20"/>
                <p:cNvSpPr/>
                <p:nvPr/>
              </p:nvSpPr>
              <p:spPr>
                <a:xfrm>
                  <a:off x="7450147" y="3631556"/>
                  <a:ext cx="2826438" cy="2082990"/>
                </a:xfrm>
                <a:prstGeom prst="rect">
                  <a:avLst/>
                </a:prstGeom>
                <a:noFill/>
                <a:ln cap="flat" cmpd="sng">
                  <a:prstDash val="solid"/>
                </a:ln>
              </p:spPr>
              <p:txBody>
                <a:bodyPr vert="horz" wrap="square" lIns="108000" tIns="108000" rIns="108000" bIns="108000" anchor="t">
                  <a:spAutoFit/>
                </a:bodyPr>
                <a:lstStyle/>
                <a:p>
                  <a:pPr marL="0" algn="l">
                    <a:lnSpc>
                      <a:spcPct val="150000"/>
                    </a:lnSpc>
                  </a:pPr>
                  <a:r>
                    <a:rPr lang="en-US" sz="1400" b="0" i="0" u="none" baseline="0">
                      <a:solidFill>
                        <a:srgbClr val="000000"/>
                      </a:solidFill>
                      <a:latin typeface="Arial"/>
                      <a:ea typeface="Arial"/>
                    </a:rPr>
                    <a:t>Practical applications of perimeter calculations can be seen in fencing properties, planning landscaping projects, and designing public spaces, illustrating the relevance of these formulas.</a:t>
                  </a:r>
                </a:p>
              </p:txBody>
            </p:sp>
          </p:grpSp>
          <p:sp>
            <p:nvSpPr>
              <p:cNvPr id="21" name="AutoShape 21"/>
              <p:cNvSpPr/>
              <p:nvPr/>
            </p:nvSpPr>
            <p:spPr>
              <a:xfrm>
                <a:off x="862385" y="3028044"/>
                <a:ext cx="3271526" cy="772107"/>
              </a:xfrm>
              <a:prstGeom prst="rect">
                <a:avLst/>
              </a:prstGeom>
              <a:noFill/>
              <a:ln cap="flat" cmpd="sng">
                <a:prstDash val="solid"/>
              </a:ln>
            </p:spPr>
            <p:txBody>
              <a:bodyPr vert="horz" wrap="square" lIns="108000" tIns="108000" rIns="108000" bIns="108000" anchor="b">
                <a:spAutoFit/>
              </a:bodyPr>
              <a:lstStyle/>
              <a:p>
                <a:pPr marL="0" algn="l"/>
                <a:r>
                  <a:rPr lang="en-US" sz="3600" b="1" i="0" u="none" baseline="0">
                    <a:solidFill>
                      <a:schemeClr val="accent2"/>
                    </a:solidFill>
                    <a:latin typeface="Arial"/>
                    <a:ea typeface="Arial"/>
                  </a:rPr>
                  <a:t>03</a:t>
                </a:r>
              </a:p>
            </p:txBody>
          </p:sp>
          <p:sp>
            <p:nvSpPr>
              <p:cNvPr id="22" name="AutoShape 22"/>
              <p:cNvSpPr/>
              <p:nvPr/>
            </p:nvSpPr>
            <p:spPr>
              <a:xfrm>
                <a:off x="982663" y="4140687"/>
                <a:ext cx="552185" cy="45719"/>
              </a:xfrm>
              <a:prstGeom prst="rect">
                <a:avLst/>
              </a:prstGeom>
              <a:solidFill>
                <a:schemeClr val="accent2"/>
              </a:solidFill>
              <a:ln cap="rnd" cmpd="sng">
                <a:prstDash val="solid"/>
              </a:ln>
            </p:spPr>
            <p:txBody>
              <a:bodyPr rot="0" vert="horz" wrap="square" lIns="91440" tIns="45720" rIns="91440" bIns="45720" anchor="ctr">
                <a:prstTxWarp prst="textNoShape">
                  <a:avLst/>
                </a:prstTxWarp>
                <a:normAutofit/>
              </a:bodyPr>
              <a:lstStyle/>
              <a:p>
                <a:pPr marL="0" algn="ctr"/>
                <a:endParaRPr/>
              </a:p>
            </p:txBody>
          </p:sp>
        </p:gr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Formulas for Area</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03</a:t>
            </a:r>
            <a:endParaRPr lang="en-US" sz="110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768394"/>
      </a:dk2>
      <a:lt2>
        <a:srgbClr val="F0F0F0"/>
      </a:lt2>
      <a:accent1>
        <a:srgbClr val="32CACB"/>
      </a:accent1>
      <a:accent2>
        <a:srgbClr val="1B46A8"/>
      </a:accent2>
      <a:accent3>
        <a:srgbClr val="577AB0"/>
      </a:accent3>
      <a:accent4>
        <a:srgbClr val="002E49"/>
      </a:accent4>
      <a:accent5>
        <a:srgbClr val="7F7F7F"/>
      </a:accent5>
      <a:accent6>
        <a:srgbClr val="595959"/>
      </a:accent6>
      <a:hlink>
        <a:srgbClr val="4472C4"/>
      </a:hlink>
      <a:folHlink>
        <a:srgbClr val="BFBF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1159</Words>
  <Application>Microsoft Office PowerPoint</Application>
  <PresentationFormat>Widescreen</PresentationFormat>
  <Paragraphs>128</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微软雅黑</vt:lpstr>
      <vt:lpstr>宋体</vt:lpstr>
      <vt:lpstr>Arial</vt:lpstr>
      <vt:lpstr>Calibri</vt:lpstr>
      <vt:lpstr>Office Theme</vt:lpstr>
      <vt:lpstr>Perimeter and Area</vt:lpstr>
      <vt:lpstr>PowerPoint Presentation</vt:lpstr>
      <vt:lpstr>Introduction to Perimeter and Area</vt:lpstr>
      <vt:lpstr>Definitions</vt:lpstr>
      <vt:lpstr>Historical Context</vt:lpstr>
      <vt:lpstr>Formulas for Perimeter</vt:lpstr>
      <vt:lpstr>Basic Shapes</vt:lpstr>
      <vt:lpstr>Complex Shapes</vt:lpstr>
      <vt:lpstr>Formulas for Area</vt:lpstr>
      <vt:lpstr>Area of Basic Shapes</vt:lpstr>
      <vt:lpstr>Area of Complex Shapes</vt:lpstr>
      <vt:lpstr>Relationship between Perimeter and Area</vt:lpstr>
      <vt:lpstr>PowerPoint Presentation</vt:lpstr>
      <vt:lpstr>Applications</vt:lpstr>
      <vt:lpstr>Problem Solving with Perimeter and Area</vt:lpstr>
      <vt:lpstr>Example Problems</vt:lpstr>
      <vt:lpstr>Real-World Applications</vt:lpstr>
      <vt:lpstr>Conclusion and Future Insights</vt:lpstr>
      <vt:lpstr>PowerPoint Presentation</vt:lpstr>
      <vt:lpstr>Future Trends</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Perimeter and Area</dc:title>
  <cp:lastModifiedBy>fire4money@gmail.com</cp:lastModifiedBy>
  <cp:revision>3</cp:revision>
  <dcterms:created xsi:type="dcterms:W3CDTF">2006-08-16T00:00:00Z</dcterms:created>
  <dcterms:modified xsi:type="dcterms:W3CDTF">2024-11-15T08:01:54Z</dcterms:modified>
</cp:coreProperties>
</file>