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71" r:id="rId2"/>
    <p:sldId id="272" r:id="rId3"/>
    <p:sldId id="256" r:id="rId4"/>
    <p:sldId id="257" r:id="rId5"/>
    <p:sldId id="258" r:id="rId6"/>
    <p:sldId id="259" r:id="rId7"/>
    <p:sldId id="260" r:id="rId8"/>
    <p:sldId id="261" r:id="rId9"/>
    <p:sldId id="262" r:id="rId10"/>
    <p:sldId id="263" r:id="rId11"/>
    <p:sldId id="264" r:id="rId12"/>
    <p:sldId id="265" r:id="rId13"/>
  </p:sldIdLst>
  <p:sldSz cx="14630400" cy="8229600"/>
  <p:notesSz cx="8229600" cy="14630400"/>
  <p:embeddedFontLst>
    <p:embeddedFont>
      <p:font typeface="Overpass Light"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40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630400" cy="8229600"/>
          </a:xfrm>
          <a:custGeom>
            <a:avLst/>
            <a:gdLst/>
            <a:ahLst/>
            <a:cxnLst/>
            <a:rect l="l" t="t" r="r" b="b"/>
            <a:pathLst>
              <a:path w="14630400" h="8229600">
                <a:moveTo>
                  <a:pt x="14630400" y="0"/>
                </a:moveTo>
                <a:lnTo>
                  <a:pt x="0" y="0"/>
                </a:lnTo>
                <a:lnTo>
                  <a:pt x="0" y="8229600"/>
                </a:lnTo>
                <a:lnTo>
                  <a:pt x="14630400" y="8229600"/>
                </a:lnTo>
                <a:lnTo>
                  <a:pt x="14630400" y="0"/>
                </a:lnTo>
                <a:close/>
              </a:path>
            </a:pathLst>
          </a:custGeom>
          <a:solidFill>
            <a:srgbClr val="46434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2839700" y="7749538"/>
            <a:ext cx="1722119" cy="411478"/>
          </a:xfrm>
          <a:prstGeom prst="rect">
            <a:avLst/>
          </a:prstGeom>
        </p:spPr>
      </p:pic>
      <p:sp>
        <p:nvSpPr>
          <p:cNvPr id="2" name="Holder 2"/>
          <p:cNvSpPr>
            <a:spLocks noGrp="1"/>
          </p:cNvSpPr>
          <p:nvPr>
            <p:ph type="title"/>
          </p:nvPr>
        </p:nvSpPr>
        <p:spPr/>
        <p:txBody>
          <a:bodyPr lIns="0" tIns="0" rIns="0" bIns="0"/>
          <a:lstStyle>
            <a:lvl1pPr>
              <a:defRPr sz="43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87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80" y="0"/>
            <a:ext cx="14630400" cy="8229600"/>
            <a:chOff x="0" y="0"/>
            <a:chExt cx="14630400" cy="8229600"/>
          </a:xfrm>
        </p:grpSpPr>
        <p:pic>
          <p:nvPicPr>
            <p:cNvPr id="3" name="object 3"/>
            <p:cNvPicPr/>
            <p:nvPr/>
          </p:nvPicPr>
          <p:blipFill>
            <a:blip r:embed="rId2" cstate="print"/>
            <a:stretch>
              <a:fillRect/>
            </a:stretch>
          </p:blipFill>
          <p:spPr>
            <a:xfrm>
              <a:off x="0" y="0"/>
              <a:ext cx="14630399" cy="8229596"/>
            </a:xfrm>
            <a:prstGeom prst="rect">
              <a:avLst/>
            </a:prstGeom>
          </p:spPr>
        </p:pic>
        <p:sp>
          <p:nvSpPr>
            <p:cNvPr id="4" name="object 4"/>
            <p:cNvSpPr/>
            <p:nvPr/>
          </p:nvSpPr>
          <p:spPr>
            <a:xfrm>
              <a:off x="729996" y="731519"/>
              <a:ext cx="13167360" cy="6766559"/>
            </a:xfrm>
            <a:custGeom>
              <a:avLst/>
              <a:gdLst/>
              <a:ahLst/>
              <a:cxnLst/>
              <a:rect l="l" t="t" r="r" b="b"/>
              <a:pathLst>
                <a:path w="13167360" h="6766559">
                  <a:moveTo>
                    <a:pt x="0" y="6766559"/>
                  </a:moveTo>
                  <a:lnTo>
                    <a:pt x="13167360" y="6766559"/>
                  </a:lnTo>
                  <a:lnTo>
                    <a:pt x="13167360" y="0"/>
                  </a:lnTo>
                  <a:lnTo>
                    <a:pt x="0" y="0"/>
                  </a:lnTo>
                  <a:lnTo>
                    <a:pt x="0" y="6766559"/>
                  </a:lnTo>
                  <a:close/>
                </a:path>
              </a:pathLst>
            </a:custGeom>
            <a:ln w="15875">
              <a:solidFill>
                <a:srgbClr val="83992A"/>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3784091"/>
              <a:ext cx="914399" cy="728472"/>
            </a:xfrm>
            <a:prstGeom prst="rect">
              <a:avLst/>
            </a:prstGeom>
          </p:spPr>
        </p:pic>
        <p:pic>
          <p:nvPicPr>
            <p:cNvPr id="6" name="object 6"/>
            <p:cNvPicPr/>
            <p:nvPr/>
          </p:nvPicPr>
          <p:blipFill>
            <a:blip r:embed="rId4" cstate="print"/>
            <a:stretch>
              <a:fillRect/>
            </a:stretch>
          </p:blipFill>
          <p:spPr>
            <a:xfrm>
              <a:off x="13725143" y="3784091"/>
              <a:ext cx="905255" cy="728472"/>
            </a:xfrm>
            <a:prstGeom prst="rect">
              <a:avLst/>
            </a:prstGeom>
          </p:spPr>
        </p:pic>
        <p:sp>
          <p:nvSpPr>
            <p:cNvPr id="7" name="object 7"/>
            <p:cNvSpPr/>
            <p:nvPr/>
          </p:nvSpPr>
          <p:spPr>
            <a:xfrm>
              <a:off x="1674876" y="2906267"/>
              <a:ext cx="11289030" cy="0"/>
            </a:xfrm>
            <a:custGeom>
              <a:avLst/>
              <a:gdLst/>
              <a:ahLst/>
              <a:cxnLst/>
              <a:rect l="l" t="t" r="r" b="b"/>
              <a:pathLst>
                <a:path w="11289030">
                  <a:moveTo>
                    <a:pt x="0" y="0"/>
                  </a:moveTo>
                  <a:lnTo>
                    <a:pt x="11288776" y="0"/>
                  </a:lnTo>
                </a:path>
              </a:pathLst>
            </a:custGeom>
            <a:ln w="15875">
              <a:solidFill>
                <a:srgbClr val="83992A"/>
              </a:solidFill>
            </a:ln>
          </p:spPr>
          <p:txBody>
            <a:bodyPr wrap="square" lIns="0" tIns="0" rIns="0" bIns="0" rtlCol="0"/>
            <a:lstStyle/>
            <a:p>
              <a:endParaRPr/>
            </a:p>
          </p:txBody>
        </p:sp>
        <p:pic>
          <p:nvPicPr>
            <p:cNvPr id="8" name="object 8"/>
            <p:cNvPicPr/>
            <p:nvPr/>
          </p:nvPicPr>
          <p:blipFill>
            <a:blip r:embed="rId5" cstate="print"/>
            <a:stretch>
              <a:fillRect/>
            </a:stretch>
          </p:blipFill>
          <p:spPr>
            <a:xfrm>
              <a:off x="0" y="0"/>
              <a:ext cx="14630399" cy="8229596"/>
            </a:xfrm>
            <a:prstGeom prst="rect">
              <a:avLst/>
            </a:prstGeom>
          </p:spPr>
        </p:pic>
      </p:grpSp>
      <p:sp>
        <p:nvSpPr>
          <p:cNvPr id="9" name="object 9"/>
          <p:cNvSpPr txBox="1">
            <a:spLocks noGrp="1"/>
          </p:cNvSpPr>
          <p:nvPr>
            <p:ph type="title"/>
          </p:nvPr>
        </p:nvSpPr>
        <p:spPr>
          <a:xfrm>
            <a:off x="3280283" y="1418082"/>
            <a:ext cx="8365490" cy="1154162"/>
          </a:xfrm>
          <a:prstGeom prst="rect">
            <a:avLst/>
          </a:prstGeom>
          <a:solidFill>
            <a:srgbClr val="0000FF"/>
          </a:solidFill>
        </p:spPr>
        <p:txBody>
          <a:bodyPr vert="horz" wrap="square" lIns="0" tIns="0" rIns="0" bIns="0" rtlCol="0">
            <a:spAutoFit/>
          </a:bodyPr>
          <a:lstStyle/>
          <a:p>
            <a:pPr>
              <a:lnSpc>
                <a:spcPts val="4510"/>
              </a:lnSpc>
              <a:tabLst>
                <a:tab pos="2456815" algn="l"/>
                <a:tab pos="4423410" algn="l"/>
              </a:tabLst>
            </a:pPr>
            <a:r>
              <a:rPr lang="en-GB" b="1" spc="-10" dirty="0">
                <a:solidFill>
                  <a:srgbClr val="FFFF00"/>
                </a:solidFill>
                <a:latin typeface="Times New Roman"/>
                <a:cs typeface="Times New Roman"/>
              </a:rPr>
              <a:t>Causation and Remoteness in Tort Law</a:t>
            </a:r>
          </a:p>
        </p:txBody>
      </p:sp>
      <p:grpSp>
        <p:nvGrpSpPr>
          <p:cNvPr id="10" name="object 10"/>
          <p:cNvGrpSpPr/>
          <p:nvPr/>
        </p:nvGrpSpPr>
        <p:grpSpPr>
          <a:xfrm>
            <a:off x="1546542" y="6683946"/>
            <a:ext cx="11537315" cy="706755"/>
            <a:chOff x="1546542" y="6683946"/>
            <a:chExt cx="11537315" cy="706755"/>
          </a:xfrm>
        </p:grpSpPr>
        <p:sp>
          <p:nvSpPr>
            <p:cNvPr id="11" name="object 11"/>
            <p:cNvSpPr/>
            <p:nvPr/>
          </p:nvSpPr>
          <p:spPr>
            <a:xfrm>
              <a:off x="1554480" y="6691883"/>
              <a:ext cx="11521440" cy="690880"/>
            </a:xfrm>
            <a:custGeom>
              <a:avLst/>
              <a:gdLst/>
              <a:ahLst/>
              <a:cxnLst/>
              <a:rect l="l" t="t" r="r" b="b"/>
              <a:pathLst>
                <a:path w="11521440" h="690879">
                  <a:moveTo>
                    <a:pt x="11521440" y="0"/>
                  </a:moveTo>
                  <a:lnTo>
                    <a:pt x="0" y="0"/>
                  </a:lnTo>
                  <a:lnTo>
                    <a:pt x="0" y="690372"/>
                  </a:lnTo>
                  <a:lnTo>
                    <a:pt x="11521440" y="690372"/>
                  </a:lnTo>
                  <a:lnTo>
                    <a:pt x="11521440" y="0"/>
                  </a:lnTo>
                  <a:close/>
                </a:path>
              </a:pathLst>
            </a:custGeom>
            <a:solidFill>
              <a:srgbClr val="83992A"/>
            </a:solidFill>
          </p:spPr>
          <p:txBody>
            <a:bodyPr wrap="square" lIns="0" tIns="0" rIns="0" bIns="0" rtlCol="0"/>
            <a:lstStyle/>
            <a:p>
              <a:endParaRPr/>
            </a:p>
          </p:txBody>
        </p:sp>
        <p:sp>
          <p:nvSpPr>
            <p:cNvPr id="12" name="object 12"/>
            <p:cNvSpPr/>
            <p:nvPr/>
          </p:nvSpPr>
          <p:spPr>
            <a:xfrm>
              <a:off x="1554480" y="6691883"/>
              <a:ext cx="11521440" cy="690880"/>
            </a:xfrm>
            <a:custGeom>
              <a:avLst/>
              <a:gdLst/>
              <a:ahLst/>
              <a:cxnLst/>
              <a:rect l="l" t="t" r="r" b="b"/>
              <a:pathLst>
                <a:path w="11521440" h="690879">
                  <a:moveTo>
                    <a:pt x="0" y="690372"/>
                  </a:moveTo>
                  <a:lnTo>
                    <a:pt x="11521440" y="690372"/>
                  </a:lnTo>
                  <a:lnTo>
                    <a:pt x="11521440" y="0"/>
                  </a:lnTo>
                  <a:lnTo>
                    <a:pt x="0" y="0"/>
                  </a:lnTo>
                  <a:lnTo>
                    <a:pt x="0" y="690372"/>
                  </a:lnTo>
                  <a:close/>
                </a:path>
              </a:pathLst>
            </a:custGeom>
            <a:ln w="15875">
              <a:solidFill>
                <a:srgbClr val="FFFFFF"/>
              </a:solidFill>
            </a:ln>
          </p:spPr>
          <p:txBody>
            <a:bodyPr wrap="square" lIns="0" tIns="0" rIns="0" bIns="0" rtlCol="0"/>
            <a:lstStyle/>
            <a:p>
              <a:endParaRPr/>
            </a:p>
          </p:txBody>
        </p:sp>
      </p:grpSp>
      <p:sp>
        <p:nvSpPr>
          <p:cNvPr id="13" name="object 13"/>
          <p:cNvSpPr txBox="1"/>
          <p:nvPr/>
        </p:nvSpPr>
        <p:spPr>
          <a:xfrm>
            <a:off x="5583428" y="6787388"/>
            <a:ext cx="3461385" cy="406400"/>
          </a:xfrm>
          <a:prstGeom prst="rect">
            <a:avLst/>
          </a:prstGeom>
        </p:spPr>
        <p:txBody>
          <a:bodyPr vert="horz" wrap="square" lIns="0" tIns="12065" rIns="0" bIns="0" rtlCol="0">
            <a:spAutoFit/>
          </a:bodyPr>
          <a:lstStyle/>
          <a:p>
            <a:pPr marL="12700">
              <a:lnSpc>
                <a:spcPct val="100000"/>
              </a:lnSpc>
              <a:spcBef>
                <a:spcPts val="95"/>
              </a:spcBef>
            </a:pPr>
            <a:r>
              <a:rPr sz="2500" b="1" dirty="0">
                <a:solidFill>
                  <a:srgbClr val="6F2F9F"/>
                </a:solidFill>
                <a:latin typeface="Times New Roman"/>
                <a:cs typeface="Times New Roman"/>
              </a:rPr>
              <a:t>Dr</a:t>
            </a:r>
            <a:r>
              <a:rPr sz="2500" b="1" spc="-100" dirty="0">
                <a:solidFill>
                  <a:srgbClr val="6F2F9F"/>
                </a:solidFill>
                <a:latin typeface="Times New Roman"/>
                <a:cs typeface="Times New Roman"/>
              </a:rPr>
              <a:t> </a:t>
            </a:r>
            <a:r>
              <a:rPr sz="2500" b="1" spc="-10" dirty="0">
                <a:solidFill>
                  <a:srgbClr val="6F2F9F"/>
                </a:solidFill>
                <a:latin typeface="Times New Roman"/>
                <a:cs typeface="Times New Roman"/>
              </a:rPr>
              <a:t>Okwudili</a:t>
            </a:r>
            <a:r>
              <a:rPr sz="2500" b="1" spc="-100" dirty="0">
                <a:solidFill>
                  <a:srgbClr val="6F2F9F"/>
                </a:solidFill>
                <a:latin typeface="Times New Roman"/>
                <a:cs typeface="Times New Roman"/>
              </a:rPr>
              <a:t> </a:t>
            </a:r>
            <a:r>
              <a:rPr sz="2500" b="1" dirty="0">
                <a:solidFill>
                  <a:srgbClr val="6F2F9F"/>
                </a:solidFill>
                <a:latin typeface="Times New Roman"/>
                <a:cs typeface="Times New Roman"/>
              </a:rPr>
              <a:t>O.</a:t>
            </a:r>
            <a:r>
              <a:rPr sz="2500" b="1" spc="-90" dirty="0">
                <a:solidFill>
                  <a:srgbClr val="6F2F9F"/>
                </a:solidFill>
                <a:latin typeface="Times New Roman"/>
                <a:cs typeface="Times New Roman"/>
              </a:rPr>
              <a:t> </a:t>
            </a:r>
            <a:r>
              <a:rPr sz="2500" b="1" spc="-35" dirty="0">
                <a:solidFill>
                  <a:srgbClr val="6F2F9F"/>
                </a:solidFill>
                <a:latin typeface="Times New Roman"/>
                <a:cs typeface="Times New Roman"/>
              </a:rPr>
              <a:t>Onwurah</a:t>
            </a:r>
            <a:endParaRPr sz="2500">
              <a:latin typeface="Times New Roman"/>
              <a:cs typeface="Times New Roman"/>
            </a:endParaRPr>
          </a:p>
        </p:txBody>
      </p:sp>
      <p:grpSp>
        <p:nvGrpSpPr>
          <p:cNvPr id="14" name="object 14"/>
          <p:cNvGrpSpPr/>
          <p:nvPr/>
        </p:nvGrpSpPr>
        <p:grpSpPr>
          <a:xfrm>
            <a:off x="1546542" y="3308286"/>
            <a:ext cx="11537315" cy="3449954"/>
            <a:chOff x="1546542" y="3308286"/>
            <a:chExt cx="11537315" cy="3449954"/>
          </a:xfrm>
        </p:grpSpPr>
        <p:sp>
          <p:nvSpPr>
            <p:cNvPr id="15" name="object 15"/>
            <p:cNvSpPr/>
            <p:nvPr/>
          </p:nvSpPr>
          <p:spPr>
            <a:xfrm>
              <a:off x="1554480" y="3316223"/>
              <a:ext cx="11521440" cy="3434079"/>
            </a:xfrm>
            <a:custGeom>
              <a:avLst/>
              <a:gdLst/>
              <a:ahLst/>
              <a:cxnLst/>
              <a:rect l="l" t="t" r="r" b="b"/>
              <a:pathLst>
                <a:path w="11521440" h="3434079">
                  <a:moveTo>
                    <a:pt x="11521440" y="0"/>
                  </a:moveTo>
                  <a:lnTo>
                    <a:pt x="0" y="0"/>
                  </a:lnTo>
                  <a:lnTo>
                    <a:pt x="0" y="2231009"/>
                  </a:lnTo>
                  <a:lnTo>
                    <a:pt x="5331587" y="2231009"/>
                  </a:lnTo>
                  <a:lnTo>
                    <a:pt x="5331587" y="2575179"/>
                  </a:lnTo>
                  <a:lnTo>
                    <a:pt x="4902327" y="2575179"/>
                  </a:lnTo>
                  <a:lnTo>
                    <a:pt x="5760720" y="3433572"/>
                  </a:lnTo>
                  <a:lnTo>
                    <a:pt x="6619113" y="2575179"/>
                  </a:lnTo>
                  <a:lnTo>
                    <a:pt x="6189853" y="2575179"/>
                  </a:lnTo>
                  <a:lnTo>
                    <a:pt x="6189853" y="2231009"/>
                  </a:lnTo>
                  <a:lnTo>
                    <a:pt x="11521440" y="2231009"/>
                  </a:lnTo>
                  <a:lnTo>
                    <a:pt x="11521440" y="0"/>
                  </a:lnTo>
                  <a:close/>
                </a:path>
              </a:pathLst>
            </a:custGeom>
            <a:solidFill>
              <a:srgbClr val="83992A"/>
            </a:solidFill>
          </p:spPr>
          <p:txBody>
            <a:bodyPr wrap="square" lIns="0" tIns="0" rIns="0" bIns="0" rtlCol="0"/>
            <a:lstStyle/>
            <a:p>
              <a:endParaRPr/>
            </a:p>
          </p:txBody>
        </p:sp>
        <p:sp>
          <p:nvSpPr>
            <p:cNvPr id="16" name="object 16"/>
            <p:cNvSpPr/>
            <p:nvPr/>
          </p:nvSpPr>
          <p:spPr>
            <a:xfrm>
              <a:off x="1554480" y="3316223"/>
              <a:ext cx="11521440" cy="3434079"/>
            </a:xfrm>
            <a:custGeom>
              <a:avLst/>
              <a:gdLst/>
              <a:ahLst/>
              <a:cxnLst/>
              <a:rect l="l" t="t" r="r" b="b"/>
              <a:pathLst>
                <a:path w="11521440" h="3434079">
                  <a:moveTo>
                    <a:pt x="11521440" y="2231009"/>
                  </a:moveTo>
                  <a:lnTo>
                    <a:pt x="6189853" y="2231009"/>
                  </a:lnTo>
                  <a:lnTo>
                    <a:pt x="6189853" y="2575179"/>
                  </a:lnTo>
                  <a:lnTo>
                    <a:pt x="6619113" y="2575179"/>
                  </a:lnTo>
                  <a:lnTo>
                    <a:pt x="5760720" y="3433572"/>
                  </a:lnTo>
                  <a:lnTo>
                    <a:pt x="4902327" y="2575179"/>
                  </a:lnTo>
                  <a:lnTo>
                    <a:pt x="5331587" y="2575179"/>
                  </a:lnTo>
                  <a:lnTo>
                    <a:pt x="5331587" y="2231009"/>
                  </a:lnTo>
                  <a:lnTo>
                    <a:pt x="0" y="2231009"/>
                  </a:lnTo>
                  <a:lnTo>
                    <a:pt x="0" y="0"/>
                  </a:lnTo>
                  <a:lnTo>
                    <a:pt x="11521440" y="0"/>
                  </a:lnTo>
                  <a:lnTo>
                    <a:pt x="11521440" y="2231009"/>
                  </a:lnTo>
                  <a:close/>
                </a:path>
              </a:pathLst>
            </a:custGeom>
            <a:ln w="15875">
              <a:solidFill>
                <a:srgbClr val="FFFFFF"/>
              </a:solidFill>
            </a:ln>
          </p:spPr>
          <p:txBody>
            <a:bodyPr wrap="square" lIns="0" tIns="0" rIns="0" bIns="0" rtlCol="0"/>
            <a:lstStyle/>
            <a:p>
              <a:endParaRPr/>
            </a:p>
          </p:txBody>
        </p:sp>
      </p:grpSp>
      <p:sp>
        <p:nvSpPr>
          <p:cNvPr id="17" name="object 17"/>
          <p:cNvSpPr txBox="1"/>
          <p:nvPr/>
        </p:nvSpPr>
        <p:spPr>
          <a:xfrm>
            <a:off x="1864614" y="3507181"/>
            <a:ext cx="10899775" cy="728345"/>
          </a:xfrm>
          <a:prstGeom prst="rect">
            <a:avLst/>
          </a:prstGeom>
        </p:spPr>
        <p:txBody>
          <a:bodyPr vert="horz" wrap="square" lIns="0" tIns="73025" rIns="0" bIns="0" rtlCol="0">
            <a:spAutoFit/>
          </a:bodyPr>
          <a:lstStyle/>
          <a:p>
            <a:pPr marL="2261870" marR="5080" indent="-2249805">
              <a:lnSpc>
                <a:spcPts val="2530"/>
              </a:lnSpc>
              <a:spcBef>
                <a:spcPts val="575"/>
              </a:spcBef>
            </a:pPr>
            <a:r>
              <a:rPr sz="2500" b="1" spc="-70" dirty="0">
                <a:solidFill>
                  <a:srgbClr val="FFFFFF"/>
                </a:solidFill>
                <a:latin typeface="Times New Roman"/>
                <a:cs typeface="Times New Roman"/>
              </a:rPr>
              <a:t>Tutor</a:t>
            </a:r>
            <a:r>
              <a:rPr sz="2500" spc="-70" dirty="0">
                <a:solidFill>
                  <a:srgbClr val="FFFFFF"/>
                </a:solidFill>
                <a:latin typeface="Times New Roman"/>
                <a:cs typeface="Times New Roman"/>
              </a:rPr>
              <a:t>:</a:t>
            </a:r>
            <a:r>
              <a:rPr sz="2500" spc="-90" dirty="0">
                <a:solidFill>
                  <a:srgbClr val="FFFFFF"/>
                </a:solidFill>
                <a:latin typeface="Times New Roman"/>
                <a:cs typeface="Times New Roman"/>
              </a:rPr>
              <a:t> </a:t>
            </a:r>
            <a:r>
              <a:rPr sz="2500" b="1" spc="-10" dirty="0">
                <a:solidFill>
                  <a:srgbClr val="FFFFFF"/>
                </a:solidFill>
                <a:latin typeface="Times New Roman"/>
                <a:cs typeface="Times New Roman"/>
              </a:rPr>
              <a:t>Okwudili</a:t>
            </a:r>
            <a:r>
              <a:rPr sz="2500" b="1" spc="-120" dirty="0">
                <a:solidFill>
                  <a:srgbClr val="FFFFFF"/>
                </a:solidFill>
                <a:latin typeface="Times New Roman"/>
                <a:cs typeface="Times New Roman"/>
              </a:rPr>
              <a:t> </a:t>
            </a:r>
            <a:r>
              <a:rPr sz="2500" dirty="0">
                <a:solidFill>
                  <a:srgbClr val="FFFFFF"/>
                </a:solidFill>
                <a:latin typeface="Times New Roman"/>
                <a:cs typeface="Times New Roman"/>
              </a:rPr>
              <a:t>O.</a:t>
            </a:r>
            <a:r>
              <a:rPr sz="2500" spc="-90" dirty="0">
                <a:solidFill>
                  <a:srgbClr val="FFFFFF"/>
                </a:solidFill>
                <a:latin typeface="Times New Roman"/>
                <a:cs typeface="Times New Roman"/>
              </a:rPr>
              <a:t> </a:t>
            </a:r>
            <a:r>
              <a:rPr sz="2500" dirty="0">
                <a:solidFill>
                  <a:srgbClr val="FFFFFF"/>
                </a:solidFill>
                <a:latin typeface="Times New Roman"/>
                <a:cs typeface="Times New Roman"/>
              </a:rPr>
              <a:t>ONWURAH,</a:t>
            </a:r>
            <a:r>
              <a:rPr sz="2500" spc="-60" dirty="0">
                <a:solidFill>
                  <a:srgbClr val="FFFFFF"/>
                </a:solidFill>
                <a:latin typeface="Times New Roman"/>
                <a:cs typeface="Times New Roman"/>
              </a:rPr>
              <a:t> </a:t>
            </a:r>
            <a:r>
              <a:rPr sz="2500" b="1" dirty="0">
                <a:solidFill>
                  <a:srgbClr val="FFFFFF"/>
                </a:solidFill>
                <a:latin typeface="Times New Roman"/>
                <a:cs typeface="Times New Roman"/>
              </a:rPr>
              <a:t>LL.B.</a:t>
            </a:r>
            <a:r>
              <a:rPr sz="2500" b="1" spc="-90" dirty="0">
                <a:solidFill>
                  <a:srgbClr val="FFFFFF"/>
                </a:solidFill>
                <a:latin typeface="Times New Roman"/>
                <a:cs typeface="Times New Roman"/>
              </a:rPr>
              <a:t> </a:t>
            </a:r>
            <a:r>
              <a:rPr sz="2500" spc="-80" dirty="0">
                <a:solidFill>
                  <a:srgbClr val="FFFFFF"/>
                </a:solidFill>
                <a:latin typeface="Times New Roman"/>
                <a:cs typeface="Times New Roman"/>
              </a:rPr>
              <a:t>(Nigeria);</a:t>
            </a:r>
            <a:r>
              <a:rPr sz="2500" spc="-75" dirty="0">
                <a:solidFill>
                  <a:srgbClr val="FFFFFF"/>
                </a:solidFill>
                <a:latin typeface="Times New Roman"/>
                <a:cs typeface="Times New Roman"/>
              </a:rPr>
              <a:t> </a:t>
            </a:r>
            <a:r>
              <a:rPr sz="2500" b="1" dirty="0">
                <a:solidFill>
                  <a:srgbClr val="FFFFFF"/>
                </a:solidFill>
                <a:latin typeface="Times New Roman"/>
                <a:cs typeface="Times New Roman"/>
              </a:rPr>
              <a:t>BL</a:t>
            </a:r>
            <a:r>
              <a:rPr sz="2500" b="1" spc="-85" dirty="0">
                <a:solidFill>
                  <a:srgbClr val="FFFFFF"/>
                </a:solidFill>
                <a:latin typeface="Times New Roman"/>
                <a:cs typeface="Times New Roman"/>
              </a:rPr>
              <a:t> </a:t>
            </a:r>
            <a:r>
              <a:rPr sz="2500" spc="-80" dirty="0">
                <a:solidFill>
                  <a:srgbClr val="FFFFFF"/>
                </a:solidFill>
                <a:latin typeface="Times New Roman"/>
                <a:cs typeface="Times New Roman"/>
              </a:rPr>
              <a:t>(Abuja, Nigeria);</a:t>
            </a:r>
            <a:r>
              <a:rPr sz="2500" spc="-70" dirty="0">
                <a:solidFill>
                  <a:srgbClr val="FFFFFF"/>
                </a:solidFill>
                <a:latin typeface="Times New Roman"/>
                <a:cs typeface="Times New Roman"/>
              </a:rPr>
              <a:t> </a:t>
            </a:r>
            <a:r>
              <a:rPr sz="2500" b="1" spc="-45" dirty="0">
                <a:solidFill>
                  <a:srgbClr val="FFFFFF"/>
                </a:solidFill>
                <a:latin typeface="Times New Roman"/>
                <a:cs typeface="Times New Roman"/>
              </a:rPr>
              <a:t>LLM</a:t>
            </a:r>
            <a:r>
              <a:rPr sz="2500" b="1" spc="-85" dirty="0">
                <a:solidFill>
                  <a:srgbClr val="FFFFFF"/>
                </a:solidFill>
                <a:latin typeface="Times New Roman"/>
                <a:cs typeface="Times New Roman"/>
              </a:rPr>
              <a:t> </a:t>
            </a:r>
            <a:r>
              <a:rPr sz="2500" spc="-10" dirty="0">
                <a:solidFill>
                  <a:srgbClr val="FFFFFF"/>
                </a:solidFill>
                <a:latin typeface="Times New Roman"/>
                <a:cs typeface="Times New Roman"/>
              </a:rPr>
              <a:t>(Exeter, </a:t>
            </a:r>
            <a:r>
              <a:rPr sz="2500" spc="-35" dirty="0">
                <a:solidFill>
                  <a:srgbClr val="FFFFFF"/>
                </a:solidFill>
                <a:latin typeface="Times New Roman"/>
                <a:cs typeface="Times New Roman"/>
              </a:rPr>
              <a:t>UK);</a:t>
            </a:r>
            <a:r>
              <a:rPr sz="2500" spc="-90" dirty="0">
                <a:solidFill>
                  <a:srgbClr val="FFFFFF"/>
                </a:solidFill>
                <a:latin typeface="Times New Roman"/>
                <a:cs typeface="Times New Roman"/>
              </a:rPr>
              <a:t> </a:t>
            </a:r>
            <a:r>
              <a:rPr sz="2500" b="1" spc="-60" dirty="0">
                <a:solidFill>
                  <a:srgbClr val="FFFFFF"/>
                </a:solidFill>
                <a:latin typeface="Times New Roman"/>
                <a:cs typeface="Times New Roman"/>
              </a:rPr>
              <a:t>LLM</a:t>
            </a:r>
            <a:r>
              <a:rPr sz="2500" b="1" spc="-70" dirty="0">
                <a:solidFill>
                  <a:srgbClr val="FFFFFF"/>
                </a:solidFill>
                <a:latin typeface="Times New Roman"/>
                <a:cs typeface="Times New Roman"/>
              </a:rPr>
              <a:t> </a:t>
            </a:r>
            <a:r>
              <a:rPr sz="2500" spc="-50" dirty="0">
                <a:solidFill>
                  <a:srgbClr val="FFFFFF"/>
                </a:solidFill>
                <a:latin typeface="Times New Roman"/>
                <a:cs typeface="Times New Roman"/>
              </a:rPr>
              <a:t>(Qingdao,</a:t>
            </a:r>
            <a:r>
              <a:rPr sz="2500" spc="-80" dirty="0">
                <a:solidFill>
                  <a:srgbClr val="FFFFFF"/>
                </a:solidFill>
                <a:latin typeface="Times New Roman"/>
                <a:cs typeface="Times New Roman"/>
              </a:rPr>
              <a:t> </a:t>
            </a:r>
            <a:r>
              <a:rPr sz="2500" spc="-85" dirty="0">
                <a:solidFill>
                  <a:srgbClr val="FFFFFF"/>
                </a:solidFill>
                <a:latin typeface="Times New Roman"/>
                <a:cs typeface="Times New Roman"/>
              </a:rPr>
              <a:t>PRC);</a:t>
            </a:r>
            <a:r>
              <a:rPr sz="2500" spc="-60" dirty="0">
                <a:solidFill>
                  <a:srgbClr val="FFFFFF"/>
                </a:solidFill>
                <a:latin typeface="Times New Roman"/>
                <a:cs typeface="Times New Roman"/>
              </a:rPr>
              <a:t> </a:t>
            </a:r>
            <a:r>
              <a:rPr sz="2500" b="1" spc="-60" dirty="0">
                <a:solidFill>
                  <a:srgbClr val="FFFFFF"/>
                </a:solidFill>
                <a:latin typeface="Times New Roman"/>
                <a:cs typeface="Times New Roman"/>
              </a:rPr>
              <a:t>LLM</a:t>
            </a:r>
            <a:r>
              <a:rPr sz="2500" b="1" spc="-70" dirty="0">
                <a:solidFill>
                  <a:srgbClr val="FFFFFF"/>
                </a:solidFill>
                <a:latin typeface="Times New Roman"/>
                <a:cs typeface="Times New Roman"/>
              </a:rPr>
              <a:t> </a:t>
            </a:r>
            <a:r>
              <a:rPr sz="2500" spc="-85" dirty="0">
                <a:solidFill>
                  <a:srgbClr val="FFFFFF"/>
                </a:solidFill>
                <a:latin typeface="Times New Roman"/>
                <a:cs typeface="Times New Roman"/>
              </a:rPr>
              <a:t>(Shanghai,</a:t>
            </a:r>
            <a:r>
              <a:rPr sz="2500" spc="-70" dirty="0">
                <a:solidFill>
                  <a:srgbClr val="FFFFFF"/>
                </a:solidFill>
                <a:latin typeface="Times New Roman"/>
                <a:cs typeface="Times New Roman"/>
              </a:rPr>
              <a:t> </a:t>
            </a:r>
            <a:r>
              <a:rPr sz="2500" spc="-20" dirty="0">
                <a:solidFill>
                  <a:srgbClr val="FFFFFF"/>
                </a:solidFill>
                <a:latin typeface="Times New Roman"/>
                <a:cs typeface="Times New Roman"/>
              </a:rPr>
              <a:t>PRC)</a:t>
            </a:r>
            <a:endParaRPr sz="2500">
              <a:latin typeface="Times New Roman"/>
              <a:cs typeface="Times New Roman"/>
            </a:endParaRPr>
          </a:p>
        </p:txBody>
      </p:sp>
      <p:sp>
        <p:nvSpPr>
          <p:cNvPr id="18" name="object 18"/>
          <p:cNvSpPr txBox="1"/>
          <p:nvPr/>
        </p:nvSpPr>
        <p:spPr>
          <a:xfrm>
            <a:off x="1554480" y="4347971"/>
            <a:ext cx="11521440" cy="1373505"/>
          </a:xfrm>
          <a:prstGeom prst="rect">
            <a:avLst/>
          </a:prstGeom>
          <a:solidFill>
            <a:srgbClr val="D9DECD">
              <a:alpha val="90194"/>
            </a:srgbClr>
          </a:solidFill>
          <a:ln w="15875">
            <a:solidFill>
              <a:srgbClr val="D9DECD"/>
            </a:solidFill>
          </a:ln>
        </p:spPr>
        <p:txBody>
          <a:bodyPr vert="horz" wrap="square" lIns="0" tIns="0" rIns="0" bIns="0" rtlCol="0">
            <a:spAutoFit/>
          </a:bodyPr>
          <a:lstStyle/>
          <a:p>
            <a:pPr marL="1270" algn="ctr">
              <a:lnSpc>
                <a:spcPts val="5135"/>
              </a:lnSpc>
              <a:tabLst>
                <a:tab pos="1277620" algn="l"/>
              </a:tabLst>
            </a:pPr>
            <a:r>
              <a:rPr sz="4800" spc="60" dirty="0">
                <a:latin typeface="Times New Roman"/>
                <a:cs typeface="Times New Roman"/>
              </a:rPr>
              <a:t>PhD</a:t>
            </a:r>
            <a:r>
              <a:rPr sz="4800" dirty="0">
                <a:latin typeface="Times New Roman"/>
                <a:cs typeface="Times New Roman"/>
              </a:rPr>
              <a:t>	in</a:t>
            </a:r>
            <a:r>
              <a:rPr sz="4800" spc="-290" dirty="0">
                <a:latin typeface="Times New Roman"/>
                <a:cs typeface="Times New Roman"/>
              </a:rPr>
              <a:t> </a:t>
            </a:r>
            <a:r>
              <a:rPr sz="4800" spc="-229" dirty="0">
                <a:latin typeface="Times New Roman"/>
                <a:cs typeface="Times New Roman"/>
              </a:rPr>
              <a:t>Law</a:t>
            </a:r>
            <a:r>
              <a:rPr sz="4800" spc="-70" dirty="0">
                <a:latin typeface="Times New Roman"/>
                <a:cs typeface="Times New Roman"/>
              </a:rPr>
              <a:t> </a:t>
            </a:r>
            <a:r>
              <a:rPr sz="4800" dirty="0">
                <a:latin typeface="Times New Roman"/>
                <a:cs typeface="Times New Roman"/>
              </a:rPr>
              <a:t>(Hong</a:t>
            </a:r>
            <a:r>
              <a:rPr sz="4800" spc="-180" dirty="0">
                <a:latin typeface="Times New Roman"/>
                <a:cs typeface="Times New Roman"/>
              </a:rPr>
              <a:t> </a:t>
            </a:r>
            <a:r>
              <a:rPr sz="4800" spc="-10" dirty="0">
                <a:latin typeface="Times New Roman"/>
                <a:cs typeface="Times New Roman"/>
              </a:rPr>
              <a:t>Kong)</a:t>
            </a:r>
            <a:endParaRPr sz="4800">
              <a:latin typeface="Times New Roman"/>
              <a:cs typeface="Times New Roman"/>
            </a:endParaRPr>
          </a:p>
        </p:txBody>
      </p:sp>
      <p:sp>
        <p:nvSpPr>
          <p:cNvPr id="20" name="object 20"/>
          <p:cNvSpPr txBox="1"/>
          <p:nvPr/>
        </p:nvSpPr>
        <p:spPr>
          <a:xfrm>
            <a:off x="12900786" y="7215632"/>
            <a:ext cx="9715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FFFFFF"/>
                </a:solidFill>
                <a:latin typeface="Times New Roman"/>
                <a:cs typeface="Times New Roman"/>
              </a:rPr>
              <a:t>1</a:t>
            </a:r>
            <a:endParaRPr sz="1200">
              <a:latin typeface="Times New Roman"/>
              <a:cs typeface="Times New Roman"/>
            </a:endParaRPr>
          </a:p>
        </p:txBody>
      </p:sp>
      <p:sp>
        <p:nvSpPr>
          <p:cNvPr id="21" name="Date Placeholder 20">
            <a:extLst>
              <a:ext uri="{FF2B5EF4-FFF2-40B4-BE49-F238E27FC236}">
                <a16:creationId xmlns:a16="http://schemas.microsoft.com/office/drawing/2014/main" id="{3628FBE5-6F11-D093-36BC-111C3C2AFDB4}"/>
              </a:ext>
            </a:extLst>
          </p:cNvPr>
          <p:cNvSpPr>
            <a:spLocks noGrp="1"/>
          </p:cNvSpPr>
          <p:nvPr>
            <p:ph type="dt" sz="half" idx="6"/>
          </p:nvPr>
        </p:nvSpPr>
        <p:spPr/>
        <p:txBody>
          <a:bodyPr/>
          <a:lstStyle/>
          <a:p>
            <a:endParaRPr lang="en-US"/>
          </a:p>
        </p:txBody>
      </p:sp>
      <p:sp>
        <p:nvSpPr>
          <p:cNvPr id="22" name="Slide Number Placeholder 21">
            <a:extLst>
              <a:ext uri="{FF2B5EF4-FFF2-40B4-BE49-F238E27FC236}">
                <a16:creationId xmlns:a16="http://schemas.microsoft.com/office/drawing/2014/main" id="{1B03B066-E59C-B24C-996A-3B24694EB7E6}"/>
              </a:ext>
            </a:extLst>
          </p:cNvPr>
          <p:cNvSpPr>
            <a:spLocks noGrp="1"/>
          </p:cNvSpPr>
          <p:nvPr>
            <p:ph type="sldNum" sz="quarter" idx="7"/>
          </p:nvPr>
        </p:nvSpPr>
        <p:spPr/>
        <p:txBody>
          <a:bodyPr/>
          <a:lstStyle/>
          <a:p>
            <a:fld id="{B6F15528-21DE-4FAA-801E-634DDDAF4B2B}" type="slidenum">
              <a:rPr lang="en-GB" smtClean="0"/>
              <a:t>1</a:t>
            </a:fld>
            <a:endParaRPr lang="en-GB"/>
          </a:p>
        </p:txBody>
      </p:sp>
      <p:sp>
        <p:nvSpPr>
          <p:cNvPr id="23" name="Footer Placeholder 22">
            <a:extLst>
              <a:ext uri="{FF2B5EF4-FFF2-40B4-BE49-F238E27FC236}">
                <a16:creationId xmlns:a16="http://schemas.microsoft.com/office/drawing/2014/main" id="{E3E663D7-BC72-0C1F-A875-27DB75EA9D73}"/>
              </a:ext>
            </a:extLst>
          </p:cNvPr>
          <p:cNvSpPr>
            <a:spLocks noGrp="1"/>
          </p:cNvSpPr>
          <p:nvPr>
            <p:ph type="ftr" sz="quarter" idx="5"/>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8298" y="854512"/>
            <a:ext cx="12749451" cy="596622"/>
          </a:xfrm>
          <a:prstGeom prst="rect">
            <a:avLst/>
          </a:prstGeom>
          <a:noFill/>
          <a:ln/>
        </p:spPr>
        <p:txBody>
          <a:bodyPr wrap="none" lIns="0" tIns="0" rIns="0" bIns="0" rtlCol="0" anchor="t"/>
          <a:lstStyle/>
          <a:p>
            <a:pPr marL="0" indent="0">
              <a:lnSpc>
                <a:spcPts val="4650"/>
              </a:lnSpc>
              <a:buNone/>
            </a:pPr>
            <a:r>
              <a:rPr lang="en-US" sz="3750" b="1" dirty="0">
                <a:solidFill>
                  <a:srgbClr val="233939"/>
                </a:solidFill>
                <a:latin typeface="Syne Bold" pitchFamily="34" charset="0"/>
                <a:ea typeface="Syne Bold" pitchFamily="34" charset="-122"/>
                <a:cs typeface="Syne Bold" pitchFamily="34" charset="-120"/>
              </a:rPr>
              <a:t>The Thin Skull Rule and Smith v Leech Brain &amp; Co.</a:t>
            </a:r>
            <a:endParaRPr lang="en-US" sz="3750" dirty="0"/>
          </a:p>
        </p:txBody>
      </p:sp>
      <p:sp>
        <p:nvSpPr>
          <p:cNvPr id="3" name="Text 1"/>
          <p:cNvSpPr/>
          <p:nvPr/>
        </p:nvSpPr>
        <p:spPr>
          <a:xfrm>
            <a:off x="668298" y="1832967"/>
            <a:ext cx="13293804" cy="916543"/>
          </a:xfrm>
          <a:prstGeom prst="rect">
            <a:avLst/>
          </a:prstGeom>
          <a:noFill/>
          <a:ln/>
        </p:spPr>
        <p:txBody>
          <a:bodyPr wrap="square" lIns="0" tIns="0" rIns="0" bIns="0" rtlCol="0" anchor="t"/>
          <a:lstStyle/>
          <a:p>
            <a:pPr marL="0" indent="0">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The thin skull rule, also known as the eggshell skull rule, is a principle in tort law that states that a tortfeasor must take their victim as they find them. This means that if a claimant has a pre-existing condition that makes them more susceptible to injury, the defendant cannot use this as a defence to reduce their liability. The rule was famously applied in the case of Smith v Leech Brain &amp; Co [1962] 2 QB 405.</a:t>
            </a:r>
            <a:endParaRPr lang="en-US" sz="1500" dirty="0"/>
          </a:p>
        </p:txBody>
      </p:sp>
      <p:sp>
        <p:nvSpPr>
          <p:cNvPr id="4" name="Text 2"/>
          <p:cNvSpPr/>
          <p:nvPr/>
        </p:nvSpPr>
        <p:spPr>
          <a:xfrm>
            <a:off x="668298" y="2964299"/>
            <a:ext cx="13293804" cy="1527572"/>
          </a:xfrm>
          <a:prstGeom prst="rect">
            <a:avLst/>
          </a:prstGeom>
          <a:noFill/>
          <a:ln/>
        </p:spPr>
        <p:txBody>
          <a:bodyPr wrap="square" lIns="0" tIns="0" rIns="0" bIns="0" rtlCol="0" anchor="t"/>
          <a:lstStyle/>
          <a:p>
            <a:pPr marL="0" indent="0">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In Smith v Leech Brain &amp; Co, the claimant was splashed with molten metal due to his employer's negligence. The burn caused a pre-existing cancerous condition to become malignant, leading to the claimant's death. The court held that the defendant was liable for the full extent of the harm, including the fatal consequences, even though they could not have foreseen the specific vulnerability of the claimant. This case illustrates that while the type of harm must be foreseeable under the Wagon Mound test, the extent of the harm or the claimant's particular susceptibility need not be. The thin skull rule ensures that vulnerable individuals are not disadvantaged in seeking compensation for their injuries.</a:t>
            </a:r>
            <a:endParaRPr lang="en-US" sz="1500" dirty="0"/>
          </a:p>
        </p:txBody>
      </p:sp>
      <p:sp>
        <p:nvSpPr>
          <p:cNvPr id="5" name="Shape 3"/>
          <p:cNvSpPr/>
          <p:nvPr/>
        </p:nvSpPr>
        <p:spPr>
          <a:xfrm>
            <a:off x="668298" y="4921448"/>
            <a:ext cx="429578" cy="429578"/>
          </a:xfrm>
          <a:prstGeom prst="roundRect">
            <a:avLst>
              <a:gd name="adj" fmla="val 18669"/>
            </a:avLst>
          </a:prstGeom>
          <a:solidFill>
            <a:srgbClr val="DDEEE6"/>
          </a:solidFill>
          <a:ln w="7620">
            <a:solidFill>
              <a:srgbClr val="C3D4CC"/>
            </a:solidFill>
            <a:prstDash val="solid"/>
          </a:ln>
        </p:spPr>
        <p:txBody>
          <a:bodyPr/>
          <a:lstStyle/>
          <a:p>
            <a:endParaRPr lang="en-GB"/>
          </a:p>
        </p:txBody>
      </p:sp>
      <p:sp>
        <p:nvSpPr>
          <p:cNvPr id="6" name="Text 4"/>
          <p:cNvSpPr/>
          <p:nvPr/>
        </p:nvSpPr>
        <p:spPr>
          <a:xfrm>
            <a:off x="827246" y="4993005"/>
            <a:ext cx="111681" cy="286464"/>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1</a:t>
            </a:r>
            <a:endParaRPr lang="en-US" sz="2250" dirty="0"/>
          </a:p>
        </p:txBody>
      </p:sp>
      <p:sp>
        <p:nvSpPr>
          <p:cNvPr id="7" name="Text 5"/>
          <p:cNvSpPr/>
          <p:nvPr/>
        </p:nvSpPr>
        <p:spPr>
          <a:xfrm>
            <a:off x="1288733" y="4921448"/>
            <a:ext cx="4552593" cy="298371"/>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Take Your Victim As You Find Them</a:t>
            </a:r>
            <a:endParaRPr lang="en-US" sz="1850" dirty="0"/>
          </a:p>
        </p:txBody>
      </p:sp>
      <p:sp>
        <p:nvSpPr>
          <p:cNvPr id="8" name="Text 6"/>
          <p:cNvSpPr/>
          <p:nvPr/>
        </p:nvSpPr>
        <p:spPr>
          <a:xfrm>
            <a:off x="1288733" y="5334357"/>
            <a:ext cx="5931098" cy="611029"/>
          </a:xfrm>
          <a:prstGeom prst="rect">
            <a:avLst/>
          </a:prstGeom>
          <a:noFill/>
          <a:ln/>
        </p:spPr>
        <p:txBody>
          <a:bodyPr wrap="square" lIns="0" tIns="0" rIns="0" bIns="0" rtlCol="0" anchor="t"/>
          <a:lstStyle/>
          <a:p>
            <a:pPr marL="0" indent="0">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Defendants are liable for the full extent of harm, even if the claimant has unusual susceptibilities.</a:t>
            </a:r>
            <a:endParaRPr lang="en-US" sz="1500" dirty="0"/>
          </a:p>
        </p:txBody>
      </p:sp>
      <p:sp>
        <p:nvSpPr>
          <p:cNvPr id="9" name="Shape 7"/>
          <p:cNvSpPr/>
          <p:nvPr/>
        </p:nvSpPr>
        <p:spPr>
          <a:xfrm>
            <a:off x="7410688" y="4921448"/>
            <a:ext cx="429578" cy="429578"/>
          </a:xfrm>
          <a:prstGeom prst="roundRect">
            <a:avLst>
              <a:gd name="adj" fmla="val 18669"/>
            </a:avLst>
          </a:prstGeom>
          <a:solidFill>
            <a:srgbClr val="DDEEE6"/>
          </a:solidFill>
          <a:ln w="7620">
            <a:solidFill>
              <a:srgbClr val="C3D4CC"/>
            </a:solidFill>
            <a:prstDash val="solid"/>
          </a:ln>
        </p:spPr>
        <p:txBody>
          <a:bodyPr/>
          <a:lstStyle/>
          <a:p>
            <a:endParaRPr lang="en-GB"/>
          </a:p>
        </p:txBody>
      </p:sp>
      <p:sp>
        <p:nvSpPr>
          <p:cNvPr id="10" name="Text 8"/>
          <p:cNvSpPr/>
          <p:nvPr/>
        </p:nvSpPr>
        <p:spPr>
          <a:xfrm>
            <a:off x="7536061" y="4993005"/>
            <a:ext cx="178713" cy="286464"/>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2</a:t>
            </a:r>
            <a:endParaRPr lang="en-US" sz="2250" dirty="0"/>
          </a:p>
        </p:txBody>
      </p:sp>
      <p:sp>
        <p:nvSpPr>
          <p:cNvPr id="11" name="Text 9"/>
          <p:cNvSpPr/>
          <p:nvPr/>
        </p:nvSpPr>
        <p:spPr>
          <a:xfrm>
            <a:off x="8031123" y="4921448"/>
            <a:ext cx="3053715" cy="298371"/>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Type vs Extent of Harm</a:t>
            </a:r>
            <a:endParaRPr lang="en-US" sz="1850" dirty="0"/>
          </a:p>
        </p:txBody>
      </p:sp>
      <p:sp>
        <p:nvSpPr>
          <p:cNvPr id="12" name="Text 10"/>
          <p:cNvSpPr/>
          <p:nvPr/>
        </p:nvSpPr>
        <p:spPr>
          <a:xfrm>
            <a:off x="8031123" y="5334357"/>
            <a:ext cx="5931098" cy="611029"/>
          </a:xfrm>
          <a:prstGeom prst="rect">
            <a:avLst/>
          </a:prstGeom>
          <a:noFill/>
          <a:ln/>
        </p:spPr>
        <p:txBody>
          <a:bodyPr wrap="square" lIns="0" tIns="0" rIns="0" bIns="0" rtlCol="0" anchor="t"/>
          <a:lstStyle/>
          <a:p>
            <a:pPr marL="0" indent="0">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While the type of harm must be foreseeable, the extent or specific manifestation need not be.</a:t>
            </a:r>
            <a:endParaRPr lang="en-US" sz="1500" dirty="0"/>
          </a:p>
        </p:txBody>
      </p:sp>
      <p:sp>
        <p:nvSpPr>
          <p:cNvPr id="13" name="Shape 11"/>
          <p:cNvSpPr/>
          <p:nvPr/>
        </p:nvSpPr>
        <p:spPr>
          <a:xfrm>
            <a:off x="668298" y="6351032"/>
            <a:ext cx="429578" cy="429578"/>
          </a:xfrm>
          <a:prstGeom prst="roundRect">
            <a:avLst>
              <a:gd name="adj" fmla="val 18669"/>
            </a:avLst>
          </a:prstGeom>
          <a:solidFill>
            <a:srgbClr val="DDEEE6"/>
          </a:solidFill>
          <a:ln w="7620">
            <a:solidFill>
              <a:srgbClr val="C3D4CC"/>
            </a:solidFill>
            <a:prstDash val="solid"/>
          </a:ln>
        </p:spPr>
        <p:txBody>
          <a:bodyPr/>
          <a:lstStyle/>
          <a:p>
            <a:endParaRPr lang="en-GB"/>
          </a:p>
        </p:txBody>
      </p:sp>
      <p:sp>
        <p:nvSpPr>
          <p:cNvPr id="14" name="Text 12"/>
          <p:cNvSpPr/>
          <p:nvPr/>
        </p:nvSpPr>
        <p:spPr>
          <a:xfrm>
            <a:off x="791289" y="6422588"/>
            <a:ext cx="183594" cy="286464"/>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3</a:t>
            </a:r>
            <a:endParaRPr lang="en-US" sz="2250" dirty="0"/>
          </a:p>
        </p:txBody>
      </p:sp>
      <p:sp>
        <p:nvSpPr>
          <p:cNvPr id="15" name="Text 13"/>
          <p:cNvSpPr/>
          <p:nvPr/>
        </p:nvSpPr>
        <p:spPr>
          <a:xfrm>
            <a:off x="1288733" y="6351032"/>
            <a:ext cx="3428524" cy="298371"/>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No Reduction in Damages</a:t>
            </a:r>
            <a:endParaRPr lang="en-US" sz="1850" dirty="0"/>
          </a:p>
        </p:txBody>
      </p:sp>
      <p:sp>
        <p:nvSpPr>
          <p:cNvPr id="16" name="Text 14"/>
          <p:cNvSpPr/>
          <p:nvPr/>
        </p:nvSpPr>
        <p:spPr>
          <a:xfrm>
            <a:off x="1288733" y="6763941"/>
            <a:ext cx="5931098" cy="611029"/>
          </a:xfrm>
          <a:prstGeom prst="rect">
            <a:avLst/>
          </a:prstGeom>
          <a:noFill/>
          <a:ln/>
        </p:spPr>
        <p:txBody>
          <a:bodyPr wrap="square" lIns="0" tIns="0" rIns="0" bIns="0" rtlCol="0" anchor="t"/>
          <a:lstStyle/>
          <a:p>
            <a:pPr marL="0" indent="0">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The thin skull rule prevents defendants from arguing for reduced damages based on the claimant's pre-existing conditions.</a:t>
            </a:r>
            <a:endParaRPr lang="en-US" sz="1500" dirty="0"/>
          </a:p>
        </p:txBody>
      </p:sp>
      <p:sp>
        <p:nvSpPr>
          <p:cNvPr id="17" name="Shape 15"/>
          <p:cNvSpPr/>
          <p:nvPr/>
        </p:nvSpPr>
        <p:spPr>
          <a:xfrm>
            <a:off x="7410688" y="6351032"/>
            <a:ext cx="429578" cy="429578"/>
          </a:xfrm>
          <a:prstGeom prst="roundRect">
            <a:avLst>
              <a:gd name="adj" fmla="val 18669"/>
            </a:avLst>
          </a:prstGeom>
          <a:solidFill>
            <a:srgbClr val="DDEEE6"/>
          </a:solidFill>
          <a:ln w="7620">
            <a:solidFill>
              <a:srgbClr val="C3D4CC"/>
            </a:solidFill>
            <a:prstDash val="solid"/>
          </a:ln>
        </p:spPr>
        <p:txBody>
          <a:bodyPr/>
          <a:lstStyle/>
          <a:p>
            <a:endParaRPr lang="en-GB"/>
          </a:p>
        </p:txBody>
      </p:sp>
      <p:sp>
        <p:nvSpPr>
          <p:cNvPr id="18" name="Text 16"/>
          <p:cNvSpPr/>
          <p:nvPr/>
        </p:nvSpPr>
        <p:spPr>
          <a:xfrm>
            <a:off x="7523678" y="6422588"/>
            <a:ext cx="203597" cy="286464"/>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4</a:t>
            </a:r>
            <a:endParaRPr lang="en-US" sz="2250" dirty="0"/>
          </a:p>
        </p:txBody>
      </p:sp>
      <p:sp>
        <p:nvSpPr>
          <p:cNvPr id="19" name="Text 17"/>
          <p:cNvSpPr/>
          <p:nvPr/>
        </p:nvSpPr>
        <p:spPr>
          <a:xfrm>
            <a:off x="8031123" y="6351032"/>
            <a:ext cx="4685467" cy="298371"/>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Protection for Vulnerable Claimants</a:t>
            </a:r>
            <a:endParaRPr lang="en-US" sz="1850" dirty="0"/>
          </a:p>
        </p:txBody>
      </p:sp>
      <p:sp>
        <p:nvSpPr>
          <p:cNvPr id="20" name="Text 18"/>
          <p:cNvSpPr/>
          <p:nvPr/>
        </p:nvSpPr>
        <p:spPr>
          <a:xfrm>
            <a:off x="8031123" y="6763941"/>
            <a:ext cx="5931098" cy="611029"/>
          </a:xfrm>
          <a:prstGeom prst="rect">
            <a:avLst/>
          </a:prstGeom>
          <a:noFill/>
          <a:ln/>
        </p:spPr>
        <p:txBody>
          <a:bodyPr wrap="square" lIns="0" tIns="0" rIns="0" bIns="0" rtlCol="0" anchor="t"/>
          <a:lstStyle/>
          <a:p>
            <a:pPr marL="0" indent="0">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The rule ensures that individuals with pre-existing conditions are not disadvantaged in tort claims.</a:t>
            </a:r>
            <a:endParaRPr lang="en-US" sz="1500" dirty="0"/>
          </a:p>
        </p:txBody>
      </p:sp>
      <p:pic>
        <p:nvPicPr>
          <p:cNvPr id="22" name="Picture 21">
            <a:extLst>
              <a:ext uri="{FF2B5EF4-FFF2-40B4-BE49-F238E27FC236}">
                <a16:creationId xmlns:a16="http://schemas.microsoft.com/office/drawing/2014/main" id="{1E1287E3-EEC1-7FF3-7706-7A6D423C4B18}"/>
              </a:ext>
            </a:extLst>
          </p:cNvPr>
          <p:cNvPicPr>
            <a:picLocks noChangeAspect="1"/>
          </p:cNvPicPr>
          <p:nvPr/>
        </p:nvPicPr>
        <p:blipFill>
          <a:blip r:embed="rId3"/>
          <a:stretch>
            <a:fillRect/>
          </a:stretch>
        </p:blipFill>
        <p:spPr>
          <a:xfrm>
            <a:off x="11953501" y="7802945"/>
            <a:ext cx="2676899" cy="3905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5333" y="593527"/>
            <a:ext cx="10981015" cy="674489"/>
          </a:xfrm>
          <a:prstGeom prst="rect">
            <a:avLst/>
          </a:prstGeom>
          <a:noFill/>
          <a:ln/>
        </p:spPr>
        <p:txBody>
          <a:bodyPr wrap="none" lIns="0" tIns="0" rIns="0" bIns="0" rtlCol="0" anchor="t"/>
          <a:lstStyle/>
          <a:p>
            <a:pPr marL="0" indent="0">
              <a:lnSpc>
                <a:spcPts val="5300"/>
              </a:lnSpc>
              <a:buNone/>
            </a:pPr>
            <a:r>
              <a:rPr lang="en-US" sz="4200" b="1" dirty="0">
                <a:solidFill>
                  <a:srgbClr val="233939"/>
                </a:solidFill>
                <a:latin typeface="Syne Bold" pitchFamily="34" charset="0"/>
                <a:ea typeface="Syne Bold" pitchFamily="34" charset="-122"/>
                <a:cs typeface="Syne Bold" pitchFamily="34" charset="-120"/>
              </a:rPr>
              <a:t>Recent Developments and Criticisms</a:t>
            </a:r>
            <a:endParaRPr lang="en-US" sz="4200" dirty="0"/>
          </a:p>
        </p:txBody>
      </p:sp>
      <p:sp>
        <p:nvSpPr>
          <p:cNvPr id="3" name="Text 1"/>
          <p:cNvSpPr/>
          <p:nvPr/>
        </p:nvSpPr>
        <p:spPr>
          <a:xfrm>
            <a:off x="755333" y="1699617"/>
            <a:ext cx="13119735" cy="1726406"/>
          </a:xfrm>
          <a:prstGeom prst="rect">
            <a:avLst/>
          </a:prstGeom>
          <a:noFill/>
          <a:ln/>
        </p:spPr>
        <p:txBody>
          <a:bodyPr wrap="square" lIns="0" tIns="0" rIns="0" bIns="0" rtlCol="0" anchor="t"/>
          <a:lstStyle/>
          <a:p>
            <a:pPr marL="0" indent="0">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Recent developments in causation and remoteness have seen courts grappling with complex scenarios, particularly in medical negligence cases. The case of Chester v Afshar [2004] UKHL 41 introduced a modified approach to causation in informed consent cases. Here, the House of Lords held that the doctor's failure to warn of a small risk associated with surgery could be considered causative of the patient's injury, even though the patient might have consented to the surgery at a later date. This decision has been criticised for stretching traditional causation principles to achieve a just result.</a:t>
            </a:r>
            <a:endParaRPr lang="en-US" sz="1650" dirty="0"/>
          </a:p>
        </p:txBody>
      </p:sp>
      <p:sp>
        <p:nvSpPr>
          <p:cNvPr id="4" name="Text 2"/>
          <p:cNvSpPr/>
          <p:nvPr/>
        </p:nvSpPr>
        <p:spPr>
          <a:xfrm>
            <a:off x="755333" y="3668792"/>
            <a:ext cx="13119735" cy="1726406"/>
          </a:xfrm>
          <a:prstGeom prst="rect">
            <a:avLst/>
          </a:prstGeom>
          <a:noFill/>
          <a:ln/>
        </p:spPr>
        <p:txBody>
          <a:bodyPr wrap="square" lIns="0" tIns="0" rIns="0" bIns="0" rtlCol="0" anchor="t"/>
          <a:lstStyle/>
          <a:p>
            <a:pPr marL="0" indent="0">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In Hong Kong, the Court of Final Appeal has addressed causation issues in cases such as Yeung Mei Hoi v Tam Cheuk Shing [2015] HKCFA 42, which dealt with the 'loss of chance' doctrine in medical negligence. The court emphasised the need for a robust and pragmatic approach to causation, considering the realities of medical practice. Critics argue that these developments, while well-intentioned, may lead to uncertainty and potentially expand liability in ways that could have unintended consequences for healthcare providers and other professionals.</a:t>
            </a:r>
            <a:endParaRPr lang="en-US" sz="1650" dirty="0"/>
          </a:p>
        </p:txBody>
      </p:sp>
      <p:sp>
        <p:nvSpPr>
          <p:cNvPr id="5" name="Text 3"/>
          <p:cNvSpPr/>
          <p:nvPr/>
        </p:nvSpPr>
        <p:spPr>
          <a:xfrm>
            <a:off x="755333" y="5853708"/>
            <a:ext cx="2697837" cy="337185"/>
          </a:xfrm>
          <a:prstGeom prst="rect">
            <a:avLst/>
          </a:prstGeom>
          <a:noFill/>
          <a:ln/>
        </p:spPr>
        <p:txBody>
          <a:bodyPr wrap="none" lIns="0" tIns="0" rIns="0" bIns="0" rtlCol="0" anchor="t"/>
          <a:lstStyle/>
          <a:p>
            <a:pPr marL="0" indent="0">
              <a:lnSpc>
                <a:spcPts val="2650"/>
              </a:lnSpc>
              <a:buNone/>
            </a:pPr>
            <a:r>
              <a:rPr lang="en-US" sz="2100" b="1" dirty="0">
                <a:solidFill>
                  <a:srgbClr val="233939"/>
                </a:solidFill>
                <a:latin typeface="Syne Bold" pitchFamily="34" charset="0"/>
                <a:ea typeface="Syne Bold" pitchFamily="34" charset="-122"/>
                <a:cs typeface="Syne Bold" pitchFamily="34" charset="-120"/>
              </a:rPr>
              <a:t>Informed Consent</a:t>
            </a:r>
            <a:endParaRPr lang="en-US" sz="2100" dirty="0"/>
          </a:p>
        </p:txBody>
      </p:sp>
      <p:sp>
        <p:nvSpPr>
          <p:cNvPr id="6" name="Text 4"/>
          <p:cNvSpPr/>
          <p:nvPr/>
        </p:nvSpPr>
        <p:spPr>
          <a:xfrm>
            <a:off x="755333" y="6406634"/>
            <a:ext cx="4021693" cy="1035844"/>
          </a:xfrm>
          <a:prstGeom prst="rect">
            <a:avLst/>
          </a:prstGeom>
          <a:noFill/>
          <a:ln/>
        </p:spPr>
        <p:txBody>
          <a:bodyPr wrap="square" lIns="0" tIns="0" rIns="0" bIns="0" rtlCol="0" anchor="t"/>
          <a:lstStyle/>
          <a:p>
            <a:pPr marL="0" indent="0">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Chester v Afshar modified causation principles in cases involving failure to warn of medical risks.</a:t>
            </a:r>
            <a:endParaRPr lang="en-US" sz="1650" dirty="0"/>
          </a:p>
        </p:txBody>
      </p:sp>
      <p:sp>
        <p:nvSpPr>
          <p:cNvPr id="7" name="Text 5"/>
          <p:cNvSpPr/>
          <p:nvPr/>
        </p:nvSpPr>
        <p:spPr>
          <a:xfrm>
            <a:off x="5311140" y="5853708"/>
            <a:ext cx="2697837" cy="337185"/>
          </a:xfrm>
          <a:prstGeom prst="rect">
            <a:avLst/>
          </a:prstGeom>
          <a:noFill/>
          <a:ln/>
        </p:spPr>
        <p:txBody>
          <a:bodyPr wrap="none" lIns="0" tIns="0" rIns="0" bIns="0" rtlCol="0" anchor="t"/>
          <a:lstStyle/>
          <a:p>
            <a:pPr marL="0" indent="0">
              <a:lnSpc>
                <a:spcPts val="2650"/>
              </a:lnSpc>
              <a:buNone/>
            </a:pPr>
            <a:r>
              <a:rPr lang="en-US" sz="2100" b="1" dirty="0">
                <a:solidFill>
                  <a:srgbClr val="233939"/>
                </a:solidFill>
                <a:latin typeface="Syne Bold" pitchFamily="34" charset="0"/>
                <a:ea typeface="Syne Bold" pitchFamily="34" charset="-122"/>
                <a:cs typeface="Syne Bold" pitchFamily="34" charset="-120"/>
              </a:rPr>
              <a:t>Loss of Chance</a:t>
            </a:r>
            <a:endParaRPr lang="en-US" sz="2100" dirty="0"/>
          </a:p>
        </p:txBody>
      </p:sp>
      <p:sp>
        <p:nvSpPr>
          <p:cNvPr id="8" name="Text 6"/>
          <p:cNvSpPr/>
          <p:nvPr/>
        </p:nvSpPr>
        <p:spPr>
          <a:xfrm>
            <a:off x="5311140" y="6406634"/>
            <a:ext cx="4021693" cy="1035844"/>
          </a:xfrm>
          <a:prstGeom prst="rect">
            <a:avLst/>
          </a:prstGeom>
          <a:noFill/>
          <a:ln/>
        </p:spPr>
        <p:txBody>
          <a:bodyPr wrap="square" lIns="0" tIns="0" rIns="0" bIns="0" rtlCol="0" anchor="t"/>
          <a:lstStyle/>
          <a:p>
            <a:pPr marL="0" indent="0">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Yeung Mei Hoi v Tam Cheuk Shing addressed the complex issue of lost opportunities in medical contexts.</a:t>
            </a:r>
            <a:endParaRPr lang="en-US" sz="1650" dirty="0"/>
          </a:p>
        </p:txBody>
      </p:sp>
      <p:sp>
        <p:nvSpPr>
          <p:cNvPr id="9" name="Text 7"/>
          <p:cNvSpPr/>
          <p:nvPr/>
        </p:nvSpPr>
        <p:spPr>
          <a:xfrm>
            <a:off x="9866948" y="5853708"/>
            <a:ext cx="2697837" cy="337185"/>
          </a:xfrm>
          <a:prstGeom prst="rect">
            <a:avLst/>
          </a:prstGeom>
          <a:noFill/>
          <a:ln/>
        </p:spPr>
        <p:txBody>
          <a:bodyPr wrap="none" lIns="0" tIns="0" rIns="0" bIns="0" rtlCol="0" anchor="t"/>
          <a:lstStyle/>
          <a:p>
            <a:pPr marL="0" indent="0">
              <a:lnSpc>
                <a:spcPts val="2650"/>
              </a:lnSpc>
              <a:buNone/>
            </a:pPr>
            <a:r>
              <a:rPr lang="en-US" sz="2100" b="1" dirty="0">
                <a:solidFill>
                  <a:srgbClr val="233939"/>
                </a:solidFill>
                <a:latin typeface="Syne Bold" pitchFamily="34" charset="0"/>
                <a:ea typeface="Syne Bold" pitchFamily="34" charset="-122"/>
                <a:cs typeface="Syne Bold" pitchFamily="34" charset="-120"/>
              </a:rPr>
              <a:t>Criticisms</a:t>
            </a:r>
            <a:endParaRPr lang="en-US" sz="2100" dirty="0"/>
          </a:p>
        </p:txBody>
      </p:sp>
      <p:sp>
        <p:nvSpPr>
          <p:cNvPr id="10" name="Text 8"/>
          <p:cNvSpPr/>
          <p:nvPr/>
        </p:nvSpPr>
        <p:spPr>
          <a:xfrm>
            <a:off x="9866948" y="6406634"/>
            <a:ext cx="4021693" cy="1035844"/>
          </a:xfrm>
          <a:prstGeom prst="rect">
            <a:avLst/>
          </a:prstGeom>
          <a:noFill/>
          <a:ln/>
        </p:spPr>
        <p:txBody>
          <a:bodyPr wrap="square" lIns="0" tIns="0" rIns="0" bIns="0" rtlCol="0" anchor="t"/>
          <a:lstStyle/>
          <a:p>
            <a:pPr marL="0" indent="0">
              <a:lnSpc>
                <a:spcPts val="2700"/>
              </a:lnSpc>
              <a:buNone/>
            </a:pPr>
            <a:r>
              <a:rPr lang="en-US" sz="1650" dirty="0">
                <a:solidFill>
                  <a:srgbClr val="3B4E4E"/>
                </a:solidFill>
                <a:latin typeface="Overpass Light" pitchFamily="34" charset="0"/>
                <a:ea typeface="Overpass Light" pitchFamily="34" charset="-122"/>
                <a:cs typeface="Overpass Light" pitchFamily="34" charset="-120"/>
              </a:rPr>
              <a:t>Concerns about legal uncertainty and potential expansion of liability in professional negligence cases.</a:t>
            </a:r>
            <a:endParaRPr lang="en-US" sz="1650" dirty="0"/>
          </a:p>
        </p:txBody>
      </p:sp>
      <p:pic>
        <p:nvPicPr>
          <p:cNvPr id="12" name="Picture 11">
            <a:extLst>
              <a:ext uri="{FF2B5EF4-FFF2-40B4-BE49-F238E27FC236}">
                <a16:creationId xmlns:a16="http://schemas.microsoft.com/office/drawing/2014/main" id="{F5D34C66-0DD4-2EA9-1FF5-B355B8E6EA4B}"/>
              </a:ext>
            </a:extLst>
          </p:cNvPr>
          <p:cNvPicPr>
            <a:picLocks noChangeAspect="1"/>
          </p:cNvPicPr>
          <p:nvPr/>
        </p:nvPicPr>
        <p:blipFill>
          <a:blip r:embed="rId3"/>
          <a:stretch>
            <a:fillRect/>
          </a:stretch>
        </p:blipFill>
        <p:spPr>
          <a:xfrm>
            <a:off x="11953501" y="7813335"/>
            <a:ext cx="2676899" cy="390580"/>
          </a:xfrm>
          <a:prstGeom prst="rect">
            <a:avLst/>
          </a:prstGeom>
        </p:spPr>
      </p:pic>
      <p:pic>
        <p:nvPicPr>
          <p:cNvPr id="14" name="Picture 13">
            <a:extLst>
              <a:ext uri="{FF2B5EF4-FFF2-40B4-BE49-F238E27FC236}">
                <a16:creationId xmlns:a16="http://schemas.microsoft.com/office/drawing/2014/main" id="{5578A7BC-27EF-035F-7FB2-6A4D841BF09D}"/>
              </a:ext>
            </a:extLst>
          </p:cNvPr>
          <p:cNvPicPr>
            <a:picLocks noChangeAspect="1"/>
          </p:cNvPicPr>
          <p:nvPr/>
        </p:nvPicPr>
        <p:blipFill>
          <a:blip r:embed="rId3"/>
          <a:stretch>
            <a:fillRect/>
          </a:stretch>
        </p:blipFill>
        <p:spPr>
          <a:xfrm>
            <a:off x="11877794" y="7618045"/>
            <a:ext cx="2676899" cy="3905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2949" y="576024"/>
            <a:ext cx="10306288" cy="654368"/>
          </a:xfrm>
          <a:prstGeom prst="rect">
            <a:avLst/>
          </a:prstGeom>
          <a:noFill/>
          <a:ln/>
        </p:spPr>
        <p:txBody>
          <a:bodyPr wrap="none" lIns="0" tIns="0" rIns="0" bIns="0" rtlCol="0" anchor="t"/>
          <a:lstStyle/>
          <a:p>
            <a:pPr marL="0" indent="0">
              <a:lnSpc>
                <a:spcPts val="5150"/>
              </a:lnSpc>
              <a:buNone/>
            </a:pPr>
            <a:r>
              <a:rPr lang="en-US" sz="4100" b="1" dirty="0">
                <a:solidFill>
                  <a:srgbClr val="233939"/>
                </a:solidFill>
                <a:latin typeface="Syne Bold" pitchFamily="34" charset="0"/>
                <a:ea typeface="Syne Bold" pitchFamily="34" charset="-122"/>
                <a:cs typeface="Syne Bold" pitchFamily="34" charset="-120"/>
              </a:rPr>
              <a:t>Conclusion and Future Perspectives</a:t>
            </a:r>
            <a:endParaRPr lang="en-US" sz="4100" dirty="0"/>
          </a:p>
        </p:txBody>
      </p:sp>
      <p:sp>
        <p:nvSpPr>
          <p:cNvPr id="3" name="Text 1"/>
          <p:cNvSpPr/>
          <p:nvPr/>
        </p:nvSpPr>
        <p:spPr>
          <a:xfrm>
            <a:off x="732949" y="1649135"/>
            <a:ext cx="13164503" cy="1340168"/>
          </a:xfrm>
          <a:prstGeom prst="rect">
            <a:avLst/>
          </a:prstGeom>
          <a:noFill/>
          <a:ln/>
        </p:spPr>
        <p:txBody>
          <a:bodyPr wrap="square" lIns="0" tIns="0" rIns="0" bIns="0" rtlCol="0" anchor="t"/>
          <a:lstStyle/>
          <a:p>
            <a:pPr marL="0" indent="0">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As we conclude our exploration of causation and remoteness in tort law, it is clear that these principles continue to evolve in response to complex legal challenges. The courts have shown a willingness to adapt traditional tests to achieve just outcomes, particularly in cases involving medical negligence and informed consent. However, this flexibility must be balanced against the need for legal certainty and predictability.</a:t>
            </a:r>
            <a:endParaRPr lang="en-US" sz="1600" dirty="0"/>
          </a:p>
        </p:txBody>
      </p:sp>
      <p:sp>
        <p:nvSpPr>
          <p:cNvPr id="4" name="Text 2"/>
          <p:cNvSpPr/>
          <p:nvPr/>
        </p:nvSpPr>
        <p:spPr>
          <a:xfrm>
            <a:off x="732949" y="3224808"/>
            <a:ext cx="13164503" cy="1675209"/>
          </a:xfrm>
          <a:prstGeom prst="rect">
            <a:avLst/>
          </a:prstGeom>
          <a:noFill/>
          <a:ln/>
        </p:spPr>
        <p:txBody>
          <a:bodyPr wrap="square" lIns="0" tIns="0" rIns="0" bIns="0" rtlCol="0" anchor="t"/>
          <a:lstStyle/>
          <a:p>
            <a:pPr marL="0" indent="0">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Looking to the future, it is likely that causation and remoteness will face new challenges in areas such as artificial intelligence, autonomous vehicles, and environmental torts. Legal scholars and practitioners must continue to refine these concepts to ensure they remain fit for purpose in an increasingly complex world. As Lord Nicholls stated in Kuwait Airways Corp v Iraqi Airways Co [2002] UKHL 19, "Causation is to be understood as the man in the street, and not as either the scientist or the metaphysician, would understand it." This pragmatic approach, combined with a willingness to adapt to new scenarios, will be crucial in shaping the future of tort law.</a:t>
            </a:r>
            <a:endParaRPr lang="en-US" sz="1600" dirty="0"/>
          </a:p>
        </p:txBody>
      </p:sp>
      <p:pic>
        <p:nvPicPr>
          <p:cNvPr id="5" name="Image 0" descr="preencoded.png"/>
          <p:cNvPicPr>
            <a:picLocks noChangeAspect="1"/>
          </p:cNvPicPr>
          <p:nvPr/>
        </p:nvPicPr>
        <p:blipFill>
          <a:blip r:embed="rId3"/>
          <a:stretch>
            <a:fillRect/>
          </a:stretch>
        </p:blipFill>
        <p:spPr>
          <a:xfrm>
            <a:off x="732949" y="5135523"/>
            <a:ext cx="523518" cy="523518"/>
          </a:xfrm>
          <a:prstGeom prst="rect">
            <a:avLst/>
          </a:prstGeom>
        </p:spPr>
      </p:pic>
      <p:sp>
        <p:nvSpPr>
          <p:cNvPr id="6" name="Text 3"/>
          <p:cNvSpPr/>
          <p:nvPr/>
        </p:nvSpPr>
        <p:spPr>
          <a:xfrm>
            <a:off x="732949" y="5868352"/>
            <a:ext cx="2617708" cy="327184"/>
          </a:xfrm>
          <a:prstGeom prst="rect">
            <a:avLst/>
          </a:prstGeom>
          <a:noFill/>
          <a:ln/>
        </p:spPr>
        <p:txBody>
          <a:bodyPr wrap="non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Legal Certainty</a:t>
            </a:r>
            <a:endParaRPr lang="en-US" sz="2050" dirty="0"/>
          </a:p>
        </p:txBody>
      </p:sp>
      <p:sp>
        <p:nvSpPr>
          <p:cNvPr id="7" name="Text 4"/>
          <p:cNvSpPr/>
          <p:nvPr/>
        </p:nvSpPr>
        <p:spPr>
          <a:xfrm>
            <a:off x="732949" y="6321147"/>
            <a:ext cx="3055501" cy="1005126"/>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Balancing flexibility with predictability in applying causation principles.</a:t>
            </a:r>
            <a:endParaRPr lang="en-US" sz="1600" dirty="0"/>
          </a:p>
        </p:txBody>
      </p:sp>
      <p:pic>
        <p:nvPicPr>
          <p:cNvPr id="8" name="Image 1" descr="preencoded.png"/>
          <p:cNvPicPr>
            <a:picLocks noChangeAspect="1"/>
          </p:cNvPicPr>
          <p:nvPr/>
        </p:nvPicPr>
        <p:blipFill>
          <a:blip r:embed="rId4"/>
          <a:stretch>
            <a:fillRect/>
          </a:stretch>
        </p:blipFill>
        <p:spPr>
          <a:xfrm>
            <a:off x="4102537" y="5135523"/>
            <a:ext cx="523518" cy="523518"/>
          </a:xfrm>
          <a:prstGeom prst="rect">
            <a:avLst/>
          </a:prstGeom>
        </p:spPr>
      </p:pic>
      <p:sp>
        <p:nvSpPr>
          <p:cNvPr id="9" name="Text 5"/>
          <p:cNvSpPr/>
          <p:nvPr/>
        </p:nvSpPr>
        <p:spPr>
          <a:xfrm>
            <a:off x="4102537" y="5868352"/>
            <a:ext cx="3055620" cy="654368"/>
          </a:xfrm>
          <a:prstGeom prst="rect">
            <a:avLst/>
          </a:prstGeom>
          <a:noFill/>
          <a:ln/>
        </p:spPr>
        <p:txBody>
          <a:bodyPr wrap="squar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Emerging Technologies</a:t>
            </a:r>
            <a:endParaRPr lang="en-US" sz="2050" dirty="0"/>
          </a:p>
        </p:txBody>
      </p:sp>
      <p:sp>
        <p:nvSpPr>
          <p:cNvPr id="10" name="Text 6"/>
          <p:cNvSpPr/>
          <p:nvPr/>
        </p:nvSpPr>
        <p:spPr>
          <a:xfrm>
            <a:off x="4102537" y="6648331"/>
            <a:ext cx="3055620" cy="1005126"/>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Adapting causation concepts to challenges posed by AI and autonomous systems.</a:t>
            </a:r>
            <a:endParaRPr lang="en-US" sz="1600" dirty="0"/>
          </a:p>
        </p:txBody>
      </p:sp>
      <p:pic>
        <p:nvPicPr>
          <p:cNvPr id="11" name="Image 2" descr="preencoded.png"/>
          <p:cNvPicPr>
            <a:picLocks noChangeAspect="1"/>
          </p:cNvPicPr>
          <p:nvPr/>
        </p:nvPicPr>
        <p:blipFill>
          <a:blip r:embed="rId5"/>
          <a:stretch>
            <a:fillRect/>
          </a:stretch>
        </p:blipFill>
        <p:spPr>
          <a:xfrm>
            <a:off x="7472243" y="5135523"/>
            <a:ext cx="523518" cy="523518"/>
          </a:xfrm>
          <a:prstGeom prst="rect">
            <a:avLst/>
          </a:prstGeom>
        </p:spPr>
      </p:pic>
      <p:sp>
        <p:nvSpPr>
          <p:cNvPr id="12" name="Text 7"/>
          <p:cNvSpPr/>
          <p:nvPr/>
        </p:nvSpPr>
        <p:spPr>
          <a:xfrm>
            <a:off x="7472243" y="5868352"/>
            <a:ext cx="2708672" cy="327184"/>
          </a:xfrm>
          <a:prstGeom prst="rect">
            <a:avLst/>
          </a:prstGeom>
          <a:noFill/>
          <a:ln/>
        </p:spPr>
        <p:txBody>
          <a:bodyPr wrap="non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Global Perspective</a:t>
            </a:r>
            <a:endParaRPr lang="en-US" sz="2050" dirty="0"/>
          </a:p>
        </p:txBody>
      </p:sp>
      <p:sp>
        <p:nvSpPr>
          <p:cNvPr id="13" name="Text 8"/>
          <p:cNvSpPr/>
          <p:nvPr/>
        </p:nvSpPr>
        <p:spPr>
          <a:xfrm>
            <a:off x="7472243" y="6321147"/>
            <a:ext cx="3055501" cy="1005126"/>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Considering international approaches to causation and remoteness in tort law.</a:t>
            </a:r>
            <a:endParaRPr lang="en-US" sz="1600" dirty="0"/>
          </a:p>
        </p:txBody>
      </p:sp>
      <p:pic>
        <p:nvPicPr>
          <p:cNvPr id="14" name="Image 3" descr="preencoded.png"/>
          <p:cNvPicPr>
            <a:picLocks noChangeAspect="1"/>
          </p:cNvPicPr>
          <p:nvPr/>
        </p:nvPicPr>
        <p:blipFill>
          <a:blip r:embed="rId6"/>
          <a:stretch>
            <a:fillRect/>
          </a:stretch>
        </p:blipFill>
        <p:spPr>
          <a:xfrm>
            <a:off x="10841831" y="5135523"/>
            <a:ext cx="523518" cy="523518"/>
          </a:xfrm>
          <a:prstGeom prst="rect">
            <a:avLst/>
          </a:prstGeom>
        </p:spPr>
      </p:pic>
      <p:sp>
        <p:nvSpPr>
          <p:cNvPr id="15" name="Text 9"/>
          <p:cNvSpPr/>
          <p:nvPr/>
        </p:nvSpPr>
        <p:spPr>
          <a:xfrm>
            <a:off x="10841831" y="5868352"/>
            <a:ext cx="2646045" cy="327184"/>
          </a:xfrm>
          <a:prstGeom prst="rect">
            <a:avLst/>
          </a:prstGeom>
          <a:noFill/>
          <a:ln/>
        </p:spPr>
        <p:txBody>
          <a:bodyPr wrap="non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Ongoing Research</a:t>
            </a:r>
            <a:endParaRPr lang="en-US" sz="2050" dirty="0"/>
          </a:p>
        </p:txBody>
      </p:sp>
      <p:sp>
        <p:nvSpPr>
          <p:cNvPr id="16" name="Text 10"/>
          <p:cNvSpPr/>
          <p:nvPr/>
        </p:nvSpPr>
        <p:spPr>
          <a:xfrm>
            <a:off x="10841831" y="6321147"/>
            <a:ext cx="3055620" cy="1005126"/>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Continual refinement of legal principles through academic study and case law analysis.</a:t>
            </a:r>
            <a:endParaRPr lang="en-US" sz="1600" dirty="0"/>
          </a:p>
        </p:txBody>
      </p:sp>
      <p:pic>
        <p:nvPicPr>
          <p:cNvPr id="18" name="Picture 17">
            <a:extLst>
              <a:ext uri="{FF2B5EF4-FFF2-40B4-BE49-F238E27FC236}">
                <a16:creationId xmlns:a16="http://schemas.microsoft.com/office/drawing/2014/main" id="{6E0E73E6-06A4-5156-B92E-79533873E838}"/>
              </a:ext>
            </a:extLst>
          </p:cNvPr>
          <p:cNvPicPr>
            <a:picLocks noChangeAspect="1"/>
          </p:cNvPicPr>
          <p:nvPr/>
        </p:nvPicPr>
        <p:blipFill>
          <a:blip r:embed="rId7"/>
          <a:stretch>
            <a:fillRect/>
          </a:stretch>
        </p:blipFill>
        <p:spPr>
          <a:xfrm>
            <a:off x="11925145" y="7741496"/>
            <a:ext cx="2676899" cy="3905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4630400" cy="8229600"/>
            <a:chOff x="0" y="0"/>
            <a:chExt cx="14630400" cy="8229600"/>
          </a:xfrm>
        </p:grpSpPr>
        <p:pic>
          <p:nvPicPr>
            <p:cNvPr id="3" name="object 3"/>
            <p:cNvPicPr/>
            <p:nvPr/>
          </p:nvPicPr>
          <p:blipFill>
            <a:blip r:embed="rId2" cstate="print"/>
            <a:stretch>
              <a:fillRect/>
            </a:stretch>
          </p:blipFill>
          <p:spPr>
            <a:xfrm>
              <a:off x="0" y="0"/>
              <a:ext cx="14630399" cy="8229596"/>
            </a:xfrm>
            <a:prstGeom prst="rect">
              <a:avLst/>
            </a:prstGeom>
          </p:spPr>
        </p:pic>
        <p:sp>
          <p:nvSpPr>
            <p:cNvPr id="4" name="object 4"/>
            <p:cNvSpPr/>
            <p:nvPr/>
          </p:nvSpPr>
          <p:spPr>
            <a:xfrm>
              <a:off x="729996" y="731519"/>
              <a:ext cx="13167360" cy="6766559"/>
            </a:xfrm>
            <a:custGeom>
              <a:avLst/>
              <a:gdLst/>
              <a:ahLst/>
              <a:cxnLst/>
              <a:rect l="l" t="t" r="r" b="b"/>
              <a:pathLst>
                <a:path w="13167360" h="6766559">
                  <a:moveTo>
                    <a:pt x="0" y="6766559"/>
                  </a:moveTo>
                  <a:lnTo>
                    <a:pt x="13167360" y="6766559"/>
                  </a:lnTo>
                  <a:lnTo>
                    <a:pt x="13167360" y="0"/>
                  </a:lnTo>
                  <a:lnTo>
                    <a:pt x="0" y="0"/>
                  </a:lnTo>
                  <a:lnTo>
                    <a:pt x="0" y="6766559"/>
                  </a:lnTo>
                  <a:close/>
                </a:path>
              </a:pathLst>
            </a:custGeom>
            <a:ln w="15875">
              <a:solidFill>
                <a:srgbClr val="83992A"/>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3784091"/>
              <a:ext cx="914399" cy="728472"/>
            </a:xfrm>
            <a:prstGeom prst="rect">
              <a:avLst/>
            </a:prstGeom>
          </p:spPr>
        </p:pic>
        <p:pic>
          <p:nvPicPr>
            <p:cNvPr id="6" name="object 6"/>
            <p:cNvPicPr/>
            <p:nvPr/>
          </p:nvPicPr>
          <p:blipFill>
            <a:blip r:embed="rId4" cstate="print"/>
            <a:stretch>
              <a:fillRect/>
            </a:stretch>
          </p:blipFill>
          <p:spPr>
            <a:xfrm>
              <a:off x="13725143" y="3784091"/>
              <a:ext cx="905255" cy="728472"/>
            </a:xfrm>
            <a:prstGeom prst="rect">
              <a:avLst/>
            </a:prstGeom>
          </p:spPr>
        </p:pic>
        <p:sp>
          <p:nvSpPr>
            <p:cNvPr id="7" name="object 7"/>
            <p:cNvSpPr/>
            <p:nvPr/>
          </p:nvSpPr>
          <p:spPr>
            <a:xfrm>
              <a:off x="1674876" y="2906267"/>
              <a:ext cx="11289030" cy="0"/>
            </a:xfrm>
            <a:custGeom>
              <a:avLst/>
              <a:gdLst/>
              <a:ahLst/>
              <a:cxnLst/>
              <a:rect l="l" t="t" r="r" b="b"/>
              <a:pathLst>
                <a:path w="11289030">
                  <a:moveTo>
                    <a:pt x="0" y="0"/>
                  </a:moveTo>
                  <a:lnTo>
                    <a:pt x="11288776" y="0"/>
                  </a:lnTo>
                </a:path>
              </a:pathLst>
            </a:custGeom>
            <a:ln w="15875">
              <a:solidFill>
                <a:srgbClr val="83992A"/>
              </a:solidFill>
            </a:ln>
          </p:spPr>
          <p:txBody>
            <a:bodyPr wrap="square" lIns="0" tIns="0" rIns="0" bIns="0" rtlCol="0"/>
            <a:lstStyle/>
            <a:p>
              <a:endParaRPr/>
            </a:p>
          </p:txBody>
        </p:sp>
      </p:grpSp>
      <p:sp>
        <p:nvSpPr>
          <p:cNvPr id="8" name="object 8"/>
          <p:cNvSpPr txBox="1"/>
          <p:nvPr/>
        </p:nvSpPr>
        <p:spPr>
          <a:xfrm>
            <a:off x="1580769" y="2870149"/>
            <a:ext cx="2414905" cy="2440305"/>
          </a:xfrm>
          <a:prstGeom prst="rect">
            <a:avLst/>
          </a:prstGeom>
        </p:spPr>
        <p:txBody>
          <a:bodyPr vert="horz" wrap="square" lIns="0" tIns="12065" rIns="0" bIns="0" rtlCol="0">
            <a:spAutoFit/>
          </a:bodyPr>
          <a:lstStyle/>
          <a:p>
            <a:pPr marL="12700" marR="5080" indent="-635" algn="ctr">
              <a:lnSpc>
                <a:spcPct val="100600"/>
              </a:lnSpc>
              <a:spcBef>
                <a:spcPts val="95"/>
              </a:spcBef>
            </a:pPr>
            <a:r>
              <a:rPr sz="5250" b="1" spc="-10" dirty="0">
                <a:solidFill>
                  <a:srgbClr val="252525"/>
                </a:solidFill>
                <a:latin typeface="Times New Roman"/>
                <a:cs typeface="Times New Roman"/>
              </a:rPr>
              <a:t>Minor </a:t>
            </a:r>
            <a:r>
              <a:rPr sz="5250" b="1" spc="155" dirty="0">
                <a:solidFill>
                  <a:srgbClr val="252525"/>
                </a:solidFill>
                <a:latin typeface="Times New Roman"/>
                <a:cs typeface="Times New Roman"/>
              </a:rPr>
              <a:t>House </a:t>
            </a:r>
            <a:r>
              <a:rPr sz="5250" b="1" spc="-10" dirty="0">
                <a:solidFill>
                  <a:srgbClr val="252525"/>
                </a:solidFill>
                <a:latin typeface="Times New Roman"/>
                <a:cs typeface="Times New Roman"/>
              </a:rPr>
              <a:t>Keeping</a:t>
            </a:r>
            <a:endParaRPr sz="5250">
              <a:latin typeface="Times New Roman"/>
              <a:cs typeface="Times New Roman"/>
            </a:endParaRPr>
          </a:p>
        </p:txBody>
      </p:sp>
      <p:sp>
        <p:nvSpPr>
          <p:cNvPr id="10" name="object 10"/>
          <p:cNvSpPr txBox="1"/>
          <p:nvPr/>
        </p:nvSpPr>
        <p:spPr>
          <a:xfrm>
            <a:off x="13735938" y="7708188"/>
            <a:ext cx="97155"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Times New Roman"/>
                <a:cs typeface="Times New Roman"/>
              </a:rPr>
              <a:t>2</a:t>
            </a:r>
            <a:endParaRPr sz="1200">
              <a:latin typeface="Times New Roman"/>
              <a:cs typeface="Times New Roman"/>
            </a:endParaRPr>
          </a:p>
        </p:txBody>
      </p:sp>
      <p:grpSp>
        <p:nvGrpSpPr>
          <p:cNvPr id="11" name="object 11"/>
          <p:cNvGrpSpPr/>
          <p:nvPr/>
        </p:nvGrpSpPr>
        <p:grpSpPr>
          <a:xfrm>
            <a:off x="6563868" y="967739"/>
            <a:ext cx="7097395" cy="1325880"/>
            <a:chOff x="6563868" y="967739"/>
            <a:chExt cx="7097395" cy="1325880"/>
          </a:xfrm>
        </p:grpSpPr>
        <p:sp>
          <p:nvSpPr>
            <p:cNvPr id="12" name="object 12"/>
            <p:cNvSpPr/>
            <p:nvPr/>
          </p:nvSpPr>
          <p:spPr>
            <a:xfrm>
              <a:off x="6563868" y="967739"/>
              <a:ext cx="7097395" cy="1325880"/>
            </a:xfrm>
            <a:custGeom>
              <a:avLst/>
              <a:gdLst/>
              <a:ahLst/>
              <a:cxnLst/>
              <a:rect l="l" t="t" r="r" b="b"/>
              <a:pathLst>
                <a:path w="7097394" h="1325880">
                  <a:moveTo>
                    <a:pt x="6964680" y="0"/>
                  </a:moveTo>
                  <a:lnTo>
                    <a:pt x="132587" y="0"/>
                  </a:lnTo>
                  <a:lnTo>
                    <a:pt x="90659" y="6754"/>
                  </a:lnTo>
                  <a:lnTo>
                    <a:pt x="54260" y="25566"/>
                  </a:lnTo>
                  <a:lnTo>
                    <a:pt x="25566" y="54260"/>
                  </a:lnTo>
                  <a:lnTo>
                    <a:pt x="6754" y="90659"/>
                  </a:lnTo>
                  <a:lnTo>
                    <a:pt x="0" y="132587"/>
                  </a:lnTo>
                  <a:lnTo>
                    <a:pt x="0" y="1193291"/>
                  </a:lnTo>
                  <a:lnTo>
                    <a:pt x="6754" y="1235220"/>
                  </a:lnTo>
                  <a:lnTo>
                    <a:pt x="25566" y="1271619"/>
                  </a:lnTo>
                  <a:lnTo>
                    <a:pt x="54260" y="1300313"/>
                  </a:lnTo>
                  <a:lnTo>
                    <a:pt x="90659" y="1319125"/>
                  </a:lnTo>
                  <a:lnTo>
                    <a:pt x="132587" y="1325879"/>
                  </a:lnTo>
                  <a:lnTo>
                    <a:pt x="6964680" y="1325879"/>
                  </a:lnTo>
                  <a:lnTo>
                    <a:pt x="7006608" y="1319125"/>
                  </a:lnTo>
                  <a:lnTo>
                    <a:pt x="7043007" y="1300313"/>
                  </a:lnTo>
                  <a:lnTo>
                    <a:pt x="7071701" y="1271619"/>
                  </a:lnTo>
                  <a:lnTo>
                    <a:pt x="7090513" y="1235220"/>
                  </a:lnTo>
                  <a:lnTo>
                    <a:pt x="7097268" y="1193291"/>
                  </a:lnTo>
                  <a:lnTo>
                    <a:pt x="7097268" y="132587"/>
                  </a:lnTo>
                  <a:lnTo>
                    <a:pt x="7090513" y="90659"/>
                  </a:lnTo>
                  <a:lnTo>
                    <a:pt x="7071701" y="54260"/>
                  </a:lnTo>
                  <a:lnTo>
                    <a:pt x="7043007" y="25566"/>
                  </a:lnTo>
                  <a:lnTo>
                    <a:pt x="7006608" y="6754"/>
                  </a:lnTo>
                  <a:lnTo>
                    <a:pt x="6964680" y="0"/>
                  </a:lnTo>
                  <a:close/>
                </a:path>
              </a:pathLst>
            </a:custGeom>
            <a:solidFill>
              <a:srgbClr val="3B966F"/>
            </a:solidFill>
          </p:spPr>
          <p:txBody>
            <a:bodyPr wrap="square" lIns="0" tIns="0" rIns="0" bIns="0" rtlCol="0"/>
            <a:lstStyle/>
            <a:p>
              <a:endParaRPr/>
            </a:p>
          </p:txBody>
        </p:sp>
        <p:pic>
          <p:nvPicPr>
            <p:cNvPr id="13" name="object 13"/>
            <p:cNvPicPr/>
            <p:nvPr/>
          </p:nvPicPr>
          <p:blipFill>
            <a:blip r:embed="rId5" cstate="print"/>
            <a:stretch>
              <a:fillRect/>
            </a:stretch>
          </p:blipFill>
          <p:spPr>
            <a:xfrm>
              <a:off x="7210076" y="1749197"/>
              <a:ext cx="435148" cy="145630"/>
            </a:xfrm>
            <a:prstGeom prst="rect">
              <a:avLst/>
            </a:prstGeom>
          </p:spPr>
        </p:pic>
        <p:pic>
          <p:nvPicPr>
            <p:cNvPr id="14" name="object 14"/>
            <p:cNvPicPr/>
            <p:nvPr/>
          </p:nvPicPr>
          <p:blipFill>
            <a:blip r:embed="rId6" cstate="print"/>
            <a:stretch>
              <a:fillRect/>
            </a:stretch>
          </p:blipFill>
          <p:spPr>
            <a:xfrm>
              <a:off x="7086584" y="1423556"/>
              <a:ext cx="89130" cy="89179"/>
            </a:xfrm>
            <a:prstGeom prst="rect">
              <a:avLst/>
            </a:prstGeom>
          </p:spPr>
        </p:pic>
        <p:sp>
          <p:nvSpPr>
            <p:cNvPr id="15" name="object 15"/>
            <p:cNvSpPr/>
            <p:nvPr/>
          </p:nvSpPr>
          <p:spPr>
            <a:xfrm>
              <a:off x="7008622" y="1346847"/>
              <a:ext cx="569595" cy="578485"/>
            </a:xfrm>
            <a:custGeom>
              <a:avLst/>
              <a:gdLst/>
              <a:ahLst/>
              <a:cxnLst/>
              <a:rect l="l" t="t" r="r" b="b"/>
              <a:pathLst>
                <a:path w="569595" h="578485">
                  <a:moveTo>
                    <a:pt x="389712" y="108559"/>
                  </a:moveTo>
                  <a:lnTo>
                    <a:pt x="385330" y="104114"/>
                  </a:lnTo>
                  <a:lnTo>
                    <a:pt x="380923" y="99771"/>
                  </a:lnTo>
                  <a:lnTo>
                    <a:pt x="373837" y="99771"/>
                  </a:lnTo>
                  <a:lnTo>
                    <a:pt x="272491" y="201104"/>
                  </a:lnTo>
                  <a:lnTo>
                    <a:pt x="264756" y="198907"/>
                  </a:lnTo>
                  <a:lnTo>
                    <a:pt x="256425" y="201028"/>
                  </a:lnTo>
                  <a:lnTo>
                    <a:pt x="250659" y="206654"/>
                  </a:lnTo>
                  <a:lnTo>
                    <a:pt x="221107" y="254025"/>
                  </a:lnTo>
                  <a:lnTo>
                    <a:pt x="211594" y="213601"/>
                  </a:lnTo>
                  <a:lnTo>
                    <a:pt x="171780" y="185775"/>
                  </a:lnTo>
                  <a:lnTo>
                    <a:pt x="131762" y="177482"/>
                  </a:lnTo>
                  <a:lnTo>
                    <a:pt x="113207" y="177457"/>
                  </a:lnTo>
                  <a:lnTo>
                    <a:pt x="94792" y="180238"/>
                  </a:lnTo>
                  <a:lnTo>
                    <a:pt x="49606" y="198958"/>
                  </a:lnTo>
                  <a:lnTo>
                    <a:pt x="0" y="357466"/>
                  </a:lnTo>
                  <a:lnTo>
                    <a:pt x="1778" y="366229"/>
                  </a:lnTo>
                  <a:lnTo>
                    <a:pt x="6591" y="373392"/>
                  </a:lnTo>
                  <a:lnTo>
                    <a:pt x="13754" y="378218"/>
                  </a:lnTo>
                  <a:lnTo>
                    <a:pt x="22517" y="379984"/>
                  </a:lnTo>
                  <a:lnTo>
                    <a:pt x="29654" y="378625"/>
                  </a:lnTo>
                  <a:lnTo>
                    <a:pt x="35852" y="375170"/>
                  </a:lnTo>
                  <a:lnTo>
                    <a:pt x="40678" y="369951"/>
                  </a:lnTo>
                  <a:lnTo>
                    <a:pt x="43675" y="363321"/>
                  </a:lnTo>
                  <a:lnTo>
                    <a:pt x="67081" y="266407"/>
                  </a:lnTo>
                  <a:lnTo>
                    <a:pt x="67081" y="578015"/>
                  </a:lnTo>
                  <a:lnTo>
                    <a:pt x="111417" y="578015"/>
                  </a:lnTo>
                  <a:lnTo>
                    <a:pt x="111417" y="377507"/>
                  </a:lnTo>
                  <a:lnTo>
                    <a:pt x="133921" y="377507"/>
                  </a:lnTo>
                  <a:lnTo>
                    <a:pt x="133921" y="578015"/>
                  </a:lnTo>
                  <a:lnTo>
                    <a:pt x="178193" y="578015"/>
                  </a:lnTo>
                  <a:lnTo>
                    <a:pt x="178193" y="264985"/>
                  </a:lnTo>
                  <a:lnTo>
                    <a:pt x="187020" y="302704"/>
                  </a:lnTo>
                  <a:lnTo>
                    <a:pt x="227952" y="317474"/>
                  </a:lnTo>
                  <a:lnTo>
                    <a:pt x="234975" y="314286"/>
                  </a:lnTo>
                  <a:lnTo>
                    <a:pt x="287578" y="228612"/>
                  </a:lnTo>
                  <a:lnTo>
                    <a:pt x="288671" y="223075"/>
                  </a:lnTo>
                  <a:lnTo>
                    <a:pt x="287731" y="217690"/>
                  </a:lnTo>
                  <a:lnTo>
                    <a:pt x="389686" y="115697"/>
                  </a:lnTo>
                  <a:lnTo>
                    <a:pt x="389712" y="108559"/>
                  </a:lnTo>
                  <a:close/>
                </a:path>
                <a:path w="569595" h="578485">
                  <a:moveTo>
                    <a:pt x="569074" y="30022"/>
                  </a:moveTo>
                  <a:lnTo>
                    <a:pt x="566712" y="18338"/>
                  </a:lnTo>
                  <a:lnTo>
                    <a:pt x="560285" y="8788"/>
                  </a:lnTo>
                  <a:lnTo>
                    <a:pt x="550748" y="2362"/>
                  </a:lnTo>
                  <a:lnTo>
                    <a:pt x="539064" y="0"/>
                  </a:lnTo>
                  <a:lnTo>
                    <a:pt x="171437" y="0"/>
                  </a:lnTo>
                  <a:lnTo>
                    <a:pt x="159753" y="2362"/>
                  </a:lnTo>
                  <a:lnTo>
                    <a:pt x="150215" y="8788"/>
                  </a:lnTo>
                  <a:lnTo>
                    <a:pt x="143789" y="18338"/>
                  </a:lnTo>
                  <a:lnTo>
                    <a:pt x="141427" y="30022"/>
                  </a:lnTo>
                  <a:lnTo>
                    <a:pt x="141427" y="57048"/>
                  </a:lnTo>
                  <a:lnTo>
                    <a:pt x="149809" y="59956"/>
                  </a:lnTo>
                  <a:lnTo>
                    <a:pt x="157683" y="63982"/>
                  </a:lnTo>
                  <a:lnTo>
                    <a:pt x="164922" y="69037"/>
                  </a:lnTo>
                  <a:lnTo>
                    <a:pt x="171437" y="75069"/>
                  </a:lnTo>
                  <a:lnTo>
                    <a:pt x="171437" y="30022"/>
                  </a:lnTo>
                  <a:lnTo>
                    <a:pt x="539064" y="30022"/>
                  </a:lnTo>
                  <a:lnTo>
                    <a:pt x="539064" y="277749"/>
                  </a:lnTo>
                  <a:lnTo>
                    <a:pt x="283006" y="277749"/>
                  </a:lnTo>
                  <a:lnTo>
                    <a:pt x="264693" y="307771"/>
                  </a:lnTo>
                  <a:lnTo>
                    <a:pt x="539064" y="307771"/>
                  </a:lnTo>
                  <a:lnTo>
                    <a:pt x="550748" y="305409"/>
                  </a:lnTo>
                  <a:lnTo>
                    <a:pt x="560285" y="298983"/>
                  </a:lnTo>
                  <a:lnTo>
                    <a:pt x="566712" y="289433"/>
                  </a:lnTo>
                  <a:lnTo>
                    <a:pt x="569074" y="277749"/>
                  </a:lnTo>
                  <a:lnTo>
                    <a:pt x="569074" y="30022"/>
                  </a:lnTo>
                  <a:close/>
                </a:path>
              </a:pathLst>
            </a:custGeom>
            <a:solidFill>
              <a:srgbClr val="FFFFFF"/>
            </a:solidFill>
          </p:spPr>
          <p:txBody>
            <a:bodyPr wrap="square" lIns="0" tIns="0" rIns="0" bIns="0" rtlCol="0"/>
            <a:lstStyle/>
            <a:p>
              <a:endParaRPr/>
            </a:p>
          </p:txBody>
        </p:sp>
      </p:grpSp>
      <p:sp>
        <p:nvSpPr>
          <p:cNvPr id="16" name="object 16"/>
          <p:cNvSpPr txBox="1">
            <a:spLocks noGrp="1"/>
          </p:cNvSpPr>
          <p:nvPr>
            <p:ph type="title"/>
          </p:nvPr>
        </p:nvSpPr>
        <p:spPr>
          <a:xfrm>
            <a:off x="8222742" y="1041653"/>
            <a:ext cx="5283835" cy="1102360"/>
          </a:xfrm>
          <a:prstGeom prst="rect">
            <a:avLst/>
          </a:prstGeom>
        </p:spPr>
        <p:txBody>
          <a:bodyPr vert="horz" wrap="square" lIns="0" tIns="60960" rIns="0" bIns="0" rtlCol="0">
            <a:spAutoFit/>
          </a:bodyPr>
          <a:lstStyle/>
          <a:p>
            <a:pPr marL="12700" marR="5080">
              <a:lnSpc>
                <a:spcPct val="84300"/>
              </a:lnSpc>
              <a:spcBef>
                <a:spcPts val="480"/>
              </a:spcBef>
            </a:pPr>
            <a:r>
              <a:rPr sz="2000" dirty="0">
                <a:latin typeface="Times New Roman"/>
                <a:cs typeface="Times New Roman"/>
              </a:rPr>
              <a:t>The</a:t>
            </a:r>
            <a:r>
              <a:rPr sz="2000" spc="-45" dirty="0">
                <a:latin typeface="Times New Roman"/>
                <a:cs typeface="Times New Roman"/>
              </a:rPr>
              <a:t> </a:t>
            </a:r>
            <a:r>
              <a:rPr sz="2000" dirty="0">
                <a:latin typeface="Times New Roman"/>
                <a:cs typeface="Times New Roman"/>
              </a:rPr>
              <a:t>purpose</a:t>
            </a:r>
            <a:r>
              <a:rPr sz="2000" spc="-45" dirty="0">
                <a:latin typeface="Times New Roman"/>
                <a:cs typeface="Times New Roman"/>
              </a:rPr>
              <a:t> </a:t>
            </a:r>
            <a:r>
              <a:rPr sz="2000" dirty="0">
                <a:latin typeface="Times New Roman"/>
                <a:cs typeface="Times New Roman"/>
              </a:rPr>
              <a:t>of</a:t>
            </a:r>
            <a:r>
              <a:rPr sz="2000" spc="225" dirty="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spc="-20" dirty="0">
                <a:latin typeface="Times New Roman"/>
                <a:cs typeface="Times New Roman"/>
              </a:rPr>
              <a:t>online</a:t>
            </a:r>
            <a:r>
              <a:rPr sz="2000" spc="-25" dirty="0">
                <a:latin typeface="Times New Roman"/>
                <a:cs typeface="Times New Roman"/>
              </a:rPr>
              <a:t> lesson</a:t>
            </a:r>
            <a:r>
              <a:rPr sz="2000" spc="-35" dirty="0">
                <a:latin typeface="Times New Roman"/>
                <a:cs typeface="Times New Roman"/>
              </a:rPr>
              <a:t> </a:t>
            </a:r>
            <a:r>
              <a:rPr sz="2000" spc="-45" dirty="0">
                <a:latin typeface="Times New Roman"/>
                <a:cs typeface="Times New Roman"/>
              </a:rPr>
              <a:t>is</a:t>
            </a:r>
            <a:r>
              <a:rPr sz="2000" spc="-35" dirty="0">
                <a:latin typeface="Times New Roman"/>
                <a:cs typeface="Times New Roman"/>
              </a:rPr>
              <a:t> </a:t>
            </a:r>
            <a:r>
              <a:rPr sz="2000" dirty="0">
                <a:latin typeface="Times New Roman"/>
                <a:cs typeface="Times New Roman"/>
              </a:rPr>
              <a:t>to</a:t>
            </a:r>
            <a:r>
              <a:rPr sz="2000" spc="-25" dirty="0">
                <a:latin typeface="Times New Roman"/>
                <a:cs typeface="Times New Roman"/>
              </a:rPr>
              <a:t> </a:t>
            </a:r>
            <a:r>
              <a:rPr sz="2000" spc="-35" dirty="0">
                <a:latin typeface="Times New Roman"/>
                <a:cs typeface="Times New Roman"/>
              </a:rPr>
              <a:t>encourage</a:t>
            </a:r>
            <a:r>
              <a:rPr sz="2000" spc="-60" dirty="0">
                <a:latin typeface="Times New Roman"/>
                <a:cs typeface="Times New Roman"/>
              </a:rPr>
              <a:t> </a:t>
            </a:r>
            <a:r>
              <a:rPr sz="2000" spc="-25" dirty="0">
                <a:latin typeface="Times New Roman"/>
                <a:cs typeface="Times New Roman"/>
              </a:rPr>
              <a:t>you </a:t>
            </a:r>
            <a:r>
              <a:rPr sz="2000" dirty="0">
                <a:latin typeface="Times New Roman"/>
                <a:cs typeface="Times New Roman"/>
              </a:rPr>
              <a:t>to</a:t>
            </a:r>
            <a:r>
              <a:rPr sz="2000" spc="-60" dirty="0">
                <a:latin typeface="Times New Roman"/>
                <a:cs typeface="Times New Roman"/>
              </a:rPr>
              <a:t> </a:t>
            </a:r>
            <a:r>
              <a:rPr sz="2000" b="1" u="sng" spc="-20" dirty="0">
                <a:uFill>
                  <a:solidFill>
                    <a:srgbClr val="FFFFFF"/>
                  </a:solidFill>
                </a:uFill>
                <a:latin typeface="Times New Roman"/>
                <a:cs typeface="Times New Roman"/>
              </a:rPr>
              <a:t>participate</a:t>
            </a:r>
            <a:r>
              <a:rPr sz="2000" b="1" u="sng" spc="-55" dirty="0">
                <a:uFill>
                  <a:solidFill>
                    <a:srgbClr val="FFFFFF"/>
                  </a:solidFill>
                </a:uFill>
                <a:latin typeface="Times New Roman"/>
                <a:cs typeface="Times New Roman"/>
              </a:rPr>
              <a:t> </a:t>
            </a:r>
            <a:r>
              <a:rPr sz="2000" b="1" u="sng" spc="-25" dirty="0">
                <a:uFill>
                  <a:solidFill>
                    <a:srgbClr val="FFFFFF"/>
                  </a:solidFill>
                </a:uFill>
                <a:latin typeface="Times New Roman"/>
                <a:cs typeface="Times New Roman"/>
              </a:rPr>
              <a:t>actively</a:t>
            </a:r>
            <a:r>
              <a:rPr sz="2000" b="1" u="sng" spc="-60" dirty="0">
                <a:uFill>
                  <a:solidFill>
                    <a:srgbClr val="FFFFFF"/>
                  </a:solidFill>
                </a:uFill>
                <a:latin typeface="Times New Roman"/>
                <a:cs typeface="Times New Roman"/>
              </a:rPr>
              <a:t> </a:t>
            </a:r>
            <a:r>
              <a:rPr sz="2000" u="none" dirty="0">
                <a:latin typeface="Times New Roman"/>
                <a:cs typeface="Times New Roman"/>
              </a:rPr>
              <a:t>in</a:t>
            </a:r>
            <a:r>
              <a:rPr sz="2000" u="none" spc="-45" dirty="0">
                <a:latin typeface="Times New Roman"/>
                <a:cs typeface="Times New Roman"/>
              </a:rPr>
              <a:t> </a:t>
            </a:r>
            <a:r>
              <a:rPr sz="2000" u="none" spc="-55" dirty="0">
                <a:latin typeface="Times New Roman"/>
                <a:cs typeface="Times New Roman"/>
              </a:rPr>
              <a:t>achieving</a:t>
            </a:r>
            <a:r>
              <a:rPr sz="2000" u="none" spc="-60" dirty="0">
                <a:latin typeface="Times New Roman"/>
                <a:cs typeface="Times New Roman"/>
              </a:rPr>
              <a:t> </a:t>
            </a:r>
            <a:r>
              <a:rPr sz="2000" u="none" spc="-30" dirty="0">
                <a:latin typeface="Times New Roman"/>
                <a:cs typeface="Times New Roman"/>
              </a:rPr>
              <a:t>your</a:t>
            </a:r>
            <a:r>
              <a:rPr sz="2000" u="none" spc="-60" dirty="0">
                <a:latin typeface="Times New Roman"/>
                <a:cs typeface="Times New Roman"/>
              </a:rPr>
              <a:t> </a:t>
            </a:r>
            <a:r>
              <a:rPr sz="2000" u="none" spc="-10" dirty="0">
                <a:latin typeface="Times New Roman"/>
                <a:cs typeface="Times New Roman"/>
              </a:rPr>
              <a:t>needs</a:t>
            </a:r>
            <a:r>
              <a:rPr sz="2000" u="none" spc="-65" dirty="0">
                <a:latin typeface="Times New Roman"/>
                <a:cs typeface="Times New Roman"/>
              </a:rPr>
              <a:t> </a:t>
            </a:r>
            <a:r>
              <a:rPr sz="2000" u="none" spc="-25" dirty="0">
                <a:latin typeface="Times New Roman"/>
                <a:cs typeface="Times New Roman"/>
              </a:rPr>
              <a:t>and </a:t>
            </a:r>
            <a:r>
              <a:rPr sz="2000" u="none" spc="-65" dirty="0">
                <a:latin typeface="Times New Roman"/>
                <a:cs typeface="Times New Roman"/>
              </a:rPr>
              <a:t>simplifying</a:t>
            </a:r>
            <a:r>
              <a:rPr sz="2000" u="none" spc="-20" dirty="0">
                <a:latin typeface="Times New Roman"/>
                <a:cs typeface="Times New Roman"/>
              </a:rPr>
              <a:t> </a:t>
            </a:r>
            <a:r>
              <a:rPr sz="2000" u="none" spc="-40" dirty="0">
                <a:latin typeface="Times New Roman"/>
                <a:cs typeface="Times New Roman"/>
              </a:rPr>
              <a:t>your</a:t>
            </a:r>
            <a:r>
              <a:rPr sz="2000" u="none" spc="-20" dirty="0">
                <a:latin typeface="Times New Roman"/>
                <a:cs typeface="Times New Roman"/>
              </a:rPr>
              <a:t> </a:t>
            </a:r>
            <a:r>
              <a:rPr sz="2000" u="none" spc="-75" dirty="0">
                <a:latin typeface="Times New Roman"/>
                <a:cs typeface="Times New Roman"/>
              </a:rPr>
              <a:t>legal</a:t>
            </a:r>
            <a:r>
              <a:rPr sz="2000" u="none" spc="-15" dirty="0">
                <a:latin typeface="Times New Roman"/>
                <a:cs typeface="Times New Roman"/>
              </a:rPr>
              <a:t> </a:t>
            </a:r>
            <a:r>
              <a:rPr sz="2000" u="none" spc="-30" dirty="0">
                <a:latin typeface="Times New Roman"/>
                <a:cs typeface="Times New Roman"/>
              </a:rPr>
              <a:t>education.</a:t>
            </a:r>
            <a:r>
              <a:rPr sz="2000" u="none" spc="-35" dirty="0">
                <a:latin typeface="Times New Roman"/>
                <a:cs typeface="Times New Roman"/>
              </a:rPr>
              <a:t> </a:t>
            </a:r>
            <a:r>
              <a:rPr sz="2000" i="1" u="none" dirty="0">
                <a:latin typeface="Times New Roman"/>
                <a:cs typeface="Times New Roman"/>
              </a:rPr>
              <a:t>I</a:t>
            </a:r>
            <a:r>
              <a:rPr sz="2000" i="1" u="none" spc="-5" dirty="0">
                <a:latin typeface="Times New Roman"/>
                <a:cs typeface="Times New Roman"/>
              </a:rPr>
              <a:t> </a:t>
            </a:r>
            <a:r>
              <a:rPr sz="2000" i="1" u="none" spc="-180" dirty="0">
                <a:latin typeface="Times New Roman"/>
                <a:cs typeface="Times New Roman"/>
              </a:rPr>
              <a:t>want</a:t>
            </a:r>
            <a:r>
              <a:rPr sz="2000" i="1" u="none" spc="-20" dirty="0">
                <a:latin typeface="Times New Roman"/>
                <a:cs typeface="Times New Roman"/>
              </a:rPr>
              <a:t> </a:t>
            </a:r>
            <a:r>
              <a:rPr sz="2000" i="1" u="none" spc="-240" dirty="0">
                <a:latin typeface="Times New Roman"/>
                <a:cs typeface="Times New Roman"/>
              </a:rPr>
              <a:t>you</a:t>
            </a:r>
            <a:r>
              <a:rPr sz="2000" i="1" u="none" dirty="0">
                <a:latin typeface="Times New Roman"/>
                <a:cs typeface="Times New Roman"/>
              </a:rPr>
              <a:t> </a:t>
            </a:r>
            <a:r>
              <a:rPr sz="2000" i="1" u="none" spc="-175" dirty="0">
                <a:latin typeface="Times New Roman"/>
                <a:cs typeface="Times New Roman"/>
              </a:rPr>
              <a:t>to</a:t>
            </a:r>
            <a:r>
              <a:rPr sz="2000" i="1" u="none" spc="-10" dirty="0">
                <a:latin typeface="Times New Roman"/>
                <a:cs typeface="Times New Roman"/>
              </a:rPr>
              <a:t> </a:t>
            </a:r>
            <a:r>
              <a:rPr sz="2000" i="1" u="none" spc="-254" dirty="0">
                <a:latin typeface="Times New Roman"/>
                <a:cs typeface="Times New Roman"/>
              </a:rPr>
              <a:t>be</a:t>
            </a:r>
            <a:r>
              <a:rPr sz="2000" i="1" u="none" dirty="0">
                <a:latin typeface="Times New Roman"/>
                <a:cs typeface="Times New Roman"/>
              </a:rPr>
              <a:t> </a:t>
            </a:r>
            <a:r>
              <a:rPr sz="2000" i="1" u="none" spc="-25" dirty="0">
                <a:latin typeface="Times New Roman"/>
                <a:cs typeface="Times New Roman"/>
              </a:rPr>
              <a:t>the </a:t>
            </a:r>
            <a:r>
              <a:rPr sz="2000" i="1" u="none" spc="-10" dirty="0">
                <a:latin typeface="Times New Roman"/>
                <a:cs typeface="Times New Roman"/>
              </a:rPr>
              <a:t>best!</a:t>
            </a:r>
            <a:endParaRPr sz="2000">
              <a:latin typeface="Times New Roman"/>
              <a:cs typeface="Times New Roman"/>
            </a:endParaRPr>
          </a:p>
        </p:txBody>
      </p:sp>
      <p:grpSp>
        <p:nvGrpSpPr>
          <p:cNvPr id="17" name="object 17"/>
          <p:cNvGrpSpPr/>
          <p:nvPr/>
        </p:nvGrpSpPr>
        <p:grpSpPr>
          <a:xfrm>
            <a:off x="6563868" y="2624327"/>
            <a:ext cx="7097395" cy="1324610"/>
            <a:chOff x="6563868" y="2624327"/>
            <a:chExt cx="7097395" cy="1324610"/>
          </a:xfrm>
        </p:grpSpPr>
        <p:sp>
          <p:nvSpPr>
            <p:cNvPr id="18" name="object 18"/>
            <p:cNvSpPr/>
            <p:nvPr/>
          </p:nvSpPr>
          <p:spPr>
            <a:xfrm>
              <a:off x="6563868" y="2624327"/>
              <a:ext cx="7097395" cy="1324610"/>
            </a:xfrm>
            <a:custGeom>
              <a:avLst/>
              <a:gdLst/>
              <a:ahLst/>
              <a:cxnLst/>
              <a:rect l="l" t="t" r="r" b="b"/>
              <a:pathLst>
                <a:path w="7097394" h="1324610">
                  <a:moveTo>
                    <a:pt x="6964807" y="0"/>
                  </a:moveTo>
                  <a:lnTo>
                    <a:pt x="132460" y="0"/>
                  </a:lnTo>
                  <a:lnTo>
                    <a:pt x="90594" y="6753"/>
                  </a:lnTo>
                  <a:lnTo>
                    <a:pt x="54233" y="25558"/>
                  </a:lnTo>
                  <a:lnTo>
                    <a:pt x="25558" y="54233"/>
                  </a:lnTo>
                  <a:lnTo>
                    <a:pt x="6753" y="90594"/>
                  </a:lnTo>
                  <a:lnTo>
                    <a:pt x="0" y="132461"/>
                  </a:lnTo>
                  <a:lnTo>
                    <a:pt x="0" y="1191895"/>
                  </a:lnTo>
                  <a:lnTo>
                    <a:pt x="6753" y="1233761"/>
                  </a:lnTo>
                  <a:lnTo>
                    <a:pt x="25558" y="1270122"/>
                  </a:lnTo>
                  <a:lnTo>
                    <a:pt x="54233" y="1298797"/>
                  </a:lnTo>
                  <a:lnTo>
                    <a:pt x="90594" y="1317602"/>
                  </a:lnTo>
                  <a:lnTo>
                    <a:pt x="132460" y="1324356"/>
                  </a:lnTo>
                  <a:lnTo>
                    <a:pt x="6964807" y="1324356"/>
                  </a:lnTo>
                  <a:lnTo>
                    <a:pt x="7006673" y="1317602"/>
                  </a:lnTo>
                  <a:lnTo>
                    <a:pt x="7043034" y="1298797"/>
                  </a:lnTo>
                  <a:lnTo>
                    <a:pt x="7071709" y="1270122"/>
                  </a:lnTo>
                  <a:lnTo>
                    <a:pt x="7090514" y="1233761"/>
                  </a:lnTo>
                  <a:lnTo>
                    <a:pt x="7097268" y="1191895"/>
                  </a:lnTo>
                  <a:lnTo>
                    <a:pt x="7097268" y="132461"/>
                  </a:lnTo>
                  <a:lnTo>
                    <a:pt x="7090514" y="90594"/>
                  </a:lnTo>
                  <a:lnTo>
                    <a:pt x="7071709" y="54233"/>
                  </a:lnTo>
                  <a:lnTo>
                    <a:pt x="7043034" y="25558"/>
                  </a:lnTo>
                  <a:lnTo>
                    <a:pt x="7006673" y="6753"/>
                  </a:lnTo>
                  <a:lnTo>
                    <a:pt x="6964807" y="0"/>
                  </a:lnTo>
                  <a:close/>
                </a:path>
              </a:pathLst>
            </a:custGeom>
            <a:solidFill>
              <a:srgbClr val="446F9D"/>
            </a:solidFill>
          </p:spPr>
          <p:txBody>
            <a:bodyPr wrap="square" lIns="0" tIns="0" rIns="0" bIns="0" rtlCol="0"/>
            <a:lstStyle/>
            <a:p>
              <a:endParaRPr/>
            </a:p>
          </p:txBody>
        </p:sp>
        <p:pic>
          <p:nvPicPr>
            <p:cNvPr id="19" name="object 19"/>
            <p:cNvPicPr/>
            <p:nvPr/>
          </p:nvPicPr>
          <p:blipFill>
            <a:blip r:embed="rId7" cstate="print"/>
            <a:stretch>
              <a:fillRect/>
            </a:stretch>
          </p:blipFill>
          <p:spPr>
            <a:xfrm>
              <a:off x="7131299" y="3195597"/>
              <a:ext cx="135046" cy="135120"/>
            </a:xfrm>
            <a:prstGeom prst="rect">
              <a:avLst/>
            </a:prstGeom>
          </p:spPr>
        </p:pic>
        <p:sp>
          <p:nvSpPr>
            <p:cNvPr id="20" name="object 20"/>
            <p:cNvSpPr/>
            <p:nvPr/>
          </p:nvSpPr>
          <p:spPr>
            <a:xfrm>
              <a:off x="7243838" y="3453827"/>
              <a:ext cx="270510" cy="135255"/>
            </a:xfrm>
            <a:custGeom>
              <a:avLst/>
              <a:gdLst/>
              <a:ahLst/>
              <a:cxnLst/>
              <a:rect l="l" t="t" r="r" b="b"/>
              <a:pathLst>
                <a:path w="270509" h="135254">
                  <a:moveTo>
                    <a:pt x="135046" y="0"/>
                  </a:moveTo>
                  <a:lnTo>
                    <a:pt x="93108" y="5114"/>
                  </a:lnTo>
                  <a:lnTo>
                    <a:pt x="45109" y="21823"/>
                  </a:lnTo>
                  <a:lnTo>
                    <a:pt x="7829" y="45969"/>
                  </a:lnTo>
                  <a:lnTo>
                    <a:pt x="0" y="67560"/>
                  </a:lnTo>
                  <a:lnTo>
                    <a:pt x="0" y="135120"/>
                  </a:lnTo>
                  <a:lnTo>
                    <a:pt x="270092" y="135120"/>
                  </a:lnTo>
                  <a:lnTo>
                    <a:pt x="270092" y="67560"/>
                  </a:lnTo>
                  <a:lnTo>
                    <a:pt x="241456" y="29968"/>
                  </a:lnTo>
                  <a:lnTo>
                    <a:pt x="176929" y="5390"/>
                  </a:lnTo>
                  <a:lnTo>
                    <a:pt x="135046" y="0"/>
                  </a:lnTo>
                  <a:close/>
                </a:path>
              </a:pathLst>
            </a:custGeom>
            <a:solidFill>
              <a:srgbClr val="FFFFFF"/>
            </a:solidFill>
          </p:spPr>
          <p:txBody>
            <a:bodyPr wrap="square" lIns="0" tIns="0" rIns="0" bIns="0" rtlCol="0"/>
            <a:lstStyle/>
            <a:p>
              <a:endParaRPr/>
            </a:p>
          </p:txBody>
        </p:sp>
        <p:pic>
          <p:nvPicPr>
            <p:cNvPr id="21" name="object 21"/>
            <p:cNvPicPr/>
            <p:nvPr/>
          </p:nvPicPr>
          <p:blipFill>
            <a:blip r:embed="rId8" cstate="print"/>
            <a:stretch>
              <a:fillRect/>
            </a:stretch>
          </p:blipFill>
          <p:spPr>
            <a:xfrm>
              <a:off x="7063776" y="3300691"/>
              <a:ext cx="382630" cy="183163"/>
            </a:xfrm>
            <a:prstGeom prst="rect">
              <a:avLst/>
            </a:prstGeom>
          </p:spPr>
        </p:pic>
        <p:sp>
          <p:nvSpPr>
            <p:cNvPr id="22" name="object 22"/>
            <p:cNvSpPr/>
            <p:nvPr/>
          </p:nvSpPr>
          <p:spPr>
            <a:xfrm>
              <a:off x="7281182" y="2988413"/>
              <a:ext cx="314960" cy="288925"/>
            </a:xfrm>
            <a:custGeom>
              <a:avLst/>
              <a:gdLst/>
              <a:ahLst/>
              <a:cxnLst/>
              <a:rect l="l" t="t" r="r" b="b"/>
              <a:pathLst>
                <a:path w="314959" h="288925">
                  <a:moveTo>
                    <a:pt x="122985" y="225200"/>
                  </a:moveTo>
                  <a:lnTo>
                    <a:pt x="60789" y="225200"/>
                  </a:lnTo>
                  <a:lnTo>
                    <a:pt x="60789" y="288557"/>
                  </a:lnTo>
                  <a:lnTo>
                    <a:pt x="122985" y="225200"/>
                  </a:lnTo>
                  <a:close/>
                </a:path>
                <a:path w="314959" h="288925">
                  <a:moveTo>
                    <a:pt x="299146" y="0"/>
                  </a:moveTo>
                  <a:lnTo>
                    <a:pt x="15774" y="0"/>
                  </a:lnTo>
                  <a:lnTo>
                    <a:pt x="7102" y="62"/>
                  </a:lnTo>
                  <a:lnTo>
                    <a:pt x="125" y="7131"/>
                  </a:lnTo>
                  <a:lnTo>
                    <a:pt x="168" y="209136"/>
                  </a:lnTo>
                  <a:lnTo>
                    <a:pt x="0" y="217844"/>
                  </a:lnTo>
                  <a:lnTo>
                    <a:pt x="6921" y="225031"/>
                  </a:lnTo>
                  <a:lnTo>
                    <a:pt x="15617" y="225200"/>
                  </a:lnTo>
                  <a:lnTo>
                    <a:pt x="299146" y="225200"/>
                  </a:lnTo>
                  <a:lnTo>
                    <a:pt x="307830" y="225119"/>
                  </a:lnTo>
                  <a:lnTo>
                    <a:pt x="314838" y="218050"/>
                  </a:lnTo>
                  <a:lnTo>
                    <a:pt x="314838" y="197050"/>
                  </a:lnTo>
                  <a:lnTo>
                    <a:pt x="146950" y="197050"/>
                  </a:lnTo>
                  <a:lnTo>
                    <a:pt x="139491" y="189587"/>
                  </a:lnTo>
                  <a:lnTo>
                    <a:pt x="139491" y="171177"/>
                  </a:lnTo>
                  <a:lnTo>
                    <a:pt x="146950" y="163721"/>
                  </a:lnTo>
                  <a:lnTo>
                    <a:pt x="314838" y="163721"/>
                  </a:lnTo>
                  <a:lnTo>
                    <a:pt x="314838" y="152010"/>
                  </a:lnTo>
                  <a:lnTo>
                    <a:pt x="145493" y="152010"/>
                  </a:lnTo>
                  <a:lnTo>
                    <a:pt x="145493" y="107796"/>
                  </a:lnTo>
                  <a:lnTo>
                    <a:pt x="156147" y="107796"/>
                  </a:lnTo>
                  <a:lnTo>
                    <a:pt x="168779" y="105833"/>
                  </a:lnTo>
                  <a:lnTo>
                    <a:pt x="178429" y="100261"/>
                  </a:lnTo>
                  <a:lnTo>
                    <a:pt x="184591" y="91550"/>
                  </a:lnTo>
                  <a:lnTo>
                    <a:pt x="186400" y="82048"/>
                  </a:lnTo>
                  <a:lnTo>
                    <a:pt x="104229" y="82048"/>
                  </a:lnTo>
                  <a:lnTo>
                    <a:pt x="104229" y="80171"/>
                  </a:lnTo>
                  <a:lnTo>
                    <a:pt x="131485" y="33152"/>
                  </a:lnTo>
                  <a:lnTo>
                    <a:pt x="152283" y="28025"/>
                  </a:lnTo>
                  <a:lnTo>
                    <a:pt x="314838" y="28025"/>
                  </a:lnTo>
                  <a:lnTo>
                    <a:pt x="314838" y="7131"/>
                  </a:lnTo>
                  <a:lnTo>
                    <a:pt x="307830" y="62"/>
                  </a:lnTo>
                  <a:lnTo>
                    <a:pt x="299146" y="0"/>
                  </a:lnTo>
                  <a:close/>
                </a:path>
                <a:path w="314959" h="288925">
                  <a:moveTo>
                    <a:pt x="314838" y="163721"/>
                  </a:moveTo>
                  <a:lnTo>
                    <a:pt x="165262" y="163721"/>
                  </a:lnTo>
                  <a:lnTo>
                    <a:pt x="172677" y="171046"/>
                  </a:lnTo>
                  <a:lnTo>
                    <a:pt x="172802" y="180160"/>
                  </a:lnTo>
                  <a:lnTo>
                    <a:pt x="172971" y="189318"/>
                  </a:lnTo>
                  <a:lnTo>
                    <a:pt x="165681" y="196881"/>
                  </a:lnTo>
                  <a:lnTo>
                    <a:pt x="156522" y="197050"/>
                  </a:lnTo>
                  <a:lnTo>
                    <a:pt x="314838" y="197050"/>
                  </a:lnTo>
                  <a:lnTo>
                    <a:pt x="314838" y="163721"/>
                  </a:lnTo>
                  <a:close/>
                </a:path>
                <a:path w="314959" h="288925">
                  <a:moveTo>
                    <a:pt x="314838" y="28025"/>
                  </a:moveTo>
                  <a:lnTo>
                    <a:pt x="154215" y="28025"/>
                  </a:lnTo>
                  <a:lnTo>
                    <a:pt x="156147" y="28150"/>
                  </a:lnTo>
                  <a:lnTo>
                    <a:pt x="176196" y="31964"/>
                  </a:lnTo>
                  <a:lnTo>
                    <a:pt x="192661" y="42789"/>
                  </a:lnTo>
                  <a:lnTo>
                    <a:pt x="203866" y="58999"/>
                  </a:lnTo>
                  <a:lnTo>
                    <a:pt x="208028" y="78445"/>
                  </a:lnTo>
                  <a:lnTo>
                    <a:pt x="208139" y="80171"/>
                  </a:lnTo>
                  <a:lnTo>
                    <a:pt x="205392" y="97534"/>
                  </a:lnTo>
                  <a:lnTo>
                    <a:pt x="196827" y="112255"/>
                  </a:lnTo>
                  <a:lnTo>
                    <a:pt x="183602" y="122983"/>
                  </a:lnTo>
                  <a:lnTo>
                    <a:pt x="166875" y="128364"/>
                  </a:lnTo>
                  <a:lnTo>
                    <a:pt x="166875" y="152010"/>
                  </a:lnTo>
                  <a:lnTo>
                    <a:pt x="314838" y="152010"/>
                  </a:lnTo>
                  <a:lnTo>
                    <a:pt x="314838" y="28025"/>
                  </a:lnTo>
                  <a:close/>
                </a:path>
                <a:path w="314959" h="288925">
                  <a:moveTo>
                    <a:pt x="157285" y="49619"/>
                  </a:moveTo>
                  <a:lnTo>
                    <a:pt x="125611" y="74979"/>
                  </a:lnTo>
                  <a:lnTo>
                    <a:pt x="125498" y="78964"/>
                  </a:lnTo>
                  <a:lnTo>
                    <a:pt x="125611" y="82048"/>
                  </a:lnTo>
                  <a:lnTo>
                    <a:pt x="186400" y="82048"/>
                  </a:lnTo>
                  <a:lnTo>
                    <a:pt x="186757" y="80171"/>
                  </a:lnTo>
                  <a:lnTo>
                    <a:pt x="184606" y="68442"/>
                  </a:lnTo>
                  <a:lnTo>
                    <a:pt x="178344" y="58786"/>
                  </a:lnTo>
                  <a:lnTo>
                    <a:pt x="168921" y="52185"/>
                  </a:lnTo>
                  <a:lnTo>
                    <a:pt x="157285" y="49619"/>
                  </a:lnTo>
                  <a:close/>
                </a:path>
              </a:pathLst>
            </a:custGeom>
            <a:solidFill>
              <a:srgbClr val="FFFFFF"/>
            </a:solidFill>
          </p:spPr>
          <p:txBody>
            <a:bodyPr wrap="square" lIns="0" tIns="0" rIns="0" bIns="0" rtlCol="0"/>
            <a:lstStyle/>
            <a:p>
              <a:endParaRPr/>
            </a:p>
          </p:txBody>
        </p:sp>
      </p:grpSp>
      <p:sp>
        <p:nvSpPr>
          <p:cNvPr id="23" name="object 23"/>
          <p:cNvSpPr txBox="1"/>
          <p:nvPr/>
        </p:nvSpPr>
        <p:spPr>
          <a:xfrm>
            <a:off x="8222742" y="2826207"/>
            <a:ext cx="5194935" cy="845185"/>
          </a:xfrm>
          <a:prstGeom prst="rect">
            <a:avLst/>
          </a:prstGeom>
        </p:spPr>
        <p:txBody>
          <a:bodyPr vert="horz" wrap="square" lIns="0" tIns="60960" rIns="0" bIns="0" rtlCol="0">
            <a:spAutoFit/>
          </a:bodyPr>
          <a:lstStyle/>
          <a:p>
            <a:pPr marL="12700" marR="5080">
              <a:lnSpc>
                <a:spcPct val="84300"/>
              </a:lnSpc>
              <a:spcBef>
                <a:spcPts val="480"/>
              </a:spcBef>
            </a:pPr>
            <a:r>
              <a:rPr sz="2000" spc="-95" dirty="0">
                <a:solidFill>
                  <a:srgbClr val="FFFFFF"/>
                </a:solidFill>
                <a:latin typeface="Times New Roman"/>
                <a:cs typeface="Times New Roman"/>
              </a:rPr>
              <a:t>Will</a:t>
            </a:r>
            <a:r>
              <a:rPr sz="2000" spc="-30" dirty="0">
                <a:solidFill>
                  <a:srgbClr val="FFFFFF"/>
                </a:solidFill>
                <a:latin typeface="Times New Roman"/>
                <a:cs typeface="Times New Roman"/>
              </a:rPr>
              <a:t> </a:t>
            </a:r>
            <a:r>
              <a:rPr sz="2000" spc="-45" dirty="0">
                <a:solidFill>
                  <a:srgbClr val="FFFFFF"/>
                </a:solidFill>
                <a:latin typeface="Times New Roman"/>
                <a:cs typeface="Times New Roman"/>
              </a:rPr>
              <a:t>make</a:t>
            </a:r>
            <a:r>
              <a:rPr sz="2000" spc="-55" dirty="0">
                <a:solidFill>
                  <a:srgbClr val="FFFFFF"/>
                </a:solidFill>
                <a:latin typeface="Times New Roman"/>
                <a:cs typeface="Times New Roman"/>
              </a:rPr>
              <a:t> </a:t>
            </a:r>
            <a:r>
              <a:rPr sz="2000" dirty="0">
                <a:solidFill>
                  <a:srgbClr val="FFFFFF"/>
                </a:solidFill>
                <a:latin typeface="Times New Roman"/>
                <a:cs typeface="Times New Roman"/>
              </a:rPr>
              <a:t>the</a:t>
            </a:r>
            <a:r>
              <a:rPr sz="2000" spc="-40" dirty="0">
                <a:solidFill>
                  <a:srgbClr val="FFFFFF"/>
                </a:solidFill>
                <a:latin typeface="Times New Roman"/>
                <a:cs typeface="Times New Roman"/>
              </a:rPr>
              <a:t> learning</a:t>
            </a:r>
            <a:r>
              <a:rPr sz="2000" spc="-55" dirty="0">
                <a:solidFill>
                  <a:srgbClr val="FFFFFF"/>
                </a:solidFill>
                <a:latin typeface="Times New Roman"/>
                <a:cs typeface="Times New Roman"/>
              </a:rPr>
              <a:t> </a:t>
            </a:r>
            <a:r>
              <a:rPr sz="2000" spc="-20" dirty="0">
                <a:solidFill>
                  <a:srgbClr val="FFFFFF"/>
                </a:solidFill>
                <a:latin typeface="Times New Roman"/>
                <a:cs typeface="Times New Roman"/>
              </a:rPr>
              <a:t>process</a:t>
            </a:r>
            <a:r>
              <a:rPr sz="2000" spc="-50" dirty="0">
                <a:solidFill>
                  <a:srgbClr val="FFFFFF"/>
                </a:solidFill>
                <a:latin typeface="Times New Roman"/>
                <a:cs typeface="Times New Roman"/>
              </a:rPr>
              <a:t> </a:t>
            </a:r>
            <a:r>
              <a:rPr sz="2000" dirty="0">
                <a:solidFill>
                  <a:srgbClr val="FFFFFF"/>
                </a:solidFill>
                <a:latin typeface="Times New Roman"/>
                <a:cs typeface="Times New Roman"/>
              </a:rPr>
              <a:t>more</a:t>
            </a:r>
            <a:r>
              <a:rPr sz="2000" spc="-50" dirty="0">
                <a:solidFill>
                  <a:srgbClr val="FFFFFF"/>
                </a:solidFill>
                <a:latin typeface="Times New Roman"/>
                <a:cs typeface="Times New Roman"/>
              </a:rPr>
              <a:t> </a:t>
            </a:r>
            <a:r>
              <a:rPr sz="2000" b="1" spc="-10" dirty="0">
                <a:solidFill>
                  <a:srgbClr val="FFFFFF"/>
                </a:solidFill>
                <a:latin typeface="Times New Roman"/>
                <a:cs typeface="Times New Roman"/>
              </a:rPr>
              <a:t>interactive </a:t>
            </a:r>
            <a:r>
              <a:rPr sz="2000" b="1" dirty="0">
                <a:solidFill>
                  <a:srgbClr val="FFFFFF"/>
                </a:solidFill>
                <a:latin typeface="Times New Roman"/>
                <a:cs typeface="Times New Roman"/>
              </a:rPr>
              <a:t>discussions</a:t>
            </a:r>
            <a:r>
              <a:rPr sz="2000" b="1" spc="-35" dirty="0">
                <a:solidFill>
                  <a:srgbClr val="FFFFFF"/>
                </a:solidFill>
                <a:latin typeface="Times New Roman"/>
                <a:cs typeface="Times New Roman"/>
              </a:rPr>
              <a:t> </a:t>
            </a:r>
            <a:r>
              <a:rPr sz="2000" dirty="0">
                <a:solidFill>
                  <a:srgbClr val="FFFFFF"/>
                </a:solidFill>
                <a:latin typeface="Times New Roman"/>
                <a:cs typeface="Times New Roman"/>
              </a:rPr>
              <a:t>and</a:t>
            </a:r>
            <a:r>
              <a:rPr sz="2000" spc="-5" dirty="0">
                <a:solidFill>
                  <a:srgbClr val="FFFFFF"/>
                </a:solidFill>
                <a:latin typeface="Times New Roman"/>
                <a:cs typeface="Times New Roman"/>
              </a:rPr>
              <a:t> </a:t>
            </a:r>
            <a:r>
              <a:rPr sz="2000" spc="-45" dirty="0">
                <a:solidFill>
                  <a:srgbClr val="FFFFFF"/>
                </a:solidFill>
                <a:latin typeface="Times New Roman"/>
                <a:cs typeface="Times New Roman"/>
              </a:rPr>
              <a:t>feel</a:t>
            </a:r>
            <a:r>
              <a:rPr sz="2000" spc="-25" dirty="0">
                <a:solidFill>
                  <a:srgbClr val="FFFFFF"/>
                </a:solidFill>
                <a:latin typeface="Times New Roman"/>
                <a:cs typeface="Times New Roman"/>
              </a:rPr>
              <a:t> </a:t>
            </a:r>
            <a:r>
              <a:rPr sz="2000" spc="-10" dirty="0">
                <a:solidFill>
                  <a:srgbClr val="FFFFFF"/>
                </a:solidFill>
                <a:latin typeface="Times New Roman"/>
                <a:cs typeface="Times New Roman"/>
              </a:rPr>
              <a:t>free</a:t>
            </a:r>
            <a:r>
              <a:rPr sz="2000" spc="-15" dirty="0">
                <a:solidFill>
                  <a:srgbClr val="FFFFFF"/>
                </a:solidFill>
                <a:latin typeface="Times New Roman"/>
                <a:cs typeface="Times New Roman"/>
              </a:rPr>
              <a:t> </a:t>
            </a:r>
            <a:r>
              <a:rPr sz="2000" dirty="0">
                <a:solidFill>
                  <a:srgbClr val="FFFFFF"/>
                </a:solidFill>
                <a:latin typeface="Times New Roman"/>
                <a:cs typeface="Times New Roman"/>
              </a:rPr>
              <a:t>to </a:t>
            </a:r>
            <a:r>
              <a:rPr sz="2000" spc="-40" dirty="0">
                <a:solidFill>
                  <a:srgbClr val="FFFFFF"/>
                </a:solidFill>
                <a:latin typeface="Times New Roman"/>
                <a:cs typeface="Times New Roman"/>
              </a:rPr>
              <a:t>ask</a:t>
            </a:r>
            <a:r>
              <a:rPr sz="2000" spc="-10" dirty="0">
                <a:solidFill>
                  <a:srgbClr val="FFFFFF"/>
                </a:solidFill>
                <a:latin typeface="Times New Roman"/>
                <a:cs typeface="Times New Roman"/>
              </a:rPr>
              <a:t> </a:t>
            </a:r>
            <a:r>
              <a:rPr sz="2000" spc="-60" dirty="0">
                <a:solidFill>
                  <a:srgbClr val="FFFFFF"/>
                </a:solidFill>
                <a:latin typeface="Times New Roman"/>
                <a:cs typeface="Times New Roman"/>
              </a:rPr>
              <a:t>any</a:t>
            </a:r>
            <a:r>
              <a:rPr sz="2000" spc="-5" dirty="0">
                <a:solidFill>
                  <a:srgbClr val="FFFFFF"/>
                </a:solidFill>
                <a:latin typeface="Times New Roman"/>
                <a:cs typeface="Times New Roman"/>
              </a:rPr>
              <a:t> </a:t>
            </a:r>
            <a:r>
              <a:rPr sz="2000" spc="-20" dirty="0">
                <a:solidFill>
                  <a:srgbClr val="FFFFFF"/>
                </a:solidFill>
                <a:latin typeface="Times New Roman"/>
                <a:cs typeface="Times New Roman"/>
              </a:rPr>
              <a:t>question</a:t>
            </a:r>
            <a:r>
              <a:rPr sz="2000" spc="-25" dirty="0">
                <a:solidFill>
                  <a:srgbClr val="FFFFFF"/>
                </a:solidFill>
                <a:latin typeface="Times New Roman"/>
                <a:cs typeface="Times New Roman"/>
              </a:rPr>
              <a:t> </a:t>
            </a:r>
            <a:r>
              <a:rPr sz="2000" dirty="0">
                <a:solidFill>
                  <a:srgbClr val="FFFFFF"/>
                </a:solidFill>
                <a:latin typeface="Times New Roman"/>
                <a:cs typeface="Times New Roman"/>
              </a:rPr>
              <a:t>or</a:t>
            </a:r>
            <a:r>
              <a:rPr sz="2000" spc="-10" dirty="0">
                <a:solidFill>
                  <a:srgbClr val="FFFFFF"/>
                </a:solidFill>
                <a:latin typeface="Times New Roman"/>
                <a:cs typeface="Times New Roman"/>
              </a:rPr>
              <a:t> </a:t>
            </a:r>
            <a:r>
              <a:rPr sz="2000" spc="-25" dirty="0">
                <a:solidFill>
                  <a:srgbClr val="FFFFFF"/>
                </a:solidFill>
                <a:latin typeface="Times New Roman"/>
                <a:cs typeface="Times New Roman"/>
              </a:rPr>
              <a:t>you </a:t>
            </a:r>
            <a:r>
              <a:rPr sz="2000" spc="-10" dirty="0">
                <a:solidFill>
                  <a:srgbClr val="FFFFFF"/>
                </a:solidFill>
                <a:latin typeface="Times New Roman"/>
                <a:cs typeface="Times New Roman"/>
              </a:rPr>
              <a:t>can</a:t>
            </a:r>
            <a:r>
              <a:rPr sz="2000" spc="-114" dirty="0">
                <a:solidFill>
                  <a:srgbClr val="FFFFFF"/>
                </a:solidFill>
                <a:latin typeface="Times New Roman"/>
                <a:cs typeface="Times New Roman"/>
              </a:rPr>
              <a:t> </a:t>
            </a:r>
            <a:r>
              <a:rPr sz="2000" spc="-10" dirty="0">
                <a:solidFill>
                  <a:srgbClr val="FFFFFF"/>
                </a:solidFill>
                <a:latin typeface="Times New Roman"/>
                <a:cs typeface="Times New Roman"/>
              </a:rPr>
              <a:t>speak.</a:t>
            </a:r>
            <a:endParaRPr sz="2000">
              <a:latin typeface="Times New Roman"/>
              <a:cs typeface="Times New Roman"/>
            </a:endParaRPr>
          </a:p>
        </p:txBody>
      </p:sp>
      <p:grpSp>
        <p:nvGrpSpPr>
          <p:cNvPr id="24" name="object 24"/>
          <p:cNvGrpSpPr/>
          <p:nvPr/>
        </p:nvGrpSpPr>
        <p:grpSpPr>
          <a:xfrm>
            <a:off x="6563868" y="4280915"/>
            <a:ext cx="7097395" cy="1324610"/>
            <a:chOff x="6563868" y="4280915"/>
            <a:chExt cx="7097395" cy="1324610"/>
          </a:xfrm>
        </p:grpSpPr>
        <p:sp>
          <p:nvSpPr>
            <p:cNvPr id="25" name="object 25"/>
            <p:cNvSpPr/>
            <p:nvPr/>
          </p:nvSpPr>
          <p:spPr>
            <a:xfrm>
              <a:off x="6563868" y="4280915"/>
              <a:ext cx="7097395" cy="1324610"/>
            </a:xfrm>
            <a:custGeom>
              <a:avLst/>
              <a:gdLst/>
              <a:ahLst/>
              <a:cxnLst/>
              <a:rect l="l" t="t" r="r" b="b"/>
              <a:pathLst>
                <a:path w="7097394" h="1324610">
                  <a:moveTo>
                    <a:pt x="6964807" y="0"/>
                  </a:moveTo>
                  <a:lnTo>
                    <a:pt x="132460" y="0"/>
                  </a:lnTo>
                  <a:lnTo>
                    <a:pt x="90594" y="6753"/>
                  </a:lnTo>
                  <a:lnTo>
                    <a:pt x="54233" y="25558"/>
                  </a:lnTo>
                  <a:lnTo>
                    <a:pt x="25558" y="54233"/>
                  </a:lnTo>
                  <a:lnTo>
                    <a:pt x="6753" y="90594"/>
                  </a:lnTo>
                  <a:lnTo>
                    <a:pt x="0" y="132461"/>
                  </a:lnTo>
                  <a:lnTo>
                    <a:pt x="0" y="1191895"/>
                  </a:lnTo>
                  <a:lnTo>
                    <a:pt x="6753" y="1233761"/>
                  </a:lnTo>
                  <a:lnTo>
                    <a:pt x="25558" y="1270122"/>
                  </a:lnTo>
                  <a:lnTo>
                    <a:pt x="54233" y="1298797"/>
                  </a:lnTo>
                  <a:lnTo>
                    <a:pt x="90594" y="1317602"/>
                  </a:lnTo>
                  <a:lnTo>
                    <a:pt x="132460" y="1324356"/>
                  </a:lnTo>
                  <a:lnTo>
                    <a:pt x="6964807" y="1324356"/>
                  </a:lnTo>
                  <a:lnTo>
                    <a:pt x="7006673" y="1317602"/>
                  </a:lnTo>
                  <a:lnTo>
                    <a:pt x="7043034" y="1298797"/>
                  </a:lnTo>
                  <a:lnTo>
                    <a:pt x="7071709" y="1270122"/>
                  </a:lnTo>
                  <a:lnTo>
                    <a:pt x="7090514" y="1233761"/>
                  </a:lnTo>
                  <a:lnTo>
                    <a:pt x="7097268" y="1191895"/>
                  </a:lnTo>
                  <a:lnTo>
                    <a:pt x="7097268" y="132461"/>
                  </a:lnTo>
                  <a:lnTo>
                    <a:pt x="7090514" y="90594"/>
                  </a:lnTo>
                  <a:lnTo>
                    <a:pt x="7071709" y="54233"/>
                  </a:lnTo>
                  <a:lnTo>
                    <a:pt x="7043034" y="25558"/>
                  </a:lnTo>
                  <a:lnTo>
                    <a:pt x="7006673" y="6753"/>
                  </a:lnTo>
                  <a:lnTo>
                    <a:pt x="6964807" y="0"/>
                  </a:lnTo>
                  <a:close/>
                </a:path>
              </a:pathLst>
            </a:custGeom>
            <a:solidFill>
              <a:srgbClr val="A13B33"/>
            </a:solidFill>
          </p:spPr>
          <p:txBody>
            <a:bodyPr wrap="square" lIns="0" tIns="0" rIns="0" bIns="0" rtlCol="0"/>
            <a:lstStyle/>
            <a:p>
              <a:endParaRPr/>
            </a:p>
          </p:txBody>
        </p:sp>
        <p:sp>
          <p:nvSpPr>
            <p:cNvPr id="26" name="object 26"/>
            <p:cNvSpPr/>
            <p:nvPr/>
          </p:nvSpPr>
          <p:spPr>
            <a:xfrm>
              <a:off x="7114794" y="4665996"/>
              <a:ext cx="431165" cy="555625"/>
            </a:xfrm>
            <a:custGeom>
              <a:avLst/>
              <a:gdLst/>
              <a:ahLst/>
              <a:cxnLst/>
              <a:rect l="l" t="t" r="r" b="b"/>
              <a:pathLst>
                <a:path w="431165" h="555625">
                  <a:moveTo>
                    <a:pt x="0" y="0"/>
                  </a:moveTo>
                  <a:lnTo>
                    <a:pt x="0" y="555495"/>
                  </a:lnTo>
                  <a:lnTo>
                    <a:pt x="430647" y="277747"/>
                  </a:lnTo>
                  <a:lnTo>
                    <a:pt x="0" y="0"/>
                  </a:lnTo>
                  <a:close/>
                </a:path>
              </a:pathLst>
            </a:custGeom>
            <a:solidFill>
              <a:srgbClr val="FFFFFF"/>
            </a:solidFill>
          </p:spPr>
          <p:txBody>
            <a:bodyPr wrap="square" lIns="0" tIns="0" rIns="0" bIns="0" rtlCol="0"/>
            <a:lstStyle/>
            <a:p>
              <a:endParaRPr/>
            </a:p>
          </p:txBody>
        </p:sp>
      </p:grpSp>
      <p:sp>
        <p:nvSpPr>
          <p:cNvPr id="27" name="object 27"/>
          <p:cNvSpPr txBox="1"/>
          <p:nvPr/>
        </p:nvSpPr>
        <p:spPr>
          <a:xfrm>
            <a:off x="8222742" y="4611751"/>
            <a:ext cx="5297170" cy="587375"/>
          </a:xfrm>
          <a:prstGeom prst="rect">
            <a:avLst/>
          </a:prstGeom>
        </p:spPr>
        <p:txBody>
          <a:bodyPr vert="horz" wrap="square" lIns="0" tIns="61594" rIns="0" bIns="0" rtlCol="0">
            <a:spAutoFit/>
          </a:bodyPr>
          <a:lstStyle/>
          <a:p>
            <a:pPr marL="12700" marR="5080">
              <a:lnSpc>
                <a:spcPts val="2020"/>
              </a:lnSpc>
              <a:spcBef>
                <a:spcPts val="484"/>
              </a:spcBef>
            </a:pPr>
            <a:r>
              <a:rPr sz="2000" spc="-85" dirty="0">
                <a:solidFill>
                  <a:srgbClr val="FFFFFF"/>
                </a:solidFill>
                <a:latin typeface="Times New Roman"/>
                <a:cs typeface="Times New Roman"/>
              </a:rPr>
              <a:t>You</a:t>
            </a:r>
            <a:r>
              <a:rPr sz="2000" spc="-30" dirty="0">
                <a:solidFill>
                  <a:srgbClr val="FFFFFF"/>
                </a:solidFill>
                <a:latin typeface="Times New Roman"/>
                <a:cs typeface="Times New Roman"/>
              </a:rPr>
              <a:t> </a:t>
            </a:r>
            <a:r>
              <a:rPr sz="2000" spc="-50" dirty="0">
                <a:solidFill>
                  <a:srgbClr val="FFFFFF"/>
                </a:solidFill>
                <a:latin typeface="Times New Roman"/>
                <a:cs typeface="Times New Roman"/>
              </a:rPr>
              <a:t>have</a:t>
            </a:r>
            <a:r>
              <a:rPr sz="2000" spc="-5" dirty="0">
                <a:solidFill>
                  <a:srgbClr val="FFFFFF"/>
                </a:solidFill>
                <a:latin typeface="Times New Roman"/>
                <a:cs typeface="Times New Roman"/>
              </a:rPr>
              <a:t> </a:t>
            </a:r>
            <a:r>
              <a:rPr sz="2000" dirty="0">
                <a:solidFill>
                  <a:srgbClr val="FFFFFF"/>
                </a:solidFill>
                <a:latin typeface="Times New Roman"/>
                <a:cs typeface="Times New Roman"/>
              </a:rPr>
              <a:t>the</a:t>
            </a:r>
            <a:r>
              <a:rPr sz="2000" spc="-15" dirty="0">
                <a:solidFill>
                  <a:srgbClr val="FFFFFF"/>
                </a:solidFill>
                <a:latin typeface="Times New Roman"/>
                <a:cs typeface="Times New Roman"/>
              </a:rPr>
              <a:t> </a:t>
            </a:r>
            <a:r>
              <a:rPr sz="2000" spc="-20" dirty="0">
                <a:solidFill>
                  <a:srgbClr val="FFFFFF"/>
                </a:solidFill>
                <a:latin typeface="Times New Roman"/>
                <a:cs typeface="Times New Roman"/>
              </a:rPr>
              <a:t>right </a:t>
            </a:r>
            <a:r>
              <a:rPr sz="2000" dirty="0">
                <a:solidFill>
                  <a:srgbClr val="FFFFFF"/>
                </a:solidFill>
                <a:latin typeface="Times New Roman"/>
                <a:cs typeface="Times New Roman"/>
              </a:rPr>
              <a:t>to</a:t>
            </a:r>
            <a:r>
              <a:rPr sz="2000" spc="-5" dirty="0">
                <a:solidFill>
                  <a:srgbClr val="FFFFFF"/>
                </a:solidFill>
                <a:latin typeface="Times New Roman"/>
                <a:cs typeface="Times New Roman"/>
              </a:rPr>
              <a:t> </a:t>
            </a:r>
            <a:r>
              <a:rPr sz="2000" spc="-10" dirty="0">
                <a:solidFill>
                  <a:srgbClr val="FFFFFF"/>
                </a:solidFill>
                <a:latin typeface="Times New Roman"/>
                <a:cs typeface="Times New Roman"/>
              </a:rPr>
              <a:t>choose</a:t>
            </a:r>
            <a:r>
              <a:rPr sz="2000" spc="-20" dirty="0">
                <a:solidFill>
                  <a:srgbClr val="FFFFFF"/>
                </a:solidFill>
                <a:latin typeface="Times New Roman"/>
                <a:cs typeface="Times New Roman"/>
              </a:rPr>
              <a:t> whether</a:t>
            </a:r>
            <a:r>
              <a:rPr sz="2000" spc="-25" dirty="0">
                <a:solidFill>
                  <a:srgbClr val="FFFFFF"/>
                </a:solidFill>
                <a:latin typeface="Times New Roman"/>
                <a:cs typeface="Times New Roman"/>
              </a:rPr>
              <a:t> </a:t>
            </a:r>
            <a:r>
              <a:rPr sz="2000" dirty="0">
                <a:solidFill>
                  <a:srgbClr val="FFFFFF"/>
                </a:solidFill>
                <a:latin typeface="Times New Roman"/>
                <a:cs typeface="Times New Roman"/>
              </a:rPr>
              <a:t>to</a:t>
            </a:r>
            <a:r>
              <a:rPr sz="2000" spc="-15" dirty="0">
                <a:solidFill>
                  <a:srgbClr val="FFFFFF"/>
                </a:solidFill>
                <a:latin typeface="Times New Roman"/>
                <a:cs typeface="Times New Roman"/>
              </a:rPr>
              <a:t> </a:t>
            </a:r>
            <a:r>
              <a:rPr sz="2000" dirty="0">
                <a:solidFill>
                  <a:srgbClr val="FFFFFF"/>
                </a:solidFill>
                <a:latin typeface="Times New Roman"/>
                <a:cs typeface="Times New Roman"/>
              </a:rPr>
              <a:t>turn</a:t>
            </a:r>
            <a:r>
              <a:rPr sz="2000" spc="-20" dirty="0">
                <a:solidFill>
                  <a:srgbClr val="FFFFFF"/>
                </a:solidFill>
                <a:latin typeface="Times New Roman"/>
                <a:cs typeface="Times New Roman"/>
              </a:rPr>
              <a:t> </a:t>
            </a:r>
            <a:r>
              <a:rPr sz="2000" dirty="0">
                <a:solidFill>
                  <a:srgbClr val="FFFFFF"/>
                </a:solidFill>
                <a:latin typeface="Times New Roman"/>
                <a:cs typeface="Times New Roman"/>
              </a:rPr>
              <a:t>on</a:t>
            </a:r>
            <a:r>
              <a:rPr sz="2000" spc="-20" dirty="0">
                <a:solidFill>
                  <a:srgbClr val="FFFFFF"/>
                </a:solidFill>
                <a:latin typeface="Times New Roman"/>
                <a:cs typeface="Times New Roman"/>
              </a:rPr>
              <a:t> your </a:t>
            </a:r>
            <a:r>
              <a:rPr sz="2000" spc="-25" dirty="0">
                <a:solidFill>
                  <a:srgbClr val="FFFFFF"/>
                </a:solidFill>
                <a:latin typeface="Times New Roman"/>
                <a:cs typeface="Times New Roman"/>
              </a:rPr>
              <a:t>video</a:t>
            </a:r>
            <a:r>
              <a:rPr sz="2000" spc="-45" dirty="0">
                <a:solidFill>
                  <a:srgbClr val="FFFFFF"/>
                </a:solidFill>
                <a:latin typeface="Times New Roman"/>
                <a:cs typeface="Times New Roman"/>
              </a:rPr>
              <a:t> </a:t>
            </a:r>
            <a:r>
              <a:rPr sz="2000" dirty="0">
                <a:solidFill>
                  <a:srgbClr val="FFFFFF"/>
                </a:solidFill>
                <a:latin typeface="Times New Roman"/>
                <a:cs typeface="Times New Roman"/>
              </a:rPr>
              <a:t>or</a:t>
            </a:r>
            <a:r>
              <a:rPr sz="2000" spc="-40" dirty="0">
                <a:solidFill>
                  <a:srgbClr val="FFFFFF"/>
                </a:solidFill>
                <a:latin typeface="Times New Roman"/>
                <a:cs typeface="Times New Roman"/>
              </a:rPr>
              <a:t> </a:t>
            </a:r>
            <a:r>
              <a:rPr sz="2000" spc="-20" dirty="0">
                <a:solidFill>
                  <a:srgbClr val="FFFFFF"/>
                </a:solidFill>
                <a:latin typeface="Times New Roman"/>
                <a:cs typeface="Times New Roman"/>
              </a:rPr>
              <a:t>not.</a:t>
            </a:r>
            <a:endParaRPr sz="2000">
              <a:latin typeface="Times New Roman"/>
              <a:cs typeface="Times New Roman"/>
            </a:endParaRPr>
          </a:p>
        </p:txBody>
      </p:sp>
      <p:grpSp>
        <p:nvGrpSpPr>
          <p:cNvPr id="28" name="object 28"/>
          <p:cNvGrpSpPr/>
          <p:nvPr/>
        </p:nvGrpSpPr>
        <p:grpSpPr>
          <a:xfrm>
            <a:off x="6563868" y="5935979"/>
            <a:ext cx="7097395" cy="1325880"/>
            <a:chOff x="6563868" y="5935979"/>
            <a:chExt cx="7097395" cy="1325880"/>
          </a:xfrm>
        </p:grpSpPr>
        <p:sp>
          <p:nvSpPr>
            <p:cNvPr id="29" name="object 29"/>
            <p:cNvSpPr/>
            <p:nvPr/>
          </p:nvSpPr>
          <p:spPr>
            <a:xfrm>
              <a:off x="6563868" y="5935979"/>
              <a:ext cx="7097395" cy="1325880"/>
            </a:xfrm>
            <a:custGeom>
              <a:avLst/>
              <a:gdLst/>
              <a:ahLst/>
              <a:cxnLst/>
              <a:rect l="l" t="t" r="r" b="b"/>
              <a:pathLst>
                <a:path w="7097394" h="1325879">
                  <a:moveTo>
                    <a:pt x="6964680" y="0"/>
                  </a:moveTo>
                  <a:lnTo>
                    <a:pt x="132587" y="0"/>
                  </a:lnTo>
                  <a:lnTo>
                    <a:pt x="90659" y="6754"/>
                  </a:lnTo>
                  <a:lnTo>
                    <a:pt x="54260" y="25566"/>
                  </a:lnTo>
                  <a:lnTo>
                    <a:pt x="25566" y="54260"/>
                  </a:lnTo>
                  <a:lnTo>
                    <a:pt x="6754" y="90659"/>
                  </a:lnTo>
                  <a:lnTo>
                    <a:pt x="0" y="132588"/>
                  </a:lnTo>
                  <a:lnTo>
                    <a:pt x="0" y="1193292"/>
                  </a:lnTo>
                  <a:lnTo>
                    <a:pt x="6754" y="1235200"/>
                  </a:lnTo>
                  <a:lnTo>
                    <a:pt x="25566" y="1271597"/>
                  </a:lnTo>
                  <a:lnTo>
                    <a:pt x="54260" y="1300298"/>
                  </a:lnTo>
                  <a:lnTo>
                    <a:pt x="90659" y="1319120"/>
                  </a:lnTo>
                  <a:lnTo>
                    <a:pt x="132587" y="1325880"/>
                  </a:lnTo>
                  <a:lnTo>
                    <a:pt x="6964680" y="1325880"/>
                  </a:lnTo>
                  <a:lnTo>
                    <a:pt x="7006608" y="1319120"/>
                  </a:lnTo>
                  <a:lnTo>
                    <a:pt x="7043007" y="1300298"/>
                  </a:lnTo>
                  <a:lnTo>
                    <a:pt x="7071701" y="1271597"/>
                  </a:lnTo>
                  <a:lnTo>
                    <a:pt x="7090513" y="1235200"/>
                  </a:lnTo>
                  <a:lnTo>
                    <a:pt x="7097268" y="1193292"/>
                  </a:lnTo>
                  <a:lnTo>
                    <a:pt x="7097268" y="132588"/>
                  </a:lnTo>
                  <a:lnTo>
                    <a:pt x="7090513" y="90659"/>
                  </a:lnTo>
                  <a:lnTo>
                    <a:pt x="7071701" y="54260"/>
                  </a:lnTo>
                  <a:lnTo>
                    <a:pt x="7043007" y="25566"/>
                  </a:lnTo>
                  <a:lnTo>
                    <a:pt x="7006608" y="6754"/>
                  </a:lnTo>
                  <a:lnTo>
                    <a:pt x="6964680" y="0"/>
                  </a:lnTo>
                  <a:close/>
                </a:path>
              </a:pathLst>
            </a:custGeom>
            <a:solidFill>
              <a:srgbClr val="D97828"/>
            </a:solidFill>
          </p:spPr>
          <p:txBody>
            <a:bodyPr wrap="square" lIns="0" tIns="0" rIns="0" bIns="0" rtlCol="0"/>
            <a:lstStyle/>
            <a:p>
              <a:endParaRPr/>
            </a:p>
          </p:txBody>
        </p:sp>
        <p:sp>
          <p:nvSpPr>
            <p:cNvPr id="30" name="object 30"/>
            <p:cNvSpPr/>
            <p:nvPr/>
          </p:nvSpPr>
          <p:spPr>
            <a:xfrm>
              <a:off x="7018761" y="6404783"/>
              <a:ext cx="625475" cy="391160"/>
            </a:xfrm>
            <a:custGeom>
              <a:avLst/>
              <a:gdLst/>
              <a:ahLst/>
              <a:cxnLst/>
              <a:rect l="l" t="t" r="r" b="b"/>
              <a:pathLst>
                <a:path w="625475" h="391159">
                  <a:moveTo>
                    <a:pt x="302203" y="7337"/>
                  </a:moveTo>
                  <a:lnTo>
                    <a:pt x="275419" y="22895"/>
                  </a:lnTo>
                  <a:lnTo>
                    <a:pt x="79602" y="23085"/>
                  </a:lnTo>
                  <a:lnTo>
                    <a:pt x="21898" y="63168"/>
                  </a:lnTo>
                  <a:lnTo>
                    <a:pt x="5832" y="102539"/>
                  </a:lnTo>
                  <a:lnTo>
                    <a:pt x="0" y="150509"/>
                  </a:lnTo>
                  <a:lnTo>
                    <a:pt x="6385" y="200629"/>
                  </a:lnTo>
                  <a:lnTo>
                    <a:pt x="23905" y="241143"/>
                  </a:lnTo>
                  <a:lnTo>
                    <a:pt x="50104" y="268243"/>
                  </a:lnTo>
                  <a:lnTo>
                    <a:pt x="82528" y="278122"/>
                  </a:lnTo>
                  <a:lnTo>
                    <a:pt x="258838" y="278122"/>
                  </a:lnTo>
                  <a:lnTo>
                    <a:pt x="258838" y="390723"/>
                  </a:lnTo>
                  <a:lnTo>
                    <a:pt x="333864" y="332546"/>
                  </a:lnTo>
                  <a:lnTo>
                    <a:pt x="408889" y="332546"/>
                  </a:lnTo>
                  <a:lnTo>
                    <a:pt x="408889" y="329468"/>
                  </a:lnTo>
                  <a:lnTo>
                    <a:pt x="288848" y="329468"/>
                  </a:lnTo>
                  <a:lnTo>
                    <a:pt x="288848" y="248096"/>
                  </a:lnTo>
                  <a:lnTo>
                    <a:pt x="82528" y="248096"/>
                  </a:lnTo>
                  <a:lnTo>
                    <a:pt x="63624" y="241060"/>
                  </a:lnTo>
                  <a:lnTo>
                    <a:pt x="46759" y="221203"/>
                  </a:lnTo>
                  <a:lnTo>
                    <a:pt x="34650" y="190395"/>
                  </a:lnTo>
                  <a:lnTo>
                    <a:pt x="30010" y="150509"/>
                  </a:lnTo>
                  <a:lnTo>
                    <a:pt x="34650" y="110622"/>
                  </a:lnTo>
                  <a:lnTo>
                    <a:pt x="46759" y="79814"/>
                  </a:lnTo>
                  <a:lnTo>
                    <a:pt x="63624" y="59957"/>
                  </a:lnTo>
                  <a:lnTo>
                    <a:pt x="82528" y="52922"/>
                  </a:lnTo>
                  <a:lnTo>
                    <a:pt x="589174" y="52922"/>
                  </a:lnTo>
                  <a:lnTo>
                    <a:pt x="573789" y="35750"/>
                  </a:lnTo>
                  <a:lnTo>
                    <a:pt x="532682" y="22895"/>
                  </a:lnTo>
                  <a:lnTo>
                    <a:pt x="397635" y="22895"/>
                  </a:lnTo>
                  <a:lnTo>
                    <a:pt x="394284" y="16151"/>
                  </a:lnTo>
                  <a:lnTo>
                    <a:pt x="388489" y="10947"/>
                  </a:lnTo>
                  <a:lnTo>
                    <a:pt x="385888" y="9983"/>
                  </a:lnTo>
                  <a:lnTo>
                    <a:pt x="314807" y="9983"/>
                  </a:lnTo>
                  <a:lnTo>
                    <a:pt x="308609" y="7999"/>
                  </a:lnTo>
                  <a:lnTo>
                    <a:pt x="302203" y="7337"/>
                  </a:lnTo>
                  <a:close/>
                </a:path>
                <a:path w="625475" h="391159">
                  <a:moveTo>
                    <a:pt x="408889" y="332546"/>
                  </a:moveTo>
                  <a:lnTo>
                    <a:pt x="333864" y="332546"/>
                  </a:lnTo>
                  <a:lnTo>
                    <a:pt x="408889" y="390723"/>
                  </a:lnTo>
                  <a:lnTo>
                    <a:pt x="408889" y="332546"/>
                  </a:lnTo>
                  <a:close/>
                </a:path>
                <a:path w="625475" h="391159">
                  <a:moveTo>
                    <a:pt x="333864" y="294562"/>
                  </a:moveTo>
                  <a:lnTo>
                    <a:pt x="288848" y="329468"/>
                  </a:lnTo>
                  <a:lnTo>
                    <a:pt x="378879" y="329468"/>
                  </a:lnTo>
                  <a:lnTo>
                    <a:pt x="333864" y="294562"/>
                  </a:lnTo>
                  <a:close/>
                </a:path>
                <a:path w="625475" h="391159">
                  <a:moveTo>
                    <a:pt x="408889" y="232782"/>
                  </a:moveTo>
                  <a:lnTo>
                    <a:pt x="378879" y="232782"/>
                  </a:lnTo>
                  <a:lnTo>
                    <a:pt x="378879" y="329468"/>
                  </a:lnTo>
                  <a:lnTo>
                    <a:pt x="408889" y="329468"/>
                  </a:lnTo>
                  <a:lnTo>
                    <a:pt x="408889" y="278122"/>
                  </a:lnTo>
                  <a:lnTo>
                    <a:pt x="593515" y="278122"/>
                  </a:lnTo>
                  <a:lnTo>
                    <a:pt x="600205" y="271404"/>
                  </a:lnTo>
                  <a:lnTo>
                    <a:pt x="600205" y="254820"/>
                  </a:lnTo>
                  <a:lnTo>
                    <a:pt x="593515" y="248096"/>
                  </a:lnTo>
                  <a:lnTo>
                    <a:pt x="408889" y="248096"/>
                  </a:lnTo>
                  <a:lnTo>
                    <a:pt x="408889" y="232782"/>
                  </a:lnTo>
                  <a:close/>
                </a:path>
                <a:path w="625475" h="391159">
                  <a:moveTo>
                    <a:pt x="415492" y="210562"/>
                  </a:moveTo>
                  <a:lnTo>
                    <a:pt x="258838" y="210562"/>
                  </a:lnTo>
                  <a:lnTo>
                    <a:pt x="258838" y="248096"/>
                  </a:lnTo>
                  <a:lnTo>
                    <a:pt x="288848" y="248096"/>
                  </a:lnTo>
                  <a:lnTo>
                    <a:pt x="288848" y="229254"/>
                  </a:lnTo>
                  <a:lnTo>
                    <a:pt x="408889" y="229254"/>
                  </a:lnTo>
                  <a:lnTo>
                    <a:pt x="408889" y="213190"/>
                  </a:lnTo>
                  <a:lnTo>
                    <a:pt x="411171" y="212539"/>
                  </a:lnTo>
                  <a:lnTo>
                    <a:pt x="413385" y="211657"/>
                  </a:lnTo>
                  <a:lnTo>
                    <a:pt x="415492" y="210562"/>
                  </a:lnTo>
                  <a:close/>
                </a:path>
                <a:path w="625475" h="391159">
                  <a:moveTo>
                    <a:pt x="543935" y="210562"/>
                  </a:moveTo>
                  <a:lnTo>
                    <a:pt x="513925" y="210562"/>
                  </a:lnTo>
                  <a:lnTo>
                    <a:pt x="514708" y="220571"/>
                  </a:lnTo>
                  <a:lnTo>
                    <a:pt x="517046" y="230342"/>
                  </a:lnTo>
                  <a:lnTo>
                    <a:pt x="520804" y="239512"/>
                  </a:lnTo>
                  <a:lnTo>
                    <a:pt x="526004" y="248096"/>
                  </a:lnTo>
                  <a:lnTo>
                    <a:pt x="585200" y="248096"/>
                  </a:lnTo>
                  <a:lnTo>
                    <a:pt x="569738" y="245700"/>
                  </a:lnTo>
                  <a:lnTo>
                    <a:pt x="556828" y="237847"/>
                  </a:lnTo>
                  <a:lnTo>
                    <a:pt x="547788" y="225735"/>
                  </a:lnTo>
                  <a:lnTo>
                    <a:pt x="543935" y="210562"/>
                  </a:lnTo>
                  <a:close/>
                </a:path>
                <a:path w="625475" h="391159">
                  <a:moveTo>
                    <a:pt x="359898" y="232031"/>
                  </a:moveTo>
                  <a:lnTo>
                    <a:pt x="316833" y="232031"/>
                  </a:lnTo>
                  <a:lnTo>
                    <a:pt x="322616" y="237405"/>
                  </a:lnTo>
                  <a:lnTo>
                    <a:pt x="330175" y="240451"/>
                  </a:lnTo>
                  <a:lnTo>
                    <a:pt x="338065" y="240589"/>
                  </a:lnTo>
                  <a:lnTo>
                    <a:pt x="346806" y="240627"/>
                  </a:lnTo>
                  <a:lnTo>
                    <a:pt x="355171" y="237042"/>
                  </a:lnTo>
                  <a:lnTo>
                    <a:pt x="359898" y="232031"/>
                  </a:lnTo>
                  <a:close/>
                </a:path>
                <a:path w="625475" h="391159">
                  <a:moveTo>
                    <a:pt x="408889" y="229254"/>
                  </a:moveTo>
                  <a:lnTo>
                    <a:pt x="288848" y="229254"/>
                  </a:lnTo>
                  <a:lnTo>
                    <a:pt x="290586" y="230342"/>
                  </a:lnTo>
                  <a:lnTo>
                    <a:pt x="292418" y="231274"/>
                  </a:lnTo>
                  <a:lnTo>
                    <a:pt x="301565" y="234846"/>
                  </a:lnTo>
                  <a:lnTo>
                    <a:pt x="309593" y="234846"/>
                  </a:lnTo>
                  <a:lnTo>
                    <a:pt x="316833" y="232031"/>
                  </a:lnTo>
                  <a:lnTo>
                    <a:pt x="359898" y="232031"/>
                  </a:lnTo>
                  <a:lnTo>
                    <a:pt x="361173" y="230680"/>
                  </a:lnTo>
                  <a:lnTo>
                    <a:pt x="408889" y="230680"/>
                  </a:lnTo>
                  <a:lnTo>
                    <a:pt x="408889" y="229254"/>
                  </a:lnTo>
                  <a:close/>
                </a:path>
                <a:path w="625475" h="391159">
                  <a:moveTo>
                    <a:pt x="408889" y="230680"/>
                  </a:moveTo>
                  <a:lnTo>
                    <a:pt x="361173" y="230680"/>
                  </a:lnTo>
                  <a:lnTo>
                    <a:pt x="366762" y="233032"/>
                  </a:lnTo>
                  <a:lnTo>
                    <a:pt x="372896" y="233758"/>
                  </a:lnTo>
                  <a:lnTo>
                    <a:pt x="378879" y="232782"/>
                  </a:lnTo>
                  <a:lnTo>
                    <a:pt x="408889" y="232782"/>
                  </a:lnTo>
                  <a:lnTo>
                    <a:pt x="408889" y="230680"/>
                  </a:lnTo>
                  <a:close/>
                </a:path>
                <a:path w="625475" h="391159">
                  <a:moveTo>
                    <a:pt x="68348" y="104493"/>
                  </a:moveTo>
                  <a:lnTo>
                    <a:pt x="60320" y="109597"/>
                  </a:lnTo>
                  <a:lnTo>
                    <a:pt x="56981" y="124779"/>
                  </a:lnTo>
                  <a:lnTo>
                    <a:pt x="56231" y="132005"/>
                  </a:lnTo>
                  <a:lnTo>
                    <a:pt x="56269" y="139249"/>
                  </a:lnTo>
                  <a:lnTo>
                    <a:pt x="60339" y="167271"/>
                  </a:lnTo>
                  <a:lnTo>
                    <a:pt x="71499" y="189909"/>
                  </a:lnTo>
                  <a:lnTo>
                    <a:pt x="88173" y="205046"/>
                  </a:lnTo>
                  <a:lnTo>
                    <a:pt x="108787" y="210562"/>
                  </a:lnTo>
                  <a:lnTo>
                    <a:pt x="588951" y="210562"/>
                  </a:lnTo>
                  <a:lnTo>
                    <a:pt x="602038" y="207543"/>
                  </a:lnTo>
                  <a:lnTo>
                    <a:pt x="613701" y="197669"/>
                  </a:lnTo>
                  <a:lnTo>
                    <a:pt x="619099" y="186090"/>
                  </a:lnTo>
                  <a:lnTo>
                    <a:pt x="336414" y="186090"/>
                  </a:lnTo>
                  <a:lnTo>
                    <a:pt x="310847" y="180941"/>
                  </a:lnTo>
                  <a:lnTo>
                    <a:pt x="310243" y="180535"/>
                  </a:lnTo>
                  <a:lnTo>
                    <a:pt x="108787" y="180535"/>
                  </a:lnTo>
                  <a:lnTo>
                    <a:pt x="100775" y="177410"/>
                  </a:lnTo>
                  <a:lnTo>
                    <a:pt x="93538" y="168759"/>
                  </a:lnTo>
                  <a:lnTo>
                    <a:pt x="88298" y="155675"/>
                  </a:lnTo>
                  <a:lnTo>
                    <a:pt x="86279" y="139249"/>
                  </a:lnTo>
                  <a:lnTo>
                    <a:pt x="86241" y="134200"/>
                  </a:lnTo>
                  <a:lnTo>
                    <a:pt x="86773" y="129165"/>
                  </a:lnTo>
                  <a:lnTo>
                    <a:pt x="89655" y="116128"/>
                  </a:lnTo>
                  <a:lnTo>
                    <a:pt x="84553" y="108096"/>
                  </a:lnTo>
                  <a:lnTo>
                    <a:pt x="68348" y="104493"/>
                  </a:lnTo>
                  <a:close/>
                </a:path>
                <a:path w="625475" h="391159">
                  <a:moveTo>
                    <a:pt x="431785" y="54273"/>
                  </a:moveTo>
                  <a:lnTo>
                    <a:pt x="336414" y="54273"/>
                  </a:lnTo>
                  <a:lnTo>
                    <a:pt x="362055" y="59452"/>
                  </a:lnTo>
                  <a:lnTo>
                    <a:pt x="382994" y="73577"/>
                  </a:lnTo>
                  <a:lnTo>
                    <a:pt x="397111" y="94527"/>
                  </a:lnTo>
                  <a:lnTo>
                    <a:pt x="402287" y="120182"/>
                  </a:lnTo>
                  <a:lnTo>
                    <a:pt x="397111" y="145837"/>
                  </a:lnTo>
                  <a:lnTo>
                    <a:pt x="382994" y="166786"/>
                  </a:lnTo>
                  <a:lnTo>
                    <a:pt x="362055" y="180911"/>
                  </a:lnTo>
                  <a:lnTo>
                    <a:pt x="336414" y="186090"/>
                  </a:lnTo>
                  <a:lnTo>
                    <a:pt x="619099" y="186090"/>
                  </a:lnTo>
                  <a:lnTo>
                    <a:pt x="621689" y="180535"/>
                  </a:lnTo>
                  <a:lnTo>
                    <a:pt x="434398" y="180535"/>
                  </a:lnTo>
                  <a:lnTo>
                    <a:pt x="441519" y="177239"/>
                  </a:lnTo>
                  <a:lnTo>
                    <a:pt x="447065" y="171283"/>
                  </a:lnTo>
                  <a:lnTo>
                    <a:pt x="450617" y="161966"/>
                  </a:lnTo>
                  <a:lnTo>
                    <a:pt x="452648" y="156702"/>
                  </a:lnTo>
                  <a:lnTo>
                    <a:pt x="452648" y="148676"/>
                  </a:lnTo>
                  <a:lnTo>
                    <a:pt x="449853" y="141426"/>
                  </a:lnTo>
                  <a:lnTo>
                    <a:pt x="455155" y="135708"/>
                  </a:lnTo>
                  <a:lnTo>
                    <a:pt x="458100" y="128201"/>
                  </a:lnTo>
                  <a:lnTo>
                    <a:pt x="458144" y="111662"/>
                  </a:lnTo>
                  <a:lnTo>
                    <a:pt x="454561" y="103292"/>
                  </a:lnTo>
                  <a:lnTo>
                    <a:pt x="448203" y="97286"/>
                  </a:lnTo>
                  <a:lnTo>
                    <a:pt x="450165" y="91083"/>
                  </a:lnTo>
                  <a:lnTo>
                    <a:pt x="432072" y="55999"/>
                  </a:lnTo>
                  <a:lnTo>
                    <a:pt x="431906" y="54823"/>
                  </a:lnTo>
                  <a:lnTo>
                    <a:pt x="431785" y="54273"/>
                  </a:lnTo>
                  <a:close/>
                </a:path>
                <a:path w="625475" h="391159">
                  <a:moveTo>
                    <a:pt x="136771" y="52922"/>
                  </a:moveTo>
                  <a:lnTo>
                    <a:pt x="82528" y="52922"/>
                  </a:lnTo>
                  <a:lnTo>
                    <a:pt x="102080" y="59607"/>
                  </a:lnTo>
                  <a:lnTo>
                    <a:pt x="117522" y="78267"/>
                  </a:lnTo>
                  <a:lnTo>
                    <a:pt x="127652" y="106759"/>
                  </a:lnTo>
                  <a:lnTo>
                    <a:pt x="131089" y="140960"/>
                  </a:lnTo>
                  <a:lnTo>
                    <a:pt x="131210" y="145837"/>
                  </a:lnTo>
                  <a:lnTo>
                    <a:pt x="130647" y="164701"/>
                  </a:lnTo>
                  <a:lnTo>
                    <a:pt x="128087" y="175844"/>
                  </a:lnTo>
                  <a:lnTo>
                    <a:pt x="121504" y="179949"/>
                  </a:lnTo>
                  <a:lnTo>
                    <a:pt x="108787" y="180535"/>
                  </a:lnTo>
                  <a:lnTo>
                    <a:pt x="153202" y="180535"/>
                  </a:lnTo>
                  <a:lnTo>
                    <a:pt x="156670" y="171505"/>
                  </a:lnTo>
                  <a:lnTo>
                    <a:pt x="159188" y="162189"/>
                  </a:lnTo>
                  <a:lnTo>
                    <a:pt x="160738" y="152662"/>
                  </a:lnTo>
                  <a:lnTo>
                    <a:pt x="161138" y="145837"/>
                  </a:lnTo>
                  <a:lnTo>
                    <a:pt x="161072" y="139249"/>
                  </a:lnTo>
                  <a:lnTo>
                    <a:pt x="159634" y="116090"/>
                  </a:lnTo>
                  <a:lnTo>
                    <a:pt x="154806" y="91881"/>
                  </a:lnTo>
                  <a:lnTo>
                    <a:pt x="147093" y="70713"/>
                  </a:lnTo>
                  <a:lnTo>
                    <a:pt x="136771" y="52922"/>
                  </a:lnTo>
                  <a:close/>
                </a:path>
                <a:path w="625475" h="391159">
                  <a:moveTo>
                    <a:pt x="431397" y="52922"/>
                  </a:moveTo>
                  <a:lnTo>
                    <a:pt x="244283" y="52922"/>
                  </a:lnTo>
                  <a:lnTo>
                    <a:pt x="244204" y="53929"/>
                  </a:lnTo>
                  <a:lnTo>
                    <a:pt x="244133" y="56731"/>
                  </a:lnTo>
                  <a:lnTo>
                    <a:pt x="244283" y="58627"/>
                  </a:lnTo>
                  <a:lnTo>
                    <a:pt x="233880" y="65353"/>
                  </a:lnTo>
                  <a:lnTo>
                    <a:pt x="227083" y="75200"/>
                  </a:lnTo>
                  <a:lnTo>
                    <a:pt x="224460" y="86876"/>
                  </a:lnTo>
                  <a:lnTo>
                    <a:pt x="226577" y="99088"/>
                  </a:lnTo>
                  <a:lnTo>
                    <a:pt x="221175" y="104912"/>
                  </a:lnTo>
                  <a:lnTo>
                    <a:pt x="218124" y="112537"/>
                  </a:lnTo>
                  <a:lnTo>
                    <a:pt x="218071" y="124779"/>
                  </a:lnTo>
                  <a:lnTo>
                    <a:pt x="218178" y="129165"/>
                  </a:lnTo>
                  <a:lnTo>
                    <a:pt x="221694" y="137166"/>
                  </a:lnTo>
                  <a:lnTo>
                    <a:pt x="227927" y="143002"/>
                  </a:lnTo>
                  <a:lnTo>
                    <a:pt x="225947" y="149185"/>
                  </a:lnTo>
                  <a:lnTo>
                    <a:pt x="225287" y="155576"/>
                  </a:lnTo>
                  <a:lnTo>
                    <a:pt x="225947" y="161966"/>
                  </a:lnTo>
                  <a:lnTo>
                    <a:pt x="227927" y="168149"/>
                  </a:lnTo>
                  <a:lnTo>
                    <a:pt x="229991" y="173004"/>
                  </a:lnTo>
                  <a:lnTo>
                    <a:pt x="233242" y="177264"/>
                  </a:lnTo>
                  <a:lnTo>
                    <a:pt x="237381" y="180535"/>
                  </a:lnTo>
                  <a:lnTo>
                    <a:pt x="310243" y="180535"/>
                  </a:lnTo>
                  <a:lnTo>
                    <a:pt x="289941" y="166892"/>
                  </a:lnTo>
                  <a:lnTo>
                    <a:pt x="275804" y="146040"/>
                  </a:lnTo>
                  <a:lnTo>
                    <a:pt x="270542" y="120482"/>
                  </a:lnTo>
                  <a:lnTo>
                    <a:pt x="275600" y="94804"/>
                  </a:lnTo>
                  <a:lnTo>
                    <a:pt x="289622" y="73790"/>
                  </a:lnTo>
                  <a:lnTo>
                    <a:pt x="310497" y="59570"/>
                  </a:lnTo>
                  <a:lnTo>
                    <a:pt x="336114" y="54273"/>
                  </a:lnTo>
                  <a:lnTo>
                    <a:pt x="431785" y="54273"/>
                  </a:lnTo>
                  <a:lnTo>
                    <a:pt x="431710" y="53929"/>
                  </a:lnTo>
                  <a:lnTo>
                    <a:pt x="431397" y="52922"/>
                  </a:lnTo>
                  <a:close/>
                </a:path>
                <a:path w="625475" h="391159">
                  <a:moveTo>
                    <a:pt x="589174" y="52922"/>
                  </a:moveTo>
                  <a:lnTo>
                    <a:pt x="532682" y="52922"/>
                  </a:lnTo>
                  <a:lnTo>
                    <a:pt x="553187" y="58501"/>
                  </a:lnTo>
                  <a:lnTo>
                    <a:pt x="569647" y="73068"/>
                  </a:lnTo>
                  <a:lnTo>
                    <a:pt x="582005" y="93363"/>
                  </a:lnTo>
                  <a:lnTo>
                    <a:pt x="590201" y="116128"/>
                  </a:lnTo>
                  <a:lnTo>
                    <a:pt x="594674" y="140960"/>
                  </a:lnTo>
                  <a:lnTo>
                    <a:pt x="594851" y="160802"/>
                  </a:lnTo>
                  <a:lnTo>
                    <a:pt x="592390" y="174409"/>
                  </a:lnTo>
                  <a:lnTo>
                    <a:pt x="588951" y="180535"/>
                  </a:lnTo>
                  <a:lnTo>
                    <a:pt x="621689" y="180535"/>
                  </a:lnTo>
                  <a:lnTo>
                    <a:pt x="622071" y="179717"/>
                  </a:lnTo>
                  <a:lnTo>
                    <a:pt x="625276" y="152460"/>
                  </a:lnTo>
                  <a:lnTo>
                    <a:pt x="619688" y="110048"/>
                  </a:lnTo>
                  <a:lnTo>
                    <a:pt x="602659" y="67973"/>
                  </a:lnTo>
                  <a:lnTo>
                    <a:pt x="589174" y="52922"/>
                  </a:lnTo>
                  <a:close/>
                </a:path>
                <a:path w="625475" h="391159">
                  <a:moveTo>
                    <a:pt x="329168" y="0"/>
                  </a:moveTo>
                  <a:lnTo>
                    <a:pt x="320784" y="3590"/>
                  </a:lnTo>
                  <a:lnTo>
                    <a:pt x="314807" y="9983"/>
                  </a:lnTo>
                  <a:lnTo>
                    <a:pt x="385888" y="9983"/>
                  </a:lnTo>
                  <a:lnTo>
                    <a:pt x="381430" y="8332"/>
                  </a:lnTo>
                  <a:lnTo>
                    <a:pt x="358922" y="8332"/>
                  </a:lnTo>
                  <a:lnTo>
                    <a:pt x="353164" y="3102"/>
                  </a:lnTo>
                  <a:lnTo>
                    <a:pt x="345693" y="168"/>
                  </a:lnTo>
                  <a:lnTo>
                    <a:pt x="329168" y="0"/>
                  </a:lnTo>
                  <a:close/>
                </a:path>
                <a:path w="625475" h="391159">
                  <a:moveTo>
                    <a:pt x="374209" y="5411"/>
                  </a:moveTo>
                  <a:lnTo>
                    <a:pt x="366143" y="5411"/>
                  </a:lnTo>
                  <a:lnTo>
                    <a:pt x="358922" y="8332"/>
                  </a:lnTo>
                  <a:lnTo>
                    <a:pt x="381430" y="8332"/>
                  </a:lnTo>
                  <a:lnTo>
                    <a:pt x="374209" y="5411"/>
                  </a:lnTo>
                  <a:close/>
                </a:path>
              </a:pathLst>
            </a:custGeom>
            <a:solidFill>
              <a:srgbClr val="FFFFFF"/>
            </a:solidFill>
          </p:spPr>
          <p:txBody>
            <a:bodyPr wrap="square" lIns="0" tIns="0" rIns="0" bIns="0" rtlCol="0"/>
            <a:lstStyle/>
            <a:p>
              <a:endParaRPr/>
            </a:p>
          </p:txBody>
        </p:sp>
      </p:grpSp>
      <p:sp>
        <p:nvSpPr>
          <p:cNvPr id="31" name="object 31"/>
          <p:cNvSpPr txBox="1"/>
          <p:nvPr/>
        </p:nvSpPr>
        <p:spPr>
          <a:xfrm>
            <a:off x="8222742" y="6267958"/>
            <a:ext cx="4615180" cy="587375"/>
          </a:xfrm>
          <a:prstGeom prst="rect">
            <a:avLst/>
          </a:prstGeom>
        </p:spPr>
        <p:txBody>
          <a:bodyPr vert="horz" wrap="square" lIns="0" tIns="61594" rIns="0" bIns="0" rtlCol="0">
            <a:spAutoFit/>
          </a:bodyPr>
          <a:lstStyle/>
          <a:p>
            <a:pPr marL="12700" marR="5080">
              <a:lnSpc>
                <a:spcPts val="2020"/>
              </a:lnSpc>
              <a:spcBef>
                <a:spcPts val="484"/>
              </a:spcBef>
            </a:pPr>
            <a:r>
              <a:rPr sz="2000" b="1" spc="-25" dirty="0">
                <a:solidFill>
                  <a:srgbClr val="FFFFFF"/>
                </a:solidFill>
                <a:latin typeface="Times New Roman"/>
                <a:cs typeface="Times New Roman"/>
              </a:rPr>
              <a:t>Participation</a:t>
            </a:r>
            <a:r>
              <a:rPr sz="2000" b="1" spc="-60" dirty="0">
                <a:solidFill>
                  <a:srgbClr val="FFFFFF"/>
                </a:solidFill>
                <a:latin typeface="Times New Roman"/>
                <a:cs typeface="Times New Roman"/>
              </a:rPr>
              <a:t> </a:t>
            </a:r>
            <a:r>
              <a:rPr sz="2000" spc="-10" dirty="0">
                <a:solidFill>
                  <a:srgbClr val="FFFFFF"/>
                </a:solidFill>
                <a:latin typeface="Times New Roman"/>
                <a:cs typeface="Times New Roman"/>
              </a:rPr>
              <a:t>prepares</a:t>
            </a:r>
            <a:r>
              <a:rPr sz="2000" spc="-75" dirty="0">
                <a:solidFill>
                  <a:srgbClr val="FFFFFF"/>
                </a:solidFill>
                <a:latin typeface="Times New Roman"/>
                <a:cs typeface="Times New Roman"/>
              </a:rPr>
              <a:t> </a:t>
            </a:r>
            <a:r>
              <a:rPr sz="2000" spc="-45" dirty="0">
                <a:solidFill>
                  <a:srgbClr val="FFFFFF"/>
                </a:solidFill>
                <a:latin typeface="Times New Roman"/>
                <a:cs typeface="Times New Roman"/>
              </a:rPr>
              <a:t>you</a:t>
            </a:r>
            <a:r>
              <a:rPr sz="2000" spc="-50" dirty="0">
                <a:solidFill>
                  <a:srgbClr val="FFFFFF"/>
                </a:solidFill>
                <a:latin typeface="Times New Roman"/>
                <a:cs typeface="Times New Roman"/>
              </a:rPr>
              <a:t> </a:t>
            </a:r>
            <a:r>
              <a:rPr sz="2000" dirty="0">
                <a:solidFill>
                  <a:srgbClr val="FFFFFF"/>
                </a:solidFill>
                <a:latin typeface="Times New Roman"/>
                <a:cs typeface="Times New Roman"/>
              </a:rPr>
              <a:t>for</a:t>
            </a:r>
            <a:r>
              <a:rPr sz="2000" spc="-45" dirty="0">
                <a:solidFill>
                  <a:srgbClr val="FFFFFF"/>
                </a:solidFill>
                <a:latin typeface="Times New Roman"/>
                <a:cs typeface="Times New Roman"/>
              </a:rPr>
              <a:t> </a:t>
            </a:r>
            <a:r>
              <a:rPr sz="2000" spc="-35" dirty="0">
                <a:solidFill>
                  <a:srgbClr val="FFFFFF"/>
                </a:solidFill>
                <a:latin typeface="Times New Roman"/>
                <a:cs typeface="Times New Roman"/>
              </a:rPr>
              <a:t>your</a:t>
            </a:r>
            <a:r>
              <a:rPr sz="2000" spc="-60" dirty="0">
                <a:solidFill>
                  <a:srgbClr val="FFFFFF"/>
                </a:solidFill>
                <a:latin typeface="Times New Roman"/>
                <a:cs typeface="Times New Roman"/>
              </a:rPr>
              <a:t> </a:t>
            </a:r>
            <a:r>
              <a:rPr sz="2000" spc="-50" dirty="0">
                <a:solidFill>
                  <a:srgbClr val="FFFFFF"/>
                </a:solidFill>
                <a:latin typeface="Times New Roman"/>
                <a:cs typeface="Times New Roman"/>
              </a:rPr>
              <a:t>exam</a:t>
            </a:r>
            <a:r>
              <a:rPr sz="2000" spc="-55" dirty="0">
                <a:solidFill>
                  <a:srgbClr val="FFFFFF"/>
                </a:solidFill>
                <a:latin typeface="Times New Roman"/>
                <a:cs typeface="Times New Roman"/>
              </a:rPr>
              <a:t> </a:t>
            </a:r>
            <a:r>
              <a:rPr sz="2000" spc="-25" dirty="0">
                <a:solidFill>
                  <a:srgbClr val="FFFFFF"/>
                </a:solidFill>
                <a:latin typeface="Times New Roman"/>
                <a:cs typeface="Times New Roman"/>
              </a:rPr>
              <a:t>and </a:t>
            </a:r>
            <a:r>
              <a:rPr sz="2000" spc="-40" dirty="0">
                <a:solidFill>
                  <a:srgbClr val="FFFFFF"/>
                </a:solidFill>
                <a:latin typeface="Times New Roman"/>
                <a:cs typeface="Times New Roman"/>
              </a:rPr>
              <a:t>learning</a:t>
            </a:r>
            <a:r>
              <a:rPr sz="2000" spc="-85" dirty="0">
                <a:solidFill>
                  <a:srgbClr val="FFFFFF"/>
                </a:solidFill>
                <a:latin typeface="Times New Roman"/>
                <a:cs typeface="Times New Roman"/>
              </a:rPr>
              <a:t> </a:t>
            </a:r>
            <a:r>
              <a:rPr sz="2000" spc="-10" dirty="0">
                <a:solidFill>
                  <a:srgbClr val="FFFFFF"/>
                </a:solidFill>
                <a:latin typeface="Times New Roman"/>
                <a:cs typeface="Times New Roman"/>
              </a:rPr>
              <a:t>needs</a:t>
            </a:r>
            <a:r>
              <a:rPr sz="2000" spc="-114" dirty="0">
                <a:solidFill>
                  <a:srgbClr val="FFFFFF"/>
                </a:solidFill>
                <a:latin typeface="Times New Roman"/>
                <a:cs typeface="Times New Roman"/>
              </a:rPr>
              <a:t> </a:t>
            </a:r>
            <a:r>
              <a:rPr sz="2000" spc="-25" dirty="0">
                <a:solidFill>
                  <a:srgbClr val="FFFFFF"/>
                </a:solidFill>
                <a:latin typeface="Times New Roman"/>
                <a:cs typeface="Times New Roman"/>
              </a:rPr>
              <a:t>with</a:t>
            </a:r>
            <a:r>
              <a:rPr sz="2000" spc="-80" dirty="0">
                <a:solidFill>
                  <a:srgbClr val="FFFFFF"/>
                </a:solidFill>
                <a:latin typeface="Times New Roman"/>
                <a:cs typeface="Times New Roman"/>
              </a:rPr>
              <a:t> </a:t>
            </a:r>
            <a:r>
              <a:rPr sz="2000" spc="-20" dirty="0">
                <a:solidFill>
                  <a:srgbClr val="FFFFFF"/>
                </a:solidFill>
                <a:latin typeface="Times New Roman"/>
                <a:cs typeface="Times New Roman"/>
              </a:rPr>
              <a:t>ease.</a:t>
            </a:r>
            <a:endParaRPr sz="2000">
              <a:latin typeface="Times New Roman"/>
              <a:cs typeface="Times New Roman"/>
            </a:endParaRPr>
          </a:p>
        </p:txBody>
      </p:sp>
      <p:sp>
        <p:nvSpPr>
          <p:cNvPr id="32" name="Date Placeholder 31">
            <a:extLst>
              <a:ext uri="{FF2B5EF4-FFF2-40B4-BE49-F238E27FC236}">
                <a16:creationId xmlns:a16="http://schemas.microsoft.com/office/drawing/2014/main" id="{9FAFB4B3-FAC9-A7CC-5E9E-892DCF747F66}"/>
              </a:ext>
            </a:extLst>
          </p:cNvPr>
          <p:cNvSpPr>
            <a:spLocks noGrp="1"/>
          </p:cNvSpPr>
          <p:nvPr>
            <p:ph type="dt" sz="half" idx="6"/>
          </p:nvPr>
        </p:nvSpPr>
        <p:spPr/>
        <p:txBody>
          <a:bodyPr/>
          <a:lstStyle/>
          <a:p>
            <a:endParaRPr lang="en-US"/>
          </a:p>
        </p:txBody>
      </p:sp>
      <p:sp>
        <p:nvSpPr>
          <p:cNvPr id="33" name="Slide Number Placeholder 32">
            <a:extLst>
              <a:ext uri="{FF2B5EF4-FFF2-40B4-BE49-F238E27FC236}">
                <a16:creationId xmlns:a16="http://schemas.microsoft.com/office/drawing/2014/main" id="{D93CAFB3-6CCC-9B46-8C43-AD952681D8E6}"/>
              </a:ext>
            </a:extLst>
          </p:cNvPr>
          <p:cNvSpPr>
            <a:spLocks noGrp="1"/>
          </p:cNvSpPr>
          <p:nvPr>
            <p:ph type="sldNum" sz="quarter" idx="7"/>
          </p:nvPr>
        </p:nvSpPr>
        <p:spPr/>
        <p:txBody>
          <a:bodyPr/>
          <a:lstStyle/>
          <a:p>
            <a:fld id="{B6F15528-21DE-4FAA-801E-634DDDAF4B2B}" type="slidenum">
              <a:rPr lang="en-GB" smtClean="0"/>
              <a:t>2</a:t>
            </a:fld>
            <a:endParaRPr lang="en-GB"/>
          </a:p>
        </p:txBody>
      </p:sp>
      <p:sp>
        <p:nvSpPr>
          <p:cNvPr id="34" name="Footer Placeholder 33">
            <a:extLst>
              <a:ext uri="{FF2B5EF4-FFF2-40B4-BE49-F238E27FC236}">
                <a16:creationId xmlns:a16="http://schemas.microsoft.com/office/drawing/2014/main" id="{C3C05A20-D6EA-26F3-343B-B0B487A9C984}"/>
              </a:ext>
            </a:extLst>
          </p:cNvPr>
          <p:cNvSpPr>
            <a:spLocks noGrp="1"/>
          </p:cNvSpPr>
          <p:nvPr>
            <p:ph type="ftr" sz="quarter" idx="5"/>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8636" y="752475"/>
            <a:ext cx="7659529" cy="1456469"/>
          </a:xfrm>
          <a:prstGeom prst="rect">
            <a:avLst/>
          </a:prstGeom>
          <a:noFill/>
          <a:ln/>
        </p:spPr>
        <p:txBody>
          <a:bodyPr wrap="square" lIns="0" tIns="0" rIns="0" bIns="0" rtlCol="0" anchor="t"/>
          <a:lstStyle/>
          <a:p>
            <a:pPr marL="0" indent="0">
              <a:lnSpc>
                <a:spcPts val="7200"/>
              </a:lnSpc>
              <a:buNone/>
            </a:pPr>
            <a:r>
              <a:rPr lang="en-US" sz="5750" b="1" dirty="0">
                <a:solidFill>
                  <a:srgbClr val="233939"/>
                </a:solidFill>
                <a:latin typeface="Syne Bold" pitchFamily="34" charset="0"/>
                <a:ea typeface="Syne Bold" pitchFamily="34" charset="-122"/>
                <a:cs typeface="Syne Bold" pitchFamily="34" charset="-120"/>
              </a:rPr>
              <a:t>Introduction</a:t>
            </a:r>
            <a:endParaRPr lang="en-US" sz="5750" dirty="0"/>
          </a:p>
        </p:txBody>
      </p:sp>
      <p:sp>
        <p:nvSpPr>
          <p:cNvPr id="4" name="Text 1"/>
          <p:cNvSpPr/>
          <p:nvPr/>
        </p:nvSpPr>
        <p:spPr>
          <a:xfrm>
            <a:off x="6228636" y="3814524"/>
            <a:ext cx="7659529" cy="3052882"/>
          </a:xfrm>
          <a:prstGeom prst="rect">
            <a:avLst/>
          </a:prstGeom>
          <a:noFill/>
          <a:ln/>
        </p:spPr>
        <p:txBody>
          <a:bodyPr wrap="square" lIns="0" tIns="0" rIns="0" bIns="0" rtlCol="0" anchor="t"/>
          <a:lstStyle/>
          <a:p>
            <a:pPr marL="0" indent="0">
              <a:lnSpc>
                <a:spcPts val="2650"/>
              </a:lnSpc>
              <a:buNone/>
            </a:pPr>
            <a:r>
              <a:rPr lang="en-US" sz="1650" dirty="0">
                <a:solidFill>
                  <a:srgbClr val="3B4E4E"/>
                </a:solidFill>
                <a:latin typeface="Overpass Light" pitchFamily="34" charset="0"/>
                <a:ea typeface="Overpass Light" pitchFamily="34" charset="-122"/>
                <a:cs typeface="Overpass Light" pitchFamily="34" charset="-120"/>
              </a:rPr>
              <a:t>Welcome to this comprehensive exploration of causation and remoteness in tort law. These fundamental concepts play a crucial role in determining liability and damages in legal cases. Throughout this presentation, we will delve into the intricacies of causation in fact and law, examine the 'but for' test, analyse multiple and consecutive causes, and explore the doctrine of novus actus interveniens. We will also investigate the concept of remoteness of damage, including the Wagon Mound test and the foreseeability of damage. By studying relevant English and Hong Kong case law, we will gain a deeper understanding of these principles and their practical applications in modern legal practice.</a:t>
            </a:r>
            <a:endParaRPr lang="en-US" sz="1650" dirty="0"/>
          </a:p>
        </p:txBody>
      </p:sp>
      <p:sp>
        <p:nvSpPr>
          <p:cNvPr id="7" name="Text 4"/>
          <p:cNvSpPr/>
          <p:nvPr/>
        </p:nvSpPr>
        <p:spPr>
          <a:xfrm>
            <a:off x="6673929" y="7106007"/>
            <a:ext cx="2109192" cy="371118"/>
          </a:xfrm>
          <a:prstGeom prst="rect">
            <a:avLst/>
          </a:prstGeom>
          <a:noFill/>
          <a:ln/>
        </p:spPr>
        <p:txBody>
          <a:bodyPr wrap="none" lIns="0" tIns="0" rIns="0" bIns="0" rtlCol="0" anchor="t"/>
          <a:lstStyle/>
          <a:p>
            <a:pPr marL="0" indent="0" algn="l">
              <a:lnSpc>
                <a:spcPts val="2900"/>
              </a:lnSpc>
              <a:buNone/>
            </a:pPr>
            <a:endParaRPr lang="en-US" sz="2050" dirty="0"/>
          </a:p>
        </p:txBody>
      </p:sp>
      <p:pic>
        <p:nvPicPr>
          <p:cNvPr id="9" name="Picture 8">
            <a:extLst>
              <a:ext uri="{FF2B5EF4-FFF2-40B4-BE49-F238E27FC236}">
                <a16:creationId xmlns:a16="http://schemas.microsoft.com/office/drawing/2014/main" id="{E5F7FF43-7135-9CCE-0375-74E96E272A3A}"/>
              </a:ext>
            </a:extLst>
          </p:cNvPr>
          <p:cNvPicPr>
            <a:picLocks noChangeAspect="1"/>
          </p:cNvPicPr>
          <p:nvPr/>
        </p:nvPicPr>
        <p:blipFill>
          <a:blip r:embed="rId4"/>
          <a:stretch>
            <a:fillRect/>
          </a:stretch>
        </p:blipFill>
        <p:spPr>
          <a:xfrm>
            <a:off x="11853568" y="7731222"/>
            <a:ext cx="2676899" cy="3905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4131" y="674727"/>
            <a:ext cx="6678335" cy="593050"/>
          </a:xfrm>
          <a:prstGeom prst="rect">
            <a:avLst/>
          </a:prstGeom>
          <a:noFill/>
          <a:ln/>
        </p:spPr>
        <p:txBody>
          <a:bodyPr wrap="none" lIns="0" tIns="0" rIns="0" bIns="0" rtlCol="0" anchor="t"/>
          <a:lstStyle/>
          <a:p>
            <a:pPr marL="0" indent="0">
              <a:lnSpc>
                <a:spcPts val="4650"/>
              </a:lnSpc>
              <a:buNone/>
            </a:pPr>
            <a:r>
              <a:rPr lang="en-US" sz="3700" b="1" dirty="0">
                <a:solidFill>
                  <a:srgbClr val="233939"/>
                </a:solidFill>
                <a:latin typeface="Syne Bold" pitchFamily="34" charset="0"/>
                <a:ea typeface="Syne Bold" pitchFamily="34" charset="-122"/>
                <a:cs typeface="Syne Bold" pitchFamily="34" charset="-120"/>
              </a:rPr>
              <a:t>Concept of Causation</a:t>
            </a:r>
            <a:endParaRPr lang="en-US" sz="3700" dirty="0"/>
          </a:p>
        </p:txBody>
      </p:sp>
      <p:sp>
        <p:nvSpPr>
          <p:cNvPr id="3" name="Text 1"/>
          <p:cNvSpPr/>
          <p:nvPr/>
        </p:nvSpPr>
        <p:spPr>
          <a:xfrm>
            <a:off x="664131" y="1647230"/>
            <a:ext cx="13302139" cy="910828"/>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Causation is a fundamental principle in tort law that establishes the link between a defendant's wrongful conduct and the claimant's loss or injury. It is essential for determining liability and plays a crucial role in various areas of law, including negligence, nuisance, and breach of statutory duty. Causation is typically divided into two distinct elements: causation in fact and causation in law.</a:t>
            </a:r>
            <a:endParaRPr lang="en-US" sz="1450" dirty="0"/>
          </a:p>
        </p:txBody>
      </p:sp>
      <p:sp>
        <p:nvSpPr>
          <p:cNvPr id="4" name="Text 2"/>
          <p:cNvSpPr/>
          <p:nvPr/>
        </p:nvSpPr>
        <p:spPr>
          <a:xfrm>
            <a:off x="664131" y="2771537"/>
            <a:ext cx="13302139" cy="910828"/>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Causation in fact, also known as 'factual causation', is the first hurdle that must be overcome. It seeks to establish whether the defendant's actions were a necessary condition for the harm suffered by the claimant. This is often determined using the 'but for' test, which we will explore in more detail later. Causation in law, on the other hand, addresses whether the defendant should be held legally responsible for the harm, considering policy and common-sense factors.</a:t>
            </a:r>
            <a:endParaRPr lang="en-US" sz="1450" dirty="0"/>
          </a:p>
        </p:txBody>
      </p:sp>
      <p:sp>
        <p:nvSpPr>
          <p:cNvPr id="5" name="Shape 3"/>
          <p:cNvSpPr/>
          <p:nvPr/>
        </p:nvSpPr>
        <p:spPr>
          <a:xfrm>
            <a:off x="937260" y="3895844"/>
            <a:ext cx="22860" cy="3659029"/>
          </a:xfrm>
          <a:prstGeom prst="roundRect">
            <a:avLst>
              <a:gd name="adj" fmla="val 348645"/>
            </a:avLst>
          </a:prstGeom>
          <a:solidFill>
            <a:srgbClr val="C3D4CC"/>
          </a:solidFill>
          <a:ln/>
        </p:spPr>
        <p:txBody>
          <a:bodyPr/>
          <a:lstStyle/>
          <a:p>
            <a:endParaRPr lang="en-GB"/>
          </a:p>
        </p:txBody>
      </p:sp>
      <p:sp>
        <p:nvSpPr>
          <p:cNvPr id="6" name="Shape 4"/>
          <p:cNvSpPr/>
          <p:nvPr/>
        </p:nvSpPr>
        <p:spPr>
          <a:xfrm>
            <a:off x="1139309" y="4311372"/>
            <a:ext cx="664131" cy="22860"/>
          </a:xfrm>
          <a:prstGeom prst="roundRect">
            <a:avLst>
              <a:gd name="adj" fmla="val 348645"/>
            </a:avLst>
          </a:prstGeom>
          <a:solidFill>
            <a:srgbClr val="C3D4CC"/>
          </a:solidFill>
          <a:ln/>
        </p:spPr>
        <p:txBody>
          <a:bodyPr/>
          <a:lstStyle/>
          <a:p>
            <a:endParaRPr lang="en-GB"/>
          </a:p>
        </p:txBody>
      </p:sp>
      <p:sp>
        <p:nvSpPr>
          <p:cNvPr id="7" name="Shape 5"/>
          <p:cNvSpPr/>
          <p:nvPr/>
        </p:nvSpPr>
        <p:spPr>
          <a:xfrm>
            <a:off x="735211" y="4109323"/>
            <a:ext cx="426958" cy="426958"/>
          </a:xfrm>
          <a:prstGeom prst="roundRect">
            <a:avLst>
              <a:gd name="adj" fmla="val 18667"/>
            </a:avLst>
          </a:prstGeom>
          <a:solidFill>
            <a:srgbClr val="DDEEE6"/>
          </a:solidFill>
          <a:ln w="7620">
            <a:solidFill>
              <a:srgbClr val="C3D4CC"/>
            </a:solidFill>
            <a:prstDash val="solid"/>
          </a:ln>
        </p:spPr>
        <p:txBody>
          <a:bodyPr/>
          <a:lstStyle/>
          <a:p>
            <a:endParaRPr lang="en-GB"/>
          </a:p>
        </p:txBody>
      </p:sp>
      <p:sp>
        <p:nvSpPr>
          <p:cNvPr id="8" name="Text 6"/>
          <p:cNvSpPr/>
          <p:nvPr/>
        </p:nvSpPr>
        <p:spPr>
          <a:xfrm>
            <a:off x="893088" y="4180403"/>
            <a:ext cx="111085" cy="284678"/>
          </a:xfrm>
          <a:prstGeom prst="rect">
            <a:avLst/>
          </a:prstGeom>
          <a:noFill/>
          <a:ln/>
        </p:spPr>
        <p:txBody>
          <a:bodyPr wrap="none" lIns="0" tIns="0" rIns="0" bIns="0" rtlCol="0" anchor="t"/>
          <a:lstStyle/>
          <a:p>
            <a:pPr marL="0" indent="0" algn="ctr">
              <a:lnSpc>
                <a:spcPts val="2200"/>
              </a:lnSpc>
              <a:buNone/>
            </a:pPr>
            <a:r>
              <a:rPr lang="en-US" sz="2200" b="1" dirty="0">
                <a:solidFill>
                  <a:srgbClr val="3B4E4E"/>
                </a:solidFill>
                <a:latin typeface="Syne Bold" pitchFamily="34" charset="0"/>
                <a:ea typeface="Syne Bold" pitchFamily="34" charset="-122"/>
                <a:cs typeface="Syne Bold" pitchFamily="34" charset="-120"/>
              </a:rPr>
              <a:t>1</a:t>
            </a:r>
            <a:endParaRPr lang="en-US" sz="2200" dirty="0"/>
          </a:p>
        </p:txBody>
      </p:sp>
      <p:sp>
        <p:nvSpPr>
          <p:cNvPr id="9" name="Text 7"/>
          <p:cNvSpPr/>
          <p:nvPr/>
        </p:nvSpPr>
        <p:spPr>
          <a:xfrm>
            <a:off x="1992273" y="4085511"/>
            <a:ext cx="2371963" cy="296466"/>
          </a:xfrm>
          <a:prstGeom prst="rect">
            <a:avLst/>
          </a:prstGeom>
          <a:noFill/>
          <a:ln/>
        </p:spPr>
        <p:txBody>
          <a:bodyPr wrap="none" lIns="0" tIns="0" rIns="0" bIns="0" rtlCol="0" anchor="t"/>
          <a:lstStyle/>
          <a:p>
            <a:pPr marL="0" indent="0" algn="l">
              <a:lnSpc>
                <a:spcPts val="2300"/>
              </a:lnSpc>
              <a:buNone/>
            </a:pPr>
            <a:r>
              <a:rPr lang="en-US" sz="1850" b="1" dirty="0">
                <a:solidFill>
                  <a:srgbClr val="3B4E4E"/>
                </a:solidFill>
                <a:latin typeface="Syne Bold" pitchFamily="34" charset="0"/>
                <a:ea typeface="Syne Bold" pitchFamily="34" charset="-122"/>
                <a:cs typeface="Syne Bold" pitchFamily="34" charset="-120"/>
              </a:rPr>
              <a:t>Causation in Fact</a:t>
            </a:r>
            <a:endParaRPr lang="en-US" sz="1850" dirty="0"/>
          </a:p>
        </p:txBody>
      </p:sp>
      <p:sp>
        <p:nvSpPr>
          <p:cNvPr id="10" name="Text 8"/>
          <p:cNvSpPr/>
          <p:nvPr/>
        </p:nvSpPr>
        <p:spPr>
          <a:xfrm>
            <a:off x="1992273" y="4495800"/>
            <a:ext cx="11973997" cy="303609"/>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Establishes the factual link between the defendant's actions and the claimant's harm using the 'but for' test.</a:t>
            </a:r>
            <a:endParaRPr lang="en-US" sz="1450" dirty="0"/>
          </a:p>
        </p:txBody>
      </p:sp>
      <p:sp>
        <p:nvSpPr>
          <p:cNvPr id="11" name="Shape 9"/>
          <p:cNvSpPr/>
          <p:nvPr/>
        </p:nvSpPr>
        <p:spPr>
          <a:xfrm>
            <a:off x="1139309" y="5594271"/>
            <a:ext cx="664131" cy="22860"/>
          </a:xfrm>
          <a:prstGeom prst="roundRect">
            <a:avLst>
              <a:gd name="adj" fmla="val 348645"/>
            </a:avLst>
          </a:prstGeom>
          <a:solidFill>
            <a:srgbClr val="C3D4CC"/>
          </a:solidFill>
          <a:ln/>
        </p:spPr>
        <p:txBody>
          <a:bodyPr/>
          <a:lstStyle/>
          <a:p>
            <a:endParaRPr lang="en-GB"/>
          </a:p>
        </p:txBody>
      </p:sp>
      <p:sp>
        <p:nvSpPr>
          <p:cNvPr id="12" name="Shape 10"/>
          <p:cNvSpPr/>
          <p:nvPr/>
        </p:nvSpPr>
        <p:spPr>
          <a:xfrm>
            <a:off x="735211" y="5392222"/>
            <a:ext cx="426958" cy="426958"/>
          </a:xfrm>
          <a:prstGeom prst="roundRect">
            <a:avLst>
              <a:gd name="adj" fmla="val 18667"/>
            </a:avLst>
          </a:prstGeom>
          <a:solidFill>
            <a:srgbClr val="DDEEE6"/>
          </a:solidFill>
          <a:ln w="7620">
            <a:solidFill>
              <a:srgbClr val="C3D4CC"/>
            </a:solidFill>
            <a:prstDash val="solid"/>
          </a:ln>
        </p:spPr>
        <p:txBody>
          <a:bodyPr/>
          <a:lstStyle/>
          <a:p>
            <a:endParaRPr lang="en-GB"/>
          </a:p>
        </p:txBody>
      </p:sp>
      <p:sp>
        <p:nvSpPr>
          <p:cNvPr id="13" name="Text 11"/>
          <p:cNvSpPr/>
          <p:nvPr/>
        </p:nvSpPr>
        <p:spPr>
          <a:xfrm>
            <a:off x="859869" y="5463302"/>
            <a:ext cx="177641" cy="284678"/>
          </a:xfrm>
          <a:prstGeom prst="rect">
            <a:avLst/>
          </a:prstGeom>
          <a:noFill/>
          <a:ln/>
        </p:spPr>
        <p:txBody>
          <a:bodyPr wrap="none" lIns="0" tIns="0" rIns="0" bIns="0" rtlCol="0" anchor="t"/>
          <a:lstStyle/>
          <a:p>
            <a:pPr marL="0" indent="0" algn="ctr">
              <a:lnSpc>
                <a:spcPts val="2200"/>
              </a:lnSpc>
              <a:buNone/>
            </a:pPr>
            <a:r>
              <a:rPr lang="en-US" sz="2200" b="1" dirty="0">
                <a:solidFill>
                  <a:srgbClr val="3B4E4E"/>
                </a:solidFill>
                <a:latin typeface="Syne Bold" pitchFamily="34" charset="0"/>
                <a:ea typeface="Syne Bold" pitchFamily="34" charset="-122"/>
                <a:cs typeface="Syne Bold" pitchFamily="34" charset="-120"/>
              </a:rPr>
              <a:t>2</a:t>
            </a:r>
            <a:endParaRPr lang="en-US" sz="2200" dirty="0"/>
          </a:p>
        </p:txBody>
      </p:sp>
      <p:sp>
        <p:nvSpPr>
          <p:cNvPr id="14" name="Text 12"/>
          <p:cNvSpPr/>
          <p:nvPr/>
        </p:nvSpPr>
        <p:spPr>
          <a:xfrm>
            <a:off x="1992273" y="5368409"/>
            <a:ext cx="2371963" cy="296466"/>
          </a:xfrm>
          <a:prstGeom prst="rect">
            <a:avLst/>
          </a:prstGeom>
          <a:noFill/>
          <a:ln/>
        </p:spPr>
        <p:txBody>
          <a:bodyPr wrap="none" lIns="0" tIns="0" rIns="0" bIns="0" rtlCol="0" anchor="t"/>
          <a:lstStyle/>
          <a:p>
            <a:pPr marL="0" indent="0" algn="l">
              <a:lnSpc>
                <a:spcPts val="2300"/>
              </a:lnSpc>
              <a:buNone/>
            </a:pPr>
            <a:r>
              <a:rPr lang="en-US" sz="1850" b="1" dirty="0">
                <a:solidFill>
                  <a:srgbClr val="3B4E4E"/>
                </a:solidFill>
                <a:latin typeface="Syne Bold" pitchFamily="34" charset="0"/>
                <a:ea typeface="Syne Bold" pitchFamily="34" charset="-122"/>
                <a:cs typeface="Syne Bold" pitchFamily="34" charset="-120"/>
              </a:rPr>
              <a:t>Causation in Law</a:t>
            </a:r>
            <a:endParaRPr lang="en-US" sz="1850" dirty="0"/>
          </a:p>
        </p:txBody>
      </p:sp>
      <p:sp>
        <p:nvSpPr>
          <p:cNvPr id="15" name="Text 13"/>
          <p:cNvSpPr/>
          <p:nvPr/>
        </p:nvSpPr>
        <p:spPr>
          <a:xfrm>
            <a:off x="1992273" y="5778698"/>
            <a:ext cx="11973997" cy="303609"/>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Determines whether it is fair, just, and reasonable to hold the defendant legally responsible for the harm.</a:t>
            </a:r>
            <a:endParaRPr lang="en-US" sz="1450" dirty="0"/>
          </a:p>
        </p:txBody>
      </p:sp>
      <p:sp>
        <p:nvSpPr>
          <p:cNvPr id="16" name="Shape 14"/>
          <p:cNvSpPr/>
          <p:nvPr/>
        </p:nvSpPr>
        <p:spPr>
          <a:xfrm>
            <a:off x="1139309" y="6877169"/>
            <a:ext cx="664131" cy="22860"/>
          </a:xfrm>
          <a:prstGeom prst="roundRect">
            <a:avLst>
              <a:gd name="adj" fmla="val 348645"/>
            </a:avLst>
          </a:prstGeom>
          <a:solidFill>
            <a:srgbClr val="C3D4CC"/>
          </a:solidFill>
          <a:ln/>
        </p:spPr>
        <p:txBody>
          <a:bodyPr/>
          <a:lstStyle/>
          <a:p>
            <a:endParaRPr lang="en-GB"/>
          </a:p>
        </p:txBody>
      </p:sp>
      <p:sp>
        <p:nvSpPr>
          <p:cNvPr id="17" name="Shape 15"/>
          <p:cNvSpPr/>
          <p:nvPr/>
        </p:nvSpPr>
        <p:spPr>
          <a:xfrm>
            <a:off x="735211" y="6675120"/>
            <a:ext cx="426958" cy="426958"/>
          </a:xfrm>
          <a:prstGeom prst="roundRect">
            <a:avLst>
              <a:gd name="adj" fmla="val 18667"/>
            </a:avLst>
          </a:prstGeom>
          <a:solidFill>
            <a:srgbClr val="DDEEE6"/>
          </a:solidFill>
          <a:ln w="7620">
            <a:solidFill>
              <a:srgbClr val="C3D4CC"/>
            </a:solidFill>
            <a:prstDash val="solid"/>
          </a:ln>
        </p:spPr>
        <p:txBody>
          <a:bodyPr/>
          <a:lstStyle/>
          <a:p>
            <a:endParaRPr lang="en-GB"/>
          </a:p>
        </p:txBody>
      </p:sp>
      <p:sp>
        <p:nvSpPr>
          <p:cNvPr id="18" name="Text 16"/>
          <p:cNvSpPr/>
          <p:nvPr/>
        </p:nvSpPr>
        <p:spPr>
          <a:xfrm>
            <a:off x="857488" y="6746200"/>
            <a:ext cx="182404" cy="284678"/>
          </a:xfrm>
          <a:prstGeom prst="rect">
            <a:avLst/>
          </a:prstGeom>
          <a:noFill/>
          <a:ln/>
        </p:spPr>
        <p:txBody>
          <a:bodyPr wrap="none" lIns="0" tIns="0" rIns="0" bIns="0" rtlCol="0" anchor="t"/>
          <a:lstStyle/>
          <a:p>
            <a:pPr marL="0" indent="0" algn="ctr">
              <a:lnSpc>
                <a:spcPts val="2200"/>
              </a:lnSpc>
              <a:buNone/>
            </a:pPr>
            <a:r>
              <a:rPr lang="en-US" sz="2200" b="1" dirty="0">
                <a:solidFill>
                  <a:srgbClr val="3B4E4E"/>
                </a:solidFill>
                <a:latin typeface="Syne Bold" pitchFamily="34" charset="0"/>
                <a:ea typeface="Syne Bold" pitchFamily="34" charset="-122"/>
                <a:cs typeface="Syne Bold" pitchFamily="34" charset="-120"/>
              </a:rPr>
              <a:t>3</a:t>
            </a:r>
            <a:endParaRPr lang="en-US" sz="2200" dirty="0"/>
          </a:p>
        </p:txBody>
      </p:sp>
      <p:sp>
        <p:nvSpPr>
          <p:cNvPr id="19" name="Text 17"/>
          <p:cNvSpPr/>
          <p:nvPr/>
        </p:nvSpPr>
        <p:spPr>
          <a:xfrm>
            <a:off x="1992273" y="6651307"/>
            <a:ext cx="2371963" cy="296466"/>
          </a:xfrm>
          <a:prstGeom prst="rect">
            <a:avLst/>
          </a:prstGeom>
          <a:noFill/>
          <a:ln/>
        </p:spPr>
        <p:txBody>
          <a:bodyPr wrap="none" lIns="0" tIns="0" rIns="0" bIns="0" rtlCol="0" anchor="t"/>
          <a:lstStyle/>
          <a:p>
            <a:pPr marL="0" indent="0" algn="l">
              <a:lnSpc>
                <a:spcPts val="2300"/>
              </a:lnSpc>
              <a:buNone/>
            </a:pPr>
            <a:r>
              <a:rPr lang="en-US" sz="1850" b="1" dirty="0">
                <a:solidFill>
                  <a:srgbClr val="3B4E4E"/>
                </a:solidFill>
                <a:latin typeface="Syne Bold" pitchFamily="34" charset="0"/>
                <a:ea typeface="Syne Bold" pitchFamily="34" charset="-122"/>
                <a:cs typeface="Syne Bold" pitchFamily="34" charset="-120"/>
              </a:rPr>
              <a:t>Remoteness</a:t>
            </a:r>
            <a:endParaRPr lang="en-US" sz="1850" dirty="0"/>
          </a:p>
        </p:txBody>
      </p:sp>
      <p:sp>
        <p:nvSpPr>
          <p:cNvPr id="20" name="Text 18"/>
          <p:cNvSpPr/>
          <p:nvPr/>
        </p:nvSpPr>
        <p:spPr>
          <a:xfrm>
            <a:off x="1992273" y="7061597"/>
            <a:ext cx="11973997" cy="303609"/>
          </a:xfrm>
          <a:prstGeom prst="rect">
            <a:avLst/>
          </a:prstGeom>
          <a:noFill/>
          <a:ln/>
        </p:spPr>
        <p:txBody>
          <a:bodyPr wrap="none" lIns="0" tIns="0" rIns="0" bIns="0" rtlCol="0" anchor="t"/>
          <a:lstStyle/>
          <a:p>
            <a:pPr marL="0" indent="0" algn="l">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Considers whether the type of damage was foreseeable and not too remote from the defendant's actions.</a:t>
            </a:r>
            <a:endParaRPr lang="en-US" sz="1450" dirty="0"/>
          </a:p>
        </p:txBody>
      </p:sp>
      <p:pic>
        <p:nvPicPr>
          <p:cNvPr id="22" name="Picture 21">
            <a:extLst>
              <a:ext uri="{FF2B5EF4-FFF2-40B4-BE49-F238E27FC236}">
                <a16:creationId xmlns:a16="http://schemas.microsoft.com/office/drawing/2014/main" id="{958095A1-120F-B37A-4707-FD782930CE97}"/>
              </a:ext>
            </a:extLst>
          </p:cNvPr>
          <p:cNvPicPr>
            <a:picLocks noChangeAspect="1"/>
          </p:cNvPicPr>
          <p:nvPr/>
        </p:nvPicPr>
        <p:blipFill>
          <a:blip r:embed="rId3"/>
          <a:stretch>
            <a:fillRect/>
          </a:stretch>
        </p:blipFill>
        <p:spPr>
          <a:xfrm>
            <a:off x="11874116" y="7731222"/>
            <a:ext cx="2676899" cy="390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1043" y="566976"/>
            <a:ext cx="9985296" cy="643771"/>
          </a:xfrm>
          <a:prstGeom prst="rect">
            <a:avLst/>
          </a:prstGeom>
          <a:noFill/>
          <a:ln/>
        </p:spPr>
        <p:txBody>
          <a:bodyPr wrap="none" lIns="0" tIns="0" rIns="0" bIns="0" rtlCol="0" anchor="t"/>
          <a:lstStyle/>
          <a:p>
            <a:pPr marL="0" indent="0">
              <a:lnSpc>
                <a:spcPts val="5050"/>
              </a:lnSpc>
              <a:buNone/>
            </a:pPr>
            <a:r>
              <a:rPr lang="en-US" sz="4050" b="1" dirty="0">
                <a:solidFill>
                  <a:srgbClr val="233939"/>
                </a:solidFill>
                <a:latin typeface="Syne Bold" pitchFamily="34" charset="0"/>
                <a:ea typeface="Syne Bold" pitchFamily="34" charset="-122"/>
                <a:cs typeface="Syne Bold" pitchFamily="34" charset="-120"/>
              </a:rPr>
              <a:t>Causation in Fact: The 'But For' Test</a:t>
            </a:r>
            <a:endParaRPr lang="en-US" sz="4050" dirty="0"/>
          </a:p>
        </p:txBody>
      </p:sp>
      <p:sp>
        <p:nvSpPr>
          <p:cNvPr id="3" name="Text 1"/>
          <p:cNvSpPr/>
          <p:nvPr/>
        </p:nvSpPr>
        <p:spPr>
          <a:xfrm>
            <a:off x="721043" y="1622703"/>
            <a:ext cx="13188315" cy="1318260"/>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The 'but for' test is the primary method used to establish causation in fact. This test asks: "But for the defendant's actions, would the claimant have suffered the harm?" If the answer is no, then the defendant's conduct is considered a cause of the harm. This test was famously articulated in Cork v Kirby MacLean Ltd [1952] 2 All ER 402, where Lord Denning stated: "If the damage would not have happened but for a particular fault, then that fault is the cause of the damage; if it would have happened just the same, fault or no fault, the fault is not the cause of the damage."</a:t>
            </a:r>
            <a:endParaRPr lang="en-US" sz="1600" dirty="0"/>
          </a:p>
        </p:txBody>
      </p:sp>
      <p:sp>
        <p:nvSpPr>
          <p:cNvPr id="4" name="Text 2"/>
          <p:cNvSpPr/>
          <p:nvPr/>
        </p:nvSpPr>
        <p:spPr>
          <a:xfrm>
            <a:off x="721043" y="3172658"/>
            <a:ext cx="13188315" cy="988695"/>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While the 'but for' test is generally straightforward, it can become complex in cases involving multiple causes or where the chain of causation is not clear. In such instances, the courts may need to apply additional tests or principles to determine causation. It's important to note that passing the 'but for' test is a necessary but not always sufficient condition for establishing legal liability.</a:t>
            </a:r>
            <a:endParaRPr lang="en-US" sz="1600" dirty="0"/>
          </a:p>
        </p:txBody>
      </p:sp>
      <p:sp>
        <p:nvSpPr>
          <p:cNvPr id="5" name="Shape 3"/>
          <p:cNvSpPr/>
          <p:nvPr/>
        </p:nvSpPr>
        <p:spPr>
          <a:xfrm>
            <a:off x="721043" y="4393049"/>
            <a:ext cx="6491168" cy="1531739"/>
          </a:xfrm>
          <a:prstGeom prst="roundRect">
            <a:avLst>
              <a:gd name="adj" fmla="val 5649"/>
            </a:avLst>
          </a:prstGeom>
          <a:solidFill>
            <a:srgbClr val="DDEEE6"/>
          </a:solidFill>
          <a:ln w="7620">
            <a:solidFill>
              <a:srgbClr val="C3D4CC"/>
            </a:solidFill>
            <a:prstDash val="solid"/>
          </a:ln>
        </p:spPr>
        <p:txBody>
          <a:bodyPr/>
          <a:lstStyle/>
          <a:p>
            <a:endParaRPr lang="en-GB"/>
          </a:p>
        </p:txBody>
      </p:sp>
      <p:sp>
        <p:nvSpPr>
          <p:cNvPr id="6" name="Text 4"/>
          <p:cNvSpPr/>
          <p:nvPr/>
        </p:nvSpPr>
        <p:spPr>
          <a:xfrm>
            <a:off x="934641" y="4606647"/>
            <a:ext cx="3390186" cy="321826"/>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Step 1: Identify the harm</a:t>
            </a:r>
            <a:endParaRPr lang="en-US" sz="2000" dirty="0"/>
          </a:p>
        </p:txBody>
      </p:sp>
      <p:sp>
        <p:nvSpPr>
          <p:cNvPr id="7" name="Text 5"/>
          <p:cNvSpPr/>
          <p:nvPr/>
        </p:nvSpPr>
        <p:spPr>
          <a:xfrm>
            <a:off x="934641" y="5052060"/>
            <a:ext cx="6063972" cy="329565"/>
          </a:xfrm>
          <a:prstGeom prst="rect">
            <a:avLst/>
          </a:prstGeom>
          <a:noFill/>
          <a:ln/>
        </p:spPr>
        <p:txBody>
          <a:bodyPr wrap="non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Clearly define the injury or loss suffered by the claimant.</a:t>
            </a:r>
            <a:endParaRPr lang="en-US" sz="1600" dirty="0"/>
          </a:p>
        </p:txBody>
      </p:sp>
      <p:sp>
        <p:nvSpPr>
          <p:cNvPr id="8" name="Shape 6"/>
          <p:cNvSpPr/>
          <p:nvPr/>
        </p:nvSpPr>
        <p:spPr>
          <a:xfrm>
            <a:off x="7418189" y="4393049"/>
            <a:ext cx="6491168" cy="1531739"/>
          </a:xfrm>
          <a:prstGeom prst="roundRect">
            <a:avLst>
              <a:gd name="adj" fmla="val 5649"/>
            </a:avLst>
          </a:prstGeom>
          <a:solidFill>
            <a:srgbClr val="DDEEE6"/>
          </a:solidFill>
          <a:ln w="7620">
            <a:solidFill>
              <a:srgbClr val="C3D4CC"/>
            </a:solidFill>
            <a:prstDash val="solid"/>
          </a:ln>
        </p:spPr>
        <p:txBody>
          <a:bodyPr/>
          <a:lstStyle/>
          <a:p>
            <a:endParaRPr lang="en-GB"/>
          </a:p>
        </p:txBody>
      </p:sp>
      <p:sp>
        <p:nvSpPr>
          <p:cNvPr id="9" name="Text 7"/>
          <p:cNvSpPr/>
          <p:nvPr/>
        </p:nvSpPr>
        <p:spPr>
          <a:xfrm>
            <a:off x="7631787" y="4606647"/>
            <a:ext cx="4126349" cy="321826"/>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Step 2: Hypothetical scenario</a:t>
            </a:r>
            <a:endParaRPr lang="en-US" sz="2000" dirty="0"/>
          </a:p>
        </p:txBody>
      </p:sp>
      <p:sp>
        <p:nvSpPr>
          <p:cNvPr id="10" name="Text 8"/>
          <p:cNvSpPr/>
          <p:nvPr/>
        </p:nvSpPr>
        <p:spPr>
          <a:xfrm>
            <a:off x="7631787" y="5052060"/>
            <a:ext cx="6063972" cy="659130"/>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Imagine a scenario where the defendant's wrongful act did not occur.</a:t>
            </a:r>
            <a:endParaRPr lang="en-US" sz="1600" dirty="0"/>
          </a:p>
        </p:txBody>
      </p:sp>
      <p:sp>
        <p:nvSpPr>
          <p:cNvPr id="11" name="Shape 9"/>
          <p:cNvSpPr/>
          <p:nvPr/>
        </p:nvSpPr>
        <p:spPr>
          <a:xfrm>
            <a:off x="721043" y="6130766"/>
            <a:ext cx="6491168" cy="1531739"/>
          </a:xfrm>
          <a:prstGeom prst="roundRect">
            <a:avLst>
              <a:gd name="adj" fmla="val 5649"/>
            </a:avLst>
          </a:prstGeom>
          <a:solidFill>
            <a:srgbClr val="DDEEE6"/>
          </a:solidFill>
          <a:ln w="7620">
            <a:solidFill>
              <a:srgbClr val="C3D4CC"/>
            </a:solidFill>
            <a:prstDash val="solid"/>
          </a:ln>
        </p:spPr>
        <p:txBody>
          <a:bodyPr/>
          <a:lstStyle/>
          <a:p>
            <a:endParaRPr lang="en-GB"/>
          </a:p>
        </p:txBody>
      </p:sp>
      <p:sp>
        <p:nvSpPr>
          <p:cNvPr id="12" name="Text 10"/>
          <p:cNvSpPr/>
          <p:nvPr/>
        </p:nvSpPr>
        <p:spPr>
          <a:xfrm>
            <a:off x="934641" y="6344364"/>
            <a:ext cx="3864054" cy="321826"/>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Step 3: Compare outcomes</a:t>
            </a:r>
            <a:endParaRPr lang="en-US" sz="2000" dirty="0"/>
          </a:p>
        </p:txBody>
      </p:sp>
      <p:sp>
        <p:nvSpPr>
          <p:cNvPr id="13" name="Text 11"/>
          <p:cNvSpPr/>
          <p:nvPr/>
        </p:nvSpPr>
        <p:spPr>
          <a:xfrm>
            <a:off x="934641" y="6789777"/>
            <a:ext cx="6063972" cy="659130"/>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Determine if the harm would have occurred in the hypothetical scenario.</a:t>
            </a:r>
            <a:endParaRPr lang="en-US" sz="1600" dirty="0"/>
          </a:p>
        </p:txBody>
      </p:sp>
      <p:sp>
        <p:nvSpPr>
          <p:cNvPr id="14" name="Shape 12"/>
          <p:cNvSpPr/>
          <p:nvPr/>
        </p:nvSpPr>
        <p:spPr>
          <a:xfrm>
            <a:off x="7418189" y="6130766"/>
            <a:ext cx="6491168" cy="1531739"/>
          </a:xfrm>
          <a:prstGeom prst="roundRect">
            <a:avLst>
              <a:gd name="adj" fmla="val 5649"/>
            </a:avLst>
          </a:prstGeom>
          <a:solidFill>
            <a:srgbClr val="DDEEE6"/>
          </a:solidFill>
          <a:ln w="7620">
            <a:solidFill>
              <a:srgbClr val="C3D4CC"/>
            </a:solidFill>
            <a:prstDash val="solid"/>
          </a:ln>
        </p:spPr>
        <p:txBody>
          <a:bodyPr/>
          <a:lstStyle/>
          <a:p>
            <a:endParaRPr lang="en-GB"/>
          </a:p>
        </p:txBody>
      </p:sp>
      <p:sp>
        <p:nvSpPr>
          <p:cNvPr id="15" name="Text 13"/>
          <p:cNvSpPr/>
          <p:nvPr/>
        </p:nvSpPr>
        <p:spPr>
          <a:xfrm>
            <a:off x="7631787" y="6344364"/>
            <a:ext cx="3400187" cy="321826"/>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Step 4: Draw conclusion</a:t>
            </a:r>
            <a:endParaRPr lang="en-US" sz="2000" dirty="0"/>
          </a:p>
        </p:txBody>
      </p:sp>
      <p:sp>
        <p:nvSpPr>
          <p:cNvPr id="16" name="Text 14"/>
          <p:cNvSpPr/>
          <p:nvPr/>
        </p:nvSpPr>
        <p:spPr>
          <a:xfrm>
            <a:off x="7631787" y="6789777"/>
            <a:ext cx="6063972" cy="329565"/>
          </a:xfrm>
          <a:prstGeom prst="rect">
            <a:avLst/>
          </a:prstGeom>
          <a:noFill/>
          <a:ln/>
        </p:spPr>
        <p:txBody>
          <a:bodyPr wrap="non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If the harm would not have occurred, causation is established.</a:t>
            </a:r>
            <a:endParaRPr lang="en-US" sz="1600" dirty="0"/>
          </a:p>
        </p:txBody>
      </p:sp>
      <p:pic>
        <p:nvPicPr>
          <p:cNvPr id="18" name="Picture 17">
            <a:extLst>
              <a:ext uri="{FF2B5EF4-FFF2-40B4-BE49-F238E27FC236}">
                <a16:creationId xmlns:a16="http://schemas.microsoft.com/office/drawing/2014/main" id="{D8CCC3FD-090A-9BC5-DA46-B370592EBC28}"/>
              </a:ext>
            </a:extLst>
          </p:cNvPr>
          <p:cNvPicPr>
            <a:picLocks noChangeAspect="1"/>
          </p:cNvPicPr>
          <p:nvPr/>
        </p:nvPicPr>
        <p:blipFill>
          <a:blip r:embed="rId3"/>
          <a:stretch>
            <a:fillRect/>
          </a:stretch>
        </p:blipFill>
        <p:spPr>
          <a:xfrm>
            <a:off x="11953501" y="7738796"/>
            <a:ext cx="2676899" cy="390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96635" y="714851"/>
            <a:ext cx="13237131" cy="1244203"/>
          </a:xfrm>
          <a:prstGeom prst="rect">
            <a:avLst/>
          </a:prstGeom>
          <a:noFill/>
          <a:ln/>
        </p:spPr>
        <p:txBody>
          <a:bodyPr wrap="square" lIns="0" tIns="0" rIns="0" bIns="0" rtlCol="0" anchor="t"/>
          <a:lstStyle/>
          <a:p>
            <a:pPr marL="0" indent="0">
              <a:lnSpc>
                <a:spcPts val="4850"/>
              </a:lnSpc>
              <a:buNone/>
            </a:pPr>
            <a:r>
              <a:rPr lang="en-US" sz="3900" b="1" dirty="0">
                <a:solidFill>
                  <a:srgbClr val="233939"/>
                </a:solidFill>
                <a:latin typeface="Syne Bold" pitchFamily="34" charset="0"/>
                <a:ea typeface="Syne Bold" pitchFamily="34" charset="-122"/>
                <a:cs typeface="Syne Bold" pitchFamily="34" charset="-120"/>
              </a:rPr>
              <a:t>Case Study: Barnett v Chelsea &amp; Kensington Hospital</a:t>
            </a:r>
            <a:endParaRPr lang="en-US" sz="3900" dirty="0"/>
          </a:p>
        </p:txBody>
      </p:sp>
      <p:sp>
        <p:nvSpPr>
          <p:cNvPr id="3" name="Text 1"/>
          <p:cNvSpPr/>
          <p:nvPr/>
        </p:nvSpPr>
        <p:spPr>
          <a:xfrm>
            <a:off x="696635" y="2357080"/>
            <a:ext cx="13237131" cy="1273969"/>
          </a:xfrm>
          <a:prstGeom prst="rect">
            <a:avLst/>
          </a:prstGeom>
          <a:noFill/>
          <a:ln/>
        </p:spPr>
        <p:txBody>
          <a:bodyPr wrap="square" lIns="0" tIns="0" rIns="0" bIns="0" rtlCol="0" anchor="t"/>
          <a:lstStyle/>
          <a:p>
            <a:pPr marL="0" indent="0">
              <a:lnSpc>
                <a:spcPts val="2500"/>
              </a:lnSpc>
              <a:buNone/>
            </a:pPr>
            <a:r>
              <a:rPr lang="en-US" sz="1550" dirty="0">
                <a:solidFill>
                  <a:srgbClr val="3B4E4E"/>
                </a:solidFill>
                <a:latin typeface="Overpass Light" pitchFamily="34" charset="0"/>
                <a:ea typeface="Overpass Light" pitchFamily="34" charset="-122"/>
                <a:cs typeface="Overpass Light" pitchFamily="34" charset="-120"/>
              </a:rPr>
              <a:t>The case of Barnett v Chelsea &amp; Kensington Hospital Management Committee [1969] 1 QB 428 is a landmark decision that illustrates the application of the 'but for' test in medical negligence cases. In this case, three-night watchmen arrived at the hospital's emergency department complaining of vomiting after drinking tea. The nurse on duty telephoned the doctor, who, without examining the patients, advised them to go home and see their own doctors if symptoms persisted. One of the men, Barnett, died several hours later from arsenic poisoning.</a:t>
            </a:r>
            <a:endParaRPr lang="en-US" sz="1550" dirty="0"/>
          </a:p>
        </p:txBody>
      </p:sp>
      <p:sp>
        <p:nvSpPr>
          <p:cNvPr id="4" name="Text 2"/>
          <p:cNvSpPr/>
          <p:nvPr/>
        </p:nvSpPr>
        <p:spPr>
          <a:xfrm>
            <a:off x="696635" y="3854887"/>
            <a:ext cx="13237131" cy="1273969"/>
          </a:xfrm>
          <a:prstGeom prst="rect">
            <a:avLst/>
          </a:prstGeom>
          <a:noFill/>
          <a:ln/>
        </p:spPr>
        <p:txBody>
          <a:bodyPr wrap="square" lIns="0" tIns="0" rIns="0" bIns="0" rtlCol="0" anchor="t"/>
          <a:lstStyle/>
          <a:p>
            <a:pPr marL="0" indent="0">
              <a:lnSpc>
                <a:spcPts val="2500"/>
              </a:lnSpc>
              <a:buNone/>
            </a:pPr>
            <a:r>
              <a:rPr lang="en-US" sz="1550" dirty="0">
                <a:solidFill>
                  <a:srgbClr val="3B4E4E"/>
                </a:solidFill>
                <a:latin typeface="Overpass Light" pitchFamily="34" charset="0"/>
                <a:ea typeface="Overpass Light" pitchFamily="34" charset="-122"/>
                <a:cs typeface="Overpass Light" pitchFamily="34" charset="-120"/>
              </a:rPr>
              <a:t>Although the hospital was found negligent in failing to examine Barnett, the court held that this negligence did not cause his death. Expert evidence showed that even if Barnett had been examined and diagnosed immediately, the poisoning was so severe that he would have died anyway. Thus, the 'but for' test was not satisfied, as the harm (death) would have occurred even without the defendant's negligence. This case demonstrates the importance of establishing a clear causal link between the defendant's actions and the claimant's harm, even in situations where negligence is evident.</a:t>
            </a:r>
            <a:endParaRPr lang="en-US" sz="1550" dirty="0"/>
          </a:p>
        </p:txBody>
      </p:sp>
      <p:sp>
        <p:nvSpPr>
          <p:cNvPr id="5" name="Text 3"/>
          <p:cNvSpPr/>
          <p:nvPr/>
        </p:nvSpPr>
        <p:spPr>
          <a:xfrm>
            <a:off x="696635" y="5551646"/>
            <a:ext cx="2488049" cy="310991"/>
          </a:xfrm>
          <a:prstGeom prst="rect">
            <a:avLst/>
          </a:prstGeom>
          <a:noFill/>
          <a:ln/>
        </p:spPr>
        <p:txBody>
          <a:bodyPr wrap="none" lIns="0" tIns="0" rIns="0" bIns="0" rtlCol="0" anchor="t"/>
          <a:lstStyle/>
          <a:p>
            <a:pPr marL="0" indent="0">
              <a:lnSpc>
                <a:spcPts val="2400"/>
              </a:lnSpc>
              <a:buNone/>
            </a:pPr>
            <a:r>
              <a:rPr lang="en-US" sz="1950" b="1" dirty="0">
                <a:solidFill>
                  <a:srgbClr val="233939"/>
                </a:solidFill>
                <a:latin typeface="Syne Bold" pitchFamily="34" charset="0"/>
                <a:ea typeface="Syne Bold" pitchFamily="34" charset="-122"/>
                <a:cs typeface="Syne Bold" pitchFamily="34" charset="-120"/>
              </a:rPr>
              <a:t>Facts of the Case</a:t>
            </a:r>
            <a:endParaRPr lang="en-US" sz="1950" dirty="0"/>
          </a:p>
        </p:txBody>
      </p:sp>
      <p:sp>
        <p:nvSpPr>
          <p:cNvPr id="6" name="Text 4"/>
          <p:cNvSpPr/>
          <p:nvPr/>
        </p:nvSpPr>
        <p:spPr>
          <a:xfrm>
            <a:off x="696635" y="6061591"/>
            <a:ext cx="4088130" cy="1273969"/>
          </a:xfrm>
          <a:prstGeom prst="rect">
            <a:avLst/>
          </a:prstGeom>
          <a:noFill/>
          <a:ln/>
        </p:spPr>
        <p:txBody>
          <a:bodyPr wrap="square" lIns="0" tIns="0" rIns="0" bIns="0" rtlCol="0" anchor="t"/>
          <a:lstStyle/>
          <a:p>
            <a:pPr marL="0" indent="0">
              <a:lnSpc>
                <a:spcPts val="2500"/>
              </a:lnSpc>
              <a:buNone/>
            </a:pPr>
            <a:r>
              <a:rPr lang="en-US" sz="1550" dirty="0">
                <a:solidFill>
                  <a:srgbClr val="3B4E4E"/>
                </a:solidFill>
                <a:latin typeface="Overpass Light" pitchFamily="34" charset="0"/>
                <a:ea typeface="Overpass Light" pitchFamily="34" charset="-122"/>
                <a:cs typeface="Overpass Light" pitchFamily="34" charset="-120"/>
              </a:rPr>
              <a:t>Three-night watchmen arrived at hospital with symptoms of vomiting. They were not examined and sent home. Barnett died from arsenic poisoning hours later.</a:t>
            </a:r>
            <a:endParaRPr lang="en-US" sz="1550" dirty="0"/>
          </a:p>
        </p:txBody>
      </p:sp>
      <p:sp>
        <p:nvSpPr>
          <p:cNvPr id="7" name="Text 5"/>
          <p:cNvSpPr/>
          <p:nvPr/>
        </p:nvSpPr>
        <p:spPr>
          <a:xfrm>
            <a:off x="5277922" y="5551646"/>
            <a:ext cx="2488049" cy="310991"/>
          </a:xfrm>
          <a:prstGeom prst="rect">
            <a:avLst/>
          </a:prstGeom>
          <a:noFill/>
          <a:ln/>
        </p:spPr>
        <p:txBody>
          <a:bodyPr wrap="none" lIns="0" tIns="0" rIns="0" bIns="0" rtlCol="0" anchor="t"/>
          <a:lstStyle/>
          <a:p>
            <a:pPr marL="0" indent="0">
              <a:lnSpc>
                <a:spcPts val="2400"/>
              </a:lnSpc>
              <a:buNone/>
            </a:pPr>
            <a:r>
              <a:rPr lang="en-US" sz="1950" b="1" dirty="0">
                <a:solidFill>
                  <a:srgbClr val="233939"/>
                </a:solidFill>
                <a:latin typeface="Syne Bold" pitchFamily="34" charset="0"/>
                <a:ea typeface="Syne Bold" pitchFamily="34" charset="-122"/>
                <a:cs typeface="Syne Bold" pitchFamily="34" charset="-120"/>
              </a:rPr>
              <a:t>Legal Issue</a:t>
            </a:r>
            <a:endParaRPr lang="en-US" sz="1950" dirty="0"/>
          </a:p>
        </p:txBody>
      </p:sp>
      <p:sp>
        <p:nvSpPr>
          <p:cNvPr id="8" name="Text 6"/>
          <p:cNvSpPr/>
          <p:nvPr/>
        </p:nvSpPr>
        <p:spPr>
          <a:xfrm>
            <a:off x="5277922" y="6061591"/>
            <a:ext cx="4088130" cy="636984"/>
          </a:xfrm>
          <a:prstGeom prst="rect">
            <a:avLst/>
          </a:prstGeom>
          <a:noFill/>
          <a:ln/>
        </p:spPr>
        <p:txBody>
          <a:bodyPr wrap="square" lIns="0" tIns="0" rIns="0" bIns="0" rtlCol="0" anchor="t"/>
          <a:lstStyle/>
          <a:p>
            <a:pPr marL="0" indent="0">
              <a:lnSpc>
                <a:spcPts val="2500"/>
              </a:lnSpc>
              <a:buNone/>
            </a:pPr>
            <a:r>
              <a:rPr lang="en-US" sz="1550" dirty="0">
                <a:solidFill>
                  <a:srgbClr val="3B4E4E"/>
                </a:solidFill>
                <a:latin typeface="Overpass Light" pitchFamily="34" charset="0"/>
                <a:ea typeface="Overpass Light" pitchFamily="34" charset="-122"/>
                <a:cs typeface="Overpass Light" pitchFamily="34" charset="-120"/>
              </a:rPr>
              <a:t>Did the hospital's negligence in failing to examine Barnett cause his death?</a:t>
            </a:r>
            <a:endParaRPr lang="en-US" sz="1550" dirty="0"/>
          </a:p>
        </p:txBody>
      </p:sp>
      <p:sp>
        <p:nvSpPr>
          <p:cNvPr id="9" name="Text 7"/>
          <p:cNvSpPr/>
          <p:nvPr/>
        </p:nvSpPr>
        <p:spPr>
          <a:xfrm>
            <a:off x="9859208" y="5551646"/>
            <a:ext cx="2488049" cy="310991"/>
          </a:xfrm>
          <a:prstGeom prst="rect">
            <a:avLst/>
          </a:prstGeom>
          <a:noFill/>
          <a:ln/>
        </p:spPr>
        <p:txBody>
          <a:bodyPr wrap="none" lIns="0" tIns="0" rIns="0" bIns="0" rtlCol="0" anchor="t"/>
          <a:lstStyle/>
          <a:p>
            <a:pPr marL="0" indent="0">
              <a:lnSpc>
                <a:spcPts val="2400"/>
              </a:lnSpc>
              <a:buNone/>
            </a:pPr>
            <a:r>
              <a:rPr lang="en-US" sz="1950" b="1" dirty="0">
                <a:solidFill>
                  <a:srgbClr val="233939"/>
                </a:solidFill>
                <a:latin typeface="Syne Bold" pitchFamily="34" charset="0"/>
                <a:ea typeface="Syne Bold" pitchFamily="34" charset="-122"/>
                <a:cs typeface="Syne Bold" pitchFamily="34" charset="-120"/>
              </a:rPr>
              <a:t>Court's Decision</a:t>
            </a:r>
            <a:endParaRPr lang="en-US" sz="1950" dirty="0"/>
          </a:p>
        </p:txBody>
      </p:sp>
      <p:sp>
        <p:nvSpPr>
          <p:cNvPr id="10" name="Text 8"/>
          <p:cNvSpPr/>
          <p:nvPr/>
        </p:nvSpPr>
        <p:spPr>
          <a:xfrm>
            <a:off x="9859208" y="6061591"/>
            <a:ext cx="4088130" cy="1273969"/>
          </a:xfrm>
          <a:prstGeom prst="rect">
            <a:avLst/>
          </a:prstGeom>
          <a:noFill/>
          <a:ln/>
        </p:spPr>
        <p:txBody>
          <a:bodyPr wrap="square" lIns="0" tIns="0" rIns="0" bIns="0" rtlCol="0" anchor="t"/>
          <a:lstStyle/>
          <a:p>
            <a:pPr marL="0" indent="0">
              <a:lnSpc>
                <a:spcPts val="2500"/>
              </a:lnSpc>
              <a:buNone/>
            </a:pPr>
            <a:r>
              <a:rPr lang="en-US" sz="1550" dirty="0">
                <a:solidFill>
                  <a:srgbClr val="3B4E4E"/>
                </a:solidFill>
                <a:latin typeface="Overpass Light" pitchFamily="34" charset="0"/>
                <a:ea typeface="Overpass Light" pitchFamily="34" charset="-122"/>
                <a:cs typeface="Overpass Light" pitchFamily="34" charset="-120"/>
              </a:rPr>
              <a:t>The hospital's negligence did not cause Barnett's death, as he would have died even if examined immediately due to severe poisoning.</a:t>
            </a:r>
            <a:endParaRPr lang="en-US" sz="1550" dirty="0"/>
          </a:p>
        </p:txBody>
      </p:sp>
      <p:pic>
        <p:nvPicPr>
          <p:cNvPr id="12" name="Picture 11">
            <a:extLst>
              <a:ext uri="{FF2B5EF4-FFF2-40B4-BE49-F238E27FC236}">
                <a16:creationId xmlns:a16="http://schemas.microsoft.com/office/drawing/2014/main" id="{950C7AEC-A35D-E379-595A-4D64C43F98C7}"/>
              </a:ext>
            </a:extLst>
          </p:cNvPr>
          <p:cNvPicPr>
            <a:picLocks noChangeAspect="1"/>
          </p:cNvPicPr>
          <p:nvPr/>
        </p:nvPicPr>
        <p:blipFill>
          <a:blip r:embed="rId3"/>
          <a:stretch>
            <a:fillRect/>
          </a:stretch>
        </p:blipFill>
        <p:spPr>
          <a:xfrm>
            <a:off x="11903273" y="7733586"/>
            <a:ext cx="2676899" cy="3905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8185" y="663297"/>
            <a:ext cx="11617404" cy="641271"/>
          </a:xfrm>
          <a:prstGeom prst="rect">
            <a:avLst/>
          </a:prstGeom>
          <a:noFill/>
          <a:ln/>
        </p:spPr>
        <p:txBody>
          <a:bodyPr wrap="none" lIns="0" tIns="0" rIns="0" bIns="0" rtlCol="0" anchor="t"/>
          <a:lstStyle/>
          <a:p>
            <a:pPr marL="0" indent="0">
              <a:lnSpc>
                <a:spcPts val="5000"/>
              </a:lnSpc>
              <a:buNone/>
            </a:pPr>
            <a:r>
              <a:rPr lang="en-US" sz="4000" b="1" dirty="0">
                <a:solidFill>
                  <a:srgbClr val="233939"/>
                </a:solidFill>
                <a:latin typeface="Syne Bold" pitchFamily="34" charset="0"/>
                <a:ea typeface="Syne Bold" pitchFamily="34" charset="-122"/>
                <a:cs typeface="Syne Bold" pitchFamily="34" charset="-120"/>
              </a:rPr>
              <a:t>Multiple Causes and Consecutive Causes</a:t>
            </a:r>
            <a:endParaRPr lang="en-US" sz="4000" dirty="0"/>
          </a:p>
        </p:txBody>
      </p:sp>
      <p:sp>
        <p:nvSpPr>
          <p:cNvPr id="3" name="Text 1"/>
          <p:cNvSpPr/>
          <p:nvPr/>
        </p:nvSpPr>
        <p:spPr>
          <a:xfrm>
            <a:off x="718185" y="1714976"/>
            <a:ext cx="13194030" cy="1313498"/>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In some cases, harm may result from multiple causes or a series of consecutive events, making it challenging to apply the simple 'but for' test. For multiple causes, the courts have developed alternative approaches. One such approach is the 'material contribution' test, established in Bonnington Castings Ltd v Wardlaw [1956] AC 613. In this case, the House of Lords held that it was sufficient for the claimant to show that the defendant's breach of duty materially contributed to the harm, even if it was not the sole cause.</a:t>
            </a:r>
            <a:endParaRPr lang="en-US" sz="1600" dirty="0"/>
          </a:p>
        </p:txBody>
      </p:sp>
      <p:sp>
        <p:nvSpPr>
          <p:cNvPr id="4" name="Text 2"/>
          <p:cNvSpPr/>
          <p:nvPr/>
        </p:nvSpPr>
        <p:spPr>
          <a:xfrm>
            <a:off x="718185" y="3259336"/>
            <a:ext cx="13194030" cy="1313498"/>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Consecutive causes involve a chain of events leading to the harm. The court must determine whether the chain of causation has been broken by an intervening act (novus actus interveniens) or whether the original wrongdoer should still be held liable. In Baker v Willoughby [1970] AC 467, the House of Lords dealt with consecutive causes where the claimant suffered an injury in a car accident and later lost his leg in an unrelated incident. The court held that the original tortfeasor remained liable for the continuing injury, despite the intervening event.</a:t>
            </a:r>
            <a:endParaRPr lang="en-US" sz="1600" dirty="0"/>
          </a:p>
        </p:txBody>
      </p:sp>
      <p:pic>
        <p:nvPicPr>
          <p:cNvPr id="5" name="Image 0" descr="preencoded.png"/>
          <p:cNvPicPr>
            <a:picLocks noChangeAspect="1"/>
          </p:cNvPicPr>
          <p:nvPr/>
        </p:nvPicPr>
        <p:blipFill>
          <a:blip r:embed="rId3"/>
          <a:stretch>
            <a:fillRect/>
          </a:stretch>
        </p:blipFill>
        <p:spPr>
          <a:xfrm>
            <a:off x="718185" y="4803696"/>
            <a:ext cx="4397931" cy="820817"/>
          </a:xfrm>
          <a:prstGeom prst="rect">
            <a:avLst/>
          </a:prstGeom>
        </p:spPr>
      </p:pic>
      <p:sp>
        <p:nvSpPr>
          <p:cNvPr id="6" name="Text 3"/>
          <p:cNvSpPr/>
          <p:nvPr/>
        </p:nvSpPr>
        <p:spPr>
          <a:xfrm>
            <a:off x="923330" y="5932289"/>
            <a:ext cx="2565202" cy="320635"/>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Initial Event</a:t>
            </a:r>
            <a:endParaRPr lang="en-US" sz="2000" dirty="0"/>
          </a:p>
        </p:txBody>
      </p:sp>
      <p:sp>
        <p:nvSpPr>
          <p:cNvPr id="7" name="Text 4"/>
          <p:cNvSpPr/>
          <p:nvPr/>
        </p:nvSpPr>
        <p:spPr>
          <a:xfrm>
            <a:off x="923330" y="6376035"/>
            <a:ext cx="3987641" cy="985123"/>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The defendant's negligent act or omission occurs, setting the chain of events in motion.</a:t>
            </a:r>
            <a:endParaRPr lang="en-US" sz="1600" dirty="0"/>
          </a:p>
        </p:txBody>
      </p:sp>
      <p:pic>
        <p:nvPicPr>
          <p:cNvPr id="8" name="Image 1" descr="preencoded.png"/>
          <p:cNvPicPr>
            <a:picLocks noChangeAspect="1"/>
          </p:cNvPicPr>
          <p:nvPr/>
        </p:nvPicPr>
        <p:blipFill>
          <a:blip r:embed="rId4"/>
          <a:stretch>
            <a:fillRect/>
          </a:stretch>
        </p:blipFill>
        <p:spPr>
          <a:xfrm>
            <a:off x="5116116" y="4803696"/>
            <a:ext cx="4398050" cy="820817"/>
          </a:xfrm>
          <a:prstGeom prst="rect">
            <a:avLst/>
          </a:prstGeom>
        </p:spPr>
      </p:pic>
      <p:sp>
        <p:nvSpPr>
          <p:cNvPr id="9" name="Text 5"/>
          <p:cNvSpPr/>
          <p:nvPr/>
        </p:nvSpPr>
        <p:spPr>
          <a:xfrm>
            <a:off x="5321260" y="5932289"/>
            <a:ext cx="2711887" cy="320635"/>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Intervening Factors</a:t>
            </a:r>
            <a:endParaRPr lang="en-US" sz="2000" dirty="0"/>
          </a:p>
        </p:txBody>
      </p:sp>
      <p:sp>
        <p:nvSpPr>
          <p:cNvPr id="10" name="Text 6"/>
          <p:cNvSpPr/>
          <p:nvPr/>
        </p:nvSpPr>
        <p:spPr>
          <a:xfrm>
            <a:off x="5321260" y="6376035"/>
            <a:ext cx="3987760" cy="656749"/>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Additional events or circumstances may contribute to or alter the outcome.</a:t>
            </a:r>
            <a:endParaRPr lang="en-US" sz="1600" dirty="0"/>
          </a:p>
        </p:txBody>
      </p:sp>
      <p:pic>
        <p:nvPicPr>
          <p:cNvPr id="11" name="Image 2" descr="preencoded.png"/>
          <p:cNvPicPr>
            <a:picLocks noChangeAspect="1"/>
          </p:cNvPicPr>
          <p:nvPr/>
        </p:nvPicPr>
        <p:blipFill>
          <a:blip r:embed="rId5"/>
          <a:stretch>
            <a:fillRect/>
          </a:stretch>
        </p:blipFill>
        <p:spPr>
          <a:xfrm>
            <a:off x="9514165" y="4803696"/>
            <a:ext cx="4398050" cy="820817"/>
          </a:xfrm>
          <a:prstGeom prst="rect">
            <a:avLst/>
          </a:prstGeom>
        </p:spPr>
      </p:pic>
      <p:sp>
        <p:nvSpPr>
          <p:cNvPr id="12" name="Text 7"/>
          <p:cNvSpPr/>
          <p:nvPr/>
        </p:nvSpPr>
        <p:spPr>
          <a:xfrm>
            <a:off x="9719310" y="5932289"/>
            <a:ext cx="2565202" cy="320635"/>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Final Harm</a:t>
            </a:r>
            <a:endParaRPr lang="en-US" sz="2000" dirty="0"/>
          </a:p>
        </p:txBody>
      </p:sp>
      <p:sp>
        <p:nvSpPr>
          <p:cNvPr id="13" name="Text 8"/>
          <p:cNvSpPr/>
          <p:nvPr/>
        </p:nvSpPr>
        <p:spPr>
          <a:xfrm>
            <a:off x="9719310" y="6376035"/>
            <a:ext cx="3987760" cy="985123"/>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The ultimate injury or loss suffered by the claimant, which may result from multiple or consecutive causes.</a:t>
            </a:r>
            <a:endParaRPr lang="en-US" sz="1600" dirty="0"/>
          </a:p>
        </p:txBody>
      </p:sp>
      <p:pic>
        <p:nvPicPr>
          <p:cNvPr id="15" name="Picture 14">
            <a:extLst>
              <a:ext uri="{FF2B5EF4-FFF2-40B4-BE49-F238E27FC236}">
                <a16:creationId xmlns:a16="http://schemas.microsoft.com/office/drawing/2014/main" id="{613B92A1-8BB6-CBD5-695F-A3248D3E4F13}"/>
              </a:ext>
            </a:extLst>
          </p:cNvPr>
          <p:cNvPicPr>
            <a:picLocks noChangeAspect="1"/>
          </p:cNvPicPr>
          <p:nvPr/>
        </p:nvPicPr>
        <p:blipFill>
          <a:blip r:embed="rId6"/>
          <a:stretch>
            <a:fillRect/>
          </a:stretch>
        </p:blipFill>
        <p:spPr>
          <a:xfrm>
            <a:off x="11953501" y="7722100"/>
            <a:ext cx="2676899" cy="3905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4858" y="601147"/>
            <a:ext cx="13100685" cy="1365885"/>
          </a:xfrm>
          <a:prstGeom prst="rect">
            <a:avLst/>
          </a:prstGeom>
          <a:noFill/>
          <a:ln/>
        </p:spPr>
        <p:txBody>
          <a:bodyPr wrap="square" lIns="0" tIns="0" rIns="0" bIns="0" rtlCol="0" anchor="t"/>
          <a:lstStyle/>
          <a:p>
            <a:pPr marL="0" indent="0">
              <a:lnSpc>
                <a:spcPts val="5350"/>
              </a:lnSpc>
              <a:buNone/>
            </a:pPr>
            <a:r>
              <a:rPr lang="en-US" sz="4300" b="1" dirty="0">
                <a:solidFill>
                  <a:srgbClr val="233939"/>
                </a:solidFill>
                <a:latin typeface="Syne Bold" pitchFamily="34" charset="0"/>
                <a:ea typeface="Syne Bold" pitchFamily="34" charset="-122"/>
                <a:cs typeface="Syne Bold" pitchFamily="34" charset="-120"/>
              </a:rPr>
              <a:t>Novus Actus Interveniens and Causation in Law</a:t>
            </a:r>
            <a:endParaRPr lang="en-US" sz="4300" dirty="0"/>
          </a:p>
        </p:txBody>
      </p:sp>
      <p:sp>
        <p:nvSpPr>
          <p:cNvPr id="3" name="Text 1"/>
          <p:cNvSpPr/>
          <p:nvPr/>
        </p:nvSpPr>
        <p:spPr>
          <a:xfrm>
            <a:off x="764858" y="2403991"/>
            <a:ext cx="13100685" cy="1398270"/>
          </a:xfrm>
          <a:prstGeom prst="rect">
            <a:avLst/>
          </a:prstGeom>
          <a:noFill/>
          <a:ln/>
        </p:spPr>
        <p:txBody>
          <a:bodyPr wrap="square" lIns="0" tIns="0" rIns="0" bIns="0" rtlCol="0" anchor="t"/>
          <a:lstStyle/>
          <a:p>
            <a:pPr marL="0" indent="0">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Novus actus interveniens, Latin for "new intervening act", is a principle in tort law that can break the chain of causation between the defendant's wrongful act and the claimant's harm. This doctrine is crucial in determining whether a defendant should be held legally responsible for damages that may seem remote or unforeseeable. For an intervening act to qualify as a novus actus, it must be so powerful that it obliterates the wrongdoing of the original tortfeasor.</a:t>
            </a:r>
            <a:endParaRPr lang="en-US" sz="1700" dirty="0"/>
          </a:p>
        </p:txBody>
      </p:sp>
      <p:sp>
        <p:nvSpPr>
          <p:cNvPr id="4" name="Text 2"/>
          <p:cNvSpPr/>
          <p:nvPr/>
        </p:nvSpPr>
        <p:spPr>
          <a:xfrm>
            <a:off x="764858" y="4048006"/>
            <a:ext cx="13100685" cy="1398270"/>
          </a:xfrm>
          <a:prstGeom prst="rect">
            <a:avLst/>
          </a:prstGeom>
          <a:noFill/>
          <a:ln/>
        </p:spPr>
        <p:txBody>
          <a:bodyPr wrap="square" lIns="0" tIns="0" rIns="0" bIns="0" rtlCol="0" anchor="t"/>
          <a:lstStyle/>
          <a:p>
            <a:pPr marL="0" indent="0">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Causation in law, also known as legal causation, goes beyond mere factual causation. It involves policy considerations and asks whether it is fair, just, and reasonable to hold the defendant liable for the harm caused. The case of Lamb v Camden LBC [1981] QB 625 illustrates this concept. Here, the court held that although the defendant's negligence allowed squatters to occupy a house, causing damage, this damage was too remote, and the chain of causation had been broken by the deliberate acts of the squatters.</a:t>
            </a:r>
            <a:endParaRPr lang="en-US" sz="1700" dirty="0"/>
          </a:p>
        </p:txBody>
      </p:sp>
      <p:pic>
        <p:nvPicPr>
          <p:cNvPr id="5" name="Image 0" descr="preencoded.png"/>
          <p:cNvPicPr>
            <a:picLocks noChangeAspect="1"/>
          </p:cNvPicPr>
          <p:nvPr/>
        </p:nvPicPr>
        <p:blipFill>
          <a:blip r:embed="rId3"/>
          <a:stretch>
            <a:fillRect/>
          </a:stretch>
        </p:blipFill>
        <p:spPr>
          <a:xfrm>
            <a:off x="764858" y="5692021"/>
            <a:ext cx="546259" cy="546259"/>
          </a:xfrm>
          <a:prstGeom prst="rect">
            <a:avLst/>
          </a:prstGeom>
        </p:spPr>
      </p:pic>
      <p:sp>
        <p:nvSpPr>
          <p:cNvPr id="6" name="Text 3"/>
          <p:cNvSpPr/>
          <p:nvPr/>
        </p:nvSpPr>
        <p:spPr>
          <a:xfrm>
            <a:off x="764858" y="6456759"/>
            <a:ext cx="3248858" cy="341352"/>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Policy Considerations</a:t>
            </a:r>
            <a:endParaRPr lang="en-US" sz="2150" dirty="0"/>
          </a:p>
        </p:txBody>
      </p:sp>
      <p:sp>
        <p:nvSpPr>
          <p:cNvPr id="7" name="Text 4"/>
          <p:cNvSpPr/>
          <p:nvPr/>
        </p:nvSpPr>
        <p:spPr>
          <a:xfrm>
            <a:off x="764858" y="6929199"/>
            <a:ext cx="4148376" cy="699135"/>
          </a:xfrm>
          <a:prstGeom prst="rect">
            <a:avLst/>
          </a:prstGeom>
          <a:noFill/>
          <a:ln/>
        </p:spPr>
        <p:txBody>
          <a:bodyPr wrap="squar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Courts weigh fairness and public policy in determining legal causation.</a:t>
            </a:r>
            <a:endParaRPr lang="en-US" sz="1700" dirty="0"/>
          </a:p>
        </p:txBody>
      </p:sp>
      <p:pic>
        <p:nvPicPr>
          <p:cNvPr id="8" name="Image 1" descr="preencoded.png"/>
          <p:cNvPicPr>
            <a:picLocks noChangeAspect="1"/>
          </p:cNvPicPr>
          <p:nvPr/>
        </p:nvPicPr>
        <p:blipFill>
          <a:blip r:embed="rId4"/>
          <a:stretch>
            <a:fillRect/>
          </a:stretch>
        </p:blipFill>
        <p:spPr>
          <a:xfrm>
            <a:off x="5241012" y="5692021"/>
            <a:ext cx="546259" cy="546259"/>
          </a:xfrm>
          <a:prstGeom prst="rect">
            <a:avLst/>
          </a:prstGeom>
        </p:spPr>
      </p:pic>
      <p:sp>
        <p:nvSpPr>
          <p:cNvPr id="9" name="Text 5"/>
          <p:cNvSpPr/>
          <p:nvPr/>
        </p:nvSpPr>
        <p:spPr>
          <a:xfrm>
            <a:off x="5241012" y="6456759"/>
            <a:ext cx="2889290" cy="341352"/>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Chain of Causation</a:t>
            </a:r>
            <a:endParaRPr lang="en-US" sz="2150" dirty="0"/>
          </a:p>
        </p:txBody>
      </p:sp>
      <p:sp>
        <p:nvSpPr>
          <p:cNvPr id="10" name="Text 6"/>
          <p:cNvSpPr/>
          <p:nvPr/>
        </p:nvSpPr>
        <p:spPr>
          <a:xfrm>
            <a:off x="5241012" y="6929199"/>
            <a:ext cx="4148376" cy="699135"/>
          </a:xfrm>
          <a:prstGeom prst="rect">
            <a:avLst/>
          </a:prstGeom>
          <a:noFill/>
          <a:ln/>
        </p:spPr>
        <p:txBody>
          <a:bodyPr wrap="squar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Assessing whether intervening acts break the causal link.</a:t>
            </a:r>
            <a:endParaRPr lang="en-US" sz="1700" dirty="0"/>
          </a:p>
        </p:txBody>
      </p:sp>
      <p:pic>
        <p:nvPicPr>
          <p:cNvPr id="11" name="Image 2" descr="preencoded.png"/>
          <p:cNvPicPr>
            <a:picLocks noChangeAspect="1"/>
          </p:cNvPicPr>
          <p:nvPr/>
        </p:nvPicPr>
        <p:blipFill>
          <a:blip r:embed="rId5"/>
          <a:stretch>
            <a:fillRect/>
          </a:stretch>
        </p:blipFill>
        <p:spPr>
          <a:xfrm>
            <a:off x="9717167" y="5692021"/>
            <a:ext cx="546259" cy="546259"/>
          </a:xfrm>
          <a:prstGeom prst="rect">
            <a:avLst/>
          </a:prstGeom>
        </p:spPr>
      </p:pic>
      <p:sp>
        <p:nvSpPr>
          <p:cNvPr id="12" name="Text 7"/>
          <p:cNvSpPr/>
          <p:nvPr/>
        </p:nvSpPr>
        <p:spPr>
          <a:xfrm>
            <a:off x="9717167" y="6456759"/>
            <a:ext cx="2769989" cy="341352"/>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Judicial Discretion</a:t>
            </a:r>
            <a:endParaRPr lang="en-US" sz="2150" dirty="0"/>
          </a:p>
        </p:txBody>
      </p:sp>
      <p:sp>
        <p:nvSpPr>
          <p:cNvPr id="13" name="Text 8"/>
          <p:cNvSpPr/>
          <p:nvPr/>
        </p:nvSpPr>
        <p:spPr>
          <a:xfrm>
            <a:off x="9717167" y="6929199"/>
            <a:ext cx="4148376" cy="699135"/>
          </a:xfrm>
          <a:prstGeom prst="rect">
            <a:avLst/>
          </a:prstGeom>
          <a:noFill/>
          <a:ln/>
        </p:spPr>
        <p:txBody>
          <a:bodyPr wrap="squar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Judges apply common sense and legal principles to establish causation in law.</a:t>
            </a:r>
            <a:endParaRPr lang="en-US" sz="1700" dirty="0"/>
          </a:p>
        </p:txBody>
      </p:sp>
      <p:pic>
        <p:nvPicPr>
          <p:cNvPr id="15" name="Picture 14">
            <a:extLst>
              <a:ext uri="{FF2B5EF4-FFF2-40B4-BE49-F238E27FC236}">
                <a16:creationId xmlns:a16="http://schemas.microsoft.com/office/drawing/2014/main" id="{F6954D8E-5FB0-5022-B1BA-17093E4ED7D6}"/>
              </a:ext>
            </a:extLst>
          </p:cNvPr>
          <p:cNvPicPr>
            <a:picLocks noChangeAspect="1"/>
          </p:cNvPicPr>
          <p:nvPr/>
        </p:nvPicPr>
        <p:blipFill>
          <a:blip r:embed="rId6"/>
          <a:stretch>
            <a:fillRect/>
          </a:stretch>
        </p:blipFill>
        <p:spPr>
          <a:xfrm>
            <a:off x="11874117" y="7759422"/>
            <a:ext cx="2676899" cy="3905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0559" y="519470"/>
            <a:ext cx="13309283" cy="1179433"/>
          </a:xfrm>
          <a:prstGeom prst="rect">
            <a:avLst/>
          </a:prstGeom>
          <a:noFill/>
          <a:ln/>
        </p:spPr>
        <p:txBody>
          <a:bodyPr wrap="square" lIns="0" tIns="0" rIns="0" bIns="0" rtlCol="0" anchor="t"/>
          <a:lstStyle/>
          <a:p>
            <a:pPr marL="0" indent="0">
              <a:lnSpc>
                <a:spcPts val="4600"/>
              </a:lnSpc>
              <a:buNone/>
            </a:pPr>
            <a:r>
              <a:rPr lang="en-US" sz="3700" b="1" dirty="0">
                <a:solidFill>
                  <a:srgbClr val="233939"/>
                </a:solidFill>
                <a:latin typeface="Syne Bold" pitchFamily="34" charset="0"/>
                <a:ea typeface="Syne Bold" pitchFamily="34" charset="-122"/>
                <a:cs typeface="Syne Bold" pitchFamily="34" charset="-120"/>
              </a:rPr>
              <a:t>Remoteness of Damage and The Wagon Mound Test</a:t>
            </a:r>
            <a:endParaRPr lang="en-US" sz="3700" dirty="0"/>
          </a:p>
        </p:txBody>
      </p:sp>
      <p:sp>
        <p:nvSpPr>
          <p:cNvPr id="3" name="Text 1"/>
          <p:cNvSpPr/>
          <p:nvPr/>
        </p:nvSpPr>
        <p:spPr>
          <a:xfrm>
            <a:off x="660559" y="2076331"/>
            <a:ext cx="13309283" cy="905828"/>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Remoteness of damage is a key principle in tort law that limits the extent of a defendant's liability. It addresses the question of whether the type of damage suffered by the claimant was reasonably foreseeable. The landmark case that established the modern approach to remoteness is Overseas Tankship (UK) Ltd v Morts Dock &amp; Engineering Co Ltd [1961] AC 388, commonly known as The Wagon Mound (No. 1).</a:t>
            </a:r>
            <a:endParaRPr lang="en-US" sz="1450" dirty="0"/>
          </a:p>
        </p:txBody>
      </p:sp>
      <p:sp>
        <p:nvSpPr>
          <p:cNvPr id="4" name="Text 2"/>
          <p:cNvSpPr/>
          <p:nvPr/>
        </p:nvSpPr>
        <p:spPr>
          <a:xfrm>
            <a:off x="660559" y="3194447"/>
            <a:ext cx="13309283" cy="1509713"/>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In this case, the Privy Council rejected the previous 'direct consequence' test from Re Polemis [1921] 3 KB 560 and established the 'reasonable foreseeability' test. Lord Simonds stated that "the essential factor in determining liability is whether the damage is of such a kind as the reasonable man should have foreseen." This test requires that the type of damage, not its extent or precise manner of occurrence, be foreseeable. The Wagon Mound test has since been applied and refined in numerous cases, including Hughes v Lord Advocate [1963] AC 837, which demonstrated that the precise details of the accident need not be foreseeable, only the type of harm.</a:t>
            </a:r>
            <a:endParaRPr lang="en-US" sz="1450" dirty="0"/>
          </a:p>
        </p:txBody>
      </p:sp>
      <p:sp>
        <p:nvSpPr>
          <p:cNvPr id="5" name="Shape 3"/>
          <p:cNvSpPr/>
          <p:nvPr/>
        </p:nvSpPr>
        <p:spPr>
          <a:xfrm>
            <a:off x="660559" y="4916448"/>
            <a:ext cx="13309283" cy="2793683"/>
          </a:xfrm>
          <a:prstGeom prst="roundRect">
            <a:avLst>
              <a:gd name="adj" fmla="val 2838"/>
            </a:avLst>
          </a:prstGeom>
          <a:noFill/>
          <a:ln w="7620">
            <a:solidFill>
              <a:srgbClr val="000000">
                <a:alpha val="8000"/>
              </a:srgbClr>
            </a:solidFill>
            <a:prstDash val="solid"/>
          </a:ln>
        </p:spPr>
        <p:txBody>
          <a:bodyPr/>
          <a:lstStyle/>
          <a:p>
            <a:endParaRPr lang="en-GB"/>
          </a:p>
        </p:txBody>
      </p:sp>
      <p:sp>
        <p:nvSpPr>
          <p:cNvPr id="6" name="Shape 4"/>
          <p:cNvSpPr/>
          <p:nvPr/>
        </p:nvSpPr>
        <p:spPr>
          <a:xfrm>
            <a:off x="668179" y="4924068"/>
            <a:ext cx="13292614" cy="543639"/>
          </a:xfrm>
          <a:prstGeom prst="rect">
            <a:avLst/>
          </a:prstGeom>
          <a:solidFill>
            <a:srgbClr val="FFFFFF">
              <a:alpha val="4000"/>
            </a:srgbClr>
          </a:solidFill>
          <a:ln/>
        </p:spPr>
        <p:txBody>
          <a:bodyPr/>
          <a:lstStyle/>
          <a:p>
            <a:endParaRPr lang="en-GB"/>
          </a:p>
        </p:txBody>
      </p:sp>
      <p:sp>
        <p:nvSpPr>
          <p:cNvPr id="7" name="Text 5"/>
          <p:cNvSpPr/>
          <p:nvPr/>
        </p:nvSpPr>
        <p:spPr>
          <a:xfrm>
            <a:off x="858560" y="5044916"/>
            <a:ext cx="4049077"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Case</a:t>
            </a:r>
            <a:endParaRPr lang="en-US" sz="1450" dirty="0"/>
          </a:p>
        </p:txBody>
      </p:sp>
      <p:sp>
        <p:nvSpPr>
          <p:cNvPr id="8" name="Text 6"/>
          <p:cNvSpPr/>
          <p:nvPr/>
        </p:nvSpPr>
        <p:spPr>
          <a:xfrm>
            <a:off x="5292685" y="5044916"/>
            <a:ext cx="4045268"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Key Principle</a:t>
            </a:r>
            <a:endParaRPr lang="en-US" sz="1450" dirty="0"/>
          </a:p>
        </p:txBody>
      </p:sp>
      <p:sp>
        <p:nvSpPr>
          <p:cNvPr id="9" name="Text 7"/>
          <p:cNvSpPr/>
          <p:nvPr/>
        </p:nvSpPr>
        <p:spPr>
          <a:xfrm>
            <a:off x="9723001" y="5044916"/>
            <a:ext cx="4049077"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Impact on Remoteness</a:t>
            </a:r>
            <a:endParaRPr lang="en-US" sz="1450" dirty="0"/>
          </a:p>
        </p:txBody>
      </p:sp>
      <p:sp>
        <p:nvSpPr>
          <p:cNvPr id="10" name="Shape 8"/>
          <p:cNvSpPr/>
          <p:nvPr/>
        </p:nvSpPr>
        <p:spPr>
          <a:xfrm>
            <a:off x="668179" y="5467707"/>
            <a:ext cx="13292614" cy="845582"/>
          </a:xfrm>
          <a:prstGeom prst="rect">
            <a:avLst/>
          </a:prstGeom>
          <a:solidFill>
            <a:srgbClr val="000000">
              <a:alpha val="4000"/>
            </a:srgbClr>
          </a:solidFill>
          <a:ln/>
        </p:spPr>
        <p:txBody>
          <a:bodyPr/>
          <a:lstStyle/>
          <a:p>
            <a:endParaRPr lang="en-GB"/>
          </a:p>
        </p:txBody>
      </p:sp>
      <p:sp>
        <p:nvSpPr>
          <p:cNvPr id="11" name="Text 9"/>
          <p:cNvSpPr/>
          <p:nvPr/>
        </p:nvSpPr>
        <p:spPr>
          <a:xfrm>
            <a:off x="858560" y="5588556"/>
            <a:ext cx="4049077"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Re Polemis (1921)</a:t>
            </a:r>
            <a:endParaRPr lang="en-US" sz="1450" dirty="0"/>
          </a:p>
        </p:txBody>
      </p:sp>
      <p:sp>
        <p:nvSpPr>
          <p:cNvPr id="12" name="Text 10"/>
          <p:cNvSpPr/>
          <p:nvPr/>
        </p:nvSpPr>
        <p:spPr>
          <a:xfrm>
            <a:off x="5292685" y="5588556"/>
            <a:ext cx="4045268"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Direct consequence test</a:t>
            </a:r>
            <a:endParaRPr lang="en-US" sz="1450" dirty="0"/>
          </a:p>
        </p:txBody>
      </p:sp>
      <p:sp>
        <p:nvSpPr>
          <p:cNvPr id="13" name="Text 11"/>
          <p:cNvSpPr/>
          <p:nvPr/>
        </p:nvSpPr>
        <p:spPr>
          <a:xfrm>
            <a:off x="9723001" y="5588556"/>
            <a:ext cx="4049077" cy="603885"/>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Defendant liable for all direct consequences, even if unforeseeable</a:t>
            </a:r>
            <a:endParaRPr lang="en-US" sz="1450" dirty="0"/>
          </a:p>
        </p:txBody>
      </p:sp>
      <p:sp>
        <p:nvSpPr>
          <p:cNvPr id="14" name="Shape 12"/>
          <p:cNvSpPr/>
          <p:nvPr/>
        </p:nvSpPr>
        <p:spPr>
          <a:xfrm>
            <a:off x="668179" y="6313289"/>
            <a:ext cx="13292614" cy="845582"/>
          </a:xfrm>
          <a:prstGeom prst="rect">
            <a:avLst/>
          </a:prstGeom>
          <a:solidFill>
            <a:srgbClr val="FFFFFF">
              <a:alpha val="4000"/>
            </a:srgbClr>
          </a:solidFill>
          <a:ln/>
        </p:spPr>
        <p:txBody>
          <a:bodyPr/>
          <a:lstStyle/>
          <a:p>
            <a:endParaRPr lang="en-GB"/>
          </a:p>
        </p:txBody>
      </p:sp>
      <p:sp>
        <p:nvSpPr>
          <p:cNvPr id="15" name="Text 13"/>
          <p:cNvSpPr/>
          <p:nvPr/>
        </p:nvSpPr>
        <p:spPr>
          <a:xfrm>
            <a:off x="858560" y="6434138"/>
            <a:ext cx="4049077"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The Wagon Mound (1961)</a:t>
            </a:r>
            <a:endParaRPr lang="en-US" sz="1450" dirty="0"/>
          </a:p>
        </p:txBody>
      </p:sp>
      <p:sp>
        <p:nvSpPr>
          <p:cNvPr id="16" name="Text 14"/>
          <p:cNvSpPr/>
          <p:nvPr/>
        </p:nvSpPr>
        <p:spPr>
          <a:xfrm>
            <a:off x="5292685" y="6434138"/>
            <a:ext cx="4045268"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Reasonable foreseeability test</a:t>
            </a:r>
            <a:endParaRPr lang="en-US" sz="1450" dirty="0"/>
          </a:p>
        </p:txBody>
      </p:sp>
      <p:sp>
        <p:nvSpPr>
          <p:cNvPr id="17" name="Text 15"/>
          <p:cNvSpPr/>
          <p:nvPr/>
        </p:nvSpPr>
        <p:spPr>
          <a:xfrm>
            <a:off x="9723001" y="6434138"/>
            <a:ext cx="4049077" cy="603885"/>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Defendant liable only for reasonably foreseeable type of harm</a:t>
            </a:r>
            <a:endParaRPr lang="en-US" sz="1450" dirty="0"/>
          </a:p>
        </p:txBody>
      </p:sp>
      <p:sp>
        <p:nvSpPr>
          <p:cNvPr id="18" name="Shape 16"/>
          <p:cNvSpPr/>
          <p:nvPr/>
        </p:nvSpPr>
        <p:spPr>
          <a:xfrm>
            <a:off x="668179" y="7158871"/>
            <a:ext cx="13292614" cy="543639"/>
          </a:xfrm>
          <a:prstGeom prst="rect">
            <a:avLst/>
          </a:prstGeom>
          <a:solidFill>
            <a:srgbClr val="000000">
              <a:alpha val="4000"/>
            </a:srgbClr>
          </a:solidFill>
          <a:ln/>
        </p:spPr>
        <p:txBody>
          <a:bodyPr/>
          <a:lstStyle/>
          <a:p>
            <a:endParaRPr lang="en-GB"/>
          </a:p>
        </p:txBody>
      </p:sp>
      <p:sp>
        <p:nvSpPr>
          <p:cNvPr id="19" name="Text 17"/>
          <p:cNvSpPr/>
          <p:nvPr/>
        </p:nvSpPr>
        <p:spPr>
          <a:xfrm>
            <a:off x="858560" y="7279719"/>
            <a:ext cx="4049077"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Hughes v Lord Advocate (1963)</a:t>
            </a:r>
            <a:endParaRPr lang="en-US" sz="1450" dirty="0"/>
          </a:p>
        </p:txBody>
      </p:sp>
      <p:sp>
        <p:nvSpPr>
          <p:cNvPr id="20" name="Text 18"/>
          <p:cNvSpPr/>
          <p:nvPr/>
        </p:nvSpPr>
        <p:spPr>
          <a:xfrm>
            <a:off x="5292685" y="7279719"/>
            <a:ext cx="4045268"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Type of harm, not exact manner</a:t>
            </a:r>
            <a:endParaRPr lang="en-US" sz="1450" dirty="0"/>
          </a:p>
        </p:txBody>
      </p:sp>
      <p:sp>
        <p:nvSpPr>
          <p:cNvPr id="21" name="Text 19"/>
          <p:cNvSpPr/>
          <p:nvPr/>
        </p:nvSpPr>
        <p:spPr>
          <a:xfrm>
            <a:off x="9723001" y="7279719"/>
            <a:ext cx="4049077" cy="301943"/>
          </a:xfrm>
          <a:prstGeom prst="rect">
            <a:avLst/>
          </a:prstGeom>
          <a:noFill/>
          <a:ln/>
        </p:spPr>
        <p:txBody>
          <a:bodyPr wrap="non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Foreseeability of general type of harm sufficient</a:t>
            </a:r>
            <a:endParaRPr lang="en-US" sz="1450" dirty="0"/>
          </a:p>
        </p:txBody>
      </p:sp>
      <p:pic>
        <p:nvPicPr>
          <p:cNvPr id="23" name="Picture 22">
            <a:extLst>
              <a:ext uri="{FF2B5EF4-FFF2-40B4-BE49-F238E27FC236}">
                <a16:creationId xmlns:a16="http://schemas.microsoft.com/office/drawing/2014/main" id="{ADF72B7A-F2C5-F64B-AE3E-ACFD7D9D00E7}"/>
              </a:ext>
            </a:extLst>
          </p:cNvPr>
          <p:cNvPicPr>
            <a:picLocks noChangeAspect="1"/>
          </p:cNvPicPr>
          <p:nvPr/>
        </p:nvPicPr>
        <p:blipFill>
          <a:blip r:embed="rId3"/>
          <a:stretch>
            <a:fillRect/>
          </a:stretch>
        </p:blipFill>
        <p:spPr>
          <a:xfrm>
            <a:off x="11953501" y="7770680"/>
            <a:ext cx="2676899" cy="3905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2634</Words>
  <Application>Microsoft Office PowerPoint</Application>
  <PresentationFormat>Custom</PresentationFormat>
  <Paragraphs>125</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Carlito</vt:lpstr>
      <vt:lpstr>Syne Bold</vt:lpstr>
      <vt:lpstr>Times New Roman</vt:lpstr>
      <vt:lpstr>Overpass Light</vt:lpstr>
      <vt:lpstr>Office Theme</vt:lpstr>
      <vt:lpstr>Causation and Remoteness in Tort Law</vt:lpstr>
      <vt:lpstr>The purpose of the online lesson is to encourage you to participate actively in achieving your needs and simplifying your legal education. I want you to be the best!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2024-11-12T11:09:46Z</dcterms:created>
  <dcterms:modified xsi:type="dcterms:W3CDTF">2024-11-15T09:37:18Z</dcterms:modified>
</cp:coreProperties>
</file>